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3" r:id="rId5"/>
    <p:sldId id="265" r:id="rId6"/>
    <p:sldId id="266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2385-6B0C-48E5-91DB-788BDF89E746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B3D4-CF17-4A15-BCA1-D7696833E7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35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2385-6B0C-48E5-91DB-788BDF89E746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B3D4-CF17-4A15-BCA1-D7696833E7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17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2385-6B0C-48E5-91DB-788BDF89E746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B3D4-CF17-4A15-BCA1-D7696833E7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89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2385-6B0C-48E5-91DB-788BDF89E746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B3D4-CF17-4A15-BCA1-D7696833E7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15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2385-6B0C-48E5-91DB-788BDF89E746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B3D4-CF17-4A15-BCA1-D7696833E7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31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2385-6B0C-48E5-91DB-788BDF89E746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B3D4-CF17-4A15-BCA1-D7696833E7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02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2385-6B0C-48E5-91DB-788BDF89E746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B3D4-CF17-4A15-BCA1-D7696833E7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8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2385-6B0C-48E5-91DB-788BDF89E746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B3D4-CF17-4A15-BCA1-D7696833E7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17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2385-6B0C-48E5-91DB-788BDF89E746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B3D4-CF17-4A15-BCA1-D7696833E7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7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2385-6B0C-48E5-91DB-788BDF89E746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B3D4-CF17-4A15-BCA1-D7696833E7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05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2385-6B0C-48E5-91DB-788BDF89E746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B3D4-CF17-4A15-BCA1-D7696833E7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65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D2385-6B0C-48E5-91DB-788BDF89E746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1B3D4-CF17-4A15-BCA1-D7696833E7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15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432407"/>
            <a:ext cx="9144000" cy="997381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Heap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03316" y="2094808"/>
            <a:ext cx="6819207" cy="3374967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20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Order property</a:t>
            </a:r>
          </a:p>
          <a:p>
            <a:pPr algn="l">
              <a:lnSpc>
                <a:spcPct val="20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每個節點的鍵值都不比子節點的值小或大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20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Structure property</a:t>
            </a:r>
          </a:p>
          <a:p>
            <a:pPr algn="l">
              <a:lnSpc>
                <a:spcPct val="20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是一棵完整二元樹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(complete binary tree)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8050721" y="1429788"/>
            <a:ext cx="3055083" cy="4813070"/>
            <a:chOff x="8025782" y="1288474"/>
            <a:chExt cx="3146523" cy="5073164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782" y="1288474"/>
              <a:ext cx="3146523" cy="5073164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8129848" y="3366654"/>
              <a:ext cx="881149" cy="232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129847" y="6037811"/>
              <a:ext cx="881149" cy="232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677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34"/>
          <a:stretch/>
        </p:blipFill>
        <p:spPr>
          <a:xfrm>
            <a:off x="1732093" y="648392"/>
            <a:ext cx="8625565" cy="512895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354116" y="2966728"/>
            <a:ext cx="7450160" cy="7410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如果樹為空 或 要加入的數大於它的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parent</a:t>
            </a:r>
          </a:p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直接放入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heap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54116" y="2344950"/>
            <a:ext cx="6315261" cy="4335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新增一個空的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hole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354116" y="4153188"/>
            <a:ext cx="7718966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如果要加入的數小於它的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parent</a:t>
            </a:r>
          </a:p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hole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方向上移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直到要加入的數大於它的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parent)</a:t>
            </a:r>
          </a:p>
        </p:txBody>
      </p:sp>
    </p:spTree>
    <p:extLst>
      <p:ext uri="{BB962C8B-B14F-4D97-AF65-F5344CB8AC3E}">
        <p14:creationId xmlns:p14="http://schemas.microsoft.com/office/powerpoint/2010/main" val="121095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729" y="2942705"/>
            <a:ext cx="3717608" cy="28710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62740" y="515389"/>
            <a:ext cx="7297170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TW" altLang="en-US" sz="1600" b="1" spc="300" dirty="0">
                <a:ea typeface="微軟正黑體" panose="020B0604030504040204" pitchFamily="34" charset="-120"/>
              </a:rPr>
              <a:t>void insert(int val){  </a:t>
            </a:r>
          </a:p>
          <a:p>
            <a:pPr>
              <a:lnSpc>
                <a:spcPts val="2500"/>
              </a:lnSpc>
            </a:pPr>
            <a:r>
              <a:rPr lang="zh-TW" altLang="en-US" sz="1600" b="1" spc="300" dirty="0">
                <a:ea typeface="微軟正黑體" panose="020B0604030504040204" pitchFamily="34" charset="-120"/>
              </a:rPr>
              <a:t>    int i; </a:t>
            </a:r>
            <a:r>
              <a:rPr lang="en-US" altLang="zh-TW" sz="1600" b="1" spc="300" dirty="0">
                <a:ea typeface="微軟正黑體" panose="020B0604030504040204" pitchFamily="34" charset="-120"/>
              </a:rPr>
              <a:t>	</a:t>
            </a:r>
            <a:r>
              <a:rPr lang="zh-TW" altLang="en-US" sz="1600" b="1" spc="300" dirty="0">
                <a:solidFill>
                  <a:srgbClr val="00B0F0"/>
                </a:solidFill>
                <a:ea typeface="微軟正黑體" panose="020B0604030504040204" pitchFamily="34" charset="-120"/>
              </a:rPr>
              <a:t>/* 最後一個位子 */</a:t>
            </a:r>
          </a:p>
          <a:p>
            <a:pPr>
              <a:lnSpc>
                <a:spcPts val="2500"/>
              </a:lnSpc>
            </a:pPr>
            <a:r>
              <a:rPr lang="zh-TW" altLang="en-US" sz="1600" b="1" spc="300" dirty="0">
                <a:ea typeface="微軟正黑體" panose="020B0604030504040204" pitchFamily="34" charset="-120"/>
              </a:rPr>
              <a:t>	</a:t>
            </a:r>
          </a:p>
          <a:p>
            <a:pPr>
              <a:lnSpc>
                <a:spcPts val="2500"/>
              </a:lnSpc>
            </a:pPr>
            <a:r>
              <a:rPr lang="zh-TW" altLang="en-US" sz="1600" b="1" spc="300" dirty="0">
                <a:ea typeface="微軟正黑體" panose="020B0604030504040204" pitchFamily="34" charset="-120"/>
              </a:rPr>
              <a:t>    if (num &gt;= MAX_ELEMENTS) </a:t>
            </a:r>
          </a:p>
          <a:p>
            <a:pPr>
              <a:lnSpc>
                <a:spcPts val="2500"/>
              </a:lnSpc>
            </a:pPr>
            <a:r>
              <a:rPr lang="zh-TW" altLang="en-US" sz="1600" b="1" spc="300" dirty="0">
                <a:ea typeface="微軟正黑體" panose="020B0604030504040204" pitchFamily="34" charset="-120"/>
              </a:rPr>
              <a:t>         </a:t>
            </a:r>
            <a:r>
              <a:rPr lang="en-US" altLang="zh-TW" sz="1600" b="1" spc="300" dirty="0" err="1">
                <a:ea typeface="微軟正黑體" panose="020B0604030504040204" pitchFamily="34" charset="-120"/>
              </a:rPr>
              <a:t>cout</a:t>
            </a:r>
            <a:r>
              <a:rPr lang="en-US" altLang="zh-TW" sz="1600" b="1" spc="300" dirty="0">
                <a:ea typeface="微軟正黑體" panose="020B0604030504040204" pitchFamily="34" charset="-120"/>
              </a:rPr>
              <a:t> &lt;&lt; "Heap</a:t>
            </a:r>
            <a:r>
              <a:rPr lang="zh-TW" altLang="en-US" sz="1600" b="1" spc="300" dirty="0">
                <a:ea typeface="微軟正黑體" panose="020B0604030504040204" pitchFamily="34" charset="-120"/>
              </a:rPr>
              <a:t>滿了 </a:t>
            </a:r>
            <a:r>
              <a:rPr lang="en-US" altLang="zh-TW" sz="1600" b="1" spc="300" dirty="0">
                <a:ea typeface="微軟正黑體" panose="020B0604030504040204" pitchFamily="34" charset="-120"/>
              </a:rPr>
              <a:t>" &lt;&lt; </a:t>
            </a:r>
            <a:r>
              <a:rPr lang="en-US" altLang="zh-TW" sz="1600" b="1" spc="300" dirty="0" err="1">
                <a:ea typeface="微軟正黑體" panose="020B0604030504040204" pitchFamily="34" charset="-120"/>
              </a:rPr>
              <a:t>endl</a:t>
            </a:r>
            <a:r>
              <a:rPr lang="en-US" altLang="zh-TW" sz="1600" b="1" spc="300" dirty="0">
                <a:ea typeface="微軟正黑體" panose="020B0604030504040204" pitchFamily="34" charset="-120"/>
              </a:rPr>
              <a:t>; </a:t>
            </a:r>
          </a:p>
          <a:p>
            <a:pPr>
              <a:lnSpc>
                <a:spcPts val="2500"/>
              </a:lnSpc>
            </a:pPr>
            <a:r>
              <a:rPr lang="zh-TW" altLang="en-US" sz="1600" b="1" spc="300" dirty="0">
                <a:ea typeface="微軟正黑體" panose="020B0604030504040204" pitchFamily="34" charset="-120"/>
              </a:rPr>
              <a:t>		</a:t>
            </a:r>
          </a:p>
          <a:p>
            <a:pPr>
              <a:lnSpc>
                <a:spcPts val="2500"/>
              </a:lnSpc>
            </a:pPr>
            <a:r>
              <a:rPr lang="zh-TW" altLang="en-US" sz="1600" b="1" spc="300" dirty="0">
                <a:ea typeface="微軟正黑體" panose="020B0604030504040204" pitchFamily="34" charset="-120"/>
              </a:rPr>
              <a:t>    i= ++num;</a:t>
            </a:r>
            <a:r>
              <a:rPr lang="en-US" altLang="zh-TW" sz="1600" b="1" spc="300" dirty="0">
                <a:ea typeface="微軟正黑體" panose="020B0604030504040204" pitchFamily="34" charset="-120"/>
              </a:rPr>
              <a:t>	</a:t>
            </a:r>
            <a:r>
              <a:rPr lang="zh-TW" altLang="en-US" sz="1600" b="1" spc="300" dirty="0">
                <a:solidFill>
                  <a:srgbClr val="00B0F0"/>
                </a:solidFill>
                <a:ea typeface="微軟正黑體" panose="020B0604030504040204" pitchFamily="34" charset="-120"/>
              </a:rPr>
              <a:t>/* 讓樹根為heap[1] */</a:t>
            </a:r>
          </a:p>
          <a:p>
            <a:pPr>
              <a:lnSpc>
                <a:spcPts val="2500"/>
              </a:lnSpc>
            </a:pPr>
            <a:endParaRPr lang="zh-TW" altLang="en-US" sz="1600" b="1" spc="300" dirty="0">
              <a:ea typeface="微軟正黑體" panose="020B0604030504040204" pitchFamily="34" charset="-120"/>
            </a:endParaRPr>
          </a:p>
          <a:p>
            <a:pPr>
              <a:lnSpc>
                <a:spcPts val="2500"/>
              </a:lnSpc>
            </a:pPr>
            <a:r>
              <a:rPr lang="zh-TW" altLang="en-US" sz="1600" b="1" spc="300" dirty="0">
                <a:solidFill>
                  <a:srgbClr val="00B0F0"/>
                </a:solidFill>
                <a:ea typeface="微軟正黑體" panose="020B0604030504040204" pitchFamily="34" charset="-120"/>
              </a:rPr>
              <a:t>    /* 確定</a:t>
            </a:r>
            <a:r>
              <a:rPr lang="zh-TW" altLang="en-US" sz="1600" b="1" spc="300" dirty="0">
                <a:solidFill>
                  <a:srgbClr val="FF0000"/>
                </a:solidFill>
                <a:ea typeface="微軟正黑體" panose="020B0604030504040204" pitchFamily="34" charset="-120"/>
              </a:rPr>
              <a:t>樹有值</a:t>
            </a:r>
            <a:r>
              <a:rPr lang="zh-TW" altLang="en-US" sz="1600" b="1" spc="300" dirty="0">
                <a:solidFill>
                  <a:srgbClr val="00B0F0"/>
                </a:solidFill>
                <a:ea typeface="微軟正黑體" panose="020B0604030504040204" pitchFamily="34" charset="-120"/>
              </a:rPr>
              <a:t>,要</a:t>
            </a:r>
            <a:r>
              <a:rPr lang="zh-TW" altLang="en-US" sz="1600" b="1" spc="300" dirty="0">
                <a:solidFill>
                  <a:srgbClr val="FF0000"/>
                </a:solidFill>
                <a:ea typeface="微軟正黑體" panose="020B0604030504040204" pitchFamily="34" charset="-120"/>
              </a:rPr>
              <a:t>加入的數小於它的parent</a:t>
            </a:r>
            <a:r>
              <a:rPr lang="zh-TW" altLang="en-US" sz="1600" b="1" spc="300" dirty="0">
                <a:solidFill>
                  <a:srgbClr val="00B0F0"/>
                </a:solidFill>
                <a:ea typeface="微軟正黑體" panose="020B0604030504040204" pitchFamily="34" charset="-120"/>
              </a:rPr>
              <a:t> */</a:t>
            </a:r>
          </a:p>
          <a:p>
            <a:pPr>
              <a:lnSpc>
                <a:spcPts val="2500"/>
              </a:lnSpc>
            </a:pPr>
            <a:r>
              <a:rPr lang="zh-TW" altLang="en-US" sz="1600" b="1" spc="300" dirty="0">
                <a:ea typeface="微軟正黑體" panose="020B0604030504040204" pitchFamily="34" charset="-120"/>
              </a:rPr>
              <a:t>    while (</a:t>
            </a:r>
            <a:r>
              <a:rPr lang="zh-TW" altLang="en-US" sz="1600" b="1" spc="300" dirty="0">
                <a:solidFill>
                  <a:srgbClr val="FF0000"/>
                </a:solidFill>
                <a:ea typeface="微軟正黑體" panose="020B0604030504040204" pitchFamily="34" charset="-120"/>
              </a:rPr>
              <a:t>(i != 1) </a:t>
            </a:r>
            <a:r>
              <a:rPr lang="zh-TW" altLang="en-US" sz="1600" b="1" spc="300" dirty="0">
                <a:ea typeface="微軟正黑體" panose="020B0604030504040204" pitchFamily="34" charset="-120"/>
              </a:rPr>
              <a:t>&amp;&amp; </a:t>
            </a:r>
            <a:r>
              <a:rPr lang="zh-TW" altLang="en-US" sz="1600" b="1" spc="300" dirty="0">
                <a:solidFill>
                  <a:srgbClr val="FF0000"/>
                </a:solidFill>
                <a:ea typeface="微軟正黑體" panose="020B0604030504040204" pitchFamily="34" charset="-120"/>
              </a:rPr>
              <a:t>(val &lt; heap[i/2])</a:t>
            </a:r>
            <a:r>
              <a:rPr lang="zh-TW" altLang="en-US" sz="1600" b="1" spc="300" dirty="0">
                <a:ea typeface="微軟正黑體" panose="020B0604030504040204" pitchFamily="34" charset="-120"/>
              </a:rPr>
              <a:t>)	</a:t>
            </a:r>
          </a:p>
          <a:p>
            <a:pPr>
              <a:lnSpc>
                <a:spcPts val="2500"/>
              </a:lnSpc>
            </a:pPr>
            <a:r>
              <a:rPr lang="zh-TW" altLang="en-US" sz="1600" b="1" spc="300" dirty="0">
                <a:ea typeface="微軟正黑體" panose="020B0604030504040204" pitchFamily="34" charset="-120"/>
              </a:rPr>
              <a:t>    {</a:t>
            </a:r>
          </a:p>
          <a:p>
            <a:pPr>
              <a:lnSpc>
                <a:spcPts val="2500"/>
              </a:lnSpc>
            </a:pPr>
            <a:r>
              <a:rPr lang="zh-TW" altLang="en-US" sz="1600" b="1" spc="300" dirty="0">
                <a:ea typeface="微軟正黑體" panose="020B0604030504040204" pitchFamily="34" charset="-120"/>
              </a:rPr>
              <a:t>         heap[i] = heap[i / 2];</a:t>
            </a:r>
            <a:r>
              <a:rPr lang="en-US" altLang="zh-TW" sz="1600" b="1" spc="300" dirty="0">
                <a:ea typeface="微軟正黑體" panose="020B0604030504040204" pitchFamily="34" charset="-120"/>
              </a:rPr>
              <a:t>	</a:t>
            </a:r>
            <a:r>
              <a:rPr lang="zh-TW" altLang="en-US" sz="1600" b="1" spc="300" dirty="0">
                <a:solidFill>
                  <a:srgbClr val="00B0F0"/>
                </a:solidFill>
                <a:ea typeface="微軟正黑體" panose="020B0604030504040204" pitchFamily="34" charset="-120"/>
              </a:rPr>
              <a:t>/* </a:t>
            </a:r>
            <a:r>
              <a:rPr lang="zh-TW" altLang="en-US" sz="1600" b="1" spc="300" dirty="0">
                <a:solidFill>
                  <a:srgbClr val="FF0000"/>
                </a:solidFill>
                <a:ea typeface="微軟正黑體" panose="020B0604030504040204" pitchFamily="34" charset="-120"/>
              </a:rPr>
              <a:t>parent的值下移</a:t>
            </a:r>
            <a:r>
              <a:rPr lang="zh-TW" altLang="en-US" sz="1600" b="1" spc="300" dirty="0">
                <a:solidFill>
                  <a:srgbClr val="00B0F0"/>
                </a:solidFill>
                <a:ea typeface="微軟正黑體" panose="020B0604030504040204" pitchFamily="34" charset="-120"/>
              </a:rPr>
              <a:t>到空位 */</a:t>
            </a:r>
          </a:p>
          <a:p>
            <a:pPr>
              <a:lnSpc>
                <a:spcPts val="2500"/>
              </a:lnSpc>
            </a:pPr>
            <a:r>
              <a:rPr lang="zh-TW" altLang="en-US" sz="1600" b="1" spc="300" dirty="0">
                <a:ea typeface="微軟正黑體" panose="020B0604030504040204" pitchFamily="34" charset="-120"/>
              </a:rPr>
              <a:t>         i /= 2;			</a:t>
            </a:r>
            <a:r>
              <a:rPr lang="zh-TW" altLang="en-US" sz="1600" b="1" spc="300" dirty="0">
                <a:solidFill>
                  <a:srgbClr val="00B0F0"/>
                </a:solidFill>
                <a:ea typeface="微軟正黑體" panose="020B0604030504040204" pitchFamily="34" charset="-120"/>
              </a:rPr>
              <a:t>/*</a:t>
            </a:r>
            <a:r>
              <a:rPr lang="zh-TW" altLang="en-US" sz="1600" b="1" spc="300" dirty="0">
                <a:solidFill>
                  <a:srgbClr val="FF0000"/>
                </a:solidFill>
                <a:ea typeface="微軟正黑體" panose="020B0604030504040204" pitchFamily="34" charset="-120"/>
              </a:rPr>
              <a:t> parent上移 </a:t>
            </a:r>
            <a:r>
              <a:rPr lang="zh-TW" altLang="en-US" sz="1600" b="1" spc="300" dirty="0">
                <a:solidFill>
                  <a:srgbClr val="00B0F0"/>
                </a:solidFill>
                <a:ea typeface="微軟正黑體" panose="020B0604030504040204" pitchFamily="34" charset="-120"/>
              </a:rPr>
              <a:t>*/</a:t>
            </a:r>
          </a:p>
          <a:p>
            <a:pPr>
              <a:lnSpc>
                <a:spcPts val="2500"/>
              </a:lnSpc>
            </a:pPr>
            <a:r>
              <a:rPr lang="zh-TW" altLang="en-US" sz="1600" b="1" spc="300" dirty="0">
                <a:ea typeface="微軟正黑體" panose="020B0604030504040204" pitchFamily="34" charset="-120"/>
              </a:rPr>
              <a:t>    }</a:t>
            </a:r>
          </a:p>
          <a:p>
            <a:pPr>
              <a:lnSpc>
                <a:spcPts val="2500"/>
              </a:lnSpc>
            </a:pPr>
            <a:endParaRPr lang="zh-TW" altLang="en-US" sz="1600" b="1" spc="300" dirty="0">
              <a:ea typeface="微軟正黑體" panose="020B0604030504040204" pitchFamily="34" charset="-120"/>
            </a:endParaRPr>
          </a:p>
          <a:p>
            <a:pPr>
              <a:lnSpc>
                <a:spcPts val="2500"/>
              </a:lnSpc>
            </a:pPr>
            <a:r>
              <a:rPr lang="zh-TW" altLang="en-US" sz="1600" b="1" spc="300" dirty="0">
                <a:solidFill>
                  <a:srgbClr val="00B0F0"/>
                </a:solidFill>
                <a:ea typeface="微軟正黑體" panose="020B0604030504040204" pitchFamily="34" charset="-120"/>
              </a:rPr>
              <a:t>    /* </a:t>
            </a:r>
            <a:r>
              <a:rPr lang="zh-TW" altLang="en-US" sz="1600" b="1" spc="300" dirty="0">
                <a:solidFill>
                  <a:srgbClr val="FF0000"/>
                </a:solidFill>
                <a:ea typeface="微軟正黑體" panose="020B0604030504040204" pitchFamily="34" charset="-120"/>
              </a:rPr>
              <a:t>樹為空</a:t>
            </a:r>
            <a:r>
              <a:rPr lang="zh-TW" altLang="en-US" sz="1600" b="1" spc="300" dirty="0">
                <a:solidFill>
                  <a:srgbClr val="00B0F0"/>
                </a:solidFill>
                <a:ea typeface="微軟正黑體" panose="020B0604030504040204" pitchFamily="34" charset="-120"/>
              </a:rPr>
              <a:t> 或 要</a:t>
            </a:r>
            <a:r>
              <a:rPr lang="zh-TW" altLang="en-US" sz="1600" b="1" spc="300" dirty="0">
                <a:solidFill>
                  <a:srgbClr val="FF0000"/>
                </a:solidFill>
                <a:ea typeface="微軟正黑體" panose="020B0604030504040204" pitchFamily="34" charset="-120"/>
              </a:rPr>
              <a:t>加入的數大於它的parent</a:t>
            </a:r>
            <a:r>
              <a:rPr lang="zh-TW" altLang="en-US" sz="1600" b="1" spc="300" dirty="0">
                <a:solidFill>
                  <a:srgbClr val="00B0F0"/>
                </a:solidFill>
                <a:ea typeface="微軟正黑體" panose="020B0604030504040204" pitchFamily="34" charset="-120"/>
              </a:rPr>
              <a:t>，</a:t>
            </a:r>
            <a:r>
              <a:rPr lang="zh-TW" altLang="en-US" sz="1600" b="1" spc="300" dirty="0">
                <a:solidFill>
                  <a:srgbClr val="FF0000"/>
                </a:solidFill>
                <a:ea typeface="微軟正黑體" panose="020B0604030504040204" pitchFamily="34" charset="-120"/>
              </a:rPr>
              <a:t>直接放入</a:t>
            </a:r>
            <a:r>
              <a:rPr lang="en-US" altLang="zh-TW" sz="1600" b="1" spc="300" dirty="0">
                <a:solidFill>
                  <a:srgbClr val="FF0000"/>
                </a:solidFill>
                <a:ea typeface="微軟正黑體" panose="020B0604030504040204" pitchFamily="34" charset="-120"/>
              </a:rPr>
              <a:t>heap</a:t>
            </a:r>
            <a:r>
              <a:rPr lang="zh-TW" altLang="en-US" sz="1600" b="1" spc="300" dirty="0">
                <a:solidFill>
                  <a:srgbClr val="00B0F0"/>
                </a:solidFill>
                <a:ea typeface="微軟正黑體" panose="020B0604030504040204" pitchFamily="34" charset="-120"/>
              </a:rPr>
              <a:t> */</a:t>
            </a:r>
          </a:p>
          <a:p>
            <a:pPr>
              <a:lnSpc>
                <a:spcPts val="2500"/>
              </a:lnSpc>
            </a:pPr>
            <a:r>
              <a:rPr lang="zh-TW" altLang="en-US" sz="1600" b="1" spc="300" dirty="0">
                <a:ea typeface="微軟正黑體" panose="020B0604030504040204" pitchFamily="34" charset="-120"/>
              </a:rPr>
              <a:t>    heap[i] = val; 		</a:t>
            </a:r>
          </a:p>
          <a:p>
            <a:pPr>
              <a:lnSpc>
                <a:spcPts val="2500"/>
              </a:lnSpc>
            </a:pPr>
            <a:r>
              <a:rPr lang="zh-TW" altLang="en-US" sz="1600" b="1" spc="300" dirty="0">
                <a:ea typeface="微軟正黑體" panose="020B0604030504040204" pitchFamily="34" charset="-120"/>
              </a:rPr>
              <a:t>}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0" r="7289" b="9231"/>
          <a:stretch/>
        </p:blipFill>
        <p:spPr>
          <a:xfrm>
            <a:off x="7967729" y="3153103"/>
            <a:ext cx="3657599" cy="264486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548640" y="2942705"/>
            <a:ext cx="7124007" cy="2177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9929875" y="5864309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11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heap[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22" name="橢圓 21"/>
          <p:cNvSpPr/>
          <p:nvPr/>
        </p:nvSpPr>
        <p:spPr>
          <a:xfrm>
            <a:off x="9260355" y="1346662"/>
            <a:ext cx="39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7967729" y="633330"/>
            <a:ext cx="1128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樹為空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Insert 13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656355" y="1548471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heap[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25" name="矩形 24"/>
          <p:cNvSpPr/>
          <p:nvPr/>
        </p:nvSpPr>
        <p:spPr>
          <a:xfrm>
            <a:off x="9232973" y="1337330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311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316" y="1728235"/>
            <a:ext cx="3717608" cy="287102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0170943" y="459926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heap[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9199571" y="3029203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heap[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/2]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129708" y="148121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Insert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170943" y="4292279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11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506" y="4086978"/>
            <a:ext cx="419158" cy="43821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190" y="3415653"/>
            <a:ext cx="428685" cy="409632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9362642" y="2779803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heap[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8129708" y="2302635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heap[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/2]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190" y="3389269"/>
            <a:ext cx="438095" cy="42857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486" y="2716234"/>
            <a:ext cx="446396" cy="38630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8129708" y="2133472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heap[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9523532" y="1543569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heap[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/2]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469" y="2662325"/>
            <a:ext cx="426430" cy="4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4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4" grpId="0"/>
      <p:bldP spid="2" grpId="0"/>
      <p:bldP spid="2" grpId="1"/>
      <p:bldP spid="16" grpId="0"/>
      <p:bldP spid="16" grpId="1"/>
      <p:bldP spid="17" grpId="0"/>
      <p:bldP spid="17" grpId="1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83" y="475838"/>
            <a:ext cx="8297433" cy="590632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723326" y="3467656"/>
            <a:ext cx="577228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heap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的最後一個元素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必須移動到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heap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的某處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723326" y="2511944"/>
            <a:ext cx="7050497" cy="730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刪除最小值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hole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產生在樹根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723326" y="4317493"/>
            <a:ext cx="666174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如果最後一個數為樹的最小值，直接放到樹根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723326" y="5135124"/>
            <a:ext cx="6661743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如果最後一個數不是最小值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hole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底下的最小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children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移動到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hole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029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8172" y="167461"/>
            <a:ext cx="830449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spc="300" dirty="0"/>
              <a:t>void deleteMin(){</a:t>
            </a:r>
          </a:p>
          <a:p>
            <a:r>
              <a:rPr lang="zh-TW" altLang="en-US" sz="1400" b="1" spc="300" dirty="0"/>
              <a:t>     int parent, child, temp;</a:t>
            </a:r>
          </a:p>
          <a:p>
            <a:r>
              <a:rPr lang="zh-TW" altLang="en-US" sz="1400" b="1" spc="300" dirty="0"/>
              <a:t>	</a:t>
            </a:r>
          </a:p>
          <a:p>
            <a:r>
              <a:rPr lang="zh-TW" altLang="en-US" sz="1400" b="1" spc="300" dirty="0"/>
              <a:t>     if (num == 0)	</a:t>
            </a:r>
            <a:r>
              <a:rPr lang="en-US" altLang="zh-TW" sz="1400" b="1" spc="300" dirty="0"/>
              <a:t>{</a:t>
            </a:r>
            <a:r>
              <a:rPr lang="zh-TW" altLang="en-US" sz="1400" b="1" spc="300" dirty="0"/>
              <a:t>		</a:t>
            </a:r>
          </a:p>
          <a:p>
            <a:r>
              <a:rPr lang="zh-TW" altLang="en-US" sz="1400" b="1" spc="300" dirty="0"/>
              <a:t> </a:t>
            </a:r>
            <a:r>
              <a:rPr lang="en-US" altLang="zh-TW" sz="1400" b="1" spc="300" dirty="0"/>
              <a:t>	</a:t>
            </a:r>
            <a:r>
              <a:rPr lang="en-US" altLang="zh-TW" sz="1400" b="1" spc="300" dirty="0" err="1"/>
              <a:t>cout</a:t>
            </a:r>
            <a:r>
              <a:rPr lang="en-US" altLang="zh-TW" sz="1400" b="1" spc="300" dirty="0"/>
              <a:t> &lt;&lt; "Heap</a:t>
            </a:r>
            <a:r>
              <a:rPr lang="zh-TW" altLang="en-US" sz="1400" b="1" spc="300" dirty="0"/>
              <a:t>是空的 </a:t>
            </a:r>
            <a:r>
              <a:rPr lang="en-US" altLang="zh-TW" sz="1400" b="1" spc="300" dirty="0"/>
              <a:t>" &lt;&lt; </a:t>
            </a:r>
            <a:r>
              <a:rPr lang="en-US" altLang="zh-TW" sz="1400" b="1" spc="300" dirty="0" err="1"/>
              <a:t>endl</a:t>
            </a:r>
            <a:r>
              <a:rPr lang="en-US" altLang="zh-TW" sz="1400" b="1" spc="300" dirty="0"/>
              <a:t>;</a:t>
            </a:r>
          </a:p>
          <a:p>
            <a:r>
              <a:rPr lang="en-US" altLang="zh-TW" sz="1400" b="1" spc="300" dirty="0"/>
              <a:t>	return;</a:t>
            </a:r>
          </a:p>
          <a:p>
            <a:r>
              <a:rPr lang="en-US" altLang="zh-TW" sz="1400" b="1" spc="300" dirty="0"/>
              <a:t>     }</a:t>
            </a:r>
            <a:endParaRPr lang="zh-TW" altLang="en-US" sz="1400" b="1" spc="300" dirty="0"/>
          </a:p>
          <a:p>
            <a:endParaRPr lang="zh-TW" altLang="en-US" sz="1400" b="1" spc="300" dirty="0"/>
          </a:p>
          <a:p>
            <a:r>
              <a:rPr lang="zh-TW" altLang="en-US" sz="1400" b="1" spc="300" dirty="0"/>
              <a:t>     temp = heap[num--];		</a:t>
            </a:r>
            <a:r>
              <a:rPr lang="zh-TW" altLang="en-US" sz="1400" b="1" spc="300" dirty="0">
                <a:solidFill>
                  <a:srgbClr val="00B0F0"/>
                </a:solidFill>
              </a:rPr>
              <a:t>/* 令temp為heap的最後一個數 */</a:t>
            </a:r>
          </a:p>
          <a:p>
            <a:endParaRPr lang="zh-TW" altLang="en-US" sz="1400" b="1" spc="300" dirty="0"/>
          </a:p>
          <a:p>
            <a:r>
              <a:rPr lang="zh-TW" altLang="en-US" sz="1400" b="1" spc="300" dirty="0"/>
              <a:t>     parent = 1;</a:t>
            </a:r>
          </a:p>
          <a:p>
            <a:r>
              <a:rPr lang="zh-TW" altLang="en-US" sz="1400" b="1" spc="300" dirty="0"/>
              <a:t>     child = 2;</a:t>
            </a:r>
          </a:p>
          <a:p>
            <a:r>
              <a:rPr lang="zh-TW" altLang="en-US" sz="1400" b="1" spc="300" dirty="0"/>
              <a:t> </a:t>
            </a:r>
            <a:r>
              <a:rPr lang="en-US" altLang="zh-TW" sz="1400" b="1" spc="300" dirty="0"/>
              <a:t>    </a:t>
            </a:r>
            <a:r>
              <a:rPr lang="en-US" altLang="zh-TW" sz="1400" b="1" spc="300" dirty="0" err="1"/>
              <a:t>cout</a:t>
            </a:r>
            <a:r>
              <a:rPr lang="en-US" altLang="zh-TW" sz="1400" b="1" spc="300" dirty="0"/>
              <a:t> &lt;&lt; "</a:t>
            </a:r>
            <a:r>
              <a:rPr lang="zh-TW" altLang="en-US" sz="1400" b="1" spc="300" dirty="0"/>
              <a:t>刪除 </a:t>
            </a:r>
            <a:r>
              <a:rPr lang="en-US" altLang="zh-TW" sz="1400" b="1" spc="300" dirty="0"/>
              <a:t>" &lt;&lt;heap[parent] &lt;&lt; </a:t>
            </a:r>
            <a:r>
              <a:rPr lang="en-US" altLang="zh-TW" sz="1400" b="1" spc="300" dirty="0" err="1"/>
              <a:t>endl</a:t>
            </a:r>
            <a:r>
              <a:rPr lang="en-US" altLang="zh-TW" sz="1400" b="1" spc="300" dirty="0"/>
              <a:t>;</a:t>
            </a:r>
          </a:p>
          <a:p>
            <a:endParaRPr lang="zh-TW" altLang="en-US" sz="1400" b="1" spc="300" dirty="0"/>
          </a:p>
          <a:p>
            <a:r>
              <a:rPr lang="zh-TW" altLang="en-US" sz="1400" b="1" spc="300" dirty="0"/>
              <a:t>     while (child &lt;= num)		</a:t>
            </a:r>
          </a:p>
          <a:p>
            <a:r>
              <a:rPr lang="zh-TW" altLang="en-US" sz="1400" b="1" spc="300" dirty="0"/>
              <a:t>     {</a:t>
            </a:r>
          </a:p>
          <a:p>
            <a:r>
              <a:rPr lang="zh-TW" altLang="en-US" sz="1400" b="1" spc="300" dirty="0"/>
              <a:t>          </a:t>
            </a:r>
            <a:r>
              <a:rPr lang="zh-TW" altLang="en-US" sz="1400" b="1" spc="300" dirty="0">
                <a:solidFill>
                  <a:srgbClr val="00B0F0"/>
                </a:solidFill>
              </a:rPr>
              <a:t>/* 不是最後一個數 且 左子樹&gt;右子樹 */</a:t>
            </a:r>
          </a:p>
          <a:p>
            <a:r>
              <a:rPr lang="zh-TW" altLang="en-US" sz="1400" b="1" spc="300" dirty="0">
                <a:solidFill>
                  <a:srgbClr val="00B0F0"/>
                </a:solidFill>
              </a:rPr>
              <a:t>          /* 選擇右子樹*/</a:t>
            </a:r>
          </a:p>
          <a:p>
            <a:endParaRPr lang="en-US" altLang="zh-TW" sz="1400" b="1" spc="300" dirty="0"/>
          </a:p>
          <a:p>
            <a:r>
              <a:rPr lang="zh-TW" altLang="en-US" sz="1400" b="1" spc="300" dirty="0"/>
              <a:t>          </a:t>
            </a:r>
            <a:r>
              <a:rPr lang="zh-TW" altLang="en-US" sz="1400" b="1" spc="300" dirty="0">
                <a:solidFill>
                  <a:srgbClr val="00B0F0"/>
                </a:solidFill>
              </a:rPr>
              <a:t>/* 如果最後一個數較小 跳出while迴圈 */</a:t>
            </a:r>
            <a:br>
              <a:rPr lang="en-US" altLang="zh-TW" sz="1400" b="1" spc="300" dirty="0"/>
            </a:br>
            <a:r>
              <a:rPr lang="zh-TW" altLang="en-US" sz="1400" b="1" spc="300" dirty="0"/>
              <a:t>          </a:t>
            </a:r>
            <a:r>
              <a:rPr lang="zh-TW" altLang="en-US" sz="1400" b="1" spc="300" dirty="0">
                <a:solidFill>
                  <a:srgbClr val="00B0F0"/>
                </a:solidFill>
              </a:rPr>
              <a:t>/* child的值放到parent指的位子 */</a:t>
            </a:r>
          </a:p>
          <a:p>
            <a:r>
              <a:rPr lang="zh-TW" altLang="en-US" sz="1400" b="1" spc="300" dirty="0">
                <a:solidFill>
                  <a:srgbClr val="00B0F0"/>
                </a:solidFill>
              </a:rPr>
              <a:t>          /* 原本的child變parent */</a:t>
            </a:r>
            <a:endParaRPr lang="en-US" altLang="zh-TW" sz="1400" b="1" spc="300" dirty="0">
              <a:solidFill>
                <a:srgbClr val="00B0F0"/>
              </a:solidFill>
            </a:endParaRPr>
          </a:p>
          <a:p>
            <a:r>
              <a:rPr lang="zh-TW" altLang="en-US" sz="1400" b="1" spc="300" dirty="0">
                <a:solidFill>
                  <a:srgbClr val="00B0F0"/>
                </a:solidFill>
              </a:rPr>
              <a:t>          /* 新的child下移 */</a:t>
            </a:r>
          </a:p>
          <a:p>
            <a:r>
              <a:rPr lang="zh-TW" altLang="en-US" sz="1400" b="1" spc="300" dirty="0"/>
              <a:t>     }</a:t>
            </a:r>
            <a:endParaRPr lang="en-US" altLang="zh-TW" sz="1400" b="1" spc="300" dirty="0"/>
          </a:p>
          <a:p>
            <a:r>
              <a:rPr lang="zh-TW" altLang="en-US" sz="1400" b="1" spc="300" dirty="0">
                <a:solidFill>
                  <a:srgbClr val="00B0F0"/>
                </a:solidFill>
              </a:rPr>
              <a:t>     /* 最後一個數為樹的最小值，直接放到樹根 */</a:t>
            </a:r>
          </a:p>
          <a:p>
            <a:r>
              <a:rPr lang="zh-TW" altLang="en-US" sz="1400" b="1" spc="300" dirty="0"/>
              <a:t>     heap[parent] = temp;	</a:t>
            </a:r>
            <a:endParaRPr lang="en-US" altLang="zh-TW" sz="1400" b="1" spc="300" dirty="0"/>
          </a:p>
          <a:p>
            <a:r>
              <a:rPr lang="zh-TW" altLang="en-US" sz="1400" b="1" spc="300" dirty="0"/>
              <a:t>}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232" y="1772228"/>
            <a:ext cx="3741861" cy="294989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0111611" y="421902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num</a:t>
            </a:r>
            <a:r>
              <a:rPr lang="en-US" altLang="zh-TW" dirty="0">
                <a:solidFill>
                  <a:srgbClr val="FF0000"/>
                </a:solidFill>
              </a:rPr>
              <a:t> = 11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989370" y="1402896"/>
            <a:ext cx="1417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heap[parent]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887139" y="250080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child = 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989370" y="1082432"/>
            <a:ext cx="114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parent = 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111611" y="4540390"/>
            <a:ext cx="1940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temp = heap[</a:t>
            </a:r>
            <a:r>
              <a:rPr lang="en-US" altLang="zh-TW" dirty="0" err="1">
                <a:solidFill>
                  <a:srgbClr val="FF0000"/>
                </a:solidFill>
              </a:rPr>
              <a:t>num</a:t>
            </a:r>
            <a:r>
              <a:rPr lang="zh-TW" altLang="en-US" dirty="0">
                <a:solidFill>
                  <a:srgbClr val="FF0000"/>
                </a:solidFill>
              </a:rPr>
              <a:t>]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494" y="1983744"/>
            <a:ext cx="409846" cy="432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091" y="2715169"/>
            <a:ext cx="404250" cy="396000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7389246" y="332395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child = 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681547" y="2543837"/>
            <a:ext cx="114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parent = 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185" y="2715169"/>
            <a:ext cx="420712" cy="40714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32" y="3439891"/>
            <a:ext cx="404609" cy="396351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7041443" y="4163646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child = 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187960" y="3350857"/>
            <a:ext cx="114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parent = 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332504" y="4588354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child = 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529" y="3799275"/>
            <a:ext cx="471164" cy="744336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793" y="3439764"/>
            <a:ext cx="407491" cy="39647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667" y="4163646"/>
            <a:ext cx="404609" cy="396351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795" y="4149379"/>
            <a:ext cx="424883" cy="424883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4" y="3809908"/>
            <a:ext cx="510408" cy="7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7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  <p:bldP spid="9" grpId="1"/>
      <p:bldP spid="10" grpId="0"/>
      <p:bldP spid="10" grpId="1"/>
      <p:bldP spid="11" grpId="0"/>
      <p:bldP spid="15" grpId="0"/>
      <p:bldP spid="15" grpId="1"/>
      <p:bldP spid="16" grpId="0"/>
      <p:bldP spid="16" grpId="1"/>
      <p:bldP spid="19" grpId="0"/>
      <p:bldP spid="19" grpId="1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651</Words>
  <Application>Microsoft Office PowerPoint</Application>
  <PresentationFormat>寬螢幕</PresentationFormat>
  <Paragraphs>89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Office 佈景主題</vt:lpstr>
      <vt:lpstr>Heap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– min heap</dc:title>
  <dc:creator>Master</dc:creator>
  <cp:lastModifiedBy>曾韋瑄</cp:lastModifiedBy>
  <cp:revision>47</cp:revision>
  <dcterms:created xsi:type="dcterms:W3CDTF">2017-11-27T10:09:31Z</dcterms:created>
  <dcterms:modified xsi:type="dcterms:W3CDTF">2022-12-04T17:54:22Z</dcterms:modified>
</cp:coreProperties>
</file>