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4226-FBD4-4582-A1D7-C7CCAFE6A475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3A42-4E9B-4BFD-833C-E60DFE75B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180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4226-FBD4-4582-A1D7-C7CCAFE6A475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3A42-4E9B-4BFD-833C-E60DFE75B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82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4226-FBD4-4582-A1D7-C7CCAFE6A475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3A42-4E9B-4BFD-833C-E60DFE75B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20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4226-FBD4-4582-A1D7-C7CCAFE6A475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3A42-4E9B-4BFD-833C-E60DFE75B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4226-FBD4-4582-A1D7-C7CCAFE6A475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3A42-4E9B-4BFD-833C-E60DFE75B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35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4226-FBD4-4582-A1D7-C7CCAFE6A475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3A42-4E9B-4BFD-833C-E60DFE75B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05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4226-FBD4-4582-A1D7-C7CCAFE6A475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3A42-4E9B-4BFD-833C-E60DFE75B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51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4226-FBD4-4582-A1D7-C7CCAFE6A475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3A42-4E9B-4BFD-833C-E60DFE75B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18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4226-FBD4-4582-A1D7-C7CCAFE6A475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3A42-4E9B-4BFD-833C-E60DFE75B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990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4226-FBD4-4582-A1D7-C7CCAFE6A475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3A42-4E9B-4BFD-833C-E60DFE75B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23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4226-FBD4-4582-A1D7-C7CCAFE6A475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3A42-4E9B-4BFD-833C-E60DFE75B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42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34226-FBD4-4582-A1D7-C7CCAFE6A475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63A42-4E9B-4BFD-833C-E60DFE75B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9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5378" y="374218"/>
            <a:ext cx="10351911" cy="1014315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Binary Search Trees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二元搜尋樹</a:t>
            </a:r>
          </a:p>
        </p:txBody>
      </p:sp>
      <p:sp>
        <p:nvSpPr>
          <p:cNvPr id="6" name="矩形 5"/>
          <p:cNvSpPr/>
          <p:nvPr/>
        </p:nvSpPr>
        <p:spPr>
          <a:xfrm>
            <a:off x="835378" y="1659466"/>
            <a:ext cx="103519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是一棵二元樹，它可能是空樹，如果不是空樹，那麼他滿足下列的性質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835378" y="2392064"/>
            <a:ext cx="1035191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每一個元素都有一個鍵，</a:t>
            </a:r>
            <a:b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而且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不存在兩個元素具有相同的鍵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左子樹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裡的所有鍵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如果有的話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小於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根節點裡的鍵。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右子樹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裡的所有鍵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如果有的話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大於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根節點裡的鍵。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左右子樹也都是二元搜尋樹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31326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10541106" y="4610683"/>
            <a:ext cx="15552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spc="300" dirty="0">
                <a:solidFill>
                  <a:schemeClr val="accent2">
                    <a:lumMod val="75000"/>
                  </a:schemeClr>
                </a:solidFill>
              </a:rPr>
              <a:t>insert = 0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9615925" y="4669180"/>
            <a:ext cx="900000" cy="900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83</a:t>
            </a:r>
            <a:endParaRPr lang="zh-TW" altLang="en-US" dirty="0"/>
          </a:p>
        </p:txBody>
      </p:sp>
      <p:cxnSp>
        <p:nvCxnSpPr>
          <p:cNvPr id="47" name="直線單箭頭接點 46"/>
          <p:cNvCxnSpPr/>
          <p:nvPr/>
        </p:nvCxnSpPr>
        <p:spPr>
          <a:xfrm flipH="1">
            <a:off x="9333704" y="5527134"/>
            <a:ext cx="530577" cy="632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>
            <a:off x="10309124" y="5504556"/>
            <a:ext cx="593735" cy="654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8928736" y="6159312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50" name="矩形 49"/>
          <p:cNvSpPr/>
          <p:nvPr/>
        </p:nvSpPr>
        <p:spPr>
          <a:xfrm>
            <a:off x="10515925" y="6159312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51" name="矩形 50"/>
          <p:cNvSpPr/>
          <p:nvPr/>
        </p:nvSpPr>
        <p:spPr>
          <a:xfrm>
            <a:off x="8821383" y="4146724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/>
              <a:t>Insert 83</a:t>
            </a:r>
            <a:endParaRPr lang="zh-TW" altLang="en-US" b="1" dirty="0"/>
          </a:p>
        </p:txBody>
      </p:sp>
      <p:sp>
        <p:nvSpPr>
          <p:cNvPr id="52" name="矩形 51"/>
          <p:cNvSpPr/>
          <p:nvPr/>
        </p:nvSpPr>
        <p:spPr>
          <a:xfrm>
            <a:off x="8270445" y="4590501"/>
            <a:ext cx="1377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spc="300" dirty="0">
                <a:solidFill>
                  <a:srgbClr val="FF0000"/>
                </a:solidFill>
              </a:rPr>
              <a:t>newNode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6" name="橢圓 55"/>
          <p:cNvSpPr/>
          <p:nvPr/>
        </p:nvSpPr>
        <p:spPr>
          <a:xfrm>
            <a:off x="8411172" y="765059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56</a:t>
            </a:r>
            <a:endParaRPr lang="zh-TW" altLang="en-US" sz="1400" dirty="0"/>
          </a:p>
        </p:txBody>
      </p:sp>
      <p:cxnSp>
        <p:nvCxnSpPr>
          <p:cNvPr id="57" name="直線單箭頭接點 56"/>
          <p:cNvCxnSpPr/>
          <p:nvPr/>
        </p:nvCxnSpPr>
        <p:spPr>
          <a:xfrm flipH="1">
            <a:off x="8063065" y="1428333"/>
            <a:ext cx="530577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9012618" y="1405755"/>
            <a:ext cx="593735" cy="65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7849143" y="395727"/>
            <a:ext cx="744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spc="300" dirty="0">
                <a:solidFill>
                  <a:srgbClr val="FF0000"/>
                </a:solidFill>
              </a:rPr>
              <a:t>root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9309486" y="580393"/>
            <a:ext cx="1377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spc="300" dirty="0"/>
              <a:t>newNode</a:t>
            </a:r>
            <a:endParaRPr lang="zh-TW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7628707" y="173570"/>
            <a:ext cx="718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spc="300" dirty="0">
                <a:solidFill>
                  <a:srgbClr val="FF0000"/>
                </a:solidFill>
              </a:rPr>
              <a:t>now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2" name="橢圓 61"/>
          <p:cNvSpPr/>
          <p:nvPr/>
        </p:nvSpPr>
        <p:spPr>
          <a:xfrm>
            <a:off x="7551908" y="2060511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45</a:t>
            </a:r>
            <a:endParaRPr lang="zh-TW" altLang="en-US" sz="1400" dirty="0"/>
          </a:p>
        </p:txBody>
      </p:sp>
      <p:cxnSp>
        <p:nvCxnSpPr>
          <p:cNvPr id="63" name="直線單箭頭接點 62"/>
          <p:cNvCxnSpPr/>
          <p:nvPr/>
        </p:nvCxnSpPr>
        <p:spPr>
          <a:xfrm flipH="1">
            <a:off x="7142735" y="2719685"/>
            <a:ext cx="530577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>
            <a:off x="8114304" y="2723785"/>
            <a:ext cx="593735" cy="65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6737116" y="3417505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66" name="矩形 65"/>
          <p:cNvSpPr/>
          <p:nvPr/>
        </p:nvSpPr>
        <p:spPr>
          <a:xfrm>
            <a:off x="8121027" y="3340046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67" name="橢圓 66"/>
          <p:cNvSpPr/>
          <p:nvPr/>
        </p:nvSpPr>
        <p:spPr>
          <a:xfrm>
            <a:off x="9483970" y="2066541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67</a:t>
            </a:r>
            <a:endParaRPr lang="zh-TW" altLang="en-US" sz="1400" dirty="0"/>
          </a:p>
        </p:txBody>
      </p:sp>
      <p:cxnSp>
        <p:nvCxnSpPr>
          <p:cNvPr id="68" name="直線單箭頭接點 67"/>
          <p:cNvCxnSpPr/>
          <p:nvPr/>
        </p:nvCxnSpPr>
        <p:spPr>
          <a:xfrm flipH="1">
            <a:off x="9134612" y="2730789"/>
            <a:ext cx="530577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>
            <a:off x="10110032" y="2708211"/>
            <a:ext cx="593735" cy="65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8911269" y="3351863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71" name="矩形 70"/>
          <p:cNvSpPr/>
          <p:nvPr/>
        </p:nvSpPr>
        <p:spPr>
          <a:xfrm>
            <a:off x="10316833" y="3362967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130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 animBg="1"/>
      <p:bldP spid="49" grpId="0"/>
      <p:bldP spid="50" grpId="0"/>
      <p:bldP spid="51" grpId="0"/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橢圓 73"/>
          <p:cNvSpPr/>
          <p:nvPr/>
        </p:nvSpPr>
        <p:spPr>
          <a:xfrm>
            <a:off x="8411541" y="4669374"/>
            <a:ext cx="900000" cy="900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83</a:t>
            </a:r>
            <a:endParaRPr lang="zh-TW" altLang="en-US" dirty="0"/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8129320" y="5527328"/>
            <a:ext cx="530577" cy="632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>
            <a:off x="9104740" y="5504750"/>
            <a:ext cx="593735" cy="654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7724352" y="6159506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78" name="矩形 77"/>
          <p:cNvSpPr/>
          <p:nvPr/>
        </p:nvSpPr>
        <p:spPr>
          <a:xfrm>
            <a:off x="9311541" y="6159506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79" name="矩形 78"/>
          <p:cNvSpPr/>
          <p:nvPr/>
        </p:nvSpPr>
        <p:spPr>
          <a:xfrm>
            <a:off x="7616998" y="4146918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/>
              <a:t>Insert 83</a:t>
            </a:r>
            <a:endParaRPr lang="zh-TW" altLang="en-US" b="1" dirty="0"/>
          </a:p>
        </p:txBody>
      </p:sp>
      <p:sp>
        <p:nvSpPr>
          <p:cNvPr id="80" name="矩形 79"/>
          <p:cNvSpPr/>
          <p:nvPr/>
        </p:nvSpPr>
        <p:spPr>
          <a:xfrm>
            <a:off x="7066061" y="4590695"/>
            <a:ext cx="1377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spc="300" dirty="0">
                <a:solidFill>
                  <a:srgbClr val="FF0000"/>
                </a:solidFill>
              </a:rPr>
              <a:t>newNode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8141541" y="817166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56</a:t>
            </a:r>
            <a:endParaRPr lang="zh-TW" altLang="en-US" sz="1400" dirty="0"/>
          </a:p>
        </p:txBody>
      </p:sp>
      <p:cxnSp>
        <p:nvCxnSpPr>
          <p:cNvPr id="31" name="直線單箭頭接點 30"/>
          <p:cNvCxnSpPr/>
          <p:nvPr/>
        </p:nvCxnSpPr>
        <p:spPr>
          <a:xfrm flipH="1">
            <a:off x="7793434" y="1480440"/>
            <a:ext cx="530577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8742987" y="1457862"/>
            <a:ext cx="593735" cy="65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579512" y="447834"/>
            <a:ext cx="744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spc="300" dirty="0">
                <a:solidFill>
                  <a:srgbClr val="FF0000"/>
                </a:solidFill>
              </a:rPr>
              <a:t>root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039855" y="632500"/>
            <a:ext cx="1377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spc="300" dirty="0"/>
              <a:t>newNode</a:t>
            </a:r>
            <a:endParaRPr lang="zh-TW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359076" y="225677"/>
            <a:ext cx="718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spc="300" dirty="0">
                <a:solidFill>
                  <a:srgbClr val="FF0000"/>
                </a:solidFill>
              </a:rPr>
              <a:t>now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7282277" y="2112618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45</a:t>
            </a:r>
            <a:endParaRPr lang="zh-TW" altLang="en-US" sz="1400" dirty="0"/>
          </a:p>
        </p:txBody>
      </p:sp>
      <p:cxnSp>
        <p:nvCxnSpPr>
          <p:cNvPr id="37" name="直線單箭頭接點 36"/>
          <p:cNvCxnSpPr/>
          <p:nvPr/>
        </p:nvCxnSpPr>
        <p:spPr>
          <a:xfrm flipH="1">
            <a:off x="6873104" y="2771792"/>
            <a:ext cx="530577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7844673" y="2775892"/>
            <a:ext cx="593735" cy="65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467485" y="3469612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40" name="矩形 39"/>
          <p:cNvSpPr/>
          <p:nvPr/>
        </p:nvSpPr>
        <p:spPr>
          <a:xfrm>
            <a:off x="7851396" y="3392153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41" name="橢圓 40"/>
          <p:cNvSpPr/>
          <p:nvPr/>
        </p:nvSpPr>
        <p:spPr>
          <a:xfrm>
            <a:off x="9214339" y="2118648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67</a:t>
            </a:r>
            <a:endParaRPr lang="zh-TW" altLang="en-US" sz="1400" dirty="0"/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8864981" y="2782896"/>
            <a:ext cx="530577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9840401" y="2760318"/>
            <a:ext cx="593735" cy="65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8641638" y="3403970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45" name="矩形 44"/>
          <p:cNvSpPr/>
          <p:nvPr/>
        </p:nvSpPr>
        <p:spPr>
          <a:xfrm>
            <a:off x="10047202" y="3415074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55" name="矩形 54"/>
          <p:cNvSpPr/>
          <p:nvPr/>
        </p:nvSpPr>
        <p:spPr>
          <a:xfrm>
            <a:off x="9868041" y="1878942"/>
            <a:ext cx="718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spc="300" dirty="0">
                <a:solidFill>
                  <a:srgbClr val="FF0000"/>
                </a:solidFill>
              </a:rPr>
              <a:t>now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9336722" y="4610877"/>
            <a:ext cx="15552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spc="300" dirty="0">
                <a:solidFill>
                  <a:schemeClr val="accent2">
                    <a:lumMod val="75000"/>
                  </a:schemeClr>
                </a:solidFill>
              </a:rPr>
              <a:t>insert = 0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6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/>
          <p:cNvSpPr/>
          <p:nvPr/>
        </p:nvSpPr>
        <p:spPr>
          <a:xfrm>
            <a:off x="9336722" y="4610877"/>
            <a:ext cx="15552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spc="300" dirty="0">
                <a:solidFill>
                  <a:schemeClr val="accent2">
                    <a:lumMod val="75000"/>
                  </a:schemeClr>
                </a:solidFill>
              </a:rPr>
              <a:t>insert = 0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4" name="橢圓 73"/>
          <p:cNvSpPr/>
          <p:nvPr/>
        </p:nvSpPr>
        <p:spPr>
          <a:xfrm>
            <a:off x="8411541" y="4669374"/>
            <a:ext cx="900000" cy="900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83</a:t>
            </a:r>
            <a:endParaRPr lang="zh-TW" altLang="en-US" dirty="0"/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8129320" y="5527328"/>
            <a:ext cx="530577" cy="632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>
            <a:off x="9104740" y="5504750"/>
            <a:ext cx="593735" cy="654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7724352" y="6159506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78" name="矩形 77"/>
          <p:cNvSpPr/>
          <p:nvPr/>
        </p:nvSpPr>
        <p:spPr>
          <a:xfrm>
            <a:off x="9311541" y="6159506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79" name="矩形 78"/>
          <p:cNvSpPr/>
          <p:nvPr/>
        </p:nvSpPr>
        <p:spPr>
          <a:xfrm>
            <a:off x="7616998" y="4146918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/>
              <a:t>Insert 83</a:t>
            </a:r>
            <a:endParaRPr lang="zh-TW" altLang="en-US" b="1" dirty="0"/>
          </a:p>
        </p:txBody>
      </p:sp>
      <p:sp>
        <p:nvSpPr>
          <p:cNvPr id="80" name="矩形 79"/>
          <p:cNvSpPr/>
          <p:nvPr/>
        </p:nvSpPr>
        <p:spPr>
          <a:xfrm>
            <a:off x="7066061" y="4590695"/>
            <a:ext cx="1377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spc="300" dirty="0">
                <a:solidFill>
                  <a:srgbClr val="FF0000"/>
                </a:solidFill>
              </a:rPr>
              <a:t>newNode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8141541" y="817166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56</a:t>
            </a:r>
            <a:endParaRPr lang="zh-TW" altLang="en-US" sz="1400" dirty="0"/>
          </a:p>
        </p:txBody>
      </p:sp>
      <p:cxnSp>
        <p:nvCxnSpPr>
          <p:cNvPr id="31" name="直線單箭頭接點 30"/>
          <p:cNvCxnSpPr/>
          <p:nvPr/>
        </p:nvCxnSpPr>
        <p:spPr>
          <a:xfrm flipH="1">
            <a:off x="7793434" y="1480440"/>
            <a:ext cx="530577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8742987" y="1457862"/>
            <a:ext cx="593735" cy="65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579512" y="447834"/>
            <a:ext cx="744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spc="300" dirty="0">
                <a:solidFill>
                  <a:srgbClr val="FF0000"/>
                </a:solidFill>
              </a:rPr>
              <a:t>root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039855" y="632500"/>
            <a:ext cx="1377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spc="300" dirty="0"/>
              <a:t>newNode</a:t>
            </a:r>
            <a:endParaRPr lang="zh-TW" altLang="en-US" dirty="0"/>
          </a:p>
        </p:txBody>
      </p:sp>
      <p:sp>
        <p:nvSpPr>
          <p:cNvPr id="36" name="橢圓 35"/>
          <p:cNvSpPr/>
          <p:nvPr/>
        </p:nvSpPr>
        <p:spPr>
          <a:xfrm>
            <a:off x="7282277" y="2112618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45</a:t>
            </a:r>
            <a:endParaRPr lang="zh-TW" altLang="en-US" sz="1400" dirty="0"/>
          </a:p>
        </p:txBody>
      </p:sp>
      <p:cxnSp>
        <p:nvCxnSpPr>
          <p:cNvPr id="37" name="直線單箭頭接點 36"/>
          <p:cNvCxnSpPr/>
          <p:nvPr/>
        </p:nvCxnSpPr>
        <p:spPr>
          <a:xfrm flipH="1">
            <a:off x="6873104" y="2771792"/>
            <a:ext cx="530577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7844673" y="2775892"/>
            <a:ext cx="593735" cy="65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467485" y="3469612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40" name="矩形 39"/>
          <p:cNvSpPr/>
          <p:nvPr/>
        </p:nvSpPr>
        <p:spPr>
          <a:xfrm>
            <a:off x="7851396" y="3392153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41" name="橢圓 40"/>
          <p:cNvSpPr/>
          <p:nvPr/>
        </p:nvSpPr>
        <p:spPr>
          <a:xfrm>
            <a:off x="9214339" y="2118648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67</a:t>
            </a:r>
            <a:endParaRPr lang="zh-TW" altLang="en-US" sz="1400" dirty="0"/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8864981" y="2782896"/>
            <a:ext cx="530577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9840401" y="2760318"/>
            <a:ext cx="593735" cy="65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8641638" y="3403970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45" name="矩形 44"/>
          <p:cNvSpPr/>
          <p:nvPr/>
        </p:nvSpPr>
        <p:spPr>
          <a:xfrm>
            <a:off x="10047202" y="3415074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46" name="矩形 45"/>
          <p:cNvSpPr/>
          <p:nvPr/>
        </p:nvSpPr>
        <p:spPr>
          <a:xfrm>
            <a:off x="8759380" y="3894417"/>
            <a:ext cx="15552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spc="300" dirty="0">
                <a:solidFill>
                  <a:schemeClr val="accent2">
                    <a:lumMod val="75000"/>
                  </a:schemeClr>
                </a:solidFill>
              </a:rPr>
              <a:t>insert = 1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10218793" y="3414746"/>
            <a:ext cx="720000" cy="720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83</a:t>
            </a:r>
            <a:endParaRPr lang="zh-TW" altLang="en-US" sz="1400" dirty="0"/>
          </a:p>
        </p:txBody>
      </p:sp>
      <p:cxnSp>
        <p:nvCxnSpPr>
          <p:cNvPr id="48" name="直線單箭頭接點 47"/>
          <p:cNvCxnSpPr/>
          <p:nvPr/>
        </p:nvCxnSpPr>
        <p:spPr>
          <a:xfrm flipH="1">
            <a:off x="9843851" y="4078176"/>
            <a:ext cx="530577" cy="632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10819271" y="4055598"/>
            <a:ext cx="593735" cy="654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9343494" y="4705691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51" name="矩形 50"/>
          <p:cNvSpPr/>
          <p:nvPr/>
        </p:nvSpPr>
        <p:spPr>
          <a:xfrm>
            <a:off x="11026072" y="4710354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52" name="矩形 51"/>
          <p:cNvSpPr/>
          <p:nvPr/>
        </p:nvSpPr>
        <p:spPr>
          <a:xfrm>
            <a:off x="10487025" y="3089220"/>
            <a:ext cx="1377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spc="300" dirty="0">
                <a:solidFill>
                  <a:srgbClr val="FF0000"/>
                </a:solidFill>
              </a:rPr>
              <a:t>newNode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868041" y="1878942"/>
            <a:ext cx="718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spc="300" dirty="0">
                <a:solidFill>
                  <a:srgbClr val="FF0000"/>
                </a:solidFill>
              </a:rPr>
              <a:t>now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76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 animBg="1"/>
      <p:bldP spid="77" grpId="0"/>
      <p:bldP spid="78" grpId="0"/>
      <p:bldP spid="79" grpId="0"/>
      <p:bldP spid="80" grpId="0"/>
      <p:bldP spid="45" grpId="0"/>
      <p:bldP spid="46" grpId="0"/>
      <p:bldP spid="47" grpId="0" animBg="1"/>
      <p:bldP spid="50" grpId="0"/>
      <p:bldP spid="51" grpId="0"/>
      <p:bldP spid="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8584" y="618035"/>
            <a:ext cx="4856839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spc="300" dirty="0"/>
              <a:t>int </a:t>
            </a:r>
            <a:r>
              <a:rPr lang="zh-TW" altLang="en-US" sz="2000" b="1" spc="300" dirty="0">
                <a:solidFill>
                  <a:srgbClr val="FF0000"/>
                </a:solidFill>
              </a:rPr>
              <a:t>search</a:t>
            </a:r>
            <a:r>
              <a:rPr lang="zh-TW" altLang="en-US" sz="2000" b="1" spc="300" dirty="0"/>
              <a:t>(int </a:t>
            </a:r>
            <a:r>
              <a:rPr lang="en-US" altLang="zh-TW" sz="2000" b="1" spc="300" dirty="0"/>
              <a:t>k</a:t>
            </a:r>
            <a:r>
              <a:rPr lang="zh-TW" altLang="en-US" sz="2000" b="1" spc="300" dirty="0"/>
              <a:t>)</a:t>
            </a:r>
          </a:p>
          <a:p>
            <a:r>
              <a:rPr lang="zh-TW" altLang="en-US" sz="2000" b="1" spc="300" dirty="0"/>
              <a:t>{</a:t>
            </a:r>
          </a:p>
          <a:p>
            <a:r>
              <a:rPr lang="zh-TW" altLang="en-US" sz="2000" b="1" spc="300" dirty="0"/>
              <a:t>     </a:t>
            </a:r>
            <a:r>
              <a:rPr lang="zh-TW" altLang="en-US" sz="2000" b="1" spc="300" dirty="0">
                <a:solidFill>
                  <a:srgbClr val="FF0000"/>
                </a:solidFill>
              </a:rPr>
              <a:t>treeLink ptr = root;</a:t>
            </a:r>
          </a:p>
          <a:p>
            <a:r>
              <a:rPr lang="zh-TW" altLang="en-US" sz="2000" b="1" spc="300" dirty="0">
                <a:solidFill>
                  <a:srgbClr val="FF0000"/>
                </a:solidFill>
              </a:rPr>
              <a:t>     while(ptr != NULL)</a:t>
            </a:r>
          </a:p>
          <a:p>
            <a:r>
              <a:rPr lang="zh-TW" altLang="en-US" sz="2000" b="1" spc="300" dirty="0">
                <a:solidFill>
                  <a:srgbClr val="FF0000"/>
                </a:solidFill>
              </a:rPr>
              <a:t>     {</a:t>
            </a:r>
          </a:p>
          <a:p>
            <a:r>
              <a:rPr lang="zh-TW" altLang="en-US" sz="2000" b="1" spc="300" dirty="0"/>
              <a:t>          if(ptr-&gt;data == </a:t>
            </a:r>
            <a:r>
              <a:rPr lang="en-US" altLang="zh-TW" sz="2000" b="1" spc="300" dirty="0"/>
              <a:t>k</a:t>
            </a:r>
            <a:r>
              <a:rPr lang="zh-TW" altLang="en-US" sz="2000" b="1" spc="300" dirty="0"/>
              <a:t>)           </a:t>
            </a:r>
            <a:endParaRPr lang="zh-TW" altLang="en-US" sz="2000" b="1" spc="300" dirty="0">
              <a:solidFill>
                <a:srgbClr val="00B0F0"/>
              </a:solidFill>
            </a:endParaRPr>
          </a:p>
          <a:p>
            <a:r>
              <a:rPr lang="zh-TW" altLang="en-US" sz="2000" b="1" spc="300" dirty="0"/>
              <a:t>    	     return 1;</a:t>
            </a:r>
          </a:p>
          <a:p>
            <a:r>
              <a:rPr lang="zh-TW" altLang="en-US" sz="2000" b="1" spc="300" dirty="0"/>
              <a:t>    </a:t>
            </a:r>
            <a:r>
              <a:rPr lang="zh-TW" altLang="en-US" sz="2000" b="1" spc="300" dirty="0">
                <a:solidFill>
                  <a:srgbClr val="FF0000"/>
                </a:solidFill>
              </a:rPr>
              <a:t>	else</a:t>
            </a:r>
          </a:p>
          <a:p>
            <a:r>
              <a:rPr lang="zh-TW" altLang="en-US" sz="2000" b="1" spc="300" dirty="0">
                <a:solidFill>
                  <a:srgbClr val="FF0000"/>
                </a:solidFill>
              </a:rPr>
              <a:t>    	{</a:t>
            </a:r>
          </a:p>
          <a:p>
            <a:r>
              <a:rPr lang="zh-TW" altLang="en-US" sz="2000" b="1" spc="300" dirty="0"/>
              <a:t>      	     if(</a:t>
            </a:r>
            <a:r>
              <a:rPr lang="en-US" altLang="zh-TW" sz="2000" b="1" spc="300" dirty="0"/>
              <a:t>k</a:t>
            </a:r>
            <a:r>
              <a:rPr lang="zh-TW" altLang="en-US" sz="2000" b="1" spc="300" dirty="0"/>
              <a:t> &lt; ptr-&gt;data)</a:t>
            </a:r>
          </a:p>
          <a:p>
            <a:r>
              <a:rPr lang="zh-TW" altLang="en-US" sz="2000" b="1" spc="300" dirty="0"/>
              <a:t>        	</a:t>
            </a:r>
          </a:p>
          <a:p>
            <a:r>
              <a:rPr lang="zh-TW" altLang="en-US" sz="2000" b="1" spc="300" dirty="0"/>
              <a:t>      	</a:t>
            </a:r>
            <a:r>
              <a:rPr lang="zh-TW" altLang="en-US" sz="2000" b="1" spc="300" dirty="0">
                <a:solidFill>
                  <a:srgbClr val="FF0000"/>
                </a:solidFill>
              </a:rPr>
              <a:t>     else</a:t>
            </a:r>
          </a:p>
          <a:p>
            <a:r>
              <a:rPr lang="zh-TW" altLang="en-US" sz="2000" b="1" spc="300" dirty="0">
                <a:solidFill>
                  <a:srgbClr val="FF0000"/>
                </a:solidFill>
              </a:rPr>
              <a:t>        	</a:t>
            </a:r>
          </a:p>
          <a:p>
            <a:r>
              <a:rPr lang="zh-TW" altLang="en-US" sz="2000" b="1" spc="300" dirty="0"/>
              <a:t>    	</a:t>
            </a:r>
            <a:r>
              <a:rPr lang="zh-TW" altLang="en-US" sz="2000" b="1" spc="300" dirty="0">
                <a:solidFill>
                  <a:srgbClr val="FF0000"/>
                </a:solidFill>
              </a:rPr>
              <a:t>}</a:t>
            </a:r>
            <a:r>
              <a:rPr lang="zh-TW" altLang="en-US" sz="2000" b="1" spc="300" dirty="0"/>
              <a:t>    </a:t>
            </a:r>
          </a:p>
          <a:p>
            <a:r>
              <a:rPr lang="zh-TW" altLang="en-US" sz="2000" b="1" spc="300" dirty="0"/>
              <a:t>     </a:t>
            </a:r>
            <a:r>
              <a:rPr lang="zh-TW" altLang="en-US" sz="2000" b="1" spc="300" dirty="0">
                <a:solidFill>
                  <a:srgbClr val="FF0000"/>
                </a:solidFill>
              </a:rPr>
              <a:t>}</a:t>
            </a:r>
          </a:p>
          <a:p>
            <a:r>
              <a:rPr lang="zh-TW" altLang="en-US" sz="2000" b="1" spc="300" dirty="0"/>
              <a:t>     return 0;   </a:t>
            </a:r>
          </a:p>
          <a:p>
            <a:r>
              <a:rPr lang="zh-TW" altLang="en-US" sz="2000" b="1" spc="300" dirty="0"/>
              <a:t>}</a:t>
            </a:r>
          </a:p>
        </p:txBody>
      </p:sp>
      <p:sp>
        <p:nvSpPr>
          <p:cNvPr id="5" name="橢圓 4"/>
          <p:cNvSpPr/>
          <p:nvPr/>
        </p:nvSpPr>
        <p:spPr>
          <a:xfrm>
            <a:off x="7825018" y="1497104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56</a:t>
            </a:r>
            <a:endParaRPr lang="zh-TW" altLang="en-US" sz="1400" dirty="0"/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7476911" y="2160378"/>
            <a:ext cx="530577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8426464" y="2137800"/>
            <a:ext cx="593735" cy="65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6965754" y="2792556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45</a:t>
            </a:r>
            <a:endParaRPr lang="zh-TW" altLang="en-US" sz="1400" dirty="0"/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6556581" y="3451730"/>
            <a:ext cx="530577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7528150" y="3455830"/>
            <a:ext cx="593735" cy="65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150962" y="4149550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7534873" y="4072091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13" name="橢圓 12"/>
          <p:cNvSpPr/>
          <p:nvPr/>
        </p:nvSpPr>
        <p:spPr>
          <a:xfrm>
            <a:off x="8897816" y="2798586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67</a:t>
            </a:r>
            <a:endParaRPr lang="zh-TW" altLang="en-US" sz="1400" dirty="0"/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8548458" y="3462834"/>
            <a:ext cx="530577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9523878" y="3440256"/>
            <a:ext cx="593735" cy="65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325115" y="4083908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17" name="橢圓 16"/>
          <p:cNvSpPr/>
          <p:nvPr/>
        </p:nvSpPr>
        <p:spPr>
          <a:xfrm>
            <a:off x="9902270" y="4094684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83</a:t>
            </a:r>
            <a:endParaRPr lang="zh-TW" altLang="en-US" sz="1400" dirty="0"/>
          </a:p>
        </p:txBody>
      </p:sp>
      <p:cxnSp>
        <p:nvCxnSpPr>
          <p:cNvPr id="18" name="直線單箭頭接點 17"/>
          <p:cNvCxnSpPr/>
          <p:nvPr/>
        </p:nvCxnSpPr>
        <p:spPr>
          <a:xfrm flipH="1">
            <a:off x="9527328" y="4758114"/>
            <a:ext cx="530577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10502748" y="4735536"/>
            <a:ext cx="593735" cy="65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026971" y="5385629"/>
            <a:ext cx="891591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21" name="矩形 20"/>
          <p:cNvSpPr/>
          <p:nvPr/>
        </p:nvSpPr>
        <p:spPr>
          <a:xfrm>
            <a:off x="10709549" y="5390292"/>
            <a:ext cx="891591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22" name="矩形 21"/>
          <p:cNvSpPr/>
          <p:nvPr/>
        </p:nvSpPr>
        <p:spPr>
          <a:xfrm>
            <a:off x="7749635" y="1048468"/>
            <a:ext cx="744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spc="300" dirty="0"/>
              <a:t>root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146282" y="1532149"/>
            <a:ext cx="661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spc="300" dirty="0" err="1">
                <a:solidFill>
                  <a:srgbClr val="FF0000"/>
                </a:solidFill>
              </a:rPr>
              <a:t>ptr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704649" y="776131"/>
            <a:ext cx="1436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spc="300" dirty="0"/>
              <a:t>search 67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8325115" y="2718049"/>
            <a:ext cx="661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spc="300" dirty="0" err="1">
                <a:solidFill>
                  <a:srgbClr val="FF0000"/>
                </a:solidFill>
              </a:rPr>
              <a:t>ptr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91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7825018" y="1497104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56</a:t>
            </a:r>
            <a:endParaRPr lang="zh-TW" altLang="en-US" sz="1400" dirty="0"/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7476911" y="2160378"/>
            <a:ext cx="530577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8426464" y="2137800"/>
            <a:ext cx="593735" cy="65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6965754" y="2792556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45</a:t>
            </a:r>
            <a:endParaRPr lang="zh-TW" altLang="en-US" sz="1400" dirty="0"/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6556581" y="3451730"/>
            <a:ext cx="530577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7528150" y="3455830"/>
            <a:ext cx="593735" cy="65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150962" y="4149550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7534873" y="4072091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13" name="橢圓 12"/>
          <p:cNvSpPr/>
          <p:nvPr/>
        </p:nvSpPr>
        <p:spPr>
          <a:xfrm>
            <a:off x="8897816" y="2798586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67</a:t>
            </a:r>
            <a:endParaRPr lang="zh-TW" altLang="en-US" sz="1400" dirty="0"/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8548458" y="3462834"/>
            <a:ext cx="530577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9523878" y="3440256"/>
            <a:ext cx="593735" cy="65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325115" y="4083908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17" name="橢圓 16"/>
          <p:cNvSpPr/>
          <p:nvPr/>
        </p:nvSpPr>
        <p:spPr>
          <a:xfrm>
            <a:off x="9902270" y="4094684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83</a:t>
            </a:r>
            <a:endParaRPr lang="zh-TW" altLang="en-US" sz="1400" dirty="0"/>
          </a:p>
        </p:txBody>
      </p:sp>
      <p:cxnSp>
        <p:nvCxnSpPr>
          <p:cNvPr id="18" name="直線單箭頭接點 17"/>
          <p:cNvCxnSpPr/>
          <p:nvPr/>
        </p:nvCxnSpPr>
        <p:spPr>
          <a:xfrm flipH="1">
            <a:off x="9527328" y="4758114"/>
            <a:ext cx="530577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10502748" y="4735536"/>
            <a:ext cx="593735" cy="65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026971" y="5385629"/>
            <a:ext cx="891591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21" name="矩形 20"/>
          <p:cNvSpPr/>
          <p:nvPr/>
        </p:nvSpPr>
        <p:spPr>
          <a:xfrm>
            <a:off x="10709549" y="5390292"/>
            <a:ext cx="891591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22" name="矩形 21"/>
          <p:cNvSpPr/>
          <p:nvPr/>
        </p:nvSpPr>
        <p:spPr>
          <a:xfrm>
            <a:off x="7749635" y="1048468"/>
            <a:ext cx="744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spc="300" dirty="0"/>
              <a:t>root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704649" y="776131"/>
            <a:ext cx="1436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spc="300" dirty="0"/>
              <a:t>search 67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8325115" y="2718049"/>
            <a:ext cx="661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spc="300" dirty="0" err="1">
                <a:solidFill>
                  <a:srgbClr val="FF0000"/>
                </a:solidFill>
              </a:rPr>
              <a:t>ptr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480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7825018" y="1497104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56</a:t>
            </a:r>
            <a:endParaRPr lang="zh-TW" altLang="en-US" sz="1400" dirty="0"/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7476911" y="2160378"/>
            <a:ext cx="530577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8426464" y="2137800"/>
            <a:ext cx="593735" cy="65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6965754" y="2792556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45</a:t>
            </a:r>
            <a:endParaRPr lang="zh-TW" altLang="en-US" sz="1400" dirty="0"/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6556581" y="3451730"/>
            <a:ext cx="530577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7528150" y="3455830"/>
            <a:ext cx="593735" cy="65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150962" y="4149550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7534873" y="4072091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13" name="橢圓 12"/>
          <p:cNvSpPr/>
          <p:nvPr/>
        </p:nvSpPr>
        <p:spPr>
          <a:xfrm>
            <a:off x="8897816" y="2798586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67</a:t>
            </a:r>
            <a:endParaRPr lang="zh-TW" altLang="en-US" sz="1400" dirty="0"/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8548458" y="3462834"/>
            <a:ext cx="530577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9523878" y="3440256"/>
            <a:ext cx="593735" cy="65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325115" y="4083908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17" name="橢圓 16"/>
          <p:cNvSpPr/>
          <p:nvPr/>
        </p:nvSpPr>
        <p:spPr>
          <a:xfrm>
            <a:off x="9902270" y="4094684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83</a:t>
            </a:r>
            <a:endParaRPr lang="zh-TW" altLang="en-US" sz="1400" dirty="0"/>
          </a:p>
        </p:txBody>
      </p:sp>
      <p:cxnSp>
        <p:nvCxnSpPr>
          <p:cNvPr id="18" name="直線單箭頭接點 17"/>
          <p:cNvCxnSpPr/>
          <p:nvPr/>
        </p:nvCxnSpPr>
        <p:spPr>
          <a:xfrm flipH="1">
            <a:off x="9527328" y="4758114"/>
            <a:ext cx="530577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10502748" y="4735536"/>
            <a:ext cx="593735" cy="65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026971" y="5385629"/>
            <a:ext cx="891591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21" name="矩形 20"/>
          <p:cNvSpPr/>
          <p:nvPr/>
        </p:nvSpPr>
        <p:spPr>
          <a:xfrm>
            <a:off x="10709549" y="5390292"/>
            <a:ext cx="891591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22" name="矩形 21"/>
          <p:cNvSpPr/>
          <p:nvPr/>
        </p:nvSpPr>
        <p:spPr>
          <a:xfrm>
            <a:off x="7749635" y="1048468"/>
            <a:ext cx="744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spc="300" dirty="0"/>
              <a:t>root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146282" y="1532149"/>
            <a:ext cx="661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spc="300" dirty="0" err="1">
                <a:solidFill>
                  <a:srgbClr val="FF0000"/>
                </a:solidFill>
              </a:rPr>
              <a:t>ptr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704649" y="776131"/>
            <a:ext cx="1436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spc="300" dirty="0"/>
              <a:t>search 90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8325115" y="2718049"/>
            <a:ext cx="661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spc="300" dirty="0" err="1">
                <a:solidFill>
                  <a:srgbClr val="FF0000"/>
                </a:solidFill>
              </a:rPr>
              <a:t>ptr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96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7825018" y="1497104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56</a:t>
            </a:r>
            <a:endParaRPr lang="zh-TW" altLang="en-US" sz="1400" dirty="0"/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7476911" y="2160378"/>
            <a:ext cx="530577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8426464" y="2137800"/>
            <a:ext cx="593735" cy="65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6965754" y="2792556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45</a:t>
            </a:r>
            <a:endParaRPr lang="zh-TW" altLang="en-US" sz="1400" dirty="0"/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6556581" y="3451730"/>
            <a:ext cx="530577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7528150" y="3455830"/>
            <a:ext cx="593735" cy="65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150962" y="4149550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7534873" y="4072091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13" name="橢圓 12"/>
          <p:cNvSpPr/>
          <p:nvPr/>
        </p:nvSpPr>
        <p:spPr>
          <a:xfrm>
            <a:off x="8897816" y="2798586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67</a:t>
            </a:r>
            <a:endParaRPr lang="zh-TW" altLang="en-US" sz="1400" dirty="0"/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8548458" y="3462834"/>
            <a:ext cx="530577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9523878" y="3440256"/>
            <a:ext cx="593735" cy="65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325115" y="4083908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17" name="橢圓 16"/>
          <p:cNvSpPr/>
          <p:nvPr/>
        </p:nvSpPr>
        <p:spPr>
          <a:xfrm>
            <a:off x="9902270" y="4094684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83</a:t>
            </a:r>
            <a:endParaRPr lang="zh-TW" altLang="en-US" sz="1400" dirty="0"/>
          </a:p>
        </p:txBody>
      </p:sp>
      <p:cxnSp>
        <p:nvCxnSpPr>
          <p:cNvPr id="18" name="直線單箭頭接點 17"/>
          <p:cNvCxnSpPr/>
          <p:nvPr/>
        </p:nvCxnSpPr>
        <p:spPr>
          <a:xfrm flipH="1">
            <a:off x="9527328" y="4758114"/>
            <a:ext cx="530577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10502748" y="4735536"/>
            <a:ext cx="593735" cy="65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026971" y="5385629"/>
            <a:ext cx="891591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21" name="矩形 20"/>
          <p:cNvSpPr/>
          <p:nvPr/>
        </p:nvSpPr>
        <p:spPr>
          <a:xfrm>
            <a:off x="10709549" y="5390292"/>
            <a:ext cx="891591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22" name="矩形 21"/>
          <p:cNvSpPr/>
          <p:nvPr/>
        </p:nvSpPr>
        <p:spPr>
          <a:xfrm>
            <a:off x="7749635" y="1048468"/>
            <a:ext cx="744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spc="300" dirty="0"/>
              <a:t>root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704649" y="776131"/>
            <a:ext cx="1436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spc="300" dirty="0"/>
              <a:t>search 90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8325115" y="2718049"/>
            <a:ext cx="661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spc="300" dirty="0" err="1">
                <a:solidFill>
                  <a:srgbClr val="FF0000"/>
                </a:solidFill>
              </a:rPr>
              <a:t>ptr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378056" y="4011152"/>
            <a:ext cx="661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spc="300" dirty="0" err="1">
                <a:solidFill>
                  <a:srgbClr val="FF0000"/>
                </a:solidFill>
              </a:rPr>
              <a:t>ptr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46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7825018" y="1497104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56</a:t>
            </a:r>
            <a:endParaRPr lang="zh-TW" altLang="en-US" sz="1400" dirty="0"/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7476911" y="2160378"/>
            <a:ext cx="530577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8426464" y="2137800"/>
            <a:ext cx="593735" cy="65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6965754" y="2792556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45</a:t>
            </a:r>
            <a:endParaRPr lang="zh-TW" altLang="en-US" sz="1400" dirty="0"/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6556581" y="3451730"/>
            <a:ext cx="530577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7528150" y="3455830"/>
            <a:ext cx="593735" cy="65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150962" y="4149550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7534873" y="4072091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13" name="橢圓 12"/>
          <p:cNvSpPr/>
          <p:nvPr/>
        </p:nvSpPr>
        <p:spPr>
          <a:xfrm>
            <a:off x="8897816" y="2798586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67</a:t>
            </a:r>
            <a:endParaRPr lang="zh-TW" altLang="en-US" sz="1400" dirty="0"/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8548458" y="3462834"/>
            <a:ext cx="530577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9523878" y="3440256"/>
            <a:ext cx="593735" cy="65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325115" y="4083908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17" name="橢圓 16"/>
          <p:cNvSpPr/>
          <p:nvPr/>
        </p:nvSpPr>
        <p:spPr>
          <a:xfrm>
            <a:off x="9902270" y="4094684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83</a:t>
            </a:r>
            <a:endParaRPr lang="zh-TW" altLang="en-US" sz="1400" dirty="0"/>
          </a:p>
        </p:txBody>
      </p:sp>
      <p:cxnSp>
        <p:nvCxnSpPr>
          <p:cNvPr id="18" name="直線單箭頭接點 17"/>
          <p:cNvCxnSpPr/>
          <p:nvPr/>
        </p:nvCxnSpPr>
        <p:spPr>
          <a:xfrm flipH="1">
            <a:off x="9527328" y="4758114"/>
            <a:ext cx="530577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10502748" y="4735536"/>
            <a:ext cx="593735" cy="65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026971" y="5385629"/>
            <a:ext cx="891591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21" name="矩形 20"/>
          <p:cNvSpPr/>
          <p:nvPr/>
        </p:nvSpPr>
        <p:spPr>
          <a:xfrm>
            <a:off x="10709549" y="5390292"/>
            <a:ext cx="891591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22" name="矩形 21"/>
          <p:cNvSpPr/>
          <p:nvPr/>
        </p:nvSpPr>
        <p:spPr>
          <a:xfrm>
            <a:off x="7749635" y="1048468"/>
            <a:ext cx="744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spc="300" dirty="0"/>
              <a:t>root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704649" y="776131"/>
            <a:ext cx="1436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spc="300" dirty="0"/>
              <a:t>search 90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378056" y="4011152"/>
            <a:ext cx="661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spc="300" dirty="0" err="1">
                <a:solidFill>
                  <a:srgbClr val="FF0000"/>
                </a:solidFill>
              </a:rPr>
              <a:t>ptr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266115" y="5110126"/>
            <a:ext cx="661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spc="300" dirty="0" err="1">
                <a:solidFill>
                  <a:srgbClr val="FF0000"/>
                </a:solidFill>
              </a:rPr>
              <a:t>ptr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47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7825018" y="1497104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56</a:t>
            </a:r>
            <a:endParaRPr lang="zh-TW" altLang="en-US" sz="1400" dirty="0"/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7476911" y="2160378"/>
            <a:ext cx="530577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8426464" y="2137800"/>
            <a:ext cx="593735" cy="65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6965754" y="2792556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45</a:t>
            </a:r>
            <a:endParaRPr lang="zh-TW" altLang="en-US" sz="1400" dirty="0"/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6556581" y="3451730"/>
            <a:ext cx="530577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7528150" y="3455830"/>
            <a:ext cx="593735" cy="65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150962" y="4149550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7534873" y="4072091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13" name="橢圓 12"/>
          <p:cNvSpPr/>
          <p:nvPr/>
        </p:nvSpPr>
        <p:spPr>
          <a:xfrm>
            <a:off x="8897816" y="2798586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67</a:t>
            </a:r>
            <a:endParaRPr lang="zh-TW" altLang="en-US" sz="1400" dirty="0"/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8548458" y="3462834"/>
            <a:ext cx="530577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9523878" y="3440256"/>
            <a:ext cx="593735" cy="65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325115" y="4083908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17" name="橢圓 16"/>
          <p:cNvSpPr/>
          <p:nvPr/>
        </p:nvSpPr>
        <p:spPr>
          <a:xfrm>
            <a:off x="9902270" y="4094684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83</a:t>
            </a:r>
            <a:endParaRPr lang="zh-TW" altLang="en-US" sz="1400" dirty="0"/>
          </a:p>
        </p:txBody>
      </p:sp>
      <p:cxnSp>
        <p:nvCxnSpPr>
          <p:cNvPr id="18" name="直線單箭頭接點 17"/>
          <p:cNvCxnSpPr/>
          <p:nvPr/>
        </p:nvCxnSpPr>
        <p:spPr>
          <a:xfrm flipH="1">
            <a:off x="9527328" y="4758114"/>
            <a:ext cx="530577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10502748" y="4735536"/>
            <a:ext cx="593735" cy="65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026971" y="5385629"/>
            <a:ext cx="891591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21" name="矩形 20"/>
          <p:cNvSpPr/>
          <p:nvPr/>
        </p:nvSpPr>
        <p:spPr>
          <a:xfrm>
            <a:off x="10709549" y="5390292"/>
            <a:ext cx="891591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22" name="矩形 21"/>
          <p:cNvSpPr/>
          <p:nvPr/>
        </p:nvSpPr>
        <p:spPr>
          <a:xfrm>
            <a:off x="7749635" y="1048468"/>
            <a:ext cx="744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spc="300" dirty="0"/>
              <a:t>root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704649" y="776131"/>
            <a:ext cx="1436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spc="300" dirty="0"/>
              <a:t>search 90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0266115" y="5110126"/>
            <a:ext cx="661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spc="300" dirty="0" err="1">
                <a:solidFill>
                  <a:srgbClr val="FF0000"/>
                </a:solidFill>
              </a:rPr>
              <a:t>ptr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514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3788" y="81277"/>
            <a:ext cx="59812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spc="300" dirty="0"/>
              <a:t>Void</a:t>
            </a:r>
            <a:r>
              <a:rPr lang="mr-IN" altLang="zh-TW" b="1" spc="300" dirty="0"/>
              <a:t> print(treeLink ptr)</a:t>
            </a:r>
            <a:endParaRPr lang="en-US" altLang="zh-TW" b="1" spc="300" dirty="0"/>
          </a:p>
          <a:p>
            <a:pPr>
              <a:lnSpc>
                <a:spcPct val="150000"/>
              </a:lnSpc>
            </a:pPr>
            <a:r>
              <a:rPr lang="mr-IN" altLang="zh-TW" b="1" spc="300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TW" b="1" spc="300" dirty="0"/>
              <a:t>     </a:t>
            </a:r>
            <a:r>
              <a:rPr lang="mr-IN" altLang="zh-TW" b="1" spc="300" dirty="0"/>
              <a:t>if(ptr == NULL)</a:t>
            </a:r>
            <a:r>
              <a:rPr lang="en-US" altLang="zh-TW" b="1" spc="300" dirty="0"/>
              <a:t>  </a:t>
            </a:r>
            <a:r>
              <a:rPr lang="mr-IN" altLang="zh-TW" b="1" spc="300" dirty="0">
                <a:solidFill>
                  <a:srgbClr val="00B0F0"/>
                </a:solidFill>
              </a:rPr>
              <a:t>//</a:t>
            </a:r>
            <a:r>
              <a:rPr lang="zh-TW" altLang="mr-IN" b="1" spc="300" dirty="0">
                <a:solidFill>
                  <a:srgbClr val="00B0F0"/>
                </a:solidFill>
              </a:rPr>
              <a:t>若樹為空的 </a:t>
            </a:r>
          </a:p>
          <a:p>
            <a:pPr>
              <a:lnSpc>
                <a:spcPct val="150000"/>
              </a:lnSpc>
            </a:pPr>
            <a:r>
              <a:rPr lang="zh-TW" altLang="mr-IN" b="1" spc="300" dirty="0"/>
              <a:t>    </a:t>
            </a:r>
            <a:r>
              <a:rPr lang="en-US" altLang="zh-TW" b="1" spc="300" dirty="0"/>
              <a:t>     </a:t>
            </a:r>
            <a:r>
              <a:rPr lang="zh-TW" altLang="en-US" b="1" spc="300" dirty="0"/>
              <a:t> </a:t>
            </a:r>
            <a:r>
              <a:rPr lang="mr-IN" altLang="zh-TW" b="1" spc="300" dirty="0"/>
              <a:t>return ;</a:t>
            </a:r>
            <a:endParaRPr lang="en-US" altLang="zh-TW" b="1" spc="300" dirty="0"/>
          </a:p>
          <a:p>
            <a:pPr>
              <a:lnSpc>
                <a:spcPct val="150000"/>
              </a:lnSpc>
            </a:pPr>
            <a:r>
              <a:rPr lang="en-US" altLang="zh-TW" b="1" spc="300" dirty="0"/>
              <a:t>     </a:t>
            </a:r>
            <a:r>
              <a:rPr lang="mr-IN" altLang="zh-TW" b="1" spc="300" dirty="0"/>
              <a:t>else{</a:t>
            </a:r>
            <a:r>
              <a:rPr lang="en-US" altLang="zh-TW" b="1" spc="300" dirty="0"/>
              <a:t>		</a:t>
            </a:r>
            <a:r>
              <a:rPr lang="mr-IN" altLang="zh-TW" b="1" spc="300" dirty="0">
                <a:solidFill>
                  <a:srgbClr val="00B0F0"/>
                </a:solidFill>
              </a:rPr>
              <a:t>//</a:t>
            </a:r>
            <a:r>
              <a:rPr lang="zh-TW" altLang="mr-IN" b="1" spc="300" dirty="0">
                <a:solidFill>
                  <a:srgbClr val="00B0F0"/>
                </a:solidFill>
              </a:rPr>
              <a:t>走訪到的元素先印出來 </a:t>
            </a:r>
            <a:endParaRPr lang="en-US" altLang="zh-TW" b="1" spc="300" dirty="0"/>
          </a:p>
          <a:p>
            <a:pPr>
              <a:lnSpc>
                <a:spcPct val="150000"/>
              </a:lnSpc>
            </a:pPr>
            <a:r>
              <a:rPr lang="en-US" altLang="zh-TW" b="1" spc="300" dirty="0"/>
              <a:t> 	</a:t>
            </a:r>
            <a:r>
              <a:rPr lang="en-US" altLang="zh-TW" b="1" spc="300" dirty="0" err="1"/>
              <a:t>cout</a:t>
            </a:r>
            <a:r>
              <a:rPr lang="en-US" altLang="zh-TW" b="1" spc="300" dirty="0"/>
              <a:t> &lt;&lt; </a:t>
            </a:r>
            <a:r>
              <a:rPr lang="en-US" altLang="zh-TW" b="1" spc="300" dirty="0" err="1"/>
              <a:t>ptr</a:t>
            </a:r>
            <a:r>
              <a:rPr lang="en-US" altLang="zh-TW" b="1" spc="300" dirty="0"/>
              <a:t>-&gt;data ;</a:t>
            </a:r>
            <a:endParaRPr lang="zh-TW" altLang="mr-IN" b="1" spc="3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mr-IN" b="1" spc="300" dirty="0"/>
              <a:t>     </a:t>
            </a:r>
            <a:r>
              <a:rPr lang="en-US" altLang="zh-TW" b="1" spc="300" dirty="0"/>
              <a:t>     </a:t>
            </a:r>
            <a:r>
              <a:rPr lang="mr-IN" altLang="zh-TW" b="1" spc="300" dirty="0">
                <a:solidFill>
                  <a:srgbClr val="00B0F0"/>
                </a:solidFill>
              </a:rPr>
              <a:t>//</a:t>
            </a:r>
            <a:r>
              <a:rPr lang="zh-TW" altLang="mr-IN" b="1" spc="300" dirty="0">
                <a:solidFill>
                  <a:srgbClr val="00B0F0"/>
                </a:solidFill>
              </a:rPr>
              <a:t>再依照前序走訪的方式加上括號和逗號</a:t>
            </a:r>
          </a:p>
          <a:p>
            <a:pPr>
              <a:lnSpc>
                <a:spcPct val="150000"/>
              </a:lnSpc>
            </a:pPr>
            <a:r>
              <a:rPr lang="zh-TW" altLang="mr-IN" b="1" spc="300" dirty="0"/>
              <a:t>    </a:t>
            </a:r>
            <a:r>
              <a:rPr lang="en-US" altLang="zh-TW" b="1" spc="300" dirty="0"/>
              <a:t>     </a:t>
            </a:r>
            <a:r>
              <a:rPr lang="zh-TW" altLang="mr-IN" b="1" spc="300" dirty="0"/>
              <a:t> </a:t>
            </a:r>
            <a:r>
              <a:rPr lang="mr-IN" altLang="zh-TW" b="1" spc="300" dirty="0"/>
              <a:t>if(ptr-&gt;left){</a:t>
            </a:r>
            <a:r>
              <a:rPr lang="en-US" altLang="zh-TW" b="1" spc="300" dirty="0"/>
              <a:t>  </a:t>
            </a:r>
            <a:r>
              <a:rPr lang="mr-IN" altLang="zh-TW" b="1" spc="300" dirty="0">
                <a:solidFill>
                  <a:srgbClr val="00B0F0"/>
                </a:solidFill>
              </a:rPr>
              <a:t>//</a:t>
            </a:r>
            <a:r>
              <a:rPr lang="zh-TW" altLang="mr-IN" b="1" spc="300" dirty="0">
                <a:solidFill>
                  <a:srgbClr val="00B0F0"/>
                </a:solidFill>
              </a:rPr>
              <a:t>左邊有元素</a:t>
            </a:r>
            <a:endParaRPr lang="en-US" altLang="zh-TW" b="1" spc="300" dirty="0"/>
          </a:p>
          <a:p>
            <a:pPr>
              <a:lnSpc>
                <a:spcPct val="150000"/>
              </a:lnSpc>
            </a:pPr>
            <a:r>
              <a:rPr lang="en-US" altLang="zh-TW" b="1" spc="300" dirty="0"/>
              <a:t>	     </a:t>
            </a:r>
            <a:r>
              <a:rPr lang="en-US" altLang="zh-TW" b="1" spc="300" dirty="0" err="1"/>
              <a:t>cout</a:t>
            </a:r>
            <a:r>
              <a:rPr lang="en-US" altLang="zh-TW" b="1" spc="300" dirty="0"/>
              <a:t> &lt;&lt; "(";</a:t>
            </a:r>
          </a:p>
          <a:p>
            <a:pPr>
              <a:lnSpc>
                <a:spcPct val="150000"/>
              </a:lnSpc>
            </a:pPr>
            <a:r>
              <a:rPr lang="en-US" altLang="zh-TW" b="1" spc="300" dirty="0"/>
              <a:t>               print(</a:t>
            </a:r>
            <a:r>
              <a:rPr lang="en-US" altLang="zh-TW" b="1" spc="300" dirty="0" err="1"/>
              <a:t>ptr</a:t>
            </a:r>
            <a:r>
              <a:rPr lang="en-US" altLang="zh-TW" b="1" spc="300" dirty="0"/>
              <a:t>-&gt;left); 	</a:t>
            </a:r>
          </a:p>
          <a:p>
            <a:pPr>
              <a:lnSpc>
                <a:spcPct val="150000"/>
              </a:lnSpc>
            </a:pPr>
            <a:r>
              <a:rPr lang="en-US" altLang="zh-TW" b="1" spc="300" dirty="0"/>
              <a:t>	</a:t>
            </a:r>
            <a:r>
              <a:rPr lang="mr-IN" altLang="zh-TW" b="1" spc="300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zh-TW" b="1" spc="300" dirty="0"/>
              <a:t>     	</a:t>
            </a:r>
            <a:r>
              <a:rPr lang="mr-IN" altLang="zh-TW" b="1" spc="300" dirty="0"/>
              <a:t>else if(ptr-&gt;left == NULL) {</a:t>
            </a:r>
            <a:endParaRPr lang="en-US" altLang="zh-TW" b="1" spc="300" dirty="0"/>
          </a:p>
          <a:p>
            <a:pPr>
              <a:lnSpc>
                <a:spcPct val="150000"/>
              </a:lnSpc>
            </a:pPr>
            <a:r>
              <a:rPr lang="en-US" altLang="zh-TW" b="1" spc="300" dirty="0"/>
              <a:t>	</a:t>
            </a:r>
            <a:r>
              <a:rPr lang="mr-IN" altLang="zh-TW" b="1" spc="300" dirty="0">
                <a:solidFill>
                  <a:srgbClr val="00B0F0"/>
                </a:solidFill>
              </a:rPr>
              <a:t>//</a:t>
            </a:r>
            <a:r>
              <a:rPr lang="zh-TW" altLang="mr-IN" b="1" spc="300" dirty="0">
                <a:solidFill>
                  <a:srgbClr val="00B0F0"/>
                </a:solidFill>
              </a:rPr>
              <a:t>左邊走到底了</a:t>
            </a:r>
            <a:r>
              <a:rPr lang="mr-IN" altLang="zh-TW" b="1" spc="300" dirty="0">
                <a:solidFill>
                  <a:srgbClr val="00B0F0"/>
                </a:solidFill>
              </a:rPr>
              <a:t>,</a:t>
            </a:r>
            <a:r>
              <a:rPr lang="zh-TW" altLang="mr-IN" b="1" spc="300" dirty="0">
                <a:solidFill>
                  <a:srgbClr val="00B0F0"/>
                </a:solidFill>
              </a:rPr>
              <a:t>再往右邊走</a:t>
            </a:r>
            <a:r>
              <a:rPr lang="mr-IN" altLang="zh-TW" b="1" spc="300" dirty="0"/>
              <a:t> </a:t>
            </a:r>
            <a:endParaRPr lang="en-US" altLang="zh-TW" b="1" spc="300" dirty="0"/>
          </a:p>
          <a:p>
            <a:pPr>
              <a:lnSpc>
                <a:spcPct val="150000"/>
              </a:lnSpc>
            </a:pPr>
            <a:r>
              <a:rPr lang="en-US" altLang="zh-TW" b="1" spc="300" dirty="0"/>
              <a:t>               </a:t>
            </a:r>
            <a:r>
              <a:rPr lang="mr-IN" altLang="zh-TW" b="1" spc="300" dirty="0"/>
              <a:t>if(ptr-&gt;right)</a:t>
            </a:r>
          </a:p>
          <a:p>
            <a:pPr>
              <a:lnSpc>
                <a:spcPct val="150000"/>
              </a:lnSpc>
            </a:pPr>
            <a:r>
              <a:rPr lang="en-US" altLang="zh-TW" b="1" spc="300" dirty="0"/>
              <a:t> 	          </a:t>
            </a:r>
            <a:r>
              <a:rPr lang="en-US" altLang="zh-TW" b="1" spc="300" dirty="0" err="1"/>
              <a:t>cout</a:t>
            </a:r>
            <a:r>
              <a:rPr lang="en-US" altLang="zh-TW" b="1" spc="300" dirty="0"/>
              <a:t> &lt;&lt; "(";          </a:t>
            </a:r>
          </a:p>
          <a:p>
            <a:pPr>
              <a:lnSpc>
                <a:spcPct val="150000"/>
              </a:lnSpc>
            </a:pPr>
            <a:r>
              <a:rPr lang="en-US" altLang="zh-TW" b="1" spc="300" dirty="0"/>
              <a:t>	</a:t>
            </a:r>
            <a:r>
              <a:rPr lang="mr-IN" altLang="zh-TW" b="1" spc="300" dirty="0"/>
              <a:t>}</a:t>
            </a:r>
            <a:r>
              <a:rPr lang="en-US" altLang="zh-TW" b="1" spc="300" dirty="0"/>
              <a:t>    </a:t>
            </a:r>
            <a:endParaRPr lang="mr-IN" altLang="zh-TW" b="1" spc="300" dirty="0"/>
          </a:p>
        </p:txBody>
      </p:sp>
      <p:sp>
        <p:nvSpPr>
          <p:cNvPr id="33" name="矩形 32"/>
          <p:cNvSpPr/>
          <p:nvPr/>
        </p:nvSpPr>
        <p:spPr>
          <a:xfrm>
            <a:off x="6604034" y="94529"/>
            <a:ext cx="530443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spc="300" dirty="0"/>
              <a:t>          </a:t>
            </a:r>
            <a:r>
              <a:rPr lang="mr-IN" altLang="zh-TW" b="1" spc="300" dirty="0"/>
              <a:t>if(ptr-&gt;right){</a:t>
            </a:r>
            <a:r>
              <a:rPr lang="en-US" altLang="zh-TW" b="1" spc="300" dirty="0"/>
              <a:t>  </a:t>
            </a:r>
            <a:r>
              <a:rPr lang="mr-IN" altLang="zh-TW" b="1" spc="300" dirty="0">
                <a:solidFill>
                  <a:srgbClr val="00B0F0"/>
                </a:solidFill>
              </a:rPr>
              <a:t>//</a:t>
            </a:r>
            <a:r>
              <a:rPr lang="zh-TW" altLang="mr-IN" b="1" spc="300" dirty="0">
                <a:solidFill>
                  <a:srgbClr val="00B0F0"/>
                </a:solidFill>
              </a:rPr>
              <a:t>右邊有元素</a:t>
            </a:r>
            <a:r>
              <a:rPr lang="zh-TW" altLang="mr-IN" b="1" spc="300" dirty="0"/>
              <a:t> </a:t>
            </a:r>
            <a:r>
              <a:rPr lang="mr-IN" altLang="zh-TW" b="1" spc="300" dirty="0"/>
              <a:t> </a:t>
            </a:r>
            <a:endParaRPr lang="zh-TW" altLang="mr-IN" b="1" spc="300" dirty="0"/>
          </a:p>
          <a:p>
            <a:pPr>
              <a:lnSpc>
                <a:spcPct val="150000"/>
              </a:lnSpc>
            </a:pPr>
            <a:r>
              <a:rPr lang="en-US" altLang="zh-TW" b="1" spc="300" dirty="0"/>
              <a:t>               </a:t>
            </a:r>
            <a:r>
              <a:rPr lang="mr-IN" altLang="zh-TW" b="1" spc="300" dirty="0"/>
              <a:t>if(ptr-&gt;left)</a:t>
            </a:r>
            <a:endParaRPr lang="en-US" altLang="zh-TW" b="1" spc="300" dirty="0"/>
          </a:p>
          <a:p>
            <a:pPr>
              <a:lnSpc>
                <a:spcPct val="150000"/>
              </a:lnSpc>
            </a:pPr>
            <a:r>
              <a:rPr lang="mr-IN" altLang="zh-TW" b="1" spc="300" dirty="0"/>
              <a:t> </a:t>
            </a:r>
            <a:r>
              <a:rPr lang="en-US" altLang="zh-TW" b="1" spc="300" dirty="0"/>
              <a:t>		</a:t>
            </a:r>
            <a:r>
              <a:rPr lang="en-US" altLang="zh-TW" b="1" spc="300" dirty="0" err="1"/>
              <a:t>cout</a:t>
            </a:r>
            <a:r>
              <a:rPr lang="en-US" altLang="zh-TW" b="1" spc="300" dirty="0"/>
              <a:t> &lt;&lt; ",";</a:t>
            </a:r>
          </a:p>
          <a:p>
            <a:pPr>
              <a:lnSpc>
                <a:spcPct val="150000"/>
              </a:lnSpc>
            </a:pPr>
            <a:r>
              <a:rPr lang="en-US" altLang="zh-TW" b="1" spc="300" dirty="0"/>
              <a:t>               print(</a:t>
            </a:r>
            <a:r>
              <a:rPr lang="en-US" altLang="zh-TW" b="1" spc="300" dirty="0" err="1"/>
              <a:t>ptr</a:t>
            </a:r>
            <a:r>
              <a:rPr lang="en-US" altLang="zh-TW" b="1" spc="300" dirty="0"/>
              <a:t>-&gt;right);               	</a:t>
            </a:r>
            <a:r>
              <a:rPr lang="zh-TW" altLang="en-US" b="1" spc="300" dirty="0"/>
              <a:t>     </a:t>
            </a:r>
            <a:r>
              <a:rPr lang="en-US" altLang="zh-TW" b="1" spc="300" dirty="0" err="1"/>
              <a:t>cout</a:t>
            </a:r>
            <a:r>
              <a:rPr lang="en-US" altLang="zh-TW" b="1" spc="300" dirty="0"/>
              <a:t> &lt;&lt; ")";         </a:t>
            </a:r>
          </a:p>
          <a:p>
            <a:pPr>
              <a:lnSpc>
                <a:spcPct val="150000"/>
              </a:lnSpc>
            </a:pPr>
            <a:r>
              <a:rPr lang="en-US" altLang="zh-TW" b="1" spc="300" dirty="0"/>
              <a:t>	</a:t>
            </a:r>
            <a:r>
              <a:rPr lang="mr-IN" altLang="zh-TW" b="1" spc="300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zh-TW" b="1" spc="300" dirty="0"/>
              <a:t>          </a:t>
            </a:r>
            <a:r>
              <a:rPr lang="mr-IN" altLang="zh-TW" b="1" spc="300" dirty="0"/>
              <a:t>else if(ptr-&gt;right == NULL) {</a:t>
            </a:r>
            <a:endParaRPr lang="en-US" altLang="zh-TW" b="1" spc="300" dirty="0"/>
          </a:p>
          <a:p>
            <a:pPr>
              <a:lnSpc>
                <a:spcPct val="150000"/>
              </a:lnSpc>
            </a:pPr>
            <a:r>
              <a:rPr lang="en-US" altLang="zh-TW" b="1" spc="300" dirty="0">
                <a:solidFill>
                  <a:srgbClr val="00B0F0"/>
                </a:solidFill>
              </a:rPr>
              <a:t>          </a:t>
            </a:r>
            <a:r>
              <a:rPr lang="mr-IN" altLang="zh-TW" b="1" spc="300" dirty="0">
                <a:solidFill>
                  <a:srgbClr val="00B0F0"/>
                </a:solidFill>
              </a:rPr>
              <a:t>//</a:t>
            </a:r>
            <a:r>
              <a:rPr lang="zh-TW" altLang="mr-IN" b="1" spc="300" dirty="0">
                <a:solidFill>
                  <a:srgbClr val="00B0F0"/>
                </a:solidFill>
              </a:rPr>
              <a:t>右邊走到底了</a:t>
            </a:r>
            <a:r>
              <a:rPr lang="mr-IN" altLang="zh-TW" b="1" spc="300" dirty="0">
                <a:solidFill>
                  <a:srgbClr val="00B0F0"/>
                </a:solidFill>
              </a:rPr>
              <a:t>, </a:t>
            </a:r>
            <a:r>
              <a:rPr lang="zh-TW" altLang="mr-IN" b="1" spc="300" dirty="0">
                <a:solidFill>
                  <a:srgbClr val="00B0F0"/>
                </a:solidFill>
              </a:rPr>
              <a:t>再往左邊走 </a:t>
            </a:r>
          </a:p>
          <a:p>
            <a:pPr>
              <a:lnSpc>
                <a:spcPct val="150000"/>
              </a:lnSpc>
            </a:pPr>
            <a:r>
              <a:rPr lang="zh-TW" altLang="mr-IN" b="1" spc="300" dirty="0"/>
              <a:t>  </a:t>
            </a:r>
            <a:r>
              <a:rPr lang="en-US" altLang="zh-TW" b="1" spc="300" dirty="0"/>
              <a:t>             </a:t>
            </a:r>
            <a:r>
              <a:rPr lang="mr-IN" altLang="zh-TW" b="1" spc="300" dirty="0"/>
              <a:t>if(ptr-&gt;left)</a:t>
            </a:r>
          </a:p>
          <a:p>
            <a:pPr>
              <a:lnSpc>
                <a:spcPct val="150000"/>
              </a:lnSpc>
            </a:pPr>
            <a:r>
              <a:rPr lang="mr-IN" altLang="zh-TW" b="1" spc="300" dirty="0"/>
              <a:t>	</a:t>
            </a:r>
            <a:r>
              <a:rPr lang="en-US" altLang="zh-TW" b="1" spc="300" dirty="0"/>
              <a:t> 	</a:t>
            </a:r>
            <a:r>
              <a:rPr lang="en-US" altLang="zh-TW" b="1" spc="300" dirty="0" err="1"/>
              <a:t>cout</a:t>
            </a:r>
            <a:r>
              <a:rPr lang="en-US" altLang="zh-TW" b="1" spc="300" dirty="0"/>
              <a:t> &lt;&lt; ")";</a:t>
            </a:r>
          </a:p>
          <a:p>
            <a:pPr>
              <a:lnSpc>
                <a:spcPct val="150000"/>
              </a:lnSpc>
            </a:pPr>
            <a:r>
              <a:rPr lang="en-US" altLang="zh-TW" b="1" spc="300" dirty="0"/>
              <a:t>          </a:t>
            </a:r>
            <a:r>
              <a:rPr lang="mr-IN" altLang="zh-TW" b="1" spc="300" dirty="0"/>
              <a:t>}</a:t>
            </a:r>
            <a:r>
              <a:rPr lang="en-US" altLang="zh-TW" b="1" spc="300" dirty="0"/>
              <a:t>	</a:t>
            </a:r>
            <a:endParaRPr lang="mr-IN" altLang="zh-TW" b="1" spc="300" dirty="0"/>
          </a:p>
          <a:p>
            <a:pPr>
              <a:lnSpc>
                <a:spcPct val="150000"/>
              </a:lnSpc>
            </a:pPr>
            <a:r>
              <a:rPr lang="en-US" altLang="zh-TW" b="1" spc="300" dirty="0"/>
              <a:t>     </a:t>
            </a:r>
            <a:r>
              <a:rPr lang="mr-IN" altLang="zh-TW" b="1" spc="300" dirty="0"/>
              <a:t>}	</a:t>
            </a:r>
          </a:p>
          <a:p>
            <a:pPr>
              <a:lnSpc>
                <a:spcPct val="150000"/>
              </a:lnSpc>
            </a:pPr>
            <a:r>
              <a:rPr lang="mr-IN" altLang="zh-TW" b="1" spc="300" dirty="0"/>
              <a:t>}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213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603999" y="165838"/>
            <a:ext cx="558800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spc="300" dirty="0">
                <a:ea typeface="微軟正黑體" panose="020B0604030504040204" pitchFamily="34" charset="-120"/>
              </a:rPr>
              <a:t>case 1:</a:t>
            </a:r>
          </a:p>
          <a:p>
            <a:r>
              <a:rPr lang="en-US" altLang="zh-TW" sz="2000" b="1" spc="300" dirty="0">
                <a:ea typeface="微軟正黑體" panose="020B0604030504040204" pitchFamily="34" charset="-120"/>
              </a:rPr>
              <a:t>     </a:t>
            </a:r>
            <a:r>
              <a:rPr lang="en-US" altLang="zh-TW" sz="2000" b="1" spc="300" dirty="0" err="1">
                <a:ea typeface="微軟正黑體" panose="020B0604030504040204" pitchFamily="34" charset="-120"/>
              </a:rPr>
              <a:t>cout</a:t>
            </a:r>
            <a:r>
              <a:rPr lang="en-US" altLang="zh-TW" sz="2000" b="1" spc="300" dirty="0">
                <a:ea typeface="微軟正黑體" panose="020B0604030504040204" pitchFamily="34" charset="-120"/>
              </a:rPr>
              <a:t> &lt;&lt;"</a:t>
            </a:r>
            <a:r>
              <a:rPr lang="zh-TW" altLang="en-US" sz="2000" b="1" spc="300" dirty="0">
                <a:ea typeface="微軟正黑體" panose="020B0604030504040204" pitchFamily="34" charset="-120"/>
              </a:rPr>
              <a:t>輸入</a:t>
            </a:r>
            <a:r>
              <a:rPr lang="en-US" altLang="zh-TW" sz="2000" b="1" spc="300" dirty="0">
                <a:ea typeface="微軟正黑體" panose="020B0604030504040204" pitchFamily="34" charset="-120"/>
              </a:rPr>
              <a:t>0</a:t>
            </a:r>
            <a:r>
              <a:rPr lang="zh-TW" altLang="en-US" sz="2000" b="1" spc="300" dirty="0">
                <a:ea typeface="微軟正黑體" panose="020B0604030504040204" pitchFamily="34" charset="-120"/>
              </a:rPr>
              <a:t>以終止</a:t>
            </a:r>
            <a:r>
              <a:rPr lang="en-US" altLang="zh-TW" sz="2000" b="1" spc="300" dirty="0">
                <a:ea typeface="微軟正黑體" panose="020B0604030504040204" pitchFamily="34" charset="-120"/>
              </a:rPr>
              <a:t>"&lt;&lt;</a:t>
            </a:r>
            <a:r>
              <a:rPr lang="en-US" altLang="zh-TW" sz="2000" b="1" spc="300" dirty="0" err="1">
                <a:ea typeface="微軟正黑體" panose="020B0604030504040204" pitchFamily="34" charset="-120"/>
              </a:rPr>
              <a:t>endl</a:t>
            </a:r>
            <a:r>
              <a:rPr lang="en-US" altLang="zh-TW" sz="2000" b="1" spc="300" dirty="0">
                <a:ea typeface="微軟正黑體" panose="020B0604030504040204" pitchFamily="34" charset="-120"/>
              </a:rPr>
              <a:t>;   			</a:t>
            </a:r>
          </a:p>
          <a:p>
            <a:r>
              <a:rPr lang="en-US" altLang="zh-TW" sz="2000" b="1" spc="300" dirty="0">
                <a:ea typeface="微軟正黑體" panose="020B0604030504040204" pitchFamily="34" charset="-120"/>
              </a:rPr>
              <a:t>     do</a:t>
            </a:r>
          </a:p>
          <a:p>
            <a:r>
              <a:rPr lang="en-US" altLang="zh-TW" sz="2000" b="1" spc="300" dirty="0">
                <a:ea typeface="微軟正黑體" panose="020B0604030504040204" pitchFamily="34" charset="-120"/>
              </a:rPr>
              <a:t>     {</a:t>
            </a:r>
          </a:p>
          <a:p>
            <a:r>
              <a:rPr lang="en-US" altLang="zh-TW" sz="2000" b="1" spc="300" dirty="0">
                <a:ea typeface="微軟正黑體" panose="020B0604030504040204" pitchFamily="34" charset="-120"/>
              </a:rPr>
              <a:t>	</a:t>
            </a:r>
            <a:r>
              <a:rPr lang="en-US" altLang="zh-TW" sz="2000" b="1" spc="300" dirty="0" err="1">
                <a:ea typeface="微軟正黑體" panose="020B0604030504040204" pitchFamily="34" charset="-120"/>
              </a:rPr>
              <a:t>cout</a:t>
            </a:r>
            <a:r>
              <a:rPr lang="en-US" altLang="zh-TW" sz="2000" b="1" spc="300" dirty="0">
                <a:ea typeface="微軟正黑體" panose="020B0604030504040204" pitchFamily="34" charset="-120"/>
              </a:rPr>
              <a:t> &lt;&lt;"</a:t>
            </a:r>
            <a:r>
              <a:rPr lang="zh-TW" altLang="en-US" sz="2000" b="1" spc="300" dirty="0">
                <a:ea typeface="微軟正黑體" panose="020B0604030504040204" pitchFamily="34" charset="-120"/>
              </a:rPr>
              <a:t>輸入新增的值</a:t>
            </a:r>
            <a:r>
              <a:rPr lang="en-US" altLang="zh-TW" sz="2000" b="1" spc="300" dirty="0">
                <a:ea typeface="微軟正黑體" panose="020B0604030504040204" pitchFamily="34" charset="-120"/>
              </a:rPr>
              <a:t>: ";</a:t>
            </a:r>
          </a:p>
          <a:p>
            <a:r>
              <a:rPr lang="en-US" altLang="zh-TW" sz="2000" b="1" spc="300" dirty="0">
                <a:ea typeface="微軟正黑體" panose="020B0604030504040204" pitchFamily="34" charset="-120"/>
              </a:rPr>
              <a:t>          </a:t>
            </a:r>
            <a:r>
              <a:rPr lang="en-US" altLang="zh-TW" sz="2000" b="1" spc="300" dirty="0" err="1">
                <a:ea typeface="微軟正黑體" panose="020B0604030504040204" pitchFamily="34" charset="-120"/>
              </a:rPr>
              <a:t>cin</a:t>
            </a:r>
            <a:r>
              <a:rPr lang="en-US" altLang="zh-TW" sz="2000" b="1" spc="300" dirty="0">
                <a:ea typeface="微軟正黑體" panose="020B0604030504040204" pitchFamily="34" charset="-120"/>
              </a:rPr>
              <a:t> &gt;&gt; data; 	</a:t>
            </a:r>
          </a:p>
          <a:p>
            <a:r>
              <a:rPr lang="en-US" altLang="zh-TW" sz="2000" b="1" spc="300" dirty="0">
                <a:ea typeface="微軟正黑體" panose="020B0604030504040204" pitchFamily="34" charset="-120"/>
              </a:rPr>
              <a:t>				</a:t>
            </a:r>
          </a:p>
          <a:p>
            <a:r>
              <a:rPr lang="en-US" altLang="zh-TW" sz="2000" b="1" spc="300" dirty="0">
                <a:ea typeface="微軟正黑體" panose="020B0604030504040204" pitchFamily="34" charset="-120"/>
              </a:rPr>
              <a:t>	if(</a:t>
            </a:r>
            <a:r>
              <a:rPr lang="en-US" altLang="zh-TW" sz="2000" b="1" spc="300" dirty="0">
                <a:solidFill>
                  <a:srgbClr val="FF0000"/>
                </a:solidFill>
                <a:ea typeface="微軟正黑體" panose="020B0604030504040204" pitchFamily="34" charset="-120"/>
              </a:rPr>
              <a:t>search(data)</a:t>
            </a:r>
            <a:r>
              <a:rPr lang="en-US" altLang="zh-TW" sz="2000" b="1" spc="300" dirty="0"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000" b="1" spc="300" dirty="0">
                <a:ea typeface="微軟正黑體" panose="020B0604030504040204" pitchFamily="34" charset="-120"/>
              </a:rPr>
              <a:t>	    </a:t>
            </a:r>
            <a:r>
              <a:rPr lang="en-US" altLang="zh-TW" sz="2000" b="1" spc="300" dirty="0" err="1">
                <a:ea typeface="微軟正黑體" panose="020B0604030504040204" pitchFamily="34" charset="-120"/>
              </a:rPr>
              <a:t>cout</a:t>
            </a:r>
            <a:r>
              <a:rPr lang="en-US" altLang="zh-TW" sz="2000" b="1" spc="300" dirty="0">
                <a:ea typeface="微軟正黑體" panose="020B0604030504040204" pitchFamily="34" charset="-120"/>
              </a:rPr>
              <a:t> &lt;&lt;"\n</a:t>
            </a:r>
            <a:r>
              <a:rPr lang="zh-TW" altLang="en-US" sz="2000" b="1" spc="300" dirty="0">
                <a:ea typeface="微軟正黑體" panose="020B0604030504040204" pitchFamily="34" charset="-120"/>
              </a:rPr>
              <a:t>資料重複</a:t>
            </a:r>
            <a:r>
              <a:rPr lang="en-US" altLang="zh-TW" sz="2000" b="1" spc="300" dirty="0">
                <a:ea typeface="微軟正黑體" panose="020B0604030504040204" pitchFamily="34" charset="-120"/>
              </a:rPr>
              <a:t>\n"&lt;&lt;</a:t>
            </a:r>
            <a:r>
              <a:rPr lang="en-US" altLang="zh-TW" sz="2000" b="1" spc="300" dirty="0" err="1">
                <a:ea typeface="微軟正黑體" panose="020B0604030504040204" pitchFamily="34" charset="-120"/>
              </a:rPr>
              <a:t>endl</a:t>
            </a:r>
            <a:r>
              <a:rPr lang="en-US" altLang="zh-TW" sz="2000" b="1" spc="300" dirty="0">
                <a:ea typeface="微軟正黑體" panose="020B0604030504040204" pitchFamily="34" charset="-120"/>
              </a:rPr>
              <a:t>; 				</a:t>
            </a:r>
          </a:p>
          <a:p>
            <a:r>
              <a:rPr lang="en-US" altLang="zh-TW" sz="2000" b="1" spc="300" dirty="0">
                <a:ea typeface="微軟正黑體" panose="020B0604030504040204" pitchFamily="34" charset="-120"/>
              </a:rPr>
              <a:t>     	else if(data!=0)</a:t>
            </a:r>
          </a:p>
          <a:p>
            <a:r>
              <a:rPr lang="en-US" altLang="zh-TW" sz="2000" b="1" spc="300" dirty="0">
                <a:ea typeface="微軟正黑體" panose="020B0604030504040204" pitchFamily="34" charset="-120"/>
              </a:rPr>
              <a:t>	   </a:t>
            </a:r>
            <a:r>
              <a:rPr lang="en-US" altLang="zh-TW" sz="2000" b="1" spc="300" dirty="0">
                <a:solidFill>
                  <a:srgbClr val="FF0000"/>
                </a:solidFill>
                <a:ea typeface="微軟正黑體" panose="020B0604030504040204" pitchFamily="34" charset="-120"/>
              </a:rPr>
              <a:t>insert(data)</a:t>
            </a:r>
            <a:r>
              <a:rPr lang="en-US" altLang="zh-TW" sz="2000" b="1" spc="300" dirty="0">
                <a:ea typeface="微軟正黑體" panose="020B0604030504040204" pitchFamily="34" charset="-120"/>
              </a:rPr>
              <a:t>;	</a:t>
            </a:r>
          </a:p>
          <a:p>
            <a:r>
              <a:rPr lang="en-US" altLang="zh-TW" sz="2000" b="1" spc="300" dirty="0">
                <a:ea typeface="微軟正黑體" panose="020B0604030504040204" pitchFamily="34" charset="-120"/>
              </a:rPr>
              <a:t>     }while(data!=0);</a:t>
            </a:r>
          </a:p>
          <a:p>
            <a:r>
              <a:rPr lang="en-US" altLang="zh-TW" sz="2000" b="1" spc="300" dirty="0">
                <a:ea typeface="微軟正黑體" panose="020B0604030504040204" pitchFamily="34" charset="-120"/>
              </a:rPr>
              <a:t>			</a:t>
            </a:r>
          </a:p>
          <a:p>
            <a:r>
              <a:rPr lang="en-US" altLang="zh-TW" sz="2000" b="1" spc="300" dirty="0">
                <a:ea typeface="微軟正黑體" panose="020B0604030504040204" pitchFamily="34" charset="-120"/>
              </a:rPr>
              <a:t>     system("PAUSE");</a:t>
            </a:r>
            <a:r>
              <a:rPr lang="zh-TW" altLang="en-US" sz="2000" b="1" spc="300" dirty="0">
                <a:ea typeface="微軟正黑體" panose="020B0604030504040204" pitchFamily="34" charset="-120"/>
              </a:rPr>
              <a:t>     </a:t>
            </a:r>
            <a:endParaRPr lang="en-US" altLang="zh-TW" sz="2000" b="1" spc="300" dirty="0">
              <a:ea typeface="微軟正黑體" panose="020B0604030504040204" pitchFamily="34" charset="-120"/>
            </a:endParaRPr>
          </a:p>
          <a:p>
            <a:r>
              <a:rPr lang="en-US" altLang="zh-TW" sz="2000" b="1" spc="300" dirty="0">
                <a:ea typeface="微軟正黑體" panose="020B0604030504040204" pitchFamily="34" charset="-120"/>
              </a:rPr>
              <a:t>     break;</a:t>
            </a:r>
          </a:p>
          <a:p>
            <a:r>
              <a:rPr lang="en-US" altLang="zh-TW" sz="2000" b="1" spc="300" dirty="0">
                <a:ea typeface="微軟正黑體" panose="020B0604030504040204" pitchFamily="34" charset="-120"/>
              </a:rPr>
              <a:t>      </a:t>
            </a:r>
          </a:p>
          <a:p>
            <a:r>
              <a:rPr lang="en-US" altLang="zh-TW" sz="2000" b="1" spc="300" dirty="0">
                <a:ea typeface="微軟正黑體" panose="020B0604030504040204" pitchFamily="34" charset="-120"/>
              </a:rPr>
              <a:t>     case 2:</a:t>
            </a:r>
          </a:p>
          <a:p>
            <a:r>
              <a:rPr lang="en-US" altLang="zh-TW" sz="2000" b="1" spc="300" dirty="0">
                <a:ea typeface="微軟正黑體" panose="020B0604030504040204" pitchFamily="34" charset="-120"/>
              </a:rPr>
              <a:t>	break;</a:t>
            </a:r>
            <a:r>
              <a:rPr lang="zh-TW" altLang="en-US" sz="2000" b="1" spc="300" dirty="0">
                <a:ea typeface="微軟正黑體" panose="020B0604030504040204" pitchFamily="34" charset="-120"/>
              </a:rPr>
              <a:t>  		</a:t>
            </a:r>
          </a:p>
        </p:txBody>
      </p:sp>
      <p:sp>
        <p:nvSpPr>
          <p:cNvPr id="2" name="矩形 1"/>
          <p:cNvSpPr/>
          <p:nvPr/>
        </p:nvSpPr>
        <p:spPr>
          <a:xfrm>
            <a:off x="378265" y="137438"/>
            <a:ext cx="659414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spc="300" dirty="0">
                <a:latin typeface="Calibri"/>
                <a:ea typeface="微軟正黑體"/>
                <a:cs typeface="Calibri"/>
              </a:rPr>
              <a:t>int main()</a:t>
            </a:r>
          </a:p>
          <a:p>
            <a:r>
              <a:rPr lang="zh-TW" altLang="en-US" sz="2000" b="1" spc="300" dirty="0">
                <a:latin typeface="Calibri"/>
                <a:ea typeface="微軟正黑體"/>
                <a:cs typeface="Calibri"/>
              </a:rPr>
              <a:t>{</a:t>
            </a:r>
            <a:endParaRPr lang="en-US" altLang="zh-TW" sz="2000" b="1" spc="300" dirty="0">
              <a:latin typeface="Calibri"/>
              <a:ea typeface="微軟正黑體"/>
              <a:cs typeface="Calibri"/>
            </a:endParaRPr>
          </a:p>
          <a:p>
            <a:r>
              <a:rPr lang="en-US" altLang="zh-TW" sz="2000" b="1" spc="300" dirty="0">
                <a:latin typeface="Calibri"/>
                <a:ea typeface="微軟正黑體"/>
                <a:cs typeface="Calibri"/>
              </a:rPr>
              <a:t>     </a:t>
            </a:r>
            <a:r>
              <a:rPr lang="zh-TW" altLang="en-US" sz="2000" b="1" spc="300" dirty="0">
                <a:latin typeface="Calibri"/>
                <a:ea typeface="微軟正黑體"/>
                <a:cs typeface="Calibri"/>
              </a:rPr>
              <a:t>int data,sel; </a:t>
            </a:r>
          </a:p>
          <a:p>
            <a:r>
              <a:rPr lang="zh-TW" altLang="en-US" sz="2000" b="1" spc="300" dirty="0">
                <a:latin typeface="Calibri"/>
                <a:ea typeface="微軟正黑體"/>
                <a:cs typeface="Calibri"/>
              </a:rPr>
              <a:t>  </a:t>
            </a:r>
          </a:p>
          <a:p>
            <a:r>
              <a:rPr lang="zh-TW" altLang="en-US" sz="2000" b="1" spc="300" dirty="0">
                <a:latin typeface="Calibri"/>
                <a:ea typeface="微軟正黑體"/>
                <a:cs typeface="Calibri"/>
              </a:rPr>
              <a:t>     do</a:t>
            </a:r>
          </a:p>
          <a:p>
            <a:r>
              <a:rPr lang="zh-TW" altLang="en-US" sz="2000" b="1" spc="300" dirty="0">
                <a:latin typeface="Calibri"/>
                <a:ea typeface="微軟正黑體"/>
                <a:cs typeface="Calibri"/>
              </a:rPr>
              <a:t>     {</a:t>
            </a:r>
            <a:endParaRPr lang="en-US" altLang="zh-TW" sz="2000" b="1" spc="300" dirty="0">
              <a:latin typeface="Calibri"/>
              <a:ea typeface="微軟正黑體"/>
              <a:cs typeface="Calibri"/>
            </a:endParaRPr>
          </a:p>
          <a:p>
            <a:r>
              <a:rPr lang="en-US" altLang="zh-TW" sz="2000" b="1" spc="300" dirty="0">
                <a:latin typeface="Calibri"/>
                <a:ea typeface="微軟正黑體"/>
                <a:cs typeface="Calibri"/>
              </a:rPr>
              <a:t>          </a:t>
            </a:r>
            <a:r>
              <a:rPr lang="zh-TW" altLang="en-US" sz="2000" b="1" spc="300" dirty="0">
                <a:latin typeface="Calibri"/>
                <a:ea typeface="微軟正黑體"/>
                <a:cs typeface="Calibri"/>
              </a:rPr>
              <a:t>system("cls");</a:t>
            </a:r>
          </a:p>
          <a:p>
            <a:r>
              <a:rPr lang="zh-TW" altLang="en-US" sz="2000" b="1" spc="300" dirty="0">
                <a:latin typeface="Calibri"/>
                <a:ea typeface="微軟正黑體"/>
                <a:cs typeface="Calibri"/>
              </a:rPr>
              <a:t>  	 	</a:t>
            </a:r>
            <a:endParaRPr lang="en-US" altLang="zh-TW" sz="2000" b="1" spc="300" dirty="0">
              <a:latin typeface="Calibri"/>
              <a:ea typeface="微軟正黑體"/>
              <a:cs typeface="Calibri"/>
            </a:endParaRPr>
          </a:p>
          <a:p>
            <a:r>
              <a:rPr lang="en-US" altLang="zh-TW" sz="2000" b="1" spc="300" dirty="0">
                <a:latin typeface="Calibri"/>
                <a:ea typeface="微軟正黑體"/>
                <a:cs typeface="Calibri"/>
              </a:rPr>
              <a:t> 	</a:t>
            </a:r>
            <a:r>
              <a:rPr lang="en-US" altLang="zh-TW" sz="2000" b="1" spc="300" dirty="0" err="1">
                <a:ea typeface="微軟正黑體"/>
                <a:cs typeface="Calibri"/>
              </a:rPr>
              <a:t>cout</a:t>
            </a:r>
            <a:r>
              <a:rPr lang="en-US" altLang="zh-TW" sz="2000" b="1" spc="300" dirty="0">
                <a:ea typeface="微軟正黑體"/>
                <a:cs typeface="Calibri"/>
              </a:rPr>
              <a:t> &lt;&lt; "</a:t>
            </a:r>
            <a:r>
              <a:rPr lang="zh-TW" altLang="en-US" sz="2000" b="1" spc="300" dirty="0">
                <a:ea typeface="微軟正黑體"/>
                <a:cs typeface="Calibri"/>
              </a:rPr>
              <a:t>請選擇所需要執行的動作</a:t>
            </a:r>
            <a:r>
              <a:rPr lang="en-US" altLang="zh-TW" sz="2000" b="1" spc="300" dirty="0">
                <a:ea typeface="微軟正黑體"/>
                <a:cs typeface="Calibri"/>
              </a:rPr>
              <a:t>"&lt;&lt; 	</a:t>
            </a:r>
            <a:r>
              <a:rPr lang="en-US" altLang="zh-TW" sz="2000" b="1" spc="300" dirty="0" err="1">
                <a:ea typeface="微軟正黑體"/>
                <a:cs typeface="Calibri"/>
              </a:rPr>
              <a:t>endl</a:t>
            </a:r>
            <a:r>
              <a:rPr lang="en-US" altLang="zh-TW" sz="2000" b="1" spc="300" dirty="0">
                <a:ea typeface="微軟正黑體"/>
                <a:cs typeface="Calibri"/>
              </a:rPr>
              <a:t>;</a:t>
            </a:r>
          </a:p>
          <a:p>
            <a:r>
              <a:rPr lang="en-US" altLang="zh-TW" sz="2000" b="1" spc="300" dirty="0">
                <a:ea typeface="微軟正黑體"/>
                <a:cs typeface="Calibri"/>
              </a:rPr>
              <a:t>        	</a:t>
            </a:r>
            <a:r>
              <a:rPr lang="en-US" altLang="zh-TW" sz="2000" b="1" spc="300" dirty="0" err="1">
                <a:ea typeface="微軟正黑體"/>
                <a:cs typeface="Calibri"/>
              </a:rPr>
              <a:t>cout</a:t>
            </a:r>
            <a:r>
              <a:rPr lang="en-US" altLang="zh-TW" sz="2000" b="1" spc="300" dirty="0">
                <a:ea typeface="微軟正黑體"/>
                <a:cs typeface="Calibri"/>
              </a:rPr>
              <a:t> &lt;&lt; "(1)</a:t>
            </a:r>
            <a:r>
              <a:rPr lang="zh-TW" altLang="en-US" sz="2000" b="1" spc="300" dirty="0">
                <a:ea typeface="微軟正黑體"/>
                <a:cs typeface="Calibri"/>
              </a:rPr>
              <a:t>新增一筆資料</a:t>
            </a:r>
            <a:r>
              <a:rPr lang="en-US" altLang="zh-TW" sz="2000" b="1" spc="300" dirty="0">
                <a:ea typeface="微軟正黑體"/>
                <a:cs typeface="Calibri"/>
              </a:rPr>
              <a:t>\n(2)</a:t>
            </a:r>
            <a:r>
              <a:rPr lang="zh-TW" altLang="en-US" sz="2000" b="1" spc="300" dirty="0">
                <a:ea typeface="微軟正黑體"/>
                <a:cs typeface="Calibri"/>
              </a:rPr>
              <a:t>刪除一筆</a:t>
            </a:r>
            <a:r>
              <a:rPr lang="en-US" altLang="zh-TW" sz="2000" b="1" spc="300" dirty="0">
                <a:ea typeface="微軟正黑體"/>
                <a:cs typeface="Calibri"/>
              </a:rPr>
              <a:t>	</a:t>
            </a:r>
            <a:r>
              <a:rPr lang="zh-TW" altLang="en-US" sz="2000" b="1" spc="300" dirty="0">
                <a:ea typeface="微軟正黑體"/>
                <a:cs typeface="Calibri"/>
              </a:rPr>
              <a:t>資料</a:t>
            </a:r>
            <a:r>
              <a:rPr lang="en-US" altLang="zh-TW" sz="2000" b="1" spc="300" dirty="0">
                <a:ea typeface="微軟正黑體"/>
                <a:cs typeface="Calibri"/>
              </a:rPr>
              <a:t>\n(3)</a:t>
            </a:r>
            <a:r>
              <a:rPr lang="zh-TW" altLang="en-US" sz="2000" b="1" spc="300" dirty="0">
                <a:ea typeface="微軟正黑體"/>
                <a:cs typeface="Calibri"/>
              </a:rPr>
              <a:t>查詢某筆資料</a:t>
            </a:r>
            <a:r>
              <a:rPr lang="en-US" altLang="zh-TW" sz="2000" b="1" spc="300" dirty="0">
                <a:ea typeface="微軟正黑體"/>
                <a:cs typeface="Calibri"/>
              </a:rPr>
              <a:t>"&lt;&lt; </a:t>
            </a:r>
            <a:r>
              <a:rPr lang="en-US" altLang="zh-TW" sz="2000" b="1" spc="300" dirty="0" err="1">
                <a:ea typeface="微軟正黑體"/>
                <a:cs typeface="Calibri"/>
              </a:rPr>
              <a:t>endl</a:t>
            </a:r>
            <a:r>
              <a:rPr lang="en-US" altLang="zh-TW" sz="2000" b="1" spc="300" dirty="0">
                <a:ea typeface="微軟正黑體"/>
                <a:cs typeface="Calibri"/>
              </a:rPr>
              <a:t>;</a:t>
            </a:r>
          </a:p>
          <a:p>
            <a:r>
              <a:rPr lang="en-US" altLang="zh-TW" sz="2000" b="1" spc="300" dirty="0">
                <a:ea typeface="微軟正黑體"/>
                <a:cs typeface="Calibri"/>
              </a:rPr>
              <a:t>        	</a:t>
            </a:r>
            <a:r>
              <a:rPr lang="en-US" altLang="zh-TW" sz="2000" b="1" spc="300" dirty="0" err="1">
                <a:ea typeface="微軟正黑體"/>
                <a:cs typeface="Calibri"/>
              </a:rPr>
              <a:t>cout</a:t>
            </a:r>
            <a:r>
              <a:rPr lang="en-US" altLang="zh-TW" sz="2000" b="1" spc="300" dirty="0">
                <a:ea typeface="微軟正黑體"/>
                <a:cs typeface="Calibri"/>
              </a:rPr>
              <a:t> &lt;&lt; "(4)</a:t>
            </a:r>
            <a:r>
              <a:rPr lang="zh-TW" altLang="en-US" sz="2000" b="1" spc="300" dirty="0">
                <a:ea typeface="微軟正黑體"/>
                <a:cs typeface="Calibri"/>
              </a:rPr>
              <a:t>印出整棵樹</a:t>
            </a:r>
            <a:r>
              <a:rPr lang="en-US" altLang="zh-TW" sz="2000" b="1" spc="300" dirty="0">
                <a:ea typeface="微軟正黑體"/>
                <a:cs typeface="Calibri"/>
              </a:rPr>
              <a:t>\n(5)</a:t>
            </a:r>
            <a:r>
              <a:rPr lang="zh-TW" altLang="en-US" sz="2000" b="1" spc="300" dirty="0">
                <a:ea typeface="微軟正黑體"/>
                <a:cs typeface="Calibri"/>
              </a:rPr>
              <a:t>結束</a:t>
            </a:r>
            <a:r>
              <a:rPr lang="en-US" altLang="zh-TW" sz="2000" b="1" spc="300" dirty="0">
                <a:ea typeface="微軟正黑體"/>
                <a:cs typeface="Calibri"/>
              </a:rPr>
              <a:t>\n"&lt;&lt; 	</a:t>
            </a:r>
            <a:r>
              <a:rPr lang="en-US" altLang="zh-TW" sz="2000" b="1" spc="300" dirty="0" err="1">
                <a:ea typeface="微軟正黑體"/>
                <a:cs typeface="Calibri"/>
              </a:rPr>
              <a:t>endl</a:t>
            </a:r>
            <a:r>
              <a:rPr lang="en-US" altLang="zh-TW" sz="2000" b="1" spc="300" dirty="0">
                <a:ea typeface="微軟正黑體"/>
                <a:cs typeface="Calibri"/>
              </a:rPr>
              <a:t>;</a:t>
            </a:r>
          </a:p>
          <a:p>
            <a:r>
              <a:rPr lang="en-US" altLang="zh-TW" sz="2000" b="1" spc="300" dirty="0">
                <a:ea typeface="微軟正黑體"/>
                <a:cs typeface="Calibri"/>
              </a:rPr>
              <a:t>        	</a:t>
            </a:r>
            <a:r>
              <a:rPr lang="en-US" altLang="zh-TW" sz="2000" b="1" spc="300" dirty="0" err="1">
                <a:ea typeface="微軟正黑體"/>
                <a:cs typeface="Calibri"/>
              </a:rPr>
              <a:t>cout</a:t>
            </a:r>
            <a:r>
              <a:rPr lang="en-US" altLang="zh-TW" sz="2000" b="1" spc="300" dirty="0">
                <a:ea typeface="微軟正黑體"/>
                <a:cs typeface="Calibri"/>
              </a:rPr>
              <a:t> &lt;&lt; "</a:t>
            </a:r>
            <a:r>
              <a:rPr lang="zh-TW" altLang="en-US" sz="2000" b="1" spc="300" dirty="0">
                <a:ea typeface="微軟正黑體"/>
                <a:cs typeface="Calibri"/>
              </a:rPr>
              <a:t>所要執行的動作</a:t>
            </a:r>
            <a:r>
              <a:rPr lang="en-US" altLang="zh-TW" sz="2000" b="1" spc="300" dirty="0">
                <a:ea typeface="微軟正黑體"/>
                <a:cs typeface="Calibri"/>
              </a:rPr>
              <a:t>: " ;</a:t>
            </a:r>
          </a:p>
          <a:p>
            <a:r>
              <a:rPr lang="en-US" altLang="zh-TW" sz="2000" b="1" spc="300" dirty="0">
                <a:ea typeface="微軟正黑體"/>
                <a:cs typeface="Calibri"/>
              </a:rPr>
              <a:t>        	</a:t>
            </a:r>
            <a:r>
              <a:rPr lang="en-US" altLang="zh-TW" sz="2000" b="1" spc="300" dirty="0" err="1">
                <a:ea typeface="微軟正黑體"/>
                <a:cs typeface="Calibri"/>
              </a:rPr>
              <a:t>cin</a:t>
            </a:r>
            <a:r>
              <a:rPr lang="en-US" altLang="zh-TW" sz="2000" b="1" spc="300" dirty="0">
                <a:ea typeface="微軟正黑體"/>
                <a:cs typeface="Calibri"/>
              </a:rPr>
              <a:t> &gt;&gt; </a:t>
            </a:r>
            <a:r>
              <a:rPr lang="en-US" altLang="zh-TW" sz="2000" b="1" spc="300" dirty="0" err="1">
                <a:ea typeface="微軟正黑體"/>
                <a:cs typeface="Calibri"/>
              </a:rPr>
              <a:t>sel</a:t>
            </a:r>
            <a:r>
              <a:rPr lang="en-US" altLang="zh-TW" sz="2000" b="1" spc="300" dirty="0">
                <a:ea typeface="微軟正黑體"/>
                <a:cs typeface="Calibri"/>
              </a:rPr>
              <a:t>;</a:t>
            </a:r>
          </a:p>
          <a:p>
            <a:r>
              <a:rPr lang="en-US" altLang="zh-TW" sz="2000" b="1" spc="300" dirty="0">
                <a:ea typeface="微軟正黑體"/>
                <a:cs typeface="Calibri"/>
              </a:rPr>
              <a:t>        	</a:t>
            </a:r>
            <a:r>
              <a:rPr lang="en-US" altLang="zh-TW" sz="2000" b="1" spc="300" dirty="0" err="1">
                <a:ea typeface="微軟正黑體"/>
                <a:cs typeface="Calibri"/>
              </a:rPr>
              <a:t>cout</a:t>
            </a:r>
            <a:r>
              <a:rPr lang="en-US" altLang="zh-TW" sz="2000" b="1" spc="300" dirty="0">
                <a:ea typeface="微軟正黑體"/>
                <a:cs typeface="Calibri"/>
              </a:rPr>
              <a:t> &lt;&lt;</a:t>
            </a:r>
            <a:r>
              <a:rPr lang="en-US" altLang="zh-TW" sz="2000" b="1" spc="300" dirty="0" err="1">
                <a:ea typeface="微軟正黑體"/>
                <a:cs typeface="Calibri"/>
              </a:rPr>
              <a:t>endl</a:t>
            </a:r>
            <a:r>
              <a:rPr lang="en-US" altLang="zh-TW" sz="2000" b="1" spc="300" dirty="0">
                <a:ea typeface="微軟正黑體"/>
                <a:cs typeface="Calibri"/>
              </a:rPr>
              <a:t>; </a:t>
            </a:r>
          </a:p>
          <a:p>
            <a:r>
              <a:rPr lang="zh-TW" altLang="en-US" sz="2000" b="1" spc="300" dirty="0">
                <a:latin typeface="Calibri"/>
                <a:ea typeface="微軟正黑體"/>
                <a:cs typeface="Calibri"/>
              </a:rPr>
              <a:t>	</a:t>
            </a:r>
          </a:p>
          <a:p>
            <a:r>
              <a:rPr lang="zh-TW" altLang="en-US" sz="2000" b="1" spc="300" dirty="0">
                <a:latin typeface="Calibri"/>
                <a:ea typeface="微軟正黑體"/>
                <a:cs typeface="Calibri"/>
              </a:rPr>
              <a:t>	switch(sel)</a:t>
            </a:r>
          </a:p>
          <a:p>
            <a:r>
              <a:rPr lang="zh-TW" altLang="en-US" sz="2000" b="1" spc="300" dirty="0">
                <a:latin typeface="Calibri"/>
                <a:ea typeface="微軟正黑體"/>
                <a:cs typeface="Calibri"/>
              </a:rPr>
              <a:t>  	{	</a:t>
            </a:r>
          </a:p>
        </p:txBody>
      </p:sp>
    </p:spTree>
    <p:extLst>
      <p:ext uri="{BB962C8B-B14F-4D97-AF65-F5344CB8AC3E}">
        <p14:creationId xmlns:p14="http://schemas.microsoft.com/office/powerpoint/2010/main" val="2934350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6755" y="184037"/>
            <a:ext cx="540737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spc="300" dirty="0">
                <a:ea typeface="微軟正黑體" panose="020B0604030504040204" pitchFamily="34" charset="-120"/>
              </a:rPr>
              <a:t>case 3:</a:t>
            </a:r>
          </a:p>
          <a:p>
            <a:r>
              <a:rPr lang="en-US" altLang="zh-TW" sz="2000" b="1" spc="300" dirty="0">
                <a:ea typeface="微軟正黑體" panose="020B0604030504040204" pitchFamily="34" charset="-120"/>
              </a:rPr>
              <a:t>     </a:t>
            </a:r>
            <a:r>
              <a:rPr lang="en-US" altLang="zh-TW" sz="2000" b="1" spc="300" dirty="0" err="1">
                <a:ea typeface="微軟正黑體" panose="020B0604030504040204" pitchFamily="34" charset="-120"/>
              </a:rPr>
              <a:t>cout</a:t>
            </a:r>
            <a:r>
              <a:rPr lang="en-US" altLang="zh-TW" sz="2000" b="1" spc="300" dirty="0">
                <a:ea typeface="微軟正黑體" panose="020B0604030504040204" pitchFamily="34" charset="-120"/>
              </a:rPr>
              <a:t> &lt;&lt;"</a:t>
            </a:r>
            <a:r>
              <a:rPr lang="zh-TW" altLang="en-US" sz="2000" b="1" spc="300" dirty="0">
                <a:ea typeface="微軟正黑體" panose="020B0604030504040204" pitchFamily="34" charset="-120"/>
              </a:rPr>
              <a:t>請輸入欲查詢的值</a:t>
            </a:r>
            <a:r>
              <a:rPr lang="en-US" altLang="zh-TW" sz="2000" b="1" spc="300" dirty="0">
                <a:ea typeface="微軟正黑體" panose="020B0604030504040204" pitchFamily="34" charset="-120"/>
              </a:rPr>
              <a:t>: ";</a:t>
            </a:r>
          </a:p>
          <a:p>
            <a:r>
              <a:rPr lang="en-US" altLang="zh-TW" sz="2000" b="1" spc="300" dirty="0">
                <a:ea typeface="微軟正黑體" panose="020B0604030504040204" pitchFamily="34" charset="-120"/>
              </a:rPr>
              <a:t>     </a:t>
            </a:r>
            <a:r>
              <a:rPr lang="en-US" altLang="zh-TW" sz="2000" b="1" spc="300" dirty="0" err="1">
                <a:ea typeface="微軟正黑體" panose="020B0604030504040204" pitchFamily="34" charset="-120"/>
              </a:rPr>
              <a:t>cin</a:t>
            </a:r>
            <a:r>
              <a:rPr lang="en-US" altLang="zh-TW" sz="2000" b="1" spc="300" dirty="0">
                <a:ea typeface="微軟正黑體" panose="020B0604030504040204" pitchFamily="34" charset="-120"/>
              </a:rPr>
              <a:t> &gt;&gt; data; </a:t>
            </a:r>
          </a:p>
          <a:p>
            <a:r>
              <a:rPr lang="en-US" altLang="zh-TW" sz="2000" b="1" spc="300" dirty="0">
                <a:ea typeface="微軟正黑體" panose="020B0604030504040204" pitchFamily="34" charset="-120"/>
              </a:rPr>
              <a:t>		</a:t>
            </a:r>
          </a:p>
          <a:p>
            <a:r>
              <a:rPr lang="en-US" altLang="zh-TW" sz="2000" b="1" spc="300" dirty="0">
                <a:ea typeface="微軟正黑體" panose="020B0604030504040204" pitchFamily="34" charset="-120"/>
              </a:rPr>
              <a:t>     if(search(data))</a:t>
            </a:r>
          </a:p>
          <a:p>
            <a:r>
              <a:rPr lang="en-US" altLang="zh-TW" sz="2000" b="1" spc="300" dirty="0">
                <a:ea typeface="微軟正黑體" panose="020B0604030504040204" pitchFamily="34" charset="-120"/>
              </a:rPr>
              <a:t>        </a:t>
            </a:r>
            <a:r>
              <a:rPr lang="en-US" altLang="zh-TW" sz="2000" b="1" spc="300" dirty="0" err="1">
                <a:ea typeface="微軟正黑體" panose="020B0604030504040204" pitchFamily="34" charset="-120"/>
              </a:rPr>
              <a:t>cout</a:t>
            </a:r>
            <a:r>
              <a:rPr lang="en-US" altLang="zh-TW" sz="2000" b="1" spc="300" dirty="0">
                <a:ea typeface="微軟正黑體" panose="020B0604030504040204" pitchFamily="34" charset="-120"/>
              </a:rPr>
              <a:t> &lt;&lt;"\n</a:t>
            </a:r>
            <a:r>
              <a:rPr lang="zh-TW" altLang="en-US" sz="2000" b="1" spc="300" dirty="0">
                <a:ea typeface="微軟正黑體" panose="020B0604030504040204" pitchFamily="34" charset="-120"/>
              </a:rPr>
              <a:t>該值存在</a:t>
            </a:r>
            <a:r>
              <a:rPr lang="en-US" altLang="zh-TW" sz="2000" b="1" spc="300" dirty="0">
                <a:ea typeface="微軟正黑體" panose="020B0604030504040204" pitchFamily="34" charset="-120"/>
              </a:rPr>
              <a:t>\n"&lt;&lt;</a:t>
            </a:r>
            <a:r>
              <a:rPr lang="en-US" altLang="zh-TW" sz="2000" b="1" spc="300" dirty="0" err="1">
                <a:ea typeface="微軟正黑體" panose="020B0604030504040204" pitchFamily="34" charset="-120"/>
              </a:rPr>
              <a:t>endl</a:t>
            </a:r>
            <a:r>
              <a:rPr lang="en-US" altLang="zh-TW" sz="2000" b="1" spc="300" dirty="0">
                <a:ea typeface="微軟正黑體" panose="020B0604030504040204" pitchFamily="34" charset="-120"/>
              </a:rPr>
              <a:t>;</a:t>
            </a:r>
          </a:p>
          <a:p>
            <a:r>
              <a:rPr lang="en-US" altLang="zh-TW" sz="2000" b="1" spc="300" dirty="0">
                <a:ea typeface="微軟正黑體" panose="020B0604030504040204" pitchFamily="34" charset="-120"/>
              </a:rPr>
              <a:t>     else</a:t>
            </a:r>
          </a:p>
          <a:p>
            <a:r>
              <a:rPr lang="en-US" altLang="zh-TW" sz="2000" b="1" spc="300" dirty="0">
                <a:ea typeface="微軟正黑體" panose="020B0604030504040204" pitchFamily="34" charset="-120"/>
              </a:rPr>
              <a:t>        </a:t>
            </a:r>
            <a:r>
              <a:rPr lang="en-US" altLang="zh-TW" sz="2000" b="1" spc="300" dirty="0" err="1">
                <a:ea typeface="微軟正黑體" panose="020B0604030504040204" pitchFamily="34" charset="-120"/>
              </a:rPr>
              <a:t>cout</a:t>
            </a:r>
            <a:r>
              <a:rPr lang="en-US" altLang="zh-TW" sz="2000" b="1" spc="300" dirty="0">
                <a:ea typeface="微軟正黑體" panose="020B0604030504040204" pitchFamily="34" charset="-120"/>
              </a:rPr>
              <a:t> &lt;&lt;"\n</a:t>
            </a:r>
            <a:r>
              <a:rPr lang="zh-TW" altLang="en-US" sz="2000" b="1" spc="300" dirty="0">
                <a:ea typeface="微軟正黑體" panose="020B0604030504040204" pitchFamily="34" charset="-120"/>
              </a:rPr>
              <a:t>該值不存在</a:t>
            </a:r>
            <a:r>
              <a:rPr lang="en-US" altLang="zh-TW" sz="2000" b="1" spc="300" dirty="0">
                <a:ea typeface="微軟正黑體" panose="020B0604030504040204" pitchFamily="34" charset="-120"/>
              </a:rPr>
              <a:t>\n"&lt;&lt;</a:t>
            </a:r>
            <a:r>
              <a:rPr lang="en-US" altLang="zh-TW" sz="2000" b="1" spc="300" dirty="0" err="1">
                <a:ea typeface="微軟正黑體" panose="020B0604030504040204" pitchFamily="34" charset="-120"/>
              </a:rPr>
              <a:t>endl</a:t>
            </a:r>
            <a:r>
              <a:rPr lang="en-US" altLang="zh-TW" sz="2000" b="1" spc="300" dirty="0">
                <a:ea typeface="微軟正黑體" panose="020B0604030504040204" pitchFamily="34" charset="-120"/>
              </a:rPr>
              <a:t>;</a:t>
            </a:r>
          </a:p>
          <a:p>
            <a:r>
              <a:rPr lang="en-US" altLang="zh-TW" sz="2000" b="1" spc="300" dirty="0">
                <a:ea typeface="微軟正黑體" panose="020B0604030504040204" pitchFamily="34" charset="-120"/>
              </a:rPr>
              <a:t>        </a:t>
            </a:r>
          </a:p>
          <a:p>
            <a:r>
              <a:rPr lang="en-US" altLang="zh-TW" sz="2000" b="1" spc="300" dirty="0">
                <a:ea typeface="微軟正黑體" panose="020B0604030504040204" pitchFamily="34" charset="-120"/>
              </a:rPr>
              <a:t>     system("PAUSE");</a:t>
            </a:r>
          </a:p>
          <a:p>
            <a:r>
              <a:rPr lang="en-US" altLang="zh-TW" sz="2000" b="1" spc="300" dirty="0">
                <a:ea typeface="微軟正黑體" panose="020B0604030504040204" pitchFamily="34" charset="-120"/>
              </a:rPr>
              <a:t>     break;</a:t>
            </a:r>
          </a:p>
          <a:p>
            <a:r>
              <a:rPr lang="en-US" altLang="zh-TW" sz="2000" b="1" spc="300" dirty="0">
                <a:ea typeface="微軟正黑體" panose="020B0604030504040204" pitchFamily="34" charset="-120"/>
              </a:rPr>
              <a:t>		</a:t>
            </a:r>
          </a:p>
          <a:p>
            <a:r>
              <a:rPr lang="en-US" altLang="zh-TW" sz="2000" b="1" spc="300" dirty="0">
                <a:ea typeface="微軟正黑體" panose="020B0604030504040204" pitchFamily="34" charset="-120"/>
              </a:rPr>
              <a:t>case 4:</a:t>
            </a:r>
          </a:p>
          <a:p>
            <a:r>
              <a:rPr lang="en-US" altLang="zh-TW" sz="2000" b="1" spc="300" dirty="0">
                <a:ea typeface="微軟正黑體" panose="020B0604030504040204" pitchFamily="34" charset="-120"/>
              </a:rPr>
              <a:t>     </a:t>
            </a:r>
            <a:r>
              <a:rPr lang="en-US" altLang="zh-TW" sz="2000" b="1" spc="300" dirty="0" err="1">
                <a:ea typeface="微軟正黑體" panose="020B0604030504040204" pitchFamily="34" charset="-120"/>
              </a:rPr>
              <a:t>cout</a:t>
            </a:r>
            <a:r>
              <a:rPr lang="en-US" altLang="zh-TW" sz="2000" b="1" spc="300" dirty="0">
                <a:ea typeface="微軟正黑體" panose="020B0604030504040204" pitchFamily="34" charset="-120"/>
              </a:rPr>
              <a:t> &lt;&lt;"(";</a:t>
            </a:r>
          </a:p>
          <a:p>
            <a:r>
              <a:rPr lang="en-US" altLang="zh-TW" sz="2000" b="1" spc="300" dirty="0">
                <a:ea typeface="微軟正黑體" panose="020B0604030504040204" pitchFamily="34" charset="-120"/>
              </a:rPr>
              <a:t>     print(root);</a:t>
            </a:r>
          </a:p>
          <a:p>
            <a:r>
              <a:rPr lang="en-US" altLang="zh-TW" sz="2000" b="1" spc="300" dirty="0">
                <a:ea typeface="微軟正黑體" panose="020B0604030504040204" pitchFamily="34" charset="-120"/>
              </a:rPr>
              <a:t>     </a:t>
            </a:r>
            <a:r>
              <a:rPr lang="en-US" altLang="zh-TW" sz="2000" b="1" spc="300" dirty="0" err="1">
                <a:ea typeface="微軟正黑體" panose="020B0604030504040204" pitchFamily="34" charset="-120"/>
              </a:rPr>
              <a:t>cout</a:t>
            </a:r>
            <a:r>
              <a:rPr lang="en-US" altLang="zh-TW" sz="2000" b="1" spc="300" dirty="0">
                <a:ea typeface="微軟正黑體" panose="020B0604030504040204" pitchFamily="34" charset="-120"/>
              </a:rPr>
              <a:t> &lt;&lt;")\n"&lt;&lt;</a:t>
            </a:r>
            <a:r>
              <a:rPr lang="en-US" altLang="zh-TW" sz="2000" b="1" spc="300" dirty="0" err="1">
                <a:ea typeface="微軟正黑體" panose="020B0604030504040204" pitchFamily="34" charset="-120"/>
              </a:rPr>
              <a:t>endl</a:t>
            </a:r>
            <a:r>
              <a:rPr lang="en-US" altLang="zh-TW" sz="2000" b="1" spc="300" dirty="0">
                <a:ea typeface="微軟正黑體" panose="020B0604030504040204" pitchFamily="34" charset="-120"/>
              </a:rPr>
              <a:t>;</a:t>
            </a:r>
          </a:p>
          <a:p>
            <a:r>
              <a:rPr lang="en-US" altLang="zh-TW" sz="2000" b="1" spc="300" dirty="0">
                <a:ea typeface="微軟正黑體" panose="020B0604030504040204" pitchFamily="34" charset="-120"/>
              </a:rPr>
              <a:t>        </a:t>
            </a:r>
          </a:p>
          <a:p>
            <a:r>
              <a:rPr lang="en-US" altLang="zh-TW" sz="2000" b="1" spc="300" dirty="0">
                <a:ea typeface="微軟正黑體" panose="020B0604030504040204" pitchFamily="34" charset="-120"/>
              </a:rPr>
              <a:t>     system("PAUSE");</a:t>
            </a:r>
          </a:p>
          <a:p>
            <a:r>
              <a:rPr lang="en-US" altLang="zh-TW" sz="2000" b="1" spc="300" dirty="0">
                <a:ea typeface="微軟正黑體" panose="020B0604030504040204" pitchFamily="34" charset="-120"/>
              </a:rPr>
              <a:t>     break;        		</a:t>
            </a:r>
          </a:p>
        </p:txBody>
      </p:sp>
      <p:sp>
        <p:nvSpPr>
          <p:cNvPr id="2" name="矩形 1"/>
          <p:cNvSpPr/>
          <p:nvPr/>
        </p:nvSpPr>
        <p:spPr>
          <a:xfrm>
            <a:off x="5757333" y="184037"/>
            <a:ext cx="635564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spc="300" dirty="0"/>
              <a:t>     </a:t>
            </a:r>
            <a:r>
              <a:rPr lang="en-US" altLang="zh-TW" sz="2000" b="1" spc="300" dirty="0"/>
              <a:t>	</a:t>
            </a:r>
            <a:r>
              <a:rPr lang="zh-TW" altLang="en-US" sz="2000" b="1" spc="300" dirty="0"/>
              <a:t>case 5:    </a:t>
            </a:r>
          </a:p>
          <a:p>
            <a:r>
              <a:rPr lang="zh-TW" altLang="en-US" sz="2000" b="1" spc="300" dirty="0"/>
              <a:t> </a:t>
            </a:r>
            <a:r>
              <a:rPr lang="en-US" altLang="zh-TW" sz="2000" b="1" spc="300" dirty="0"/>
              <a:t>	      </a:t>
            </a:r>
            <a:r>
              <a:rPr lang="en-US" altLang="zh-TW" sz="2000" b="1" spc="300" dirty="0" err="1"/>
              <a:t>cout</a:t>
            </a:r>
            <a:r>
              <a:rPr lang="en-US" altLang="zh-TW" sz="2000" b="1" spc="300" dirty="0"/>
              <a:t> &lt;&lt;"</a:t>
            </a:r>
            <a:r>
              <a:rPr lang="zh-TW" altLang="en-US" sz="2000" b="1" spc="300" dirty="0"/>
              <a:t>程式結束</a:t>
            </a:r>
            <a:r>
              <a:rPr lang="en-US" altLang="zh-TW" sz="2000" b="1" spc="300" dirty="0"/>
              <a:t>"&lt;&lt;</a:t>
            </a:r>
            <a:r>
              <a:rPr lang="en-US" altLang="zh-TW" sz="2000" b="1" spc="300" dirty="0" err="1"/>
              <a:t>endl</a:t>
            </a:r>
            <a:r>
              <a:rPr lang="en-US" altLang="zh-TW" sz="2000" b="1" spc="300" dirty="0"/>
              <a:t>;</a:t>
            </a:r>
            <a:r>
              <a:rPr lang="zh-TW" altLang="en-US" sz="2000" b="1" spc="300" dirty="0"/>
              <a:t>          </a:t>
            </a:r>
            <a:r>
              <a:rPr lang="en-US" altLang="zh-TW" sz="2000" b="1" spc="300" dirty="0"/>
              <a:t>	      </a:t>
            </a:r>
            <a:r>
              <a:rPr lang="zh-TW" altLang="en-US" sz="2000" b="1" spc="300" dirty="0"/>
              <a:t>break;</a:t>
            </a:r>
          </a:p>
          <a:p>
            <a:r>
              <a:rPr lang="zh-TW" altLang="en-US" sz="2000" b="1" spc="300" dirty="0"/>
              <a:t>   </a:t>
            </a:r>
            <a:endParaRPr lang="en-US" altLang="zh-TW" sz="2000" b="1" spc="300" dirty="0"/>
          </a:p>
          <a:p>
            <a:r>
              <a:rPr lang="en-US" altLang="zh-TW" sz="2000" b="1" spc="300" dirty="0"/>
              <a:t>     	</a:t>
            </a:r>
            <a:r>
              <a:rPr lang="zh-TW" altLang="en-US" sz="2000" b="1" spc="300" dirty="0"/>
              <a:t>default:</a:t>
            </a:r>
          </a:p>
          <a:p>
            <a:r>
              <a:rPr lang="en-US" altLang="zh-TW" sz="2000" b="1" spc="300" dirty="0"/>
              <a:t> 	      </a:t>
            </a:r>
            <a:r>
              <a:rPr lang="en-US" altLang="zh-TW" sz="2000" b="1" spc="300" dirty="0" err="1"/>
              <a:t>cout</a:t>
            </a:r>
            <a:r>
              <a:rPr lang="en-US" altLang="zh-TW" sz="2000" b="1" spc="300" dirty="0"/>
              <a:t> &lt;&lt;"</a:t>
            </a:r>
            <a:r>
              <a:rPr lang="zh-TW" altLang="en-US" sz="2000" b="1" spc="300" dirty="0"/>
              <a:t>輸入指令錯誤</a:t>
            </a:r>
            <a:r>
              <a:rPr lang="en-US" altLang="zh-TW" sz="2000" b="1" spc="300" dirty="0"/>
              <a:t>"&lt;&lt;</a:t>
            </a:r>
            <a:r>
              <a:rPr lang="en-US" altLang="zh-TW" sz="2000" b="1" spc="300" dirty="0" err="1"/>
              <a:t>endl</a:t>
            </a:r>
            <a:r>
              <a:rPr lang="en-US" altLang="zh-TW" sz="2000" b="1" spc="300" dirty="0"/>
              <a:t>;</a:t>
            </a:r>
          </a:p>
          <a:p>
            <a:r>
              <a:rPr lang="en-US" altLang="zh-TW" sz="2000" b="1" spc="300" dirty="0"/>
              <a:t>                system("PAUSE");                           	      </a:t>
            </a:r>
            <a:r>
              <a:rPr lang="zh-TW" altLang="en-US" sz="2000" b="1" spc="300" dirty="0"/>
              <a:t>break;</a:t>
            </a:r>
            <a:endParaRPr lang="en-US" altLang="zh-TW" sz="2000" b="1" spc="300" dirty="0"/>
          </a:p>
          <a:p>
            <a:r>
              <a:rPr lang="en-US" altLang="zh-TW" sz="2000" b="1" spc="300" dirty="0"/>
              <a:t>          </a:t>
            </a:r>
            <a:r>
              <a:rPr lang="zh-TW" altLang="en-US" sz="2000" b="1" spc="300" dirty="0"/>
              <a:t>}</a:t>
            </a:r>
            <a:r>
              <a:rPr lang="en-US" altLang="zh-TW" sz="2000" b="1" spc="300" dirty="0"/>
              <a:t>	</a:t>
            </a:r>
            <a:endParaRPr lang="zh-TW" altLang="en-US" sz="2000" b="1" spc="300" dirty="0"/>
          </a:p>
          <a:p>
            <a:r>
              <a:rPr lang="zh-TW" altLang="en-US" sz="2000" b="1" spc="300" dirty="0"/>
              <a:t>     }while(sel!=5);    </a:t>
            </a:r>
            <a:endParaRPr lang="en-US" altLang="zh-TW" sz="2000" b="1" spc="300" dirty="0"/>
          </a:p>
          <a:p>
            <a:r>
              <a:rPr lang="en-US" altLang="zh-TW" sz="2000" b="1" spc="300" dirty="0"/>
              <a:t>     </a:t>
            </a:r>
            <a:r>
              <a:rPr lang="zh-TW" altLang="en-US" sz="2000" b="1" spc="300" dirty="0"/>
              <a:t>system(</a:t>
            </a:r>
            <a:r>
              <a:rPr lang="en-US" altLang="zh-TW" sz="2000" b="1" spc="300" dirty="0"/>
              <a:t>“PAUSE</a:t>
            </a:r>
            <a:r>
              <a:rPr lang="zh-TW" altLang="en-US" sz="2000" b="1" spc="300" dirty="0"/>
              <a:t>");</a:t>
            </a:r>
            <a:endParaRPr lang="en-US" altLang="zh-TW" sz="2000" b="1" spc="300" dirty="0"/>
          </a:p>
          <a:p>
            <a:r>
              <a:rPr lang="en-US" altLang="zh-TW" sz="2000" b="1" spc="300" dirty="0"/>
              <a:t>     </a:t>
            </a:r>
            <a:r>
              <a:rPr lang="zh-TW" altLang="en-US" sz="2000" b="1" spc="300" dirty="0"/>
              <a:t>return 0;</a:t>
            </a:r>
          </a:p>
          <a:p>
            <a:r>
              <a:rPr lang="zh-TW" altLang="en-US" sz="2000" b="1" spc="3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2807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32178" y="225483"/>
            <a:ext cx="811671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spc="300" dirty="0">
                <a:solidFill>
                  <a:srgbClr val="00B050"/>
                </a:solidFill>
                <a:ea typeface="微軟正黑體" panose="020B0604030504040204" pitchFamily="34" charset="-120"/>
              </a:rPr>
              <a:t>#include &lt;</a:t>
            </a:r>
            <a:r>
              <a:rPr lang="en-US" altLang="zh-TW" sz="2000" b="1" spc="300" dirty="0" err="1">
                <a:solidFill>
                  <a:srgbClr val="00B050"/>
                </a:solidFill>
                <a:ea typeface="微軟正黑體" panose="020B0604030504040204" pitchFamily="34" charset="-120"/>
              </a:rPr>
              <a:t>iostream</a:t>
            </a:r>
            <a:r>
              <a:rPr lang="en-US" altLang="zh-TW" sz="2000" b="1" spc="300" dirty="0">
                <a:solidFill>
                  <a:srgbClr val="00B050"/>
                </a:solidFill>
                <a:ea typeface="微軟正黑體" panose="020B0604030504040204" pitchFamily="34" charset="-120"/>
              </a:rPr>
              <a:t>&gt;</a:t>
            </a:r>
          </a:p>
          <a:p>
            <a:r>
              <a:rPr lang="en-US" altLang="zh-TW" sz="2000" b="1" spc="300" dirty="0">
                <a:solidFill>
                  <a:srgbClr val="00B050"/>
                </a:solidFill>
                <a:ea typeface="微軟正黑體" panose="020B0604030504040204" pitchFamily="34" charset="-120"/>
              </a:rPr>
              <a:t>using namespace </a:t>
            </a:r>
            <a:r>
              <a:rPr lang="en-US" altLang="zh-TW" sz="2000" b="1" spc="300" dirty="0" err="1">
                <a:solidFill>
                  <a:srgbClr val="00B050"/>
                </a:solidFill>
                <a:ea typeface="微軟正黑體" panose="020B0604030504040204" pitchFamily="34" charset="-120"/>
              </a:rPr>
              <a:t>std</a:t>
            </a:r>
            <a:r>
              <a:rPr lang="en-US" altLang="zh-TW" sz="2000" b="1" spc="300" dirty="0">
                <a:solidFill>
                  <a:srgbClr val="00B050"/>
                </a:solidFill>
                <a:ea typeface="微軟正黑體" panose="020B0604030504040204" pitchFamily="34" charset="-120"/>
              </a:rPr>
              <a:t>;</a:t>
            </a:r>
          </a:p>
          <a:p>
            <a:endParaRPr lang="zh-TW" altLang="en-US" sz="2000" b="1" spc="300" dirty="0">
              <a:ea typeface="微軟正黑體" panose="020B0604030504040204" pitchFamily="34" charset="-120"/>
            </a:endParaRPr>
          </a:p>
          <a:p>
            <a:r>
              <a:rPr lang="zh-TW" altLang="en-US" sz="2000" b="1" spc="300" dirty="0">
                <a:ea typeface="微軟正黑體" panose="020B0604030504040204" pitchFamily="34" charset="-120"/>
              </a:rPr>
              <a:t>typedef struct tree           </a:t>
            </a:r>
          </a:p>
          <a:p>
            <a:r>
              <a:rPr lang="zh-TW" altLang="en-US" sz="2000" b="1" spc="300" dirty="0">
                <a:ea typeface="微軟正黑體" panose="020B0604030504040204" pitchFamily="34" charset="-120"/>
              </a:rPr>
              <a:t>{ </a:t>
            </a:r>
            <a:endParaRPr lang="en-US" altLang="zh-TW" sz="2000" b="1" spc="300" dirty="0">
              <a:ea typeface="微軟正黑體" panose="020B0604030504040204" pitchFamily="34" charset="-120"/>
            </a:endParaRPr>
          </a:p>
          <a:p>
            <a:r>
              <a:rPr lang="zh-TW" altLang="en-US" sz="2000" b="1" spc="300" dirty="0">
                <a:ea typeface="微軟正黑體" panose="020B0604030504040204" pitchFamily="34" charset="-120"/>
              </a:rPr>
              <a:t>     int data;</a:t>
            </a:r>
          </a:p>
          <a:p>
            <a:r>
              <a:rPr lang="zh-TW" altLang="en-US" sz="2000" b="1" spc="300" dirty="0">
                <a:ea typeface="微軟正黑體" panose="020B0604030504040204" pitchFamily="34" charset="-120"/>
              </a:rPr>
              <a:t>     struct tree *left, *right;  </a:t>
            </a:r>
            <a:r>
              <a:rPr lang="zh-TW" altLang="en-US" sz="2000" b="1" spc="300" dirty="0">
                <a:solidFill>
                  <a:srgbClr val="00B0F0"/>
                </a:solidFill>
                <a:ea typeface="微軟正黑體" panose="020B0604030504040204" pitchFamily="34" charset="-120"/>
              </a:rPr>
              <a:t>//分別指向左右子樹的指標    </a:t>
            </a:r>
          </a:p>
          <a:p>
            <a:r>
              <a:rPr lang="zh-TW" altLang="en-US" sz="2000" b="1" spc="300" dirty="0">
                <a:ea typeface="微軟正黑體" panose="020B0604030504040204" pitchFamily="34" charset="-120"/>
              </a:rPr>
              <a:t>}treeNode, *treeLink;           </a:t>
            </a:r>
            <a:r>
              <a:rPr lang="zh-TW" altLang="en-US" sz="2000" b="1" spc="300" dirty="0">
                <a:solidFill>
                  <a:srgbClr val="00B0F0"/>
                </a:solidFill>
                <a:ea typeface="微軟正黑體" panose="020B0604030504040204" pitchFamily="34" charset="-120"/>
              </a:rPr>
              <a:t>//</a:t>
            </a:r>
            <a:r>
              <a:rPr lang="en-US" altLang="zh-TW" sz="2000" b="1" spc="300" dirty="0" err="1">
                <a:solidFill>
                  <a:srgbClr val="00B0F0"/>
                </a:solidFill>
                <a:ea typeface="微軟正黑體" panose="020B0604030504040204" pitchFamily="34" charset="-120"/>
              </a:rPr>
              <a:t>treeNode</a:t>
            </a:r>
            <a:r>
              <a:rPr lang="en-US" altLang="zh-TW" sz="2000" b="1" spc="300" dirty="0">
                <a:solidFill>
                  <a:srgbClr val="00B0F0"/>
                </a:solidFill>
                <a:ea typeface="微軟正黑體" panose="020B0604030504040204" pitchFamily="34" charset="-120"/>
              </a:rPr>
              <a:t>:</a:t>
            </a:r>
            <a:r>
              <a:rPr lang="zh-TW" altLang="en-US" sz="2000" b="1" spc="300" dirty="0">
                <a:solidFill>
                  <a:srgbClr val="00B0F0"/>
                </a:solidFill>
                <a:ea typeface="微軟正黑體" panose="020B0604030504040204" pitchFamily="34" charset="-120"/>
              </a:rPr>
              <a:t>節點 </a:t>
            </a:r>
            <a:r>
              <a:rPr lang="en-US" altLang="zh-TW" sz="2000" b="1" spc="300" dirty="0">
                <a:ea typeface="微軟正黑體" panose="020B0604030504040204" pitchFamily="34" charset="-120"/>
              </a:rPr>
              <a:t>				</a:t>
            </a:r>
            <a:r>
              <a:rPr lang="zh-TW" altLang="en-US" sz="2000" b="1" spc="300" dirty="0">
                <a:ea typeface="微軟正黑體" panose="020B0604030504040204" pitchFamily="34" charset="-120"/>
              </a:rPr>
              <a:t>              </a:t>
            </a:r>
            <a:r>
              <a:rPr lang="zh-TW" altLang="en-US" sz="2000" b="1" spc="300" dirty="0">
                <a:solidFill>
                  <a:srgbClr val="00B0F0"/>
                </a:solidFill>
                <a:ea typeface="微軟正黑體" panose="020B0604030504040204" pitchFamily="34" charset="-120"/>
              </a:rPr>
              <a:t>//*</a:t>
            </a:r>
            <a:r>
              <a:rPr lang="en-US" altLang="zh-TW" sz="2000" b="1" spc="300" dirty="0" err="1">
                <a:solidFill>
                  <a:srgbClr val="00B0F0"/>
                </a:solidFill>
                <a:ea typeface="微軟正黑體" panose="020B0604030504040204" pitchFamily="34" charset="-120"/>
              </a:rPr>
              <a:t>treeLink</a:t>
            </a:r>
            <a:r>
              <a:rPr lang="en-US" altLang="zh-TW" sz="2000" b="1" spc="300" dirty="0">
                <a:solidFill>
                  <a:srgbClr val="00B0F0"/>
                </a:solidFill>
                <a:ea typeface="微軟正黑體" panose="020B0604030504040204" pitchFamily="34" charset="-120"/>
              </a:rPr>
              <a:t>:</a:t>
            </a:r>
            <a:r>
              <a:rPr lang="zh-TW" altLang="en-US" sz="2000" b="1" spc="300" dirty="0">
                <a:solidFill>
                  <a:srgbClr val="00B0F0"/>
                </a:solidFill>
                <a:ea typeface="微軟正黑體" panose="020B0604030504040204" pitchFamily="34" charset="-120"/>
              </a:rPr>
              <a:t>鏈結</a:t>
            </a:r>
            <a:endParaRPr lang="zh-TW" altLang="en-US" sz="2000" b="1" spc="300" dirty="0">
              <a:ea typeface="微軟正黑體" panose="020B0604030504040204" pitchFamily="34" charset="-120"/>
            </a:endParaRPr>
          </a:p>
          <a:p>
            <a:r>
              <a:rPr lang="zh-TW" altLang="en-US" sz="2000" b="1" spc="300" dirty="0">
                <a:ea typeface="微軟正黑體" panose="020B0604030504040204" pitchFamily="34" charset="-120"/>
              </a:rPr>
              <a:t>treeLink root = NULL; </a:t>
            </a:r>
            <a:r>
              <a:rPr lang="en-US" altLang="zh-TW" sz="2000" b="1" spc="300" dirty="0">
                <a:ea typeface="微軟正黑體" panose="020B0604030504040204" pitchFamily="34" charset="-120"/>
              </a:rPr>
              <a:t>	    </a:t>
            </a:r>
            <a:r>
              <a:rPr lang="zh-TW" altLang="en-US" sz="2000" b="1" spc="300" dirty="0">
                <a:solidFill>
                  <a:srgbClr val="00B0F0"/>
                </a:solidFill>
                <a:ea typeface="微軟正黑體" panose="020B0604030504040204" pitchFamily="34" charset="-120"/>
              </a:rPr>
              <a:t>//全域變數</a:t>
            </a:r>
            <a:endParaRPr lang="zh-TW" altLang="en-US" sz="2000" b="1" spc="300" dirty="0">
              <a:ea typeface="微軟正黑體" panose="020B0604030504040204" pitchFamily="34" charset="-120"/>
            </a:endParaRPr>
          </a:p>
          <a:p>
            <a:endParaRPr lang="zh-TW" altLang="en-US" sz="2000" b="1" spc="300" dirty="0"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2178" y="3519760"/>
            <a:ext cx="811671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spc="300" dirty="0"/>
              <a:t>void </a:t>
            </a:r>
            <a:r>
              <a:rPr lang="zh-TW" altLang="en-US" sz="2000" b="1" spc="300" dirty="0">
                <a:solidFill>
                  <a:srgbClr val="FF0000"/>
                </a:solidFill>
              </a:rPr>
              <a:t>insert(int k)</a:t>
            </a:r>
          </a:p>
          <a:p>
            <a:r>
              <a:rPr lang="zh-TW" altLang="en-US" sz="2000" b="1" spc="300" dirty="0"/>
              <a:t>{</a:t>
            </a:r>
          </a:p>
          <a:p>
            <a:r>
              <a:rPr lang="zh-TW" altLang="en-US" sz="2000" b="1" spc="300" dirty="0"/>
              <a:t>	treeLink newNode, now;</a:t>
            </a:r>
          </a:p>
          <a:p>
            <a:r>
              <a:rPr lang="zh-TW" altLang="en-US" sz="2000" b="1" spc="300" dirty="0"/>
              <a:t>  </a:t>
            </a:r>
            <a:r>
              <a:rPr lang="zh-TW" altLang="en-US" sz="2000" b="1" spc="300" dirty="0">
                <a:solidFill>
                  <a:srgbClr val="FF0000"/>
                </a:solidFill>
              </a:rPr>
              <a:t>	int insert = 0;                 </a:t>
            </a:r>
            <a:r>
              <a:rPr lang="zh-TW" altLang="en-US" sz="2000" b="1" spc="300" dirty="0">
                <a:solidFill>
                  <a:srgbClr val="00B0F0"/>
                </a:solidFill>
              </a:rPr>
              <a:t>	//判斷是否插入新節點  </a:t>
            </a:r>
          </a:p>
          <a:p>
            <a:r>
              <a:rPr lang="zh-TW" altLang="en-US" sz="2000" b="1" spc="300" dirty="0">
                <a:solidFill>
                  <a:srgbClr val="FF0000"/>
                </a:solidFill>
              </a:rPr>
              <a:t>  	</a:t>
            </a:r>
          </a:p>
          <a:p>
            <a:r>
              <a:rPr lang="zh-TW" altLang="en-US" sz="2000" b="1" spc="300" dirty="0">
                <a:solidFill>
                  <a:srgbClr val="FF0000"/>
                </a:solidFill>
              </a:rPr>
              <a:t>  	newNode = </a:t>
            </a:r>
            <a:r>
              <a:rPr lang="en-US" altLang="zh-TW" sz="2000" b="1" spc="300" dirty="0">
                <a:solidFill>
                  <a:srgbClr val="FF0000"/>
                </a:solidFill>
              </a:rPr>
              <a:t>new </a:t>
            </a:r>
            <a:r>
              <a:rPr lang="en-US" altLang="zh-TW" sz="2000" b="1" spc="300" dirty="0" err="1">
                <a:solidFill>
                  <a:srgbClr val="FF0000"/>
                </a:solidFill>
              </a:rPr>
              <a:t>treeNode</a:t>
            </a:r>
            <a:r>
              <a:rPr lang="zh-TW" altLang="en-US" sz="2000" b="1" spc="300" dirty="0">
                <a:solidFill>
                  <a:srgbClr val="FF0000"/>
                </a:solidFill>
              </a:rPr>
              <a:t>;	</a:t>
            </a:r>
            <a:endParaRPr lang="en-US" altLang="zh-TW" sz="2000" b="1" spc="300" dirty="0">
              <a:solidFill>
                <a:srgbClr val="FF0000"/>
              </a:solidFill>
            </a:endParaRPr>
          </a:p>
          <a:p>
            <a:endParaRPr lang="en-US" altLang="zh-TW" sz="2000" b="1" spc="300" dirty="0">
              <a:solidFill>
                <a:srgbClr val="FF0000"/>
              </a:solidFill>
            </a:endParaRPr>
          </a:p>
          <a:p>
            <a:r>
              <a:rPr lang="zh-TW" altLang="en-US" sz="2000" b="1" spc="300" dirty="0">
                <a:solidFill>
                  <a:srgbClr val="FF0000"/>
                </a:solidFill>
              </a:rPr>
              <a:t>  	newNode-&gt;data = k;                			</a:t>
            </a:r>
          </a:p>
          <a:p>
            <a:r>
              <a:rPr lang="zh-TW" altLang="en-US" sz="2000" b="1" spc="300" dirty="0">
                <a:solidFill>
                  <a:srgbClr val="FF0000"/>
                </a:solidFill>
              </a:rPr>
              <a:t>  	newNode-&gt;left = NULL;</a:t>
            </a:r>
          </a:p>
          <a:p>
            <a:r>
              <a:rPr lang="zh-TW" altLang="en-US" sz="2000" b="1" spc="300" dirty="0">
                <a:solidFill>
                  <a:srgbClr val="FF0000"/>
                </a:solidFill>
              </a:rPr>
              <a:t>	newNode-&gt;right = NULL;</a:t>
            </a:r>
          </a:p>
        </p:txBody>
      </p:sp>
      <p:sp>
        <p:nvSpPr>
          <p:cNvPr id="7" name="橢圓 6"/>
          <p:cNvSpPr/>
          <p:nvPr/>
        </p:nvSpPr>
        <p:spPr>
          <a:xfrm>
            <a:off x="9705329" y="4447824"/>
            <a:ext cx="900000" cy="900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56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9423108" y="5305778"/>
            <a:ext cx="530577" cy="632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10398528" y="5283200"/>
            <a:ext cx="593735" cy="654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018140" y="5937956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10605329" y="5937956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15" name="橢圓 14"/>
          <p:cNvSpPr/>
          <p:nvPr/>
        </p:nvSpPr>
        <p:spPr>
          <a:xfrm>
            <a:off x="9670319" y="508928"/>
            <a:ext cx="900000" cy="90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7030A0"/>
                </a:solidFill>
              </a:rPr>
              <a:t>data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 flipH="1">
            <a:off x="9388098" y="1366882"/>
            <a:ext cx="530577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10363518" y="1344304"/>
            <a:ext cx="593735" cy="65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983130" y="1999060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10570319" y="1999060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8969248" y="1344304"/>
            <a:ext cx="508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solidFill>
                  <a:srgbClr val="7030A0"/>
                </a:solidFill>
              </a:rPr>
              <a:t>left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598094" y="1344304"/>
            <a:ext cx="632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solidFill>
                  <a:srgbClr val="7030A0"/>
                </a:solidFill>
              </a:rPr>
              <a:t>right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000347" y="3671669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/>
              <a:t>Insert 56</a:t>
            </a:r>
            <a:endParaRPr lang="zh-TW" altLang="en-US" b="1" dirty="0"/>
          </a:p>
        </p:txBody>
      </p:sp>
      <p:sp>
        <p:nvSpPr>
          <p:cNvPr id="23" name="矩形 22"/>
          <p:cNvSpPr/>
          <p:nvPr/>
        </p:nvSpPr>
        <p:spPr>
          <a:xfrm>
            <a:off x="8647237" y="4253536"/>
            <a:ext cx="1377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spc="300" dirty="0">
                <a:solidFill>
                  <a:srgbClr val="FF0000"/>
                </a:solidFill>
              </a:rPr>
              <a:t>newNode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659489" y="4947714"/>
            <a:ext cx="15552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spc="300" dirty="0">
                <a:solidFill>
                  <a:schemeClr val="accent2">
                    <a:lumMod val="75000"/>
                  </a:schemeClr>
                </a:solidFill>
              </a:rPr>
              <a:t>insert = 0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 flipH="1">
            <a:off x="9874720" y="2514567"/>
            <a:ext cx="1" cy="7088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9512666" y="3195527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28" name="矩形 27"/>
          <p:cNvSpPr/>
          <p:nvPr/>
        </p:nvSpPr>
        <p:spPr>
          <a:xfrm>
            <a:off x="10024986" y="2689150"/>
            <a:ext cx="7906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spc="300" dirty="0">
                <a:solidFill>
                  <a:srgbClr val="FF0000"/>
                </a:solidFill>
              </a:rPr>
              <a:t>root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38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/>
      <p:bldP spid="14" grpId="0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7688" y="259645"/>
            <a:ext cx="847795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spc="300" dirty="0">
                <a:solidFill>
                  <a:srgbClr val="FF0000"/>
                </a:solidFill>
              </a:rPr>
              <a:t>if(root == NULL)</a:t>
            </a:r>
            <a:endParaRPr lang="en-US" altLang="zh-TW" sz="2000" b="1" spc="300" dirty="0">
              <a:solidFill>
                <a:srgbClr val="FF0000"/>
              </a:solidFill>
            </a:endParaRPr>
          </a:p>
          <a:p>
            <a:r>
              <a:rPr lang="zh-TW" altLang="en-US" sz="2000" b="1" spc="300" dirty="0">
                <a:solidFill>
                  <a:srgbClr val="FF0000"/>
                </a:solidFill>
              </a:rPr>
              <a:t>     root = newNode;                 </a:t>
            </a:r>
            <a:r>
              <a:rPr lang="en-US" altLang="zh-TW" sz="2000" b="1" spc="300" dirty="0"/>
              <a:t>		</a:t>
            </a:r>
            <a:r>
              <a:rPr lang="zh-TW" altLang="en-US" sz="2000" b="1" spc="300" dirty="0">
                <a:solidFill>
                  <a:srgbClr val="00B0F0"/>
                </a:solidFill>
              </a:rPr>
              <a:t>//建立根節點</a:t>
            </a:r>
            <a:endParaRPr lang="en-US" altLang="zh-TW" sz="2000" b="1" spc="300" dirty="0">
              <a:solidFill>
                <a:srgbClr val="00B0F0"/>
              </a:solidFill>
            </a:endParaRPr>
          </a:p>
          <a:p>
            <a:r>
              <a:rPr lang="zh-TW" altLang="en-US" sz="2000" b="1" spc="300" dirty="0"/>
              <a:t>else{ </a:t>
            </a:r>
          </a:p>
          <a:p>
            <a:r>
              <a:rPr lang="zh-TW" altLang="en-US" sz="2000" b="1" spc="300" dirty="0"/>
              <a:t>     now = root;</a:t>
            </a:r>
          </a:p>
          <a:p>
            <a:r>
              <a:rPr lang="zh-TW" altLang="en-US" sz="2000" b="1" spc="300" dirty="0"/>
              <a:t>     while(!insert) { </a:t>
            </a:r>
            <a:r>
              <a:rPr lang="en-US" altLang="zh-TW" sz="2000" b="1" spc="300" dirty="0"/>
              <a:t>				</a:t>
            </a:r>
          </a:p>
          <a:p>
            <a:r>
              <a:rPr lang="en-US" altLang="zh-TW" sz="2000" b="1" spc="300" dirty="0"/>
              <a:t>	</a:t>
            </a:r>
            <a:r>
              <a:rPr lang="zh-TW" altLang="en-US" sz="2000" b="1" spc="300" dirty="0"/>
              <a:t>if() {</a:t>
            </a:r>
            <a:r>
              <a:rPr lang="en-US" altLang="zh-TW" sz="2000" b="1" spc="300" dirty="0"/>
              <a:t>					</a:t>
            </a:r>
            <a:r>
              <a:rPr lang="zh-TW" altLang="en-US" sz="2000" b="1" spc="300" dirty="0">
                <a:solidFill>
                  <a:srgbClr val="00B0F0"/>
                </a:solidFill>
              </a:rPr>
              <a:t>//比較節點值</a:t>
            </a:r>
            <a:endParaRPr lang="zh-TW" altLang="en-US" sz="2000" b="1" spc="300" dirty="0"/>
          </a:p>
          <a:p>
            <a:r>
              <a:rPr lang="en-US" altLang="zh-TW" sz="2000" b="1" spc="300" dirty="0"/>
              <a:t>	     </a:t>
            </a:r>
            <a:r>
              <a:rPr lang="zh-TW" altLang="en-US" sz="2000" b="1" spc="300" dirty="0"/>
              <a:t>if(now-&gt;left == NULL){</a:t>
            </a:r>
          </a:p>
          <a:p>
            <a:r>
              <a:rPr lang="en-US" altLang="zh-TW" sz="2000" b="1" spc="300" dirty="0">
                <a:solidFill>
                  <a:srgbClr val="00B0F0"/>
                </a:solidFill>
              </a:rPr>
              <a:t>						</a:t>
            </a:r>
            <a:r>
              <a:rPr lang="zh-TW" altLang="en-US" sz="2000" b="1" spc="300" dirty="0">
                <a:solidFill>
                  <a:srgbClr val="00B0F0"/>
                </a:solidFill>
              </a:rPr>
              <a:t>//建立鏈結 </a:t>
            </a:r>
            <a:endParaRPr lang="en-US" altLang="zh-TW" sz="2000" b="1" spc="300" dirty="0">
              <a:solidFill>
                <a:srgbClr val="00B0F0"/>
              </a:solidFill>
            </a:endParaRPr>
          </a:p>
          <a:p>
            <a:r>
              <a:rPr lang="en-US" altLang="zh-TW" sz="2000" b="1" spc="300" dirty="0">
                <a:solidFill>
                  <a:srgbClr val="00B0F0"/>
                </a:solidFill>
              </a:rPr>
              <a:t>		</a:t>
            </a:r>
            <a:r>
              <a:rPr lang="zh-TW" altLang="en-US" sz="2000" b="1" spc="300" dirty="0"/>
              <a:t>}</a:t>
            </a:r>
          </a:p>
          <a:p>
            <a:r>
              <a:rPr lang="zh-TW" altLang="en-US" sz="2000" b="1" spc="300" dirty="0"/>
              <a:t>        	     else</a:t>
            </a:r>
          </a:p>
          <a:p>
            <a:r>
              <a:rPr lang="zh-TW" altLang="en-US" sz="2000" b="1" spc="300" dirty="0"/>
              <a:t>          	}</a:t>
            </a:r>
            <a:r>
              <a:rPr lang="en-US" altLang="zh-TW" sz="2000" b="1" spc="300" dirty="0"/>
              <a:t>		</a:t>
            </a:r>
            <a:r>
              <a:rPr lang="zh-TW" altLang="en-US" sz="2000" b="1" spc="300" dirty="0">
                <a:solidFill>
                  <a:srgbClr val="00B0F0"/>
                </a:solidFill>
              </a:rPr>
              <a:t> //左子樹</a:t>
            </a:r>
            <a:r>
              <a:rPr lang="zh-TW" altLang="en-US" sz="2000" b="1" spc="300" dirty="0"/>
              <a:t> </a:t>
            </a:r>
            <a:br>
              <a:rPr lang="en-US" altLang="zh-TW" sz="2000" b="1" spc="300" dirty="0"/>
            </a:br>
            <a:r>
              <a:rPr lang="zh-TW" altLang="en-US" sz="2000" b="1" spc="300" dirty="0"/>
              <a:t>	else{ </a:t>
            </a:r>
          </a:p>
          <a:p>
            <a:r>
              <a:rPr lang="zh-TW" altLang="en-US" sz="2000" b="1" spc="300" dirty="0"/>
              <a:t>       	     if(now-&gt;right == NULL) {   </a:t>
            </a:r>
            <a:r>
              <a:rPr lang="en-US" altLang="zh-TW" sz="2000" b="1" spc="300" dirty="0"/>
              <a:t>	 </a:t>
            </a:r>
            <a:r>
              <a:rPr lang="zh-TW" altLang="en-US" sz="2000" b="1" spc="300" dirty="0">
                <a:solidFill>
                  <a:srgbClr val="00B0F0"/>
                </a:solidFill>
              </a:rPr>
              <a:t>//是否是最右節點</a:t>
            </a:r>
          </a:p>
          <a:p>
            <a:r>
              <a:rPr lang="en-US" altLang="zh-TW" sz="2000" b="1" spc="300" dirty="0">
                <a:solidFill>
                  <a:srgbClr val="00B0F0"/>
                </a:solidFill>
              </a:rPr>
              <a:t>						</a:t>
            </a:r>
            <a:r>
              <a:rPr lang="zh-TW" altLang="en-US" sz="2000" b="1" spc="300" dirty="0">
                <a:solidFill>
                  <a:srgbClr val="00B0F0"/>
                </a:solidFill>
              </a:rPr>
              <a:t>//建立鏈結 </a:t>
            </a:r>
          </a:p>
          <a:p>
            <a:r>
              <a:rPr lang="zh-TW" altLang="en-US" sz="2000" b="1" spc="300" dirty="0"/>
              <a:t>          	}</a:t>
            </a:r>
          </a:p>
          <a:p>
            <a:r>
              <a:rPr lang="zh-TW" altLang="en-US" sz="2000" b="1" spc="300" dirty="0"/>
              <a:t>               else</a:t>
            </a:r>
          </a:p>
          <a:p>
            <a:r>
              <a:rPr lang="en-US" altLang="zh-TW" sz="2000" b="1" spc="300" dirty="0"/>
              <a:t>					</a:t>
            </a:r>
            <a:r>
              <a:rPr lang="zh-TW" altLang="en-US" sz="2000" b="1" spc="300" dirty="0"/>
              <a:t>}      </a:t>
            </a:r>
            <a:r>
              <a:rPr lang="en-US" altLang="zh-TW" sz="2000" b="1" spc="300" dirty="0"/>
              <a:t>	 </a:t>
            </a:r>
            <a:r>
              <a:rPr lang="zh-TW" altLang="en-US" sz="2000" b="1" spc="300" dirty="0">
                <a:solidFill>
                  <a:srgbClr val="00B0F0"/>
                </a:solidFill>
              </a:rPr>
              <a:t>//右子樹    </a:t>
            </a:r>
            <a:endParaRPr lang="en-US" altLang="zh-TW" sz="2000" b="1" spc="300" dirty="0">
              <a:solidFill>
                <a:srgbClr val="00B0F0"/>
              </a:solidFill>
            </a:endParaRPr>
          </a:p>
          <a:p>
            <a:r>
              <a:rPr lang="en-US" altLang="zh-TW" sz="2000" b="1" spc="300" dirty="0"/>
              <a:t>          </a:t>
            </a:r>
            <a:r>
              <a:rPr lang="zh-TW" altLang="en-US" sz="2000" b="1" spc="300" dirty="0"/>
              <a:t>}        </a:t>
            </a:r>
          </a:p>
          <a:p>
            <a:r>
              <a:rPr lang="zh-TW" altLang="en-US" sz="2000" b="1" spc="300" dirty="0"/>
              <a:t>     }</a:t>
            </a:r>
          </a:p>
          <a:p>
            <a:r>
              <a:rPr lang="zh-TW" altLang="en-US" sz="2000" b="1" spc="300" dirty="0"/>
              <a:t>} </a:t>
            </a:r>
          </a:p>
        </p:txBody>
      </p:sp>
      <p:sp>
        <p:nvSpPr>
          <p:cNvPr id="5" name="橢圓 4"/>
          <p:cNvSpPr/>
          <p:nvPr/>
        </p:nvSpPr>
        <p:spPr>
          <a:xfrm>
            <a:off x="9477326" y="2892052"/>
            <a:ext cx="900000" cy="90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56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9195105" y="3750006"/>
            <a:ext cx="530577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10170525" y="3727428"/>
            <a:ext cx="593735" cy="65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790137" y="4382184"/>
            <a:ext cx="891591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10377326" y="4382184"/>
            <a:ext cx="891591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10375640" y="2707386"/>
            <a:ext cx="1377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spc="300" dirty="0"/>
              <a:t>newNode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9823328" y="1324146"/>
            <a:ext cx="1" cy="7088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461274" y="2005106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9973594" y="1498729"/>
            <a:ext cx="7906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spc="300" dirty="0">
                <a:solidFill>
                  <a:srgbClr val="FF0000"/>
                </a:solidFill>
              </a:rPr>
              <a:t>root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9824397" y="1315692"/>
            <a:ext cx="2743" cy="13788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91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橢圓 23"/>
          <p:cNvSpPr/>
          <p:nvPr/>
        </p:nvSpPr>
        <p:spPr>
          <a:xfrm>
            <a:off x="9500772" y="812802"/>
            <a:ext cx="900000" cy="90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56</a:t>
            </a:r>
            <a:endParaRPr lang="zh-TW" altLang="en-US" dirty="0"/>
          </a:p>
        </p:txBody>
      </p:sp>
      <p:cxnSp>
        <p:nvCxnSpPr>
          <p:cNvPr id="25" name="直線單箭頭接點 24"/>
          <p:cNvCxnSpPr/>
          <p:nvPr/>
        </p:nvCxnSpPr>
        <p:spPr>
          <a:xfrm flipH="1">
            <a:off x="9218551" y="1670756"/>
            <a:ext cx="530577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10193971" y="1648178"/>
            <a:ext cx="593735" cy="65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8813583" y="2302934"/>
            <a:ext cx="891591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28" name="矩形 27"/>
          <p:cNvSpPr/>
          <p:nvPr/>
        </p:nvSpPr>
        <p:spPr>
          <a:xfrm>
            <a:off x="10400772" y="2302934"/>
            <a:ext cx="891591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8938743" y="443470"/>
            <a:ext cx="744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spc="300" dirty="0">
                <a:solidFill>
                  <a:srgbClr val="FF0000"/>
                </a:solidFill>
              </a:rPr>
              <a:t>root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399086" y="628136"/>
            <a:ext cx="1377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spc="300" dirty="0"/>
              <a:t>newNode</a:t>
            </a:r>
            <a:endParaRPr lang="zh-TW" altLang="en-US" dirty="0"/>
          </a:p>
        </p:txBody>
      </p:sp>
      <p:sp>
        <p:nvSpPr>
          <p:cNvPr id="31" name="橢圓 30"/>
          <p:cNvSpPr/>
          <p:nvPr/>
        </p:nvSpPr>
        <p:spPr>
          <a:xfrm>
            <a:off x="9623268" y="4447824"/>
            <a:ext cx="900000" cy="900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45</a:t>
            </a:r>
            <a:endParaRPr lang="zh-TW" altLang="en-US" dirty="0"/>
          </a:p>
        </p:txBody>
      </p:sp>
      <p:cxnSp>
        <p:nvCxnSpPr>
          <p:cNvPr id="32" name="直線單箭頭接點 31"/>
          <p:cNvCxnSpPr/>
          <p:nvPr/>
        </p:nvCxnSpPr>
        <p:spPr>
          <a:xfrm flipH="1">
            <a:off x="9341047" y="5305778"/>
            <a:ext cx="530577" cy="632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10316467" y="5283200"/>
            <a:ext cx="593735" cy="654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8936079" y="5937956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35" name="矩形 34"/>
          <p:cNvSpPr/>
          <p:nvPr/>
        </p:nvSpPr>
        <p:spPr>
          <a:xfrm>
            <a:off x="10523268" y="5937956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36" name="矩形 35"/>
          <p:cNvSpPr/>
          <p:nvPr/>
        </p:nvSpPr>
        <p:spPr>
          <a:xfrm>
            <a:off x="8918286" y="3671669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/>
              <a:t>Insert 45</a:t>
            </a:r>
            <a:endParaRPr lang="zh-TW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8650112" y="4199889"/>
            <a:ext cx="1377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spc="300" dirty="0">
                <a:solidFill>
                  <a:srgbClr val="FF0000"/>
                </a:solidFill>
              </a:rPr>
              <a:t>newNode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613334" y="4588024"/>
            <a:ext cx="15552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spc="300" dirty="0">
                <a:solidFill>
                  <a:schemeClr val="accent2">
                    <a:lumMod val="75000"/>
                  </a:schemeClr>
                </a:solidFill>
              </a:rPr>
              <a:t>insert = 0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02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/>
      <p:bldP spid="35" grpId="0"/>
      <p:bldP spid="36" grpId="0"/>
      <p:bldP spid="37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橢圓 18"/>
          <p:cNvSpPr/>
          <p:nvPr/>
        </p:nvSpPr>
        <p:spPr>
          <a:xfrm>
            <a:off x="8521677" y="851134"/>
            <a:ext cx="900000" cy="90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56</a:t>
            </a:r>
            <a:endParaRPr lang="zh-TW" altLang="en-US" dirty="0"/>
          </a:p>
        </p:txBody>
      </p:sp>
      <p:cxnSp>
        <p:nvCxnSpPr>
          <p:cNvPr id="20" name="直線單箭頭接點 19"/>
          <p:cNvCxnSpPr/>
          <p:nvPr/>
        </p:nvCxnSpPr>
        <p:spPr>
          <a:xfrm flipH="1">
            <a:off x="8239456" y="1709088"/>
            <a:ext cx="530577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9214876" y="1686510"/>
            <a:ext cx="593735" cy="65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834488" y="2341266"/>
            <a:ext cx="891591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23" name="矩形 22"/>
          <p:cNvSpPr/>
          <p:nvPr/>
        </p:nvSpPr>
        <p:spPr>
          <a:xfrm>
            <a:off x="9421677" y="2341266"/>
            <a:ext cx="891591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24" name="矩形 23"/>
          <p:cNvSpPr/>
          <p:nvPr/>
        </p:nvSpPr>
        <p:spPr>
          <a:xfrm>
            <a:off x="7959648" y="481802"/>
            <a:ext cx="744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spc="300" dirty="0">
                <a:solidFill>
                  <a:srgbClr val="FF0000"/>
                </a:solidFill>
              </a:rPr>
              <a:t>root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419991" y="666468"/>
            <a:ext cx="1377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spc="300" dirty="0"/>
              <a:t>newNode</a:t>
            </a:r>
            <a:endParaRPr lang="zh-TW" altLang="en-US" dirty="0"/>
          </a:p>
        </p:txBody>
      </p:sp>
      <p:sp>
        <p:nvSpPr>
          <p:cNvPr id="26" name="橢圓 25"/>
          <p:cNvSpPr/>
          <p:nvPr/>
        </p:nvSpPr>
        <p:spPr>
          <a:xfrm>
            <a:off x="8644173" y="4486156"/>
            <a:ext cx="900000" cy="900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45</a:t>
            </a:r>
            <a:endParaRPr lang="zh-TW" altLang="en-US" dirty="0"/>
          </a:p>
        </p:txBody>
      </p:sp>
      <p:cxnSp>
        <p:nvCxnSpPr>
          <p:cNvPr id="27" name="直線單箭頭接點 26"/>
          <p:cNvCxnSpPr/>
          <p:nvPr/>
        </p:nvCxnSpPr>
        <p:spPr>
          <a:xfrm flipH="1">
            <a:off x="8361952" y="5344110"/>
            <a:ext cx="530577" cy="632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9337372" y="5321532"/>
            <a:ext cx="593735" cy="654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956984" y="5976288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30" name="矩形 29"/>
          <p:cNvSpPr/>
          <p:nvPr/>
        </p:nvSpPr>
        <p:spPr>
          <a:xfrm>
            <a:off x="9544173" y="5976288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31" name="矩形 30"/>
          <p:cNvSpPr/>
          <p:nvPr/>
        </p:nvSpPr>
        <p:spPr>
          <a:xfrm>
            <a:off x="7849632" y="3963700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/>
              <a:t>Insert 45</a:t>
            </a:r>
            <a:endParaRPr lang="zh-TW" altLang="en-US" b="1" dirty="0"/>
          </a:p>
        </p:txBody>
      </p:sp>
      <p:sp>
        <p:nvSpPr>
          <p:cNvPr id="32" name="矩形 31"/>
          <p:cNvSpPr/>
          <p:nvPr/>
        </p:nvSpPr>
        <p:spPr>
          <a:xfrm>
            <a:off x="7298693" y="4407477"/>
            <a:ext cx="1377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spc="300" dirty="0">
                <a:solidFill>
                  <a:srgbClr val="FF0000"/>
                </a:solidFill>
              </a:rPr>
              <a:t>newNode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739212" y="259645"/>
            <a:ext cx="718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spc="300" dirty="0">
                <a:solidFill>
                  <a:srgbClr val="FF0000"/>
                </a:solidFill>
              </a:rPr>
              <a:t>now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7739212" y="2463999"/>
            <a:ext cx="900000" cy="900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45</a:t>
            </a:r>
            <a:endParaRPr lang="zh-TW" altLang="en-US" dirty="0"/>
          </a:p>
        </p:txBody>
      </p:sp>
      <p:cxnSp>
        <p:nvCxnSpPr>
          <p:cNvPr id="35" name="直線單箭頭接點 34"/>
          <p:cNvCxnSpPr/>
          <p:nvPr/>
        </p:nvCxnSpPr>
        <p:spPr>
          <a:xfrm flipH="1">
            <a:off x="7456991" y="3321953"/>
            <a:ext cx="530577" cy="632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8432411" y="3299375"/>
            <a:ext cx="593735" cy="654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7052023" y="3954131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38" name="矩形 37"/>
          <p:cNvSpPr/>
          <p:nvPr/>
        </p:nvSpPr>
        <p:spPr>
          <a:xfrm>
            <a:off x="8639212" y="3954131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39" name="矩形 38"/>
          <p:cNvSpPr/>
          <p:nvPr/>
        </p:nvSpPr>
        <p:spPr>
          <a:xfrm>
            <a:off x="6579235" y="2171989"/>
            <a:ext cx="1377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spc="300" dirty="0">
                <a:solidFill>
                  <a:srgbClr val="FF0000"/>
                </a:solidFill>
              </a:rPr>
              <a:t>newNode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214876" y="3215846"/>
            <a:ext cx="15552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spc="300" dirty="0">
                <a:solidFill>
                  <a:schemeClr val="accent2">
                    <a:lumMod val="75000"/>
                  </a:schemeClr>
                </a:solidFill>
              </a:rPr>
              <a:t>insert = 1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808611" y="4826411"/>
            <a:ext cx="15552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spc="300" dirty="0">
                <a:solidFill>
                  <a:schemeClr val="accent2">
                    <a:lumMod val="75000"/>
                  </a:schemeClr>
                </a:solidFill>
              </a:rPr>
              <a:t>insert = 0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98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 animBg="1"/>
      <p:bldP spid="29" grpId="0"/>
      <p:bldP spid="30" grpId="0"/>
      <p:bldP spid="31" grpId="0"/>
      <p:bldP spid="32" grpId="0"/>
      <p:bldP spid="34" grpId="0" animBg="1"/>
      <p:bldP spid="37" grpId="0"/>
      <p:bldP spid="38" grpId="0"/>
      <p:bldP spid="39" grpId="0"/>
      <p:bldP spid="40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橢圓 17"/>
          <p:cNvSpPr/>
          <p:nvPr/>
        </p:nvSpPr>
        <p:spPr>
          <a:xfrm>
            <a:off x="9345925" y="816972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56</a:t>
            </a:r>
            <a:endParaRPr lang="zh-TW" altLang="en-US" sz="1400" dirty="0"/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8997818" y="1480246"/>
            <a:ext cx="530577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9947371" y="1457668"/>
            <a:ext cx="593735" cy="65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0230309" y="2151105"/>
            <a:ext cx="891591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22" name="矩形 21"/>
          <p:cNvSpPr/>
          <p:nvPr/>
        </p:nvSpPr>
        <p:spPr>
          <a:xfrm>
            <a:off x="8783896" y="447640"/>
            <a:ext cx="744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spc="300" dirty="0">
                <a:solidFill>
                  <a:srgbClr val="FF0000"/>
                </a:solidFill>
              </a:rPr>
              <a:t>root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244239" y="632306"/>
            <a:ext cx="1377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spc="300" dirty="0"/>
              <a:t>newNode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8563460" y="225483"/>
            <a:ext cx="718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spc="300" dirty="0">
                <a:solidFill>
                  <a:srgbClr val="FF0000"/>
                </a:solidFill>
              </a:rPr>
              <a:t>now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8486661" y="2112424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45</a:t>
            </a:r>
            <a:endParaRPr lang="zh-TW" altLang="en-US" sz="1400" dirty="0"/>
          </a:p>
        </p:txBody>
      </p:sp>
      <p:cxnSp>
        <p:nvCxnSpPr>
          <p:cNvPr id="40" name="直線單箭頭接點 39"/>
          <p:cNvCxnSpPr/>
          <p:nvPr/>
        </p:nvCxnSpPr>
        <p:spPr>
          <a:xfrm flipH="1">
            <a:off x="8077488" y="2771598"/>
            <a:ext cx="530577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9049057" y="2775698"/>
            <a:ext cx="593735" cy="65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7671869" y="3469418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43" name="矩形 42"/>
          <p:cNvSpPr/>
          <p:nvPr/>
        </p:nvSpPr>
        <p:spPr>
          <a:xfrm>
            <a:off x="9259058" y="3469418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45" name="矩形 44"/>
          <p:cNvSpPr/>
          <p:nvPr/>
        </p:nvSpPr>
        <p:spPr>
          <a:xfrm>
            <a:off x="10541106" y="4610683"/>
            <a:ext cx="15552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spc="300" dirty="0">
                <a:solidFill>
                  <a:schemeClr val="accent2">
                    <a:lumMod val="75000"/>
                  </a:schemeClr>
                </a:solidFill>
              </a:rPr>
              <a:t>insert = 0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9615925" y="4669180"/>
            <a:ext cx="900000" cy="900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67</a:t>
            </a:r>
            <a:endParaRPr lang="zh-TW" altLang="en-US" dirty="0"/>
          </a:p>
        </p:txBody>
      </p:sp>
      <p:cxnSp>
        <p:nvCxnSpPr>
          <p:cNvPr id="47" name="直線單箭頭接點 46"/>
          <p:cNvCxnSpPr/>
          <p:nvPr/>
        </p:nvCxnSpPr>
        <p:spPr>
          <a:xfrm flipH="1">
            <a:off x="9333704" y="5527134"/>
            <a:ext cx="530577" cy="632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>
            <a:off x="10309124" y="5504556"/>
            <a:ext cx="593735" cy="654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8928736" y="6159312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50" name="矩形 49"/>
          <p:cNvSpPr/>
          <p:nvPr/>
        </p:nvSpPr>
        <p:spPr>
          <a:xfrm>
            <a:off x="10515925" y="6159312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51" name="矩形 50"/>
          <p:cNvSpPr/>
          <p:nvPr/>
        </p:nvSpPr>
        <p:spPr>
          <a:xfrm>
            <a:off x="8821383" y="4146724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/>
              <a:t>Insert 67</a:t>
            </a:r>
            <a:endParaRPr lang="zh-TW" altLang="en-US" b="1" dirty="0"/>
          </a:p>
        </p:txBody>
      </p:sp>
      <p:sp>
        <p:nvSpPr>
          <p:cNvPr id="52" name="矩形 51"/>
          <p:cNvSpPr/>
          <p:nvPr/>
        </p:nvSpPr>
        <p:spPr>
          <a:xfrm>
            <a:off x="8270445" y="4590501"/>
            <a:ext cx="1377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spc="300" dirty="0">
                <a:solidFill>
                  <a:srgbClr val="FF0000"/>
                </a:solidFill>
              </a:rPr>
              <a:t>newNode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89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 animBg="1"/>
      <p:bldP spid="49" grpId="0"/>
      <p:bldP spid="50" grpId="0"/>
      <p:bldP spid="51" grpId="0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橢圓 60"/>
          <p:cNvSpPr/>
          <p:nvPr/>
        </p:nvSpPr>
        <p:spPr>
          <a:xfrm>
            <a:off x="8411172" y="765059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56</a:t>
            </a:r>
            <a:endParaRPr lang="zh-TW" altLang="en-US" sz="1400" dirty="0"/>
          </a:p>
        </p:txBody>
      </p:sp>
      <p:cxnSp>
        <p:nvCxnSpPr>
          <p:cNvPr id="62" name="直線單箭頭接點 61"/>
          <p:cNvCxnSpPr/>
          <p:nvPr/>
        </p:nvCxnSpPr>
        <p:spPr>
          <a:xfrm flipH="1">
            <a:off x="8063065" y="1428333"/>
            <a:ext cx="530577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>
            <a:off x="9012618" y="1405755"/>
            <a:ext cx="593735" cy="65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9295556" y="2099192"/>
            <a:ext cx="891591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65" name="矩形 64"/>
          <p:cNvSpPr/>
          <p:nvPr/>
        </p:nvSpPr>
        <p:spPr>
          <a:xfrm>
            <a:off x="7849143" y="395727"/>
            <a:ext cx="744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spc="300" dirty="0">
                <a:solidFill>
                  <a:srgbClr val="FF0000"/>
                </a:solidFill>
              </a:rPr>
              <a:t>root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309486" y="580393"/>
            <a:ext cx="1377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spc="300" dirty="0"/>
              <a:t>newNode</a:t>
            </a:r>
            <a:endParaRPr lang="zh-TW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7628707" y="173570"/>
            <a:ext cx="718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spc="300" dirty="0">
                <a:solidFill>
                  <a:srgbClr val="FF0000"/>
                </a:solidFill>
              </a:rPr>
              <a:t>now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8" name="橢圓 67"/>
          <p:cNvSpPr/>
          <p:nvPr/>
        </p:nvSpPr>
        <p:spPr>
          <a:xfrm>
            <a:off x="7551908" y="2060511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45</a:t>
            </a:r>
            <a:endParaRPr lang="zh-TW" altLang="en-US" sz="1400" dirty="0"/>
          </a:p>
        </p:txBody>
      </p:sp>
      <p:cxnSp>
        <p:nvCxnSpPr>
          <p:cNvPr id="69" name="直線單箭頭接點 68"/>
          <p:cNvCxnSpPr/>
          <p:nvPr/>
        </p:nvCxnSpPr>
        <p:spPr>
          <a:xfrm flipH="1">
            <a:off x="7142735" y="2719685"/>
            <a:ext cx="530577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>
            <a:off x="8114304" y="2723785"/>
            <a:ext cx="593735" cy="65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6737116" y="3417505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72" name="矩形 71"/>
          <p:cNvSpPr/>
          <p:nvPr/>
        </p:nvSpPr>
        <p:spPr>
          <a:xfrm>
            <a:off x="8121027" y="3340046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73" name="矩形 72"/>
          <p:cNvSpPr/>
          <p:nvPr/>
        </p:nvSpPr>
        <p:spPr>
          <a:xfrm>
            <a:off x="9606353" y="4558770"/>
            <a:ext cx="15552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spc="300" dirty="0">
                <a:solidFill>
                  <a:schemeClr val="accent2">
                    <a:lumMod val="75000"/>
                  </a:schemeClr>
                </a:solidFill>
              </a:rPr>
              <a:t>insert = 0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4" name="橢圓 73"/>
          <p:cNvSpPr/>
          <p:nvPr/>
        </p:nvSpPr>
        <p:spPr>
          <a:xfrm>
            <a:off x="8681172" y="4617267"/>
            <a:ext cx="900000" cy="900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67</a:t>
            </a:r>
            <a:endParaRPr lang="zh-TW" altLang="en-US" dirty="0"/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8398951" y="5475221"/>
            <a:ext cx="530577" cy="632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>
            <a:off x="9374371" y="5452643"/>
            <a:ext cx="593735" cy="654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7993983" y="6107399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78" name="矩形 77"/>
          <p:cNvSpPr/>
          <p:nvPr/>
        </p:nvSpPr>
        <p:spPr>
          <a:xfrm>
            <a:off x="9581172" y="6107399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79" name="矩形 78"/>
          <p:cNvSpPr/>
          <p:nvPr/>
        </p:nvSpPr>
        <p:spPr>
          <a:xfrm>
            <a:off x="7886630" y="4094811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/>
              <a:t>Insert 67</a:t>
            </a:r>
            <a:endParaRPr lang="zh-TW" altLang="en-US" b="1" dirty="0"/>
          </a:p>
        </p:txBody>
      </p:sp>
      <p:sp>
        <p:nvSpPr>
          <p:cNvPr id="80" name="矩形 79"/>
          <p:cNvSpPr/>
          <p:nvPr/>
        </p:nvSpPr>
        <p:spPr>
          <a:xfrm>
            <a:off x="7335692" y="4538588"/>
            <a:ext cx="1377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spc="300" dirty="0">
                <a:solidFill>
                  <a:srgbClr val="FF0000"/>
                </a:solidFill>
              </a:rPr>
              <a:t>newNode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9" name="橢圓 88"/>
          <p:cNvSpPr/>
          <p:nvPr/>
        </p:nvSpPr>
        <p:spPr>
          <a:xfrm>
            <a:off x="9483970" y="2066541"/>
            <a:ext cx="720000" cy="720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67</a:t>
            </a:r>
            <a:endParaRPr lang="zh-TW" altLang="en-US" sz="1400" dirty="0"/>
          </a:p>
        </p:txBody>
      </p:sp>
      <p:cxnSp>
        <p:nvCxnSpPr>
          <p:cNvPr id="90" name="直線單箭頭接點 89"/>
          <p:cNvCxnSpPr/>
          <p:nvPr/>
        </p:nvCxnSpPr>
        <p:spPr>
          <a:xfrm flipH="1">
            <a:off x="9134612" y="2730789"/>
            <a:ext cx="530577" cy="632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>
            <a:off x="10110032" y="2708211"/>
            <a:ext cx="593735" cy="654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8911269" y="3351863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93" name="矩形 92"/>
          <p:cNvSpPr/>
          <p:nvPr/>
        </p:nvSpPr>
        <p:spPr>
          <a:xfrm>
            <a:off x="10316833" y="3362967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94" name="矩形 93"/>
          <p:cNvSpPr/>
          <p:nvPr/>
        </p:nvSpPr>
        <p:spPr>
          <a:xfrm>
            <a:off x="9968106" y="1666431"/>
            <a:ext cx="1377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spc="300" dirty="0">
                <a:solidFill>
                  <a:srgbClr val="FF0000"/>
                </a:solidFill>
              </a:rPr>
              <a:t>newNode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0281209" y="2225785"/>
            <a:ext cx="15552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spc="300" dirty="0">
                <a:solidFill>
                  <a:schemeClr val="accent2">
                    <a:lumMod val="75000"/>
                  </a:schemeClr>
                </a:solidFill>
              </a:rPr>
              <a:t>insert = 1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40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3" grpId="0"/>
      <p:bldP spid="74" grpId="0" animBg="1"/>
      <p:bldP spid="77" grpId="0"/>
      <p:bldP spid="78" grpId="0"/>
      <p:bldP spid="79" grpId="0"/>
      <p:bldP spid="80" grpId="0"/>
      <p:bldP spid="89" grpId="0" animBg="1"/>
      <p:bldP spid="92" grpId="0"/>
      <p:bldP spid="93" grpId="0"/>
      <p:bldP spid="94" grpId="0"/>
      <p:bldP spid="95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2386</TotalTime>
  <Words>1289</Words>
  <Application>Microsoft Office PowerPoint</Application>
  <PresentationFormat>寬螢幕</PresentationFormat>
  <Paragraphs>364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微軟正黑體</vt:lpstr>
      <vt:lpstr>新細明體</vt:lpstr>
      <vt:lpstr>Arial</vt:lpstr>
      <vt:lpstr>Calibri</vt:lpstr>
      <vt:lpstr>Calibri Light</vt:lpstr>
      <vt:lpstr>Mangal</vt:lpstr>
      <vt:lpstr>Office 佈景主題</vt:lpstr>
      <vt:lpstr>Binary Search Trees二元搜尋樹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Trees二元搜尋樹</dc:title>
  <dc:creator>Master</dc:creator>
  <cp:lastModifiedBy>曾韋瑄</cp:lastModifiedBy>
  <cp:revision>49</cp:revision>
  <dcterms:created xsi:type="dcterms:W3CDTF">2017-12-04T10:24:51Z</dcterms:created>
  <dcterms:modified xsi:type="dcterms:W3CDTF">2022-12-11T17:25:55Z</dcterms:modified>
</cp:coreProperties>
</file>