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8" r:id="rId5"/>
    <p:sldId id="26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853F-0B56-48EA-9F88-AA5FD92730F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7C1CF-40B3-46CC-BAD5-77A00A383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9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7C1CF-40B3-46CC-BAD5-77A00A3832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1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7C1CF-40B3-46CC-BAD5-77A00A3832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97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1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0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3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42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79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3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9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5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03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86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3A31-2DC1-4A79-8AD0-154898975C81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029A-A1EE-4A4D-BE4F-33B9E15AD2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9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Hashing (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雜湊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20880" cy="4608512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TableSize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為質數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y :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小於 </a:t>
            </a:r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TableSize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的最大質數</a:t>
            </a:r>
            <a:r>
              <a:rPr lang="da-DK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 Function  -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Division 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Collision -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hashing</a:t>
            </a:r>
          </a:p>
          <a:p>
            <a:pPr marL="914400" lvl="1" indent="-457200" algn="l">
              <a:buFontTx/>
              <a:buChar char="-"/>
            </a:pPr>
            <a:r>
              <a:rPr lang="da-DK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da-DK" altLang="zh-TW" sz="3000" baseline="-25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da-DK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(x) = x % TableSize </a:t>
            </a:r>
          </a:p>
          <a:p>
            <a:pPr marL="914400" lvl="1" indent="-457200" algn="l">
              <a:buFontTx/>
              <a:buChar char="-"/>
            </a:pPr>
            <a:r>
              <a:rPr lang="da-DK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da-DK" altLang="zh-TW" sz="3000" baseline="-25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da-DK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(x) = y – (x % y)</a:t>
            </a:r>
          </a:p>
          <a:p>
            <a:pPr marL="914400" lvl="1" indent="-457200" algn="l">
              <a:buFontTx/>
              <a:buChar char="-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sz="3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(x) =</a:t>
            </a:r>
          </a:p>
          <a:p>
            <a:pPr lvl="1" algn="l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(hash</a:t>
            </a:r>
            <a:r>
              <a:rPr lang="en-US" altLang="zh-TW" sz="3000" baseline="-25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(x) + </a:t>
            </a:r>
            <a:r>
              <a:rPr lang="en-US" altLang="zh-TW" sz="3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hash</a:t>
            </a:r>
            <a:r>
              <a:rPr lang="en-US" altLang="zh-TW" sz="3000" baseline="-25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(x)) % </a:t>
            </a:r>
            <a:r>
              <a:rPr lang="en-US" altLang="zh-TW" sz="3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TableSize</a:t>
            </a:r>
            <a:endParaRPr lang="da-DK" altLang="zh-TW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l">
              <a:buFontTx/>
              <a:buChar char="-"/>
            </a:pP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3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40466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pc="300" dirty="0">
                <a:solidFill>
                  <a:srgbClr val="00B050"/>
                </a:solidFill>
              </a:rPr>
              <a:t>#include &lt;</a:t>
            </a:r>
            <a:r>
              <a:rPr lang="en-US" altLang="zh-TW" sz="2400" spc="300" dirty="0" err="1">
                <a:solidFill>
                  <a:srgbClr val="00B050"/>
                </a:solidFill>
              </a:rPr>
              <a:t>iostream</a:t>
            </a:r>
            <a:r>
              <a:rPr lang="en-US" altLang="zh-TW" sz="2400" spc="300" dirty="0">
                <a:solidFill>
                  <a:srgbClr val="00B050"/>
                </a:solidFill>
              </a:rPr>
              <a:t>&gt;</a:t>
            </a:r>
          </a:p>
          <a:p>
            <a:r>
              <a:rPr lang="en-US" altLang="zh-TW" sz="2400" spc="300" dirty="0">
                <a:solidFill>
                  <a:srgbClr val="00B050"/>
                </a:solidFill>
              </a:rPr>
              <a:t>using namespace </a:t>
            </a:r>
            <a:r>
              <a:rPr lang="en-US" altLang="zh-TW" sz="2400" spc="300" dirty="0" err="1">
                <a:solidFill>
                  <a:srgbClr val="00B050"/>
                </a:solidFill>
              </a:rPr>
              <a:t>std</a:t>
            </a:r>
            <a:r>
              <a:rPr lang="en-US" altLang="zh-TW" sz="2400" spc="300" dirty="0">
                <a:solidFill>
                  <a:srgbClr val="00B050"/>
                </a:solidFill>
              </a:rPr>
              <a:t>;</a:t>
            </a:r>
          </a:p>
          <a:p>
            <a:r>
              <a:rPr lang="it-IT" altLang="zh-TW" sz="2400" spc="300" dirty="0">
                <a:solidFill>
                  <a:srgbClr val="00B050"/>
                </a:solidFill>
              </a:rPr>
              <a:t>#define num 37		</a:t>
            </a:r>
            <a:r>
              <a:rPr lang="it-IT" altLang="zh-TW" b="1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//TableSize</a:t>
            </a:r>
            <a:endParaRPr lang="it-IT" altLang="zh-TW" b="1" spc="3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it-IT" altLang="zh-TW" sz="2400" spc="300" dirty="0">
                <a:solidFill>
                  <a:srgbClr val="00B050"/>
                </a:solidFill>
              </a:rPr>
              <a:t>#define p 31		</a:t>
            </a:r>
            <a:r>
              <a:rPr lang="it-IT" altLang="zh-TW" b="1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小於 </a:t>
            </a:r>
            <a:r>
              <a:rPr lang="it-IT" altLang="zh-TW" b="1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TableSize </a:t>
            </a:r>
            <a:r>
              <a:rPr lang="zh-TW" altLang="en-US" b="1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的最大質數 </a:t>
            </a:r>
            <a:endParaRPr lang="zh-TW" altLang="en-US" sz="2400" b="1" spc="3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2443431"/>
            <a:ext cx="3478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spc="300" dirty="0" err="1"/>
              <a:t>int</a:t>
            </a:r>
            <a:r>
              <a:rPr lang="en-US" altLang="zh-TW" sz="2400" spc="300" dirty="0"/>
              <a:t> </a:t>
            </a:r>
            <a:r>
              <a:rPr lang="en-US" altLang="zh-TW" sz="2400" spc="300" dirty="0" err="1">
                <a:solidFill>
                  <a:schemeClr val="accent5"/>
                </a:solidFill>
              </a:rPr>
              <a:t>a</a:t>
            </a:r>
            <a:r>
              <a:rPr lang="en-US" altLang="zh-TW" sz="2400" spc="300" dirty="0" err="1"/>
              <a:t>,</a:t>
            </a:r>
            <a:r>
              <a:rPr lang="en-US" altLang="zh-TW" sz="2400" spc="300" dirty="0" err="1">
                <a:solidFill>
                  <a:schemeClr val="accent2">
                    <a:lumMod val="75000"/>
                  </a:schemeClr>
                </a:solidFill>
              </a:rPr>
              <a:t>col</a:t>
            </a:r>
            <a:r>
              <a:rPr lang="en-US" altLang="zh-TW" sz="2400" spc="300" dirty="0" err="1"/>
              <a:t>,Hash</a:t>
            </a:r>
            <a:r>
              <a:rPr lang="en-US" altLang="zh-TW" sz="2400" spc="300" dirty="0"/>
              <a:t>[</a:t>
            </a:r>
            <a:r>
              <a:rPr lang="en-US" altLang="zh-TW" sz="2400" spc="300" dirty="0" err="1"/>
              <a:t>num</a:t>
            </a:r>
            <a:r>
              <a:rPr lang="en-US" altLang="zh-TW" sz="2400" spc="300" dirty="0"/>
              <a:t>];</a:t>
            </a:r>
            <a:endParaRPr lang="zh-TW" altLang="en-US" sz="2400" spc="3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72000" y="2344022"/>
            <a:ext cx="3268844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: </a:t>
            </a: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要放入的位子</a:t>
            </a:r>
            <a:endParaRPr lang="en-US" altLang="zh-TW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: </a:t>
            </a: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計算碰撞的次數</a:t>
            </a:r>
            <a:endParaRPr lang="en-US" altLang="zh-TW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Hash[</a:t>
            </a:r>
            <a:r>
              <a:rPr lang="en-US" altLang="zh-TW" b="1" dirty="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: </a:t>
            </a: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數字所存之陣列</a:t>
            </a:r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4005064"/>
            <a:ext cx="86150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da-DK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da-DK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da-DK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(x) = x % TableSize  =</a:t>
            </a:r>
            <a:endParaRPr lang="da-DK" altLang="zh-TW" sz="2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da-DK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hash</a:t>
            </a:r>
            <a:r>
              <a:rPr lang="da-DK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da-DK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(x) = y – (x % y) = </a:t>
            </a: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da-DK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(hash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(x) +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hash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(x)) %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TableSize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200000"/>
              </a:lnSpc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=	</a:t>
            </a:r>
            <a:endParaRPr lang="da-DK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3190082"/>
            <a:ext cx="2398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300" dirty="0" err="1">
                <a:solidFill>
                  <a:srgbClr val="FF0000"/>
                </a:solidFill>
              </a:rPr>
              <a:t>DoubleH</a:t>
            </a:r>
            <a:r>
              <a:rPr lang="en-US" altLang="zh-TW" spc="300" dirty="0">
                <a:solidFill>
                  <a:srgbClr val="FF0000"/>
                </a:solidFill>
              </a:rPr>
              <a:t>(a, data)</a:t>
            </a:r>
          </a:p>
          <a:p>
            <a:r>
              <a:rPr lang="en-US" altLang="zh-TW" spc="300" dirty="0">
                <a:solidFill>
                  <a:srgbClr val="FF0000"/>
                </a:solidFill>
              </a:rPr>
              <a:t>Search(a, data)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804187" y="3370490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09961" y="4204123"/>
            <a:ext cx="219162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a-DK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= data % num 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090988" y="4825654"/>
            <a:ext cx="1877437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 – (data % p)</a:t>
            </a:r>
          </a:p>
        </p:txBody>
      </p:sp>
      <p:sp>
        <p:nvSpPr>
          <p:cNvPr id="15" name="矩形 14"/>
          <p:cNvSpPr/>
          <p:nvPr/>
        </p:nvSpPr>
        <p:spPr>
          <a:xfrm>
            <a:off x="2165418" y="6038233"/>
            <a:ext cx="468908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da-DK" altLang="zh-TW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en-US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da-DK" altLang="zh-TW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 – (data % p))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% 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endParaRPr lang="da-DK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7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4" grpId="0" animBg="1"/>
      <p:bldP spid="5" grpId="0" animBg="1"/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6632"/>
            <a:ext cx="87849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spc="300" dirty="0"/>
              <a:t>void </a:t>
            </a:r>
            <a:r>
              <a:rPr lang="en-US" altLang="zh-TW" sz="2200" spc="300" dirty="0" err="1"/>
              <a:t>DoubleH</a:t>
            </a:r>
            <a:r>
              <a:rPr lang="en-US" altLang="zh-TW" sz="2200" spc="300" dirty="0"/>
              <a:t>(</a:t>
            </a:r>
            <a:r>
              <a:rPr lang="en-US" altLang="zh-TW" sz="2200" spc="300" dirty="0" err="1"/>
              <a:t>int</a:t>
            </a:r>
            <a:r>
              <a:rPr lang="en-US" altLang="zh-TW" sz="2200" spc="300" dirty="0"/>
              <a:t> a, </a:t>
            </a:r>
            <a:r>
              <a:rPr lang="en-US" altLang="zh-TW" sz="2200" spc="300" dirty="0" err="1"/>
              <a:t>int</a:t>
            </a:r>
            <a:r>
              <a:rPr lang="en-US" altLang="zh-TW" sz="2200" spc="300" dirty="0"/>
              <a:t> </a:t>
            </a:r>
            <a:r>
              <a:rPr lang="en-US" altLang="zh-TW" sz="2200" spc="300" dirty="0" err="1"/>
              <a:t>val</a:t>
            </a:r>
            <a:r>
              <a:rPr lang="en-US" altLang="zh-TW" sz="2200" spc="300" dirty="0"/>
              <a:t>) </a:t>
            </a:r>
          </a:p>
          <a:p>
            <a:r>
              <a:rPr lang="en-US" altLang="zh-TW" sz="2200" spc="300" dirty="0"/>
              <a:t>{</a:t>
            </a:r>
          </a:p>
          <a:p>
            <a:r>
              <a:rPr lang="zh-TW" altLang="en-US" sz="2200" spc="300" dirty="0"/>
              <a:t>     </a:t>
            </a:r>
            <a:r>
              <a:rPr lang="en-US" altLang="zh-TW" sz="2200" spc="300" dirty="0"/>
              <a:t>col = 0;   			</a:t>
            </a:r>
            <a:r>
              <a:rPr lang="en-US" altLang="zh-TW" sz="2200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200" spc="3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計算第幾次碰撞</a:t>
            </a:r>
            <a:r>
              <a:rPr lang="zh-TW" altLang="en-US" sz="2200" spc="300" dirty="0"/>
              <a:t>	</a:t>
            </a:r>
          </a:p>
          <a:p>
            <a:r>
              <a:rPr lang="zh-TW" altLang="en-US" sz="2200" spc="300" dirty="0"/>
              <a:t>     </a:t>
            </a:r>
            <a:r>
              <a:rPr lang="en-US" altLang="zh-TW" sz="2200" spc="300" dirty="0"/>
              <a:t>while(1)</a:t>
            </a:r>
          </a:p>
          <a:p>
            <a:r>
              <a:rPr lang="en-US" altLang="zh-TW" sz="2200" spc="300" dirty="0"/>
              <a:t>     {</a:t>
            </a:r>
          </a:p>
          <a:p>
            <a:r>
              <a:rPr lang="en-US" altLang="zh-TW" sz="2200" spc="300" dirty="0"/>
              <a:t>          if (Hash[a] == 0) </a:t>
            </a:r>
            <a:r>
              <a:rPr lang="zh-TW" altLang="en-US" sz="2200" spc="300" dirty="0"/>
              <a:t>		</a:t>
            </a:r>
            <a:endParaRPr lang="en-US" altLang="zh-TW" sz="2200" spc="300" dirty="0"/>
          </a:p>
          <a:p>
            <a:r>
              <a:rPr lang="en-US" altLang="zh-TW" sz="2200" spc="300" dirty="0"/>
              <a:t>          {</a:t>
            </a:r>
          </a:p>
          <a:p>
            <a:endParaRPr lang="en-US" altLang="zh-TW" sz="2200" spc="300" dirty="0"/>
          </a:p>
          <a:p>
            <a:r>
              <a:rPr lang="en-US" altLang="zh-TW" sz="2200" spc="300" dirty="0"/>
              <a:t>	</a:t>
            </a:r>
            <a:r>
              <a:rPr lang="zh-TW" altLang="en-US" sz="2200" spc="300" dirty="0"/>
              <a:t> </a:t>
            </a:r>
            <a:r>
              <a:rPr lang="en-US" altLang="zh-TW" sz="2200" spc="300" dirty="0"/>
              <a:t>}</a:t>
            </a:r>
          </a:p>
          <a:p>
            <a:r>
              <a:rPr lang="en-US" altLang="zh-TW" sz="2200" spc="300" dirty="0"/>
              <a:t>          </a:t>
            </a:r>
            <a:r>
              <a:rPr lang="en-US" altLang="zh-TW" sz="2200" spc="300" dirty="0">
                <a:solidFill>
                  <a:srgbClr val="C00000"/>
                </a:solidFill>
              </a:rPr>
              <a:t>col++;</a:t>
            </a:r>
            <a:r>
              <a:rPr lang="en-US" altLang="zh-TW" sz="2200" spc="300" dirty="0"/>
              <a:t>	</a:t>
            </a:r>
          </a:p>
          <a:p>
            <a:endParaRPr lang="en-US" altLang="zh-TW" sz="2200" spc="300" dirty="0"/>
          </a:p>
          <a:p>
            <a:r>
              <a:rPr lang="en-US" altLang="zh-TW" sz="2200" spc="300" dirty="0"/>
              <a:t>	 </a:t>
            </a:r>
            <a:r>
              <a:rPr lang="en-US" altLang="zh-TW" sz="2200" spc="300" dirty="0" err="1"/>
              <a:t>cout</a:t>
            </a:r>
            <a:r>
              <a:rPr lang="en-US" altLang="zh-TW" sz="2200" spc="300" dirty="0"/>
              <a:t> &lt;&lt; "== </a:t>
            </a:r>
            <a:r>
              <a:rPr lang="zh-TW" altLang="en-US" sz="2200" spc="300" dirty="0"/>
              <a:t>發生第 </a:t>
            </a:r>
            <a:r>
              <a:rPr lang="en-US" altLang="zh-TW" sz="2200" spc="300" dirty="0"/>
              <a:t>"&lt;&lt; col &lt;&lt;"</a:t>
            </a:r>
            <a:r>
              <a:rPr lang="zh-TW" altLang="en-US" sz="2200" spc="300" dirty="0"/>
              <a:t>次碰撞 </a:t>
            </a:r>
            <a:r>
              <a:rPr lang="en-US" altLang="zh-TW" sz="2200" spc="300" dirty="0"/>
              <a:t>==" &lt;&lt; </a:t>
            </a:r>
            <a:r>
              <a:rPr lang="en-US" altLang="zh-TW" sz="2200" spc="300" dirty="0" err="1"/>
              <a:t>endl</a:t>
            </a:r>
            <a:r>
              <a:rPr lang="en-US" altLang="zh-TW" sz="2200" spc="300" dirty="0"/>
              <a:t>;</a:t>
            </a:r>
          </a:p>
          <a:p>
            <a:r>
              <a:rPr lang="en-US" altLang="zh-TW" sz="2200" spc="300" dirty="0"/>
              <a:t>	</a:t>
            </a:r>
          </a:p>
          <a:p>
            <a:r>
              <a:rPr lang="en-US" altLang="zh-TW" sz="2200" spc="300" dirty="0"/>
              <a:t>     }</a:t>
            </a:r>
          </a:p>
          <a:p>
            <a:r>
              <a:rPr lang="en-US" altLang="zh-TW" sz="2200" spc="300" dirty="0"/>
              <a:t>}</a:t>
            </a:r>
            <a:endParaRPr lang="zh-TW" altLang="en-US" sz="2200" spc="300" dirty="0"/>
          </a:p>
        </p:txBody>
      </p:sp>
    </p:spTree>
    <p:extLst>
      <p:ext uri="{BB962C8B-B14F-4D97-AF65-F5344CB8AC3E}">
        <p14:creationId xmlns:p14="http://schemas.microsoft.com/office/powerpoint/2010/main" val="250763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8497" y="281555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Insert 14, 20, 51, 8, 40, 45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8497" y="620688"/>
            <a:ext cx="817853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14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20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51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8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40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45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53626" y="80535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14 % 37 =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718964" y="88200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253626" y="138606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20 % 37 = </a:t>
            </a:r>
            <a:r>
              <a:rPr lang="en-US" altLang="zh-TW" dirty="0">
                <a:solidFill>
                  <a:srgbClr val="FF0000"/>
                </a:solidFill>
              </a:rPr>
              <a:t>20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1718964" y="146271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53626" y="193541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51 % 37 = </a:t>
            </a:r>
            <a:r>
              <a:rPr lang="en-US" altLang="zh-TW" dirty="0">
                <a:solidFill>
                  <a:srgbClr val="7030A0"/>
                </a:solidFill>
              </a:rPr>
              <a:t>14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1718964" y="201207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735144" y="201207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355976" y="1935416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7030A0"/>
                </a:solidFill>
              </a:rPr>
              <a:t>14</a:t>
            </a:r>
            <a:r>
              <a:rPr lang="en-US" altLang="zh-TW" dirty="0"/>
              <a:t> + 1* ( 31 – ( 51 % 31 ) )  )% 37 =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7944" y="1386064"/>
            <a:ext cx="366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 = (a + col * ( p – (data % p))) % </a:t>
            </a:r>
            <a:r>
              <a:rPr lang="en-US" altLang="zh-TW" dirty="0" err="1"/>
              <a:t>num</a:t>
            </a:r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52628" y="243366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8 % 37 = 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1717966" y="251031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252628" y="301437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40 % 37  =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1717966" y="309102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252628" y="356372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45 % 37 = </a:t>
            </a:r>
            <a:r>
              <a:rPr lang="en-US" altLang="zh-TW" dirty="0">
                <a:solidFill>
                  <a:srgbClr val="7030A0"/>
                </a:solidFill>
              </a:rPr>
              <a:t>8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1717966" y="364037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3734146" y="364037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354978" y="3563724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7030A0"/>
                </a:solidFill>
              </a:rPr>
              <a:t>8</a:t>
            </a:r>
            <a:r>
              <a:rPr lang="en-US" altLang="zh-TW" dirty="0"/>
              <a:t> + 1* ( 31 – ( 45 % 31 ) ) % 37)= </a:t>
            </a:r>
            <a:r>
              <a:rPr lang="en-US" altLang="zh-TW" dirty="0">
                <a:solidFill>
                  <a:srgbClr val="7030A0"/>
                </a:solidFill>
              </a:rPr>
              <a:t>25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7" name="向右箭號 26"/>
          <p:cNvSpPr/>
          <p:nvPr/>
        </p:nvSpPr>
        <p:spPr>
          <a:xfrm>
            <a:off x="3734146" y="412009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354978" y="4043436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7030A0"/>
                </a:solidFill>
              </a:rPr>
              <a:t>25</a:t>
            </a:r>
            <a:r>
              <a:rPr lang="en-US" altLang="zh-TW" dirty="0"/>
              <a:t> + 2* ( 31 – ( 45 % 31 ) ) % 37)= </a:t>
            </a:r>
            <a:r>
              <a:rPr lang="en-US" altLang="zh-TW" dirty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98713"/>
              </p:ext>
            </p:extLst>
          </p:nvPr>
        </p:nvGraphicFramePr>
        <p:xfrm>
          <a:off x="1475656" y="4897592"/>
          <a:ext cx="6096000" cy="1483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624914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09011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32171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61027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23227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45328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4067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92651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91435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6262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3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5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06662"/>
                  </a:ext>
                </a:extLst>
              </a:tr>
              <a:tr h="3712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29212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4000548" y="525496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6858" y="563153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16216" y="48691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67880" y="487511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73703" y="5631537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44008" y="565367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47180" y="5335291"/>
            <a:ext cx="6928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 = 22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86121" y="4582440"/>
            <a:ext cx="5757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 = 3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79159" y="4604914"/>
            <a:ext cx="5757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 = 8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15493" y="5335291"/>
            <a:ext cx="6928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 = 20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68343" y="4962060"/>
            <a:ext cx="6928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 = 14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9415" y="5395860"/>
            <a:ext cx="6928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 = 25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 animBg="1"/>
      <p:bldP spid="16" grpId="0"/>
      <p:bldP spid="17" grpId="0"/>
      <p:bldP spid="18" grpId="0"/>
      <p:bldP spid="20" grpId="0"/>
      <p:bldP spid="22" grpId="0"/>
      <p:bldP spid="24" grpId="0" animBg="1"/>
      <p:bldP spid="25" grpId="0"/>
      <p:bldP spid="27" grpId="0" animBg="1"/>
      <p:bldP spid="28" grpId="0"/>
      <p:bldP spid="30" grpId="0"/>
      <p:bldP spid="31" grpId="0"/>
      <p:bldP spid="33" grpId="0"/>
      <p:bldP spid="35" grpId="0"/>
      <p:bldP spid="36" grpId="0"/>
      <p:bldP spid="37" grpId="0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43733"/>
              </p:ext>
            </p:extLst>
          </p:nvPr>
        </p:nvGraphicFramePr>
        <p:xfrm>
          <a:off x="3635896" y="741824"/>
          <a:ext cx="532859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356249147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17090114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52321711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315610271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572322735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90453289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094067899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427926515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1891435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1066262382"/>
                    </a:ext>
                  </a:extLst>
                </a:gridCol>
              </a:tblGrid>
              <a:tr h="323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33615"/>
                  </a:ext>
                </a:extLst>
              </a:tr>
              <a:tr h="3239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58296"/>
                  </a:ext>
                </a:extLst>
              </a:tr>
              <a:tr h="3239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06662"/>
                  </a:ext>
                </a:extLst>
              </a:tr>
              <a:tr h="32428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2921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50560" y="1123414"/>
            <a:ext cx="365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14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7098" y="1475769"/>
            <a:ext cx="365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20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8028384" y="762729"/>
            <a:ext cx="263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8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292080" y="762729"/>
            <a:ext cx="365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40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782069" y="1475769"/>
            <a:ext cx="365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45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6372200" y="1515549"/>
            <a:ext cx="365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51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54888" y="414983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find 45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49118" y="2569284"/>
            <a:ext cx="15937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 = 45 % 37 = 8</a:t>
            </a:r>
          </a:p>
        </p:txBody>
      </p:sp>
      <p:sp>
        <p:nvSpPr>
          <p:cNvPr id="18" name="矩形 17"/>
          <p:cNvSpPr/>
          <p:nvPr/>
        </p:nvSpPr>
        <p:spPr>
          <a:xfrm>
            <a:off x="7705626" y="414983"/>
            <a:ext cx="90922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Hash[8]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8539" y="811527"/>
            <a:ext cx="90422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val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 = 45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6908" y="3769857"/>
            <a:ext cx="39821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 = 8 + ( 1* ( 31 – ( 45 % 31 ) ) ) % 37= 25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00429" y="1780835"/>
            <a:ext cx="10262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Hash[25]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6908" y="4493927"/>
            <a:ext cx="409919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 = 25 + ( 2* ( 31 – ( 45 % 31 ) ) ) % 37= 22</a:t>
            </a:r>
          </a:p>
        </p:txBody>
      </p:sp>
      <p:sp>
        <p:nvSpPr>
          <p:cNvPr id="23" name="矩形 22"/>
          <p:cNvSpPr/>
          <p:nvPr/>
        </p:nvSpPr>
        <p:spPr>
          <a:xfrm>
            <a:off x="4494743" y="1780835"/>
            <a:ext cx="10262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Hash[22]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501</Words>
  <Application>Microsoft Office PowerPoint</Application>
  <PresentationFormat>如螢幕大小 (4:3)</PresentationFormat>
  <Paragraphs>86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Wingdings</vt:lpstr>
      <vt:lpstr>Office 佈景主題</vt:lpstr>
      <vt:lpstr>Hashing (雜湊)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(雜湊)</dc:title>
  <dc:creator>csyang</dc:creator>
  <cp:lastModifiedBy>曾韋瑄</cp:lastModifiedBy>
  <cp:revision>48</cp:revision>
  <dcterms:created xsi:type="dcterms:W3CDTF">2017-12-16T08:17:49Z</dcterms:created>
  <dcterms:modified xsi:type="dcterms:W3CDTF">2022-12-26T15:15:01Z</dcterms:modified>
</cp:coreProperties>
</file>