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6E79E-3E05-4E5D-8FF6-5CFD75A6C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D8FA16-05C2-4EBD-AC5E-FF05830E3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5E35A4-03D5-4CD0-A2A0-6B1F0300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C1530D-D7B8-484E-950E-B6E3DC16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048AD-22DB-4883-A8B4-1F0F5115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99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3F95F-BDDF-41DA-96BA-C9DF0653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460E39-84B6-4F3E-8A04-6072591F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0834B1-2E59-4323-8B1A-1EFB8EE9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4B0FA-2C52-49D1-86A9-26201340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D31875-4D31-45AB-9271-B655F74E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3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620F75-AFCA-4C0C-B6E2-A914EAAF7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27FF67-061C-4A27-9FC8-B8BF018B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32116F-0108-4274-9EF0-A126BC0E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59051-66DB-4C85-AD11-599A229A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6D2E4-8E9B-43DF-B582-0E26E8B8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1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40EB1-17A6-40EB-8A5D-E063C658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A21B4-0047-4D7C-8B6B-2B9EF04E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F56BB0-D36E-42ED-A7BB-AE719AD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6BDBA-C97A-4AF3-AF0A-DCE38011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1DBBA-EAA2-4E33-8559-EE410CB8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9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63270-010C-4B60-ADA7-F9A21F3C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11AB7-E58B-44F5-ADB5-21F6A8F0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F4E4FC-AEDB-4D24-88B5-896FD52B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26915E-CE4E-41BF-968B-FD47A3E3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8C2CB-67E9-402D-8FDF-A5277360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9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DE69-589A-4762-8BFC-745D0E55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A70DBB-7C17-433C-AAC7-07873557D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02CEF9-13DC-4B01-91FC-876E4F045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BC3C9C-0E9F-44E3-9C89-CDA8866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07A28-2C9E-4A4C-930F-A7AD8A34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78A2B7-9D61-4ADC-A5B3-EBC56C71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763D5-074E-48A9-9A19-E881ECDF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E7FDD1-C336-45EB-B18D-53472107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E5D715-1654-4646-B42B-B170A1C91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ED0B20-2C11-472D-BCBF-9E7C2E53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0751DB-0FCB-4568-B0BC-38BCC43CC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E04270-ADF2-4FC2-8DC6-62144418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93C810-61E0-43E4-B829-5EC0EA89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A5F3E2-55A8-4A5B-B943-D68108E3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9597C-E121-407E-813D-9972D75E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1BBE69-2C98-432A-9CF2-CE5237C3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30E2C7-C047-4A4D-83E7-06C7BE13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FEADE1-5DC5-49E3-8F76-1B7B71AE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8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5BD15A-0D46-4297-9D79-B2BD9408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33C6D2-6611-460C-8C13-928BB156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57904D-CA15-4FBF-BB50-386A1319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0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AEE1F-6E5A-446D-906F-BF951E17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57F11-BF38-4CB4-9C3C-EA63A1CD5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781DFE-124F-4E7E-AE54-243D7D37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D744B-E91F-40C3-9596-EEE63410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388462-839B-46C9-B909-5528D757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6FE3D9-1BBE-4014-8C05-3AC64135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88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9B1EB-47C9-4875-A5FB-89414EC8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0951DB-05E3-44E6-83BE-E7AA77A4A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6AE1AC-3226-4ADD-B9E7-9AD2792F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FD234F-1FB6-4BBF-950E-D0595891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1E6754-7506-4C34-A542-B1C0CA19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183DA1-8855-48EE-8028-907784C9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20425B-46A4-4066-B45A-8AF26A3B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EB54EE-319A-4A04-A816-BF265DE74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9284D-31A4-43DA-A7C2-3AAD1E386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E0C6-6324-400E-953E-B681DA7B141A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80E2C-B54D-4006-9EAA-A5A8EC801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C9BC1-9CBE-4FBA-AA0C-9C8B0AB78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5BCF-6571-4010-851C-EF66B9DC3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EF3D1E2-B53E-478B-B8A5-E2B2AF14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" y="0"/>
            <a:ext cx="11074400" cy="685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8F5731-9BDA-40BF-BDD9-E70C79879285}"/>
              </a:ext>
            </a:extLst>
          </p:cNvPr>
          <p:cNvSpPr txBox="1"/>
          <p:nvPr/>
        </p:nvSpPr>
        <p:spPr>
          <a:xfrm>
            <a:off x="4720436" y="108342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後置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後序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D4C577-E56A-4EC1-A0F4-29C8906BD0A6}"/>
              </a:ext>
            </a:extLst>
          </p:cNvPr>
          <p:cNvSpPr txBox="1"/>
          <p:nvPr/>
        </p:nvSpPr>
        <p:spPr>
          <a:xfrm>
            <a:off x="2213956" y="108342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中置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中序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6C4668-85B9-4E00-A28E-9EA83E9378D9}"/>
              </a:ext>
            </a:extLst>
          </p:cNvPr>
          <p:cNvSpPr txBox="1"/>
          <p:nvPr/>
        </p:nvSpPr>
        <p:spPr>
          <a:xfrm>
            <a:off x="1761107" y="1936867"/>
            <a:ext cx="888630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運算元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，就放到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502E76F-2A47-413B-ABEB-33D10615ADCB}"/>
              </a:ext>
            </a:extLst>
          </p:cNvPr>
          <p:cNvSpPr txBox="1"/>
          <p:nvPr/>
        </p:nvSpPr>
        <p:spPr>
          <a:xfrm>
            <a:off x="1761107" y="2545081"/>
            <a:ext cx="888630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+ , - , * , / , %..)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53B53D-19A7-4E0C-913C-91E2F69B1BD5}"/>
              </a:ext>
            </a:extLst>
          </p:cNvPr>
          <p:cNvSpPr txBox="1"/>
          <p:nvPr/>
        </p:nvSpPr>
        <p:spPr>
          <a:xfrm>
            <a:off x="1761107" y="3109272"/>
            <a:ext cx="888630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左括號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，也放到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A8C224-3BB2-422D-AD33-7BE423912C4F}"/>
              </a:ext>
            </a:extLst>
          </p:cNvPr>
          <p:cNvSpPr txBox="1"/>
          <p:nvPr/>
        </p:nvSpPr>
        <p:spPr>
          <a:xfrm>
            <a:off x="1761107" y="3647503"/>
            <a:ext cx="888630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右括號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裡的值，</a:t>
            </a:r>
            <a:b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直到遇到左括號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17EA8F-8A2C-4296-AE69-731FBB8F22C6}"/>
              </a:ext>
            </a:extLst>
          </p:cNvPr>
          <p:cNvSpPr txBox="1"/>
          <p:nvPr/>
        </p:nvSpPr>
        <p:spPr>
          <a:xfrm>
            <a:off x="1761107" y="4924398"/>
            <a:ext cx="888630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如果運算子在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時，遇到其他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裡的值，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直到遇到優先權較低的運算子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22D7309-ACCF-424B-B680-38EF93573C27}"/>
              </a:ext>
            </a:extLst>
          </p:cNvPr>
          <p:cNvSpPr txBox="1"/>
          <p:nvPr/>
        </p:nvSpPr>
        <p:spPr>
          <a:xfrm>
            <a:off x="1761107" y="6024449"/>
            <a:ext cx="888630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裡的值，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變空的</a:t>
            </a:r>
          </a:p>
        </p:txBody>
      </p:sp>
    </p:spTree>
    <p:extLst>
      <p:ext uri="{BB962C8B-B14F-4D97-AF65-F5344CB8AC3E}">
        <p14:creationId xmlns:p14="http://schemas.microsoft.com/office/powerpoint/2010/main" val="269727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16759" y="469259"/>
            <a:ext cx="1839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 (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堆疊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17" y="408450"/>
            <a:ext cx="5872540" cy="17261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326881" y="486677"/>
            <a:ext cx="1394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1. Push</a:t>
            </a:r>
          </a:p>
          <a:p>
            <a:r>
              <a:rPr lang="en-US" altLang="zh-TW" sz="3200" dirty="0"/>
              <a:t>2. Pop</a:t>
            </a:r>
          </a:p>
          <a:p>
            <a:r>
              <a:rPr lang="en-US" altLang="zh-TW" sz="3200" dirty="0"/>
              <a:t>3. </a:t>
            </a:r>
            <a:r>
              <a:rPr lang="en-US" altLang="zh-TW" sz="3200" dirty="0">
                <a:solidFill>
                  <a:srgbClr val="FF0000"/>
                </a:solidFill>
              </a:rPr>
              <a:t>top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6759" y="2674313"/>
            <a:ext cx="228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(structure)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02000" y="2701220"/>
            <a:ext cx="7141029" cy="2949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/*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建立一個自訂</a:t>
            </a: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struct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並命名為</a:t>
            </a: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 */</a:t>
            </a:r>
            <a:endParaRPr lang="en-US" altLang="zh-TW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truct 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    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/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int item[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/* 宣告大小為</a:t>
            </a: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*/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int </a:t>
            </a:r>
            <a:r>
              <a:rPr lang="zh-TW" altLang="en-US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          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/* 宣告top為堆疊的頂端 */</a:t>
            </a:r>
          </a:p>
          <a:p>
            <a:pPr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};		   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S;		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/*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結構變數</a:t>
            </a: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s*/</a:t>
            </a:r>
            <a:endParaRPr lang="zh-TW" altLang="en-US" spc="3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zh-TW" altLang="en-US" spc="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 = -1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/* 令</a:t>
            </a:r>
            <a:r>
              <a:rPr lang="en-US" altLang="zh-TW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top = -1 </a:t>
            </a:r>
            <a:r>
              <a:rPr lang="zh-TW" altLang="en-US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*/</a:t>
            </a:r>
            <a:endParaRPr lang="en-US" altLang="zh-TW" spc="3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0370" y="4770025"/>
            <a:ext cx="355821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400" spc="300" dirty="0"/>
              <a:t>S.item[++S.top] </a:t>
            </a:r>
            <a:r>
              <a:rPr lang="en-US" altLang="zh-TW" sz="2400" spc="300" dirty="0"/>
              <a:t>=</a:t>
            </a:r>
            <a:r>
              <a:rPr lang="zh-TW" altLang="en-US" sz="2400" spc="300" dirty="0"/>
              <a:t> </a:t>
            </a:r>
            <a:r>
              <a:rPr lang="en-US" altLang="zh-TW" sz="2400" spc="300" dirty="0" err="1"/>
              <a:t>val</a:t>
            </a:r>
            <a:endParaRPr lang="zh-TW" altLang="en-US" sz="2400" spc="3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10775" y="3139139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可將一群型態不同，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卻又互相關聯的資料組合在一起，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形成一種新的資料型態。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67858" y="4259033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push:</a:t>
            </a:r>
            <a:endParaRPr lang="zh-TW" altLang="en-US" sz="2000" dirty="0"/>
          </a:p>
        </p:txBody>
      </p:sp>
      <p:cxnSp>
        <p:nvCxnSpPr>
          <p:cNvPr id="15" name="直線接點 14"/>
          <p:cNvCxnSpPr>
            <a:endCxn id="17" idx="0"/>
          </p:cNvCxnSpPr>
          <p:nvPr/>
        </p:nvCxnSpPr>
        <p:spPr>
          <a:xfrm flipH="1">
            <a:off x="690726" y="5142508"/>
            <a:ext cx="296345" cy="3362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9784" y="547880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結構變數名稱</a:t>
            </a:r>
          </a:p>
        </p:txBody>
      </p:sp>
      <p:sp>
        <p:nvSpPr>
          <p:cNvPr id="19" name="橢圓 18"/>
          <p:cNvSpPr/>
          <p:nvPr/>
        </p:nvSpPr>
        <p:spPr>
          <a:xfrm>
            <a:off x="1078905" y="5057339"/>
            <a:ext cx="143927" cy="13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22" idx="0"/>
          </p:cNvCxnSpPr>
          <p:nvPr/>
        </p:nvCxnSpPr>
        <p:spPr>
          <a:xfrm flipH="1">
            <a:off x="1526244" y="5142508"/>
            <a:ext cx="32166" cy="6845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041232" y="5827053"/>
            <a:ext cx="970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成員名稱</a:t>
            </a:r>
          </a:p>
        </p:txBody>
      </p:sp>
      <p:sp>
        <p:nvSpPr>
          <p:cNvPr id="25" name="橢圓 24"/>
          <p:cNvSpPr/>
          <p:nvPr/>
        </p:nvSpPr>
        <p:spPr>
          <a:xfrm>
            <a:off x="2399430" y="4691059"/>
            <a:ext cx="885026" cy="644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658197" y="42476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2035897" y="4885462"/>
            <a:ext cx="328898" cy="314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334399" y="168700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372053" y="143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367864" y="1157467"/>
            <a:ext cx="25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369665" y="898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乘號 31"/>
          <p:cNvSpPr/>
          <p:nvPr/>
        </p:nvSpPr>
        <p:spPr>
          <a:xfrm>
            <a:off x="2697327" y="4270332"/>
            <a:ext cx="350506" cy="328875"/>
          </a:xfrm>
          <a:prstGeom prst="mathMultiply">
            <a:avLst>
              <a:gd name="adj1" fmla="val 49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550397" y="4007504"/>
            <a:ext cx="145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S.top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弧形箭號 (上彎) 33"/>
          <p:cNvSpPr/>
          <p:nvPr/>
        </p:nvSpPr>
        <p:spPr>
          <a:xfrm flipH="1">
            <a:off x="2798060" y="5269815"/>
            <a:ext cx="1117135" cy="417971"/>
          </a:xfrm>
          <a:prstGeom prst="curvedUpArrow">
            <a:avLst>
              <a:gd name="adj1" fmla="val 1900"/>
              <a:gd name="adj2" fmla="val 30674"/>
              <a:gd name="adj3" fmla="val 2206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104698" y="5754580"/>
            <a:ext cx="88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再存值</a:t>
            </a:r>
          </a:p>
        </p:txBody>
      </p:sp>
    </p:spTree>
    <p:extLst>
      <p:ext uri="{BB962C8B-B14F-4D97-AF65-F5344CB8AC3E}">
        <p14:creationId xmlns:p14="http://schemas.microsoft.com/office/powerpoint/2010/main" val="14529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  <p:bldP spid="13" grpId="0"/>
      <p:bldP spid="17" grpId="0"/>
      <p:bldP spid="19" grpId="0" animBg="1"/>
      <p:bldP spid="22" grpId="0"/>
      <p:bldP spid="25" grpId="0" animBg="1"/>
      <p:bldP spid="26" grpId="0"/>
      <p:bldP spid="27" grpId="0" animBg="1"/>
      <p:bldP spid="32" grpId="0" animBg="1"/>
      <p:bldP spid="33" grpId="0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6408" y="386883"/>
            <a:ext cx="4599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運算元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，就放到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6408" y="852664"/>
            <a:ext cx="6024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+ , - , * , / , %..)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408" y="1318445"/>
            <a:ext cx="4184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左括號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，也放到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408" y="1812467"/>
            <a:ext cx="7428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右括號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)‘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裡的值，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直到遇到左括號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8403357" y="987061"/>
            <a:ext cx="346273" cy="1146074"/>
            <a:chOff x="6698512" y="565265"/>
            <a:chExt cx="346273" cy="1146074"/>
          </a:xfrm>
        </p:grpSpPr>
        <p:cxnSp>
          <p:nvCxnSpPr>
            <p:cNvPr id="11" name="直線接點 10"/>
            <p:cNvCxnSpPr/>
            <p:nvPr/>
          </p:nvCxnSpPr>
          <p:spPr>
            <a:xfrm flipH="1">
              <a:off x="6698512" y="5652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7043236" y="5652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6698512" y="1708298"/>
              <a:ext cx="336696" cy="3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 rot="5400000">
            <a:off x="9664844" y="1396538"/>
            <a:ext cx="346273" cy="1146074"/>
            <a:chOff x="6850912" y="717665"/>
            <a:chExt cx="346273" cy="1146074"/>
          </a:xfrm>
        </p:grpSpPr>
        <p:cxnSp>
          <p:nvCxnSpPr>
            <p:cNvPr id="23" name="直線接點 22"/>
            <p:cNvCxnSpPr/>
            <p:nvPr/>
          </p:nvCxnSpPr>
          <p:spPr>
            <a:xfrm flipH="1">
              <a:off x="6850912" y="7176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7195636" y="7176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6850912" y="1860698"/>
              <a:ext cx="336696" cy="3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9457106" y="2191918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1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80432" y="219191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1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9202" y="1737853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298248" y="179798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366937" y="823118"/>
            <a:ext cx="2825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output[50];</a:t>
            </a: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76" y="330247"/>
            <a:ext cx="1533739" cy="409632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366937" y="305294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input[50];</a:t>
            </a:r>
            <a:endParaRPr lang="zh-TW" altLang="en-US" sz="2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8986063" y="529952"/>
            <a:ext cx="380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9837979" y="1206356"/>
            <a:ext cx="322070" cy="4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4999" y="2430710"/>
            <a:ext cx="7897092" cy="4497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int</a:t>
            </a: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 main()					</a:t>
            </a: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int len, i = 0, j;</a:t>
            </a: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</a:t>
            </a:r>
            <a:r>
              <a:rPr lang="en-US" altLang="zh-TW" sz="1600" spc="300" dirty="0" err="1">
                <a:latin typeface="微軟正黑體"/>
                <a:ea typeface="微軟正黑體"/>
                <a:cs typeface="微軟正黑體"/>
              </a:rPr>
              <a:t>cout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 &lt;&lt; "</a:t>
            </a:r>
            <a:r>
              <a:rPr lang="zh-TW" altLang="en-US" sz="1600" spc="300" dirty="0">
                <a:latin typeface="微軟正黑體"/>
                <a:ea typeface="微軟正黑體"/>
                <a:cs typeface="微軟正黑體"/>
              </a:rPr>
              <a:t>請輸入中序運算式：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" &lt;&lt; </a:t>
            </a:r>
            <a:r>
              <a:rPr lang="en-US" altLang="zh-TW" sz="1600" spc="300" dirty="0" err="1">
                <a:latin typeface="微軟正黑體"/>
                <a:ea typeface="微軟正黑體"/>
                <a:cs typeface="微軟正黑體"/>
              </a:rPr>
              <a:t>endl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;</a:t>
            </a: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</a:t>
            </a:r>
            <a:r>
              <a:rPr lang="mr-IN" altLang="zh-TW" sz="1600" spc="3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gets</a:t>
            </a:r>
            <a:r>
              <a:rPr lang="en-US" altLang="zh-TW" sz="1600" spc="3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_s</a:t>
            </a:r>
            <a:r>
              <a:rPr lang="mr-IN" altLang="zh-TW" sz="1600" spc="3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(</a:t>
            </a: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input</a:t>
            </a:r>
            <a:r>
              <a:rPr lang="mr-IN" altLang="zh-TW" sz="1600" spc="300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)</a:t>
            </a: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;						</a:t>
            </a: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change(input, output);				</a:t>
            </a:r>
            <a:endParaRPr lang="en-US" altLang="zh-TW" sz="1600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</a:t>
            </a:r>
            <a:r>
              <a:rPr lang="en-US" altLang="zh-TW" sz="1600" spc="300" dirty="0" err="1">
                <a:latin typeface="微軟正黑體"/>
                <a:ea typeface="微軟正黑體"/>
                <a:cs typeface="微軟正黑體"/>
              </a:rPr>
              <a:t>cout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 &lt;&lt; "</a:t>
            </a:r>
            <a:r>
              <a:rPr lang="zh-TW" altLang="en-US" sz="1600" spc="300" dirty="0">
                <a:latin typeface="微軟正黑體"/>
                <a:ea typeface="微軟正黑體"/>
                <a:cs typeface="微軟正黑體"/>
              </a:rPr>
              <a:t>後序表示法結果為：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" &lt;&lt; </a:t>
            </a:r>
            <a:r>
              <a:rPr lang="en-US" altLang="zh-TW" sz="1600" spc="300" dirty="0" err="1">
                <a:latin typeface="微軟正黑體"/>
                <a:ea typeface="微軟正黑體"/>
                <a:cs typeface="微軟正黑體"/>
              </a:rPr>
              <a:t>endl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;</a:t>
            </a:r>
            <a:endParaRPr lang="mr-IN" altLang="zh-TW" sz="1600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int l = </a:t>
            </a:r>
            <a:r>
              <a:rPr lang="mr-IN" altLang="zh-TW" sz="1600" spc="300" dirty="0">
                <a:solidFill>
                  <a:srgbClr val="7F6000"/>
                </a:solidFill>
                <a:latin typeface="微軟正黑體"/>
                <a:ea typeface="微軟正黑體"/>
                <a:cs typeface="微軟正黑體"/>
              </a:rPr>
              <a:t>strlen(</a:t>
            </a: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output</a:t>
            </a:r>
            <a:r>
              <a:rPr lang="mr-IN" altLang="zh-TW" sz="1600" spc="300" dirty="0">
                <a:solidFill>
                  <a:srgbClr val="7F6000"/>
                </a:solidFill>
                <a:latin typeface="微軟正黑體"/>
                <a:ea typeface="微軟正黑體"/>
                <a:cs typeface="微軟正黑體"/>
              </a:rPr>
              <a:t>)</a:t>
            </a: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for (j = 0; j &lt;= l; j++)</a:t>
            </a: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     </a:t>
            </a:r>
            <a:r>
              <a:rPr lang="en-US" altLang="zh-TW" sz="1600" spc="300" dirty="0" err="1">
                <a:latin typeface="微軟正黑體"/>
                <a:ea typeface="微軟正黑體"/>
                <a:cs typeface="微軟正黑體"/>
              </a:rPr>
              <a:t>cout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 &lt;&lt; output[j] &lt;&lt; </a:t>
            </a:r>
            <a:r>
              <a:rPr lang="en-US" altLang="zh-TW" sz="1600" spc="300" dirty="0" err="1">
                <a:latin typeface="微軟正黑體"/>
                <a:ea typeface="微軟正黑體"/>
                <a:cs typeface="微軟正黑體"/>
              </a:rPr>
              <a:t>endl</a:t>
            </a: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; </a:t>
            </a: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	</a:t>
            </a:r>
            <a:endParaRPr lang="en-US" altLang="zh-TW" sz="1600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	}</a:t>
            </a:r>
            <a:endParaRPr lang="en-US" altLang="zh-TW" sz="1600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 	system("PAUSE");</a:t>
            </a:r>
            <a:endParaRPr lang="en-US" altLang="zh-TW" sz="1600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20000"/>
              </a:lnSpc>
            </a:pPr>
            <a:r>
              <a:rPr lang="en-US" altLang="zh-TW" sz="1600" spc="300" dirty="0">
                <a:latin typeface="微軟正黑體"/>
                <a:ea typeface="微軟正黑體"/>
                <a:cs typeface="微軟正黑體"/>
              </a:rPr>
              <a:t>	return 0;</a:t>
            </a:r>
            <a:endParaRPr lang="mr-IN" altLang="zh-TW" sz="1600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20000"/>
              </a:lnSpc>
            </a:pPr>
            <a:r>
              <a:rPr lang="mr-IN" altLang="zh-TW" sz="1600" spc="300" dirty="0">
                <a:latin typeface="微軟正黑體"/>
                <a:ea typeface="微軟正黑體"/>
                <a:cs typeface="微軟正黑體"/>
              </a:rPr>
              <a:t>}</a:t>
            </a:r>
            <a:endParaRPr lang="zh-TW" altLang="en-US" sz="1600" spc="3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6067" y="3671516"/>
            <a:ext cx="599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gets_s</a:t>
            </a:r>
            <a:r>
              <a:rPr lang="en-US" altLang="zh-TW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() </a:t>
            </a:r>
            <a:r>
              <a:rPr lang="zh-TW" altLang="en-US" dirty="0">
                <a:solidFill>
                  <a:srgbClr val="3366FF"/>
                </a:solidFill>
                <a:latin typeface="微軟正黑體"/>
                <a:ea typeface="微軟正黑體"/>
                <a:cs typeface="微軟正黑體"/>
              </a:rPr>
              <a:t>：取得使用者輸入的全部字串，包括空白字元。</a:t>
            </a:r>
          </a:p>
        </p:txBody>
      </p:sp>
      <p:sp>
        <p:nvSpPr>
          <p:cNvPr id="3" name="矩形 2"/>
          <p:cNvSpPr/>
          <p:nvPr/>
        </p:nvSpPr>
        <p:spPr>
          <a:xfrm>
            <a:off x="6047718" y="4541031"/>
            <a:ext cx="278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strlen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()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rPr>
              <a:t>：回傳字串的長度</a:t>
            </a:r>
          </a:p>
        </p:txBody>
      </p:sp>
    </p:spTree>
    <p:extLst>
      <p:ext uri="{BB962C8B-B14F-4D97-AF65-F5344CB8AC3E}">
        <p14:creationId xmlns:p14="http://schemas.microsoft.com/office/powerpoint/2010/main" val="237414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772" y="860246"/>
            <a:ext cx="4599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運算元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，就放到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772" y="1326027"/>
            <a:ext cx="6024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+ , - , * , / , %..)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772" y="1791808"/>
            <a:ext cx="4184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左括號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，也放到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772" y="2285830"/>
            <a:ext cx="7428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右括號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)‘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裡的值，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直到遇到左括號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8403357" y="987061"/>
            <a:ext cx="346273" cy="1146074"/>
            <a:chOff x="6698512" y="565265"/>
            <a:chExt cx="346273" cy="1146074"/>
          </a:xfrm>
        </p:grpSpPr>
        <p:cxnSp>
          <p:nvCxnSpPr>
            <p:cNvPr id="11" name="直線接點 10"/>
            <p:cNvCxnSpPr/>
            <p:nvPr/>
          </p:nvCxnSpPr>
          <p:spPr>
            <a:xfrm flipH="1">
              <a:off x="6698512" y="5652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7043236" y="5652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6698512" y="1708298"/>
              <a:ext cx="336696" cy="3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 rot="5400000">
            <a:off x="9664844" y="1396538"/>
            <a:ext cx="346273" cy="1146074"/>
            <a:chOff x="6850912" y="717665"/>
            <a:chExt cx="346273" cy="1146074"/>
          </a:xfrm>
        </p:grpSpPr>
        <p:cxnSp>
          <p:nvCxnSpPr>
            <p:cNvPr id="23" name="直線接點 22"/>
            <p:cNvCxnSpPr/>
            <p:nvPr/>
          </p:nvCxnSpPr>
          <p:spPr>
            <a:xfrm flipH="1">
              <a:off x="6850912" y="7176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7195636" y="7176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6850912" y="1860698"/>
              <a:ext cx="336696" cy="3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9457106" y="2191918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1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80432" y="219191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1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9202" y="1737853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298248" y="179798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366937" y="823118"/>
            <a:ext cx="2825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output[50];</a:t>
            </a: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76" y="330247"/>
            <a:ext cx="1533739" cy="409632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366937" y="305294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input[50];</a:t>
            </a:r>
            <a:endParaRPr lang="zh-TW" altLang="en-US" sz="2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8986063" y="529952"/>
            <a:ext cx="380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9837979" y="1206356"/>
            <a:ext cx="322070" cy="4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 rot="20007868">
            <a:off x="669226" y="354314"/>
            <a:ext cx="3528411" cy="287498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353975" y="2969624"/>
            <a:ext cx="474841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檢查為 運算元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左括號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右括號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65038A-3FB9-45DE-85BB-701B7A52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55" y="3874064"/>
            <a:ext cx="846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318" y="502337"/>
            <a:ext cx="4599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運算元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，就放到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318" y="968118"/>
            <a:ext cx="6024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+ , - , * , / , %..)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318" y="1433899"/>
            <a:ext cx="4184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左括號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，也放到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772" y="1939466"/>
            <a:ext cx="7428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右括號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)‘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裡的值，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直到遇到左括號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8403357" y="987061"/>
            <a:ext cx="346273" cy="1146074"/>
            <a:chOff x="6698512" y="565265"/>
            <a:chExt cx="346273" cy="1146074"/>
          </a:xfrm>
        </p:grpSpPr>
        <p:cxnSp>
          <p:nvCxnSpPr>
            <p:cNvPr id="11" name="直線接點 10"/>
            <p:cNvCxnSpPr/>
            <p:nvPr/>
          </p:nvCxnSpPr>
          <p:spPr>
            <a:xfrm flipH="1">
              <a:off x="6698512" y="5652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7043236" y="5652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6698512" y="1708298"/>
              <a:ext cx="336696" cy="3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 rot="5400000">
            <a:off x="9664844" y="1396538"/>
            <a:ext cx="346273" cy="1146074"/>
            <a:chOff x="6850912" y="717665"/>
            <a:chExt cx="346273" cy="1146074"/>
          </a:xfrm>
        </p:grpSpPr>
        <p:cxnSp>
          <p:nvCxnSpPr>
            <p:cNvPr id="23" name="直線接點 22"/>
            <p:cNvCxnSpPr/>
            <p:nvPr/>
          </p:nvCxnSpPr>
          <p:spPr>
            <a:xfrm flipH="1">
              <a:off x="6850912" y="7176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7195636" y="717665"/>
              <a:ext cx="1549" cy="11460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6850912" y="1860698"/>
              <a:ext cx="336696" cy="3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9457106" y="2191918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sz="1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80432" y="219191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endParaRPr lang="zh-TW" altLang="en-US" sz="1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9202" y="1737853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298248" y="179798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366937" y="823118"/>
            <a:ext cx="2825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output[50];</a:t>
            </a: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76" y="330247"/>
            <a:ext cx="1533739" cy="409632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366937" y="305294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input[50];</a:t>
            </a:r>
            <a:endParaRPr lang="zh-TW" altLang="en-US" sz="20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8986063" y="529952"/>
            <a:ext cx="380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9837979" y="1206356"/>
            <a:ext cx="322070" cy="4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54721" y="2434842"/>
            <a:ext cx="6487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如果運算子在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時，遇到其他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裡的值，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直到遇到優先權較低的運算子</a:t>
            </a:r>
          </a:p>
        </p:txBody>
      </p:sp>
      <p:sp>
        <p:nvSpPr>
          <p:cNvPr id="38" name="橢圓 37"/>
          <p:cNvSpPr/>
          <p:nvPr/>
        </p:nvSpPr>
        <p:spPr>
          <a:xfrm>
            <a:off x="4257694" y="2722048"/>
            <a:ext cx="927646" cy="46832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rgbClr val="7030A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60CB41D-4625-4C67-9A56-F17F9B25A819}"/>
              </a:ext>
            </a:extLst>
          </p:cNvPr>
          <p:cNvGrpSpPr/>
          <p:nvPr/>
        </p:nvGrpSpPr>
        <p:grpSpPr>
          <a:xfrm>
            <a:off x="1687148" y="3539163"/>
            <a:ext cx="6712054" cy="2713384"/>
            <a:chOff x="1687148" y="3539163"/>
            <a:chExt cx="6712054" cy="271338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FEF52B-4141-455F-8114-7AEBDB3DD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148" y="3539163"/>
              <a:ext cx="6712054" cy="2713384"/>
            </a:xfrm>
            <a:prstGeom prst="rect">
              <a:avLst/>
            </a:prstGeom>
          </p:spPr>
        </p:pic>
        <p:sp>
          <p:nvSpPr>
            <p:cNvPr id="43" name="橢圓 42"/>
            <p:cNvSpPr/>
            <p:nvPr/>
          </p:nvSpPr>
          <p:spPr>
            <a:xfrm>
              <a:off x="6368974" y="3791614"/>
              <a:ext cx="1911458" cy="58389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75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265699"/>
            <a:ext cx="6096000" cy="6463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void </a:t>
            </a: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change(char </a:t>
            </a:r>
            <a:r>
              <a:rPr lang="mr-IN" altLang="zh-TW" spc="3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*</a:t>
            </a: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infix, char </a:t>
            </a:r>
            <a:r>
              <a:rPr lang="mr-IN" altLang="zh-TW" spc="3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*</a:t>
            </a: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output)	</a:t>
            </a:r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{</a:t>
            </a:r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	</a:t>
            </a:r>
          </a:p>
          <a:p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936284" y="845069"/>
            <a:ext cx="6096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int i = 0, j = 0;</a:t>
            </a:r>
          </a:p>
          <a:p>
            <a:pPr>
              <a:lnSpc>
                <a:spcPct val="150000"/>
              </a:lnSpc>
            </a:pP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char val;</a:t>
            </a:r>
            <a:endParaRPr lang="zh-TW" altLang="en-US" spc="3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6283" y="1754072"/>
            <a:ext cx="1051791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while ((</a:t>
            </a:r>
            <a:r>
              <a:rPr lang="mr-IN" altLang="zh-TW" spc="300" dirty="0">
                <a:solidFill>
                  <a:srgbClr val="0000FF"/>
                </a:solidFill>
                <a:latin typeface="微軟正黑體"/>
                <a:ea typeface="微軟正黑體"/>
                <a:cs typeface="微軟正黑體"/>
              </a:rPr>
              <a:t>val = infix[i++]</a:t>
            </a: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) != '\0')   </a:t>
            </a:r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	</a:t>
            </a: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/* </a:t>
            </a:r>
            <a:r>
              <a:rPr lang="zh-TW" altLang="mr-IN" spc="300" dirty="0">
                <a:latin typeface="微軟正黑體"/>
                <a:ea typeface="微軟正黑體"/>
                <a:cs typeface="微軟正黑體"/>
              </a:rPr>
              <a:t>只要還沒到最後一個數就會執行 *</a:t>
            </a: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{</a:t>
            </a:r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						/* \0</a:t>
            </a:r>
            <a:r>
              <a:rPr lang="zh-TW" altLang="en-US" spc="300" dirty="0">
                <a:latin typeface="微軟正黑體"/>
                <a:ea typeface="微軟正黑體"/>
                <a:cs typeface="微軟正黑體"/>
              </a:rPr>
              <a:t>表示字串結束字元 *</a:t>
            </a:r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/</a:t>
            </a:r>
          </a:p>
          <a:p>
            <a:pPr>
              <a:lnSpc>
                <a:spcPct val="150000"/>
              </a:lnSpc>
            </a:pPr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50000"/>
              </a:lnSpc>
            </a:pPr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50000"/>
              </a:lnSpc>
            </a:pPr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50000"/>
              </a:lnSpc>
            </a:pPr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50000"/>
              </a:lnSpc>
            </a:pPr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50000"/>
              </a:lnSpc>
            </a:pPr>
            <a:endParaRPr lang="en-US" altLang="zh-TW" spc="300" dirty="0">
              <a:latin typeface="微軟正黑體"/>
              <a:ea typeface="微軟正黑體"/>
              <a:cs typeface="微軟正黑體"/>
            </a:endParaRPr>
          </a:p>
          <a:p>
            <a:pPr>
              <a:lnSpc>
                <a:spcPct val="150000"/>
              </a:lnSpc>
            </a:pPr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}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1172963" y="2641973"/>
            <a:ext cx="6487647" cy="2388605"/>
            <a:chOff x="1703183" y="2666631"/>
            <a:chExt cx="6487647" cy="2388605"/>
          </a:xfrm>
        </p:grpSpPr>
        <p:sp>
          <p:nvSpPr>
            <p:cNvPr id="6" name="矩形 5"/>
            <p:cNvSpPr/>
            <p:nvPr/>
          </p:nvSpPr>
          <p:spPr>
            <a:xfrm>
              <a:off x="1704590" y="2666631"/>
              <a:ext cx="418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如果是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運算元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數字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，就放到 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output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04591" y="3950279"/>
              <a:ext cx="3812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如果是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運算子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，就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push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到 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stack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03183" y="4408905"/>
              <a:ext cx="64876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如果運算子在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push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到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stack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時，遇到其他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運算子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pop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 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stack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裡的值，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直到遇到優先權較低的運算子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705994" y="3091853"/>
              <a:ext cx="3163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遇到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左括號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，也放到 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stack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04591" y="3497878"/>
              <a:ext cx="5739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遇到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右括號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pop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 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stack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裡的值，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直到遇到左括號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981681" y="5792496"/>
            <a:ext cx="6226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裡的值，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變空的</a:t>
            </a:r>
          </a:p>
        </p:txBody>
      </p:sp>
      <p:sp>
        <p:nvSpPr>
          <p:cNvPr id="13" name="矩形 12"/>
          <p:cNvSpPr/>
          <p:nvPr/>
        </p:nvSpPr>
        <p:spPr>
          <a:xfrm>
            <a:off x="7062681" y="4411117"/>
            <a:ext cx="512932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while (S.top &gt; -1)	</a:t>
            </a:r>
          </a:p>
          <a:p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{</a:t>
            </a:r>
          </a:p>
          <a:p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     </a:t>
            </a:r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output[j++] = S.item[S.top--]</a:t>
            </a:r>
            <a:r>
              <a:rPr lang="en-US" altLang="zh-TW" spc="300" dirty="0">
                <a:latin typeface="微軟正黑體"/>
                <a:ea typeface="微軟正黑體"/>
                <a:cs typeface="微軟正黑體"/>
              </a:rPr>
              <a:t>;</a:t>
            </a:r>
          </a:p>
          <a:p>
            <a:r>
              <a:rPr lang="mr-IN" altLang="zh-TW" spc="300" dirty="0">
                <a:latin typeface="微軟正黑體"/>
                <a:ea typeface="微軟正黑體"/>
                <a:cs typeface="微軟正黑體"/>
              </a:rPr>
              <a:t>}</a:t>
            </a:r>
            <a:endParaRPr lang="zh-TW" altLang="en-US" spc="3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15" name="直線單箭頭接點 36"/>
          <p:cNvCxnSpPr/>
          <p:nvPr/>
        </p:nvCxnSpPr>
        <p:spPr>
          <a:xfrm flipV="1">
            <a:off x="4412462" y="5178175"/>
            <a:ext cx="2529734" cy="59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F6DBDF-29A1-479A-B4C7-BD03090D415F}"/>
              </a:ext>
            </a:extLst>
          </p:cNvPr>
          <p:cNvSpPr txBox="1"/>
          <p:nvPr/>
        </p:nvSpPr>
        <p:spPr>
          <a:xfrm>
            <a:off x="6648700" y="565113"/>
            <a:ext cx="439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823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2" grpId="0"/>
      <p:bldP spid="13" grpId="0" animBg="1"/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860</Words>
  <Application>Microsoft Office PowerPoint</Application>
  <PresentationFormat>寬螢幕</PresentationFormat>
  <Paragraphs>129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曾韋瑄</dc:creator>
  <cp:lastModifiedBy>曾韋瑄</cp:lastModifiedBy>
  <cp:revision>3</cp:revision>
  <dcterms:created xsi:type="dcterms:W3CDTF">2022-10-09T15:37:32Z</dcterms:created>
  <dcterms:modified xsi:type="dcterms:W3CDTF">2022-10-09T16:11:43Z</dcterms:modified>
</cp:coreProperties>
</file>