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71" r:id="rId4"/>
    <p:sldId id="307" r:id="rId5"/>
    <p:sldId id="339" r:id="rId6"/>
    <p:sldId id="310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50" r:id="rId17"/>
    <p:sldId id="349" r:id="rId18"/>
    <p:sldId id="356" r:id="rId19"/>
    <p:sldId id="351" r:id="rId20"/>
    <p:sldId id="352" r:id="rId21"/>
    <p:sldId id="353" r:id="rId22"/>
    <p:sldId id="355" r:id="rId23"/>
    <p:sldId id="357" r:id="rId24"/>
    <p:sldId id="354" r:id="rId25"/>
    <p:sldId id="365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6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FF34828-75C4-4364-BCF5-D897EA8CC40A}">
          <p14:sldIdLst>
            <p14:sldId id="256"/>
            <p14:sldId id="257"/>
          </p14:sldIdLst>
        </p14:section>
        <p14:section name="Background" id="{80A4B341-1A63-463B-A9CA-BC5CCFA224D8}">
          <p14:sldIdLst>
            <p14:sldId id="271"/>
            <p14:sldId id="307"/>
            <p14:sldId id="339"/>
            <p14:sldId id="310"/>
            <p14:sldId id="340"/>
            <p14:sldId id="341"/>
            <p14:sldId id="342"/>
            <p14:sldId id="343"/>
          </p14:sldIdLst>
        </p14:section>
        <p14:section name="Motivation" id="{9BA6D005-22C1-488C-A824-6556B6AF853C}">
          <p14:sldIdLst>
            <p14:sldId id="344"/>
            <p14:sldId id="345"/>
          </p14:sldIdLst>
        </p14:section>
        <p14:section name="Contributions" id="{B271A34E-9F73-4105-A742-C73ADB1120D4}">
          <p14:sldIdLst>
            <p14:sldId id="346"/>
            <p14:sldId id="347"/>
          </p14:sldIdLst>
        </p14:section>
        <p14:section name="Framework" id="{644B9673-8BA7-4EDE-A1D5-DBF966581E46}">
          <p14:sldIdLst>
            <p14:sldId id="348"/>
            <p14:sldId id="350"/>
            <p14:sldId id="349"/>
            <p14:sldId id="356"/>
            <p14:sldId id="351"/>
            <p14:sldId id="352"/>
            <p14:sldId id="353"/>
            <p14:sldId id="355"/>
            <p14:sldId id="357"/>
            <p14:sldId id="354"/>
            <p14:sldId id="365"/>
          </p14:sldIdLst>
        </p14:section>
        <p14:section name="Evaluation" id="{545F135C-AB60-4BD4-BF21-09F4EBEEE83E}">
          <p14:sldIdLst>
            <p14:sldId id="358"/>
            <p14:sldId id="359"/>
            <p14:sldId id="360"/>
            <p14:sldId id="361"/>
            <p14:sldId id="362"/>
          </p14:sldIdLst>
        </p14:section>
        <p14:section name="Conclusion" id="{57FA4D58-D761-4CBE-8231-799EEEF795E4}">
          <p14:sldIdLst>
            <p14:sldId id="363"/>
            <p14:sldId id="364"/>
            <p14:sldId id="366"/>
          </p14:sldIdLst>
        </p14:section>
        <p14:section name="backup" id="{DE03C036-0C8C-4E4B-B9EB-0E950D30C89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7FF"/>
    <a:srgbClr val="A3C2FF"/>
    <a:srgbClr val="B7CFFF"/>
    <a:srgbClr val="9BBFFF"/>
    <a:srgbClr val="FFA19F"/>
    <a:srgbClr val="FF7979"/>
    <a:srgbClr val="FFB1AF"/>
    <a:srgbClr val="FF8F8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1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9CBC9-7F78-4BEE-BFF1-1EBC92B2EDCA}" type="datetimeFigureOut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725C3-108A-4609-98EF-54B8352D8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9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90" y="2130425"/>
            <a:ext cx="6429420" cy="1470025"/>
          </a:xfrm>
        </p:spPr>
        <p:txBody>
          <a:bodyPr/>
          <a:lstStyle>
            <a:lvl1pPr>
              <a:defRPr sz="2800">
                <a:solidFill>
                  <a:srgbClr val="003399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0012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1522512" cy="220641"/>
          </a:xfrm>
        </p:spPr>
        <p:txBody>
          <a:bodyPr/>
          <a:lstStyle/>
          <a:p>
            <a:fld id="{BF361E15-20B8-47DF-A008-B857BDCB497F}" type="datetime1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500834"/>
            <a:ext cx="4896544" cy="22064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CN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24328" y="6500834"/>
            <a:ext cx="1162472" cy="220641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500034" y="714356"/>
            <a:ext cx="285752" cy="128588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65868"/>
          </a:xfrm>
        </p:spPr>
        <p:txBody>
          <a:bodyPr/>
          <a:lstStyle>
            <a:lvl1pPr>
              <a:defRPr b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84576"/>
          </a:xfrm>
        </p:spPr>
        <p:txBody>
          <a:bodyPr/>
          <a:lstStyle>
            <a:lvl1pPr>
              <a:defRPr b="0">
                <a:latin typeface="Tahoma" pitchFamily="34" charset="0"/>
                <a:cs typeface="Tahoma" pitchFamily="34" charset="0"/>
              </a:defRPr>
            </a:lvl1pPr>
            <a:lvl2pPr>
              <a:defRPr sz="2000" b="0">
                <a:latin typeface="Tahoma" pitchFamily="34" charset="0"/>
                <a:cs typeface="Tahoma" pitchFamily="34" charset="0"/>
              </a:defRPr>
            </a:lvl2pPr>
            <a:lvl3pPr>
              <a:defRPr b="0">
                <a:latin typeface="Tahoma" pitchFamily="34" charset="0"/>
                <a:cs typeface="Tahoma" pitchFamily="34" charset="0"/>
              </a:defRPr>
            </a:lvl3pPr>
            <a:lvl4pPr>
              <a:defRPr b="0">
                <a:latin typeface="Tahoma" pitchFamily="34" charset="0"/>
                <a:cs typeface="Tahoma" pitchFamily="34" charset="0"/>
              </a:defRPr>
            </a:lvl4pPr>
            <a:lvl5pPr>
              <a:defRPr b="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C43C1-D0A9-4F6C-9469-EEA4D095D258}" type="datetime1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67544" y="980728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ko-KR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8670"/>
            <a:ext cx="4038600" cy="55007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CFF9-7396-49B0-BFE1-C2A07A4A5C0D}" type="datetime1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5A8B-92EE-4D36-AC8F-DFB21C3BAF0A}" type="datetime1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500034" y="857232"/>
            <a:ext cx="8229600" cy="0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730C9-42D7-492C-BC4A-DBB90C0C81B9}" type="datetime1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28670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00834"/>
            <a:ext cx="1018456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1021-ED17-4DCD-9275-077BF1DBA3AE}" type="datetime1">
              <a:rPr lang="zh-CN" altLang="en-US" smtClean="0"/>
              <a:t>2015/3/1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75656" y="6500834"/>
            <a:ext cx="6120680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6336" y="6500834"/>
            <a:ext cx="1090464" cy="2206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 descr="KAIST_뒷배경 흰색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58116" y="142852"/>
            <a:ext cx="1285884" cy="357190"/>
          </a:xfrm>
          <a:prstGeom prst="rect">
            <a:avLst/>
          </a:prstGeom>
        </p:spPr>
      </p:pic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00034" y="6500834"/>
            <a:ext cx="8229600" cy="0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9" t="19859" r="23012" b="29310"/>
          <a:stretch/>
        </p:blipFill>
        <p:spPr bwMode="auto">
          <a:xfrm>
            <a:off x="7780712" y="0"/>
            <a:ext cx="1363287" cy="83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3200" b="1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72816"/>
            <a:ext cx="9144000" cy="1584176"/>
          </a:xfrm>
        </p:spPr>
        <p:txBody>
          <a:bodyPr/>
          <a:lstStyle/>
          <a:p>
            <a:r>
              <a:rPr lang="en-US" altLang="zh-CN"/>
              <a:t>HSPT: Practical Implementation and </a:t>
            </a:r>
            <a:r>
              <a:rPr lang="en-US" altLang="zh-CN"/>
              <a:t>Efficient 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Management</a:t>
            </a:r>
            <a:r>
              <a:rPr lang="en-US" altLang="zh-CN"/>
              <a:t> </a:t>
            </a:r>
            <a:r>
              <a:rPr lang="en-US" altLang="zh-CN" smtClean="0"/>
              <a:t>of </a:t>
            </a:r>
            <a:r>
              <a:rPr lang="en-US" altLang="zh-CN"/>
              <a:t>Embedded Shadow Page Tables</a:t>
            </a:r>
            <a:br>
              <a:rPr lang="en-US" altLang="zh-CN"/>
            </a:br>
            <a:r>
              <a:rPr lang="en-US" altLang="zh-CN"/>
              <a:t>for Cross-ISA System </a:t>
            </a:r>
            <a:r>
              <a:rPr lang="en-US" altLang="zh-CN"/>
              <a:t>Virtual </a:t>
            </a:r>
            <a:r>
              <a:rPr lang="en-US" altLang="zh-CN" smtClean="0"/>
              <a:t>Machines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3789040"/>
            <a:ext cx="7632848" cy="1080120"/>
          </a:xfrm>
        </p:spPr>
        <p:txBody>
          <a:bodyPr>
            <a:noAutofit/>
          </a:bodyPr>
          <a:lstStyle/>
          <a:p>
            <a:r>
              <a:rPr lang="en-US" altLang="zh-CN" sz="2200"/>
              <a:t>Zhe </a:t>
            </a:r>
            <a:r>
              <a:rPr lang="en-US" altLang="zh-CN" sz="2200" smtClean="0"/>
              <a:t>Wang</a:t>
            </a:r>
            <a:r>
              <a:rPr lang="en-US" altLang="zh-CN" sz="2200" baseline="30000" smtClean="0"/>
              <a:t>1</a:t>
            </a:r>
            <a:r>
              <a:rPr lang="en-US" altLang="zh-CN" sz="2200" b="0" smtClean="0"/>
              <a:t>, </a:t>
            </a:r>
            <a:r>
              <a:rPr lang="en-US" altLang="zh-CN" sz="2200" b="0"/>
              <a:t>Jianjun Li</a:t>
            </a:r>
            <a:r>
              <a:rPr lang="en-US" altLang="zh-CN" sz="2200" b="0" baseline="30000"/>
              <a:t>1</a:t>
            </a:r>
            <a:r>
              <a:rPr lang="en-US" altLang="zh-CN" sz="2200" b="0"/>
              <a:t>, Chenggang Wu</a:t>
            </a:r>
            <a:r>
              <a:rPr lang="en-US" altLang="zh-CN" sz="2200" b="0" baseline="30000"/>
              <a:t>1 </a:t>
            </a:r>
            <a:r>
              <a:rPr lang="en-US" altLang="zh-CN" sz="2200" b="0"/>
              <a:t>, </a:t>
            </a:r>
            <a:r>
              <a:rPr lang="en-US" altLang="zh-CN" sz="2200" b="0"/>
              <a:t>Dongyan </a:t>
            </a:r>
            <a:r>
              <a:rPr lang="en-US" altLang="zh-CN" sz="2200" b="0" smtClean="0"/>
              <a:t>Yang</a:t>
            </a:r>
            <a:r>
              <a:rPr lang="en-US" altLang="zh-CN" sz="2200" b="0" baseline="30000" smtClean="0"/>
              <a:t>2</a:t>
            </a:r>
            <a:r>
              <a:rPr lang="en-US" altLang="zh-CN" sz="2200" b="0" smtClean="0"/>
              <a:t>, </a:t>
            </a:r>
          </a:p>
          <a:p>
            <a:r>
              <a:rPr lang="en-US" altLang="zh-CN" sz="2200" b="0" smtClean="0"/>
              <a:t>Zhenjiang Wang</a:t>
            </a:r>
            <a:r>
              <a:rPr lang="en-US" altLang="zh-CN" sz="2200" b="0" baseline="30000" smtClean="0"/>
              <a:t>1</a:t>
            </a:r>
            <a:r>
              <a:rPr lang="en-US" altLang="zh-CN" sz="2200" b="0"/>
              <a:t>,</a:t>
            </a:r>
            <a:r>
              <a:rPr lang="zh-CN" altLang="en-US" sz="2200" b="0" smtClean="0"/>
              <a:t> </a:t>
            </a:r>
            <a:r>
              <a:rPr lang="de-DE" altLang="zh-CN" sz="2200" b="0" smtClean="0"/>
              <a:t>Wei-Chung Hsu</a:t>
            </a:r>
            <a:r>
              <a:rPr lang="de-DE" altLang="zh-CN" sz="2200" b="0" baseline="30000" smtClean="0"/>
              <a:t>3</a:t>
            </a:r>
            <a:r>
              <a:rPr lang="de-DE" altLang="zh-CN" sz="2200" b="0" smtClean="0"/>
              <a:t>, </a:t>
            </a:r>
            <a:r>
              <a:rPr lang="de-DE" altLang="zh-CN" sz="2200" b="0"/>
              <a:t>Bin </a:t>
            </a:r>
            <a:r>
              <a:rPr lang="de-DE" altLang="zh-CN" sz="2200" b="0" smtClean="0"/>
              <a:t>Li</a:t>
            </a:r>
            <a:r>
              <a:rPr lang="de-DE" altLang="zh-CN" sz="2200" b="0" baseline="30000" smtClean="0"/>
              <a:t>4</a:t>
            </a:r>
            <a:r>
              <a:rPr lang="de-DE" altLang="zh-CN" sz="2200" b="0" smtClean="0"/>
              <a:t>, </a:t>
            </a:r>
            <a:r>
              <a:rPr lang="de-DE" altLang="zh-CN" sz="2200" b="0"/>
              <a:t>Yong </a:t>
            </a:r>
            <a:r>
              <a:rPr lang="de-DE" altLang="zh-CN" sz="2200" b="0" smtClean="0"/>
              <a:t>Guan</a:t>
            </a:r>
            <a:r>
              <a:rPr lang="de-DE" altLang="zh-CN" sz="2200" b="0" baseline="30000" smtClean="0"/>
              <a:t>5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475656" y="6500834"/>
            <a:ext cx="6120680" cy="220641"/>
          </a:xfrm>
        </p:spPr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7" name="副标题 2"/>
          <p:cNvSpPr txBox="1">
            <a:spLocks/>
          </p:cNvSpPr>
          <p:nvPr/>
        </p:nvSpPr>
        <p:spPr>
          <a:xfrm>
            <a:off x="467544" y="4869160"/>
            <a:ext cx="8208912" cy="1487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0" baseline="3000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altLang="zh-CN" sz="2000" b="0" smtClean="0">
                <a:solidFill>
                  <a:schemeClr val="bg1">
                    <a:lumMod val="65000"/>
                  </a:schemeClr>
                </a:solidFill>
              </a:rPr>
              <a:t>State Key Laboratory of Computer Architecture, Institute of Computing Technology,</a:t>
            </a:r>
          </a:p>
          <a:p>
            <a:r>
              <a:rPr lang="en-US" altLang="zh-CN" sz="2100" b="0" baseline="30000" smtClean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altLang="zh-CN" sz="2000" b="0" smtClean="0">
                <a:solidFill>
                  <a:schemeClr val="bg1">
                    <a:lumMod val="65000"/>
                  </a:schemeClr>
                </a:solidFill>
              </a:rPr>
              <a:t>China Systems and Technology Lab, IBM,</a:t>
            </a:r>
          </a:p>
          <a:p>
            <a:r>
              <a:rPr lang="en-US" altLang="zh-CN" sz="2100" b="0" baseline="30000" smtClean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altLang="zh-CN" sz="2000" b="0" smtClean="0">
                <a:solidFill>
                  <a:schemeClr val="bg1">
                    <a:lumMod val="65000"/>
                  </a:schemeClr>
                </a:solidFill>
              </a:rPr>
              <a:t>Dept. Computer Science &amp; Information Engineering, National Taiwan University,</a:t>
            </a:r>
          </a:p>
          <a:p>
            <a:r>
              <a:rPr lang="en-US" altLang="zh-CN" sz="2000" b="0" baseline="3000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altLang="zh-CN" sz="1800" b="0" smtClean="0">
                <a:solidFill>
                  <a:schemeClr val="bg1">
                    <a:lumMod val="65000"/>
                  </a:schemeClr>
                </a:solidFill>
              </a:rPr>
              <a:t>Netease, </a:t>
            </a:r>
            <a:r>
              <a:rPr lang="en-US" altLang="zh-CN" sz="2000" b="0" baseline="30000" smtClean="0">
                <a:solidFill>
                  <a:schemeClr val="bg1">
                    <a:lumMod val="65000"/>
                  </a:schemeClr>
                </a:solidFill>
              </a:rPr>
              <a:t>5</a:t>
            </a:r>
            <a:r>
              <a:rPr lang="en-US" altLang="zh-CN" sz="1800" b="0" smtClean="0">
                <a:solidFill>
                  <a:schemeClr val="bg1">
                    <a:lumMod val="65000"/>
                  </a:schemeClr>
                </a:solidFill>
              </a:rPr>
              <a:t>College of information Engineering, Capital Normal University</a:t>
            </a:r>
            <a:endParaRPr lang="en-US" altLang="zh-CN" sz="2000" b="0" smtClean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sz="2000" b="0" baseline="30000" dirty="0"/>
          </a:p>
        </p:txBody>
      </p:sp>
    </p:spTree>
    <p:extLst>
      <p:ext uri="{BB962C8B-B14F-4D97-AF65-F5344CB8AC3E}">
        <p14:creationId xmlns:p14="http://schemas.microsoft.com/office/powerpoint/2010/main" val="12688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Embedded Shadow Page Table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Support for Multi-Process</a:t>
            </a:r>
          </a:p>
          <a:p>
            <a:pPr lvl="1"/>
            <a:r>
              <a:rPr lang="en-US" altLang="zh-CN"/>
              <a:t>ESPT maintains </a:t>
            </a:r>
            <a:r>
              <a:rPr lang="en-US" altLang="zh-CN"/>
              <a:t>a </a:t>
            </a:r>
            <a:r>
              <a:rPr lang="en-US" altLang="zh-CN" smtClean="0"/>
              <a:t>shadow page table for </a:t>
            </a:r>
            <a:r>
              <a:rPr lang="en-US" altLang="zh-CN"/>
              <a:t>each guest process</a:t>
            </a:r>
            <a:r>
              <a:rPr lang="en-US" altLang="zh-CN"/>
              <a:t>, </a:t>
            </a:r>
            <a:r>
              <a:rPr lang="en-US" altLang="zh-CN" smtClean="0"/>
              <a:t>   when </a:t>
            </a:r>
            <a:r>
              <a:rPr lang="en-US" altLang="zh-CN"/>
              <a:t>the guest process switches</a:t>
            </a:r>
            <a:r>
              <a:rPr lang="en-US" altLang="zh-CN"/>
              <a:t>, </a:t>
            </a:r>
            <a:r>
              <a:rPr lang="en-US" altLang="zh-CN" smtClean="0"/>
              <a:t>ESPT will </a:t>
            </a:r>
            <a:r>
              <a:rPr lang="en-US" altLang="zh-CN"/>
              <a:t>use </a:t>
            </a:r>
            <a:r>
              <a:rPr lang="en-US" altLang="zh-CN" b="1"/>
              <a:t>LKMs</a:t>
            </a:r>
            <a:r>
              <a:rPr lang="en-US" altLang="zh-CN"/>
              <a:t> to set the host directory page </a:t>
            </a:r>
            <a:r>
              <a:rPr lang="en-US" altLang="zh-CN"/>
              <a:t>table </a:t>
            </a:r>
            <a:r>
              <a:rPr lang="en-US" altLang="zh-CN" smtClean="0"/>
              <a:t>base pointer </a:t>
            </a:r>
            <a:r>
              <a:rPr lang="en-US" altLang="zh-CN"/>
              <a:t>for the lower 4G space to the </a:t>
            </a:r>
            <a:r>
              <a:rPr lang="en-US" altLang="zh-CN"/>
              <a:t>targeted </a:t>
            </a:r>
            <a:r>
              <a:rPr lang="en-US" altLang="zh-CN" smtClean="0"/>
              <a:t>shadow page table.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3923928" y="3933056"/>
            <a:ext cx="1042631" cy="1728191"/>
            <a:chOff x="7596336" y="4370717"/>
            <a:chExt cx="973996" cy="1345743"/>
          </a:xfrm>
        </p:grpSpPr>
        <p:sp>
          <p:nvSpPr>
            <p:cNvPr id="8" name="矩形 7"/>
            <p:cNvSpPr/>
            <p:nvPr/>
          </p:nvSpPr>
          <p:spPr>
            <a:xfrm>
              <a:off x="7596336" y="4426788"/>
              <a:ext cx="973994" cy="12896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96337" y="4370717"/>
              <a:ext cx="973995" cy="465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mtClean="0"/>
                <a:t>Host Page         Table</a:t>
              </a:r>
              <a:endParaRPr lang="zh-CN" alt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6336" y="5289895"/>
              <a:ext cx="973994" cy="3834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smtClean="0"/>
                <a:t>Emulator Page </a:t>
              </a:r>
              <a:r>
                <a:rPr lang="en-US" altLang="zh-CN" sz="1300" smtClean="0"/>
                <a:t>Entry</a:t>
              </a:r>
              <a:endParaRPr lang="en-US" altLang="zh-CN" sz="1300" smtClean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40152" y="2924945"/>
            <a:ext cx="1152128" cy="1008111"/>
            <a:chOff x="6732240" y="3068963"/>
            <a:chExt cx="1152128" cy="1008111"/>
          </a:xfrm>
        </p:grpSpPr>
        <p:grpSp>
          <p:nvGrpSpPr>
            <p:cNvPr id="12" name="组合 11"/>
            <p:cNvGrpSpPr/>
            <p:nvPr/>
          </p:nvGrpSpPr>
          <p:grpSpPr>
            <a:xfrm>
              <a:off x="6732240" y="3068963"/>
              <a:ext cx="1152128" cy="1008111"/>
              <a:chOff x="6588224" y="3562934"/>
              <a:chExt cx="1152128" cy="509593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6732240" y="3599334"/>
                <a:ext cx="864096" cy="47319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88224" y="3562934"/>
                <a:ext cx="1152128" cy="23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smtClean="0"/>
                  <a:t>Shadow </a:t>
                </a:r>
                <a:r>
                  <a:rPr lang="en-US" altLang="zh-CN" sz="1200" smtClean="0"/>
                  <a:t>Page         </a:t>
                </a:r>
                <a:r>
                  <a:rPr lang="en-US" altLang="zh-CN" sz="1200" smtClean="0"/>
                  <a:t>Table </a:t>
                </a:r>
                <a:r>
                  <a:rPr lang="en-US" altLang="zh-CN" sz="1200" smtClean="0"/>
                  <a:t>A</a:t>
                </a:r>
                <a:endParaRPr lang="zh-CN" altLang="en-US" sz="1200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6876256" y="3501014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6876256" y="3933056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6876256" y="3789040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6876256" y="3645024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直接连接符 19"/>
          <p:cNvCxnSpPr/>
          <p:nvPr/>
        </p:nvCxnSpPr>
        <p:spPr>
          <a:xfrm flipV="1">
            <a:off x="4966559" y="2996954"/>
            <a:ext cx="1117609" cy="139834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4966559" y="3933056"/>
            <a:ext cx="1117609" cy="11335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927853" y="4433110"/>
            <a:ext cx="1031031" cy="4001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23929" y="4392686"/>
            <a:ext cx="1042628" cy="69249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smtClean="0"/>
              <a:t>Embedded Shadow</a:t>
            </a:r>
            <a:r>
              <a:rPr lang="en-US" altLang="zh-CN" sz="1300" smtClean="0"/>
              <a:t> </a:t>
            </a:r>
            <a:r>
              <a:rPr lang="en-US" altLang="zh-CN" sz="1300" smtClean="0"/>
              <a:t>Page </a:t>
            </a:r>
            <a:r>
              <a:rPr lang="en-US" altLang="zh-CN" sz="1300" smtClean="0"/>
              <a:t>Entry</a:t>
            </a:r>
            <a:endParaRPr lang="en-US" altLang="zh-CN" sz="1300" smtClean="0"/>
          </a:p>
        </p:txBody>
      </p:sp>
      <p:grpSp>
        <p:nvGrpSpPr>
          <p:cNvPr id="24" name="组合 23"/>
          <p:cNvGrpSpPr/>
          <p:nvPr/>
        </p:nvGrpSpPr>
        <p:grpSpPr>
          <a:xfrm>
            <a:off x="5940152" y="4077075"/>
            <a:ext cx="1152128" cy="989526"/>
            <a:chOff x="6732240" y="3068968"/>
            <a:chExt cx="1152128" cy="989526"/>
          </a:xfrm>
        </p:grpSpPr>
        <p:grpSp>
          <p:nvGrpSpPr>
            <p:cNvPr id="25" name="组合 24"/>
            <p:cNvGrpSpPr/>
            <p:nvPr/>
          </p:nvGrpSpPr>
          <p:grpSpPr>
            <a:xfrm>
              <a:off x="6732240" y="3068968"/>
              <a:ext cx="1152128" cy="989526"/>
              <a:chOff x="6588224" y="3562934"/>
              <a:chExt cx="1152128" cy="500198"/>
            </a:xfrm>
          </p:grpSpPr>
          <p:sp>
            <p:nvSpPr>
              <p:cNvPr id="31" name="矩形 30"/>
              <p:cNvSpPr/>
              <p:nvPr/>
            </p:nvSpPr>
            <p:spPr>
              <a:xfrm>
                <a:off x="6732240" y="3599334"/>
                <a:ext cx="864096" cy="46379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588224" y="3562934"/>
                <a:ext cx="1152128" cy="23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smtClean="0"/>
                  <a:t>Shadow </a:t>
                </a:r>
                <a:r>
                  <a:rPr lang="en-US" altLang="zh-CN" sz="1200" smtClean="0"/>
                  <a:t>Page         </a:t>
                </a:r>
                <a:r>
                  <a:rPr lang="en-US" altLang="zh-CN" sz="1200" smtClean="0"/>
                  <a:t>Table </a:t>
                </a:r>
                <a:r>
                  <a:rPr lang="en-US" altLang="zh-CN" sz="1200"/>
                  <a:t>B</a:t>
                </a:r>
                <a:endParaRPr lang="zh-CN" altLang="en-US" sz="1200" dirty="0"/>
              </a:p>
            </p:txBody>
          </p:sp>
        </p:grpSp>
        <p:cxnSp>
          <p:nvCxnSpPr>
            <p:cNvPr id="26" name="直接连接符 25"/>
            <p:cNvCxnSpPr/>
            <p:nvPr/>
          </p:nvCxnSpPr>
          <p:spPr>
            <a:xfrm>
              <a:off x="6876256" y="3501014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6876256" y="3933056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876256" y="3789040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876256" y="3645024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5940152" y="5475423"/>
            <a:ext cx="1152128" cy="977913"/>
            <a:chOff x="6732240" y="3068964"/>
            <a:chExt cx="1152128" cy="977913"/>
          </a:xfrm>
        </p:grpSpPr>
        <p:grpSp>
          <p:nvGrpSpPr>
            <p:cNvPr id="34" name="组合 33"/>
            <p:cNvGrpSpPr/>
            <p:nvPr/>
          </p:nvGrpSpPr>
          <p:grpSpPr>
            <a:xfrm>
              <a:off x="6732240" y="3068964"/>
              <a:ext cx="1152128" cy="977913"/>
              <a:chOff x="6588224" y="3562934"/>
              <a:chExt cx="1152128" cy="494328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6732240" y="3599334"/>
                <a:ext cx="864096" cy="45792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88224" y="3562934"/>
                <a:ext cx="1152128" cy="23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smtClean="0"/>
                  <a:t>Shadow </a:t>
                </a:r>
                <a:r>
                  <a:rPr lang="en-US" altLang="zh-CN" sz="1200" smtClean="0"/>
                  <a:t>Page         </a:t>
                </a:r>
                <a:r>
                  <a:rPr lang="en-US" altLang="zh-CN" sz="1200" smtClean="0"/>
                  <a:t>Table </a:t>
                </a:r>
                <a:r>
                  <a:rPr lang="en-US" altLang="zh-CN" sz="1200" smtClean="0"/>
                  <a:t>N</a:t>
                </a:r>
                <a:endParaRPr lang="zh-CN" altLang="en-US" sz="1200" dirty="0"/>
              </a:p>
            </p:txBody>
          </p:sp>
        </p:grpSp>
        <p:cxnSp>
          <p:nvCxnSpPr>
            <p:cNvPr id="35" name="直接连接符 34"/>
            <p:cNvCxnSpPr/>
            <p:nvPr/>
          </p:nvCxnSpPr>
          <p:spPr>
            <a:xfrm>
              <a:off x="6876256" y="3501014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876256" y="3933056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876256" y="3789040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876256" y="3645024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594015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/>
              <a:t>...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5576" y="363573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smtClean="0"/>
              <a:t>Guest Process Switching</a:t>
            </a:r>
          </a:p>
        </p:txBody>
      </p:sp>
      <p:cxnSp>
        <p:nvCxnSpPr>
          <p:cNvPr id="48" name="直接连接符 47"/>
          <p:cNvCxnSpPr/>
          <p:nvPr/>
        </p:nvCxnSpPr>
        <p:spPr>
          <a:xfrm>
            <a:off x="3635896" y="3155777"/>
            <a:ext cx="0" cy="3183738"/>
          </a:xfrm>
          <a:prstGeom prst="line">
            <a:avLst/>
          </a:prstGeom>
          <a:ln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83568" y="4067780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mtClean="0">
                <a:sym typeface="Wingdings 2"/>
              </a:rPr>
              <a:t></a:t>
            </a:r>
            <a:r>
              <a:rPr lang="en-US" altLang="zh-CN" smtClean="0"/>
              <a:t>Switch Process A to Process B</a:t>
            </a:r>
          </a:p>
          <a:p>
            <a:pPr algn="ctr"/>
            <a:r>
              <a:rPr lang="en-US" altLang="zh-CN">
                <a:sym typeface="Wingdings 2"/>
              </a:rPr>
              <a:t></a:t>
            </a:r>
            <a:r>
              <a:rPr lang="en-US" altLang="zh-CN" smtClean="0"/>
              <a:t>Switch Process B to Process N </a:t>
            </a: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4966559" y="4149084"/>
            <a:ext cx="1117609" cy="243603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4966559" y="5066597"/>
            <a:ext cx="1117609" cy="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966559" y="4385661"/>
            <a:ext cx="1117609" cy="116177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4966559" y="5066597"/>
            <a:ext cx="1117609" cy="1386739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Background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b="1"/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Contributions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The Framework of HSPT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Evaluation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Conclusion</a:t>
            </a:r>
            <a:endParaRPr lang="zh-CN" altLang="zh-CN" sz="280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9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Motivation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435280" cy="5184576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ESPT can significantly reduce the </a:t>
            </a:r>
            <a:r>
              <a:rPr lang="en-US" altLang="zh-CN"/>
              <a:t>address </a:t>
            </a:r>
            <a:r>
              <a:rPr lang="en-US" altLang="zh-CN" smtClean="0"/>
              <a:t>translation overhead. However, </a:t>
            </a:r>
            <a:r>
              <a:rPr lang="en-US" altLang="zh-CN"/>
              <a:t>ESPT </a:t>
            </a:r>
            <a:r>
              <a:rPr lang="en-US" altLang="zh-CN" smtClean="0"/>
              <a:t>has </a:t>
            </a:r>
            <a:r>
              <a:rPr lang="en-US" altLang="zh-CN"/>
              <a:t>a </a:t>
            </a:r>
            <a:r>
              <a:rPr lang="en-US" altLang="zh-CN"/>
              <a:t>few </a:t>
            </a:r>
            <a:r>
              <a:rPr lang="en-US" altLang="zh-CN" smtClean="0"/>
              <a:t>drawbacks due to LKM.</a:t>
            </a:r>
          </a:p>
          <a:p>
            <a:endParaRPr lang="en-US" altLang="zh-CN"/>
          </a:p>
          <a:p>
            <a:r>
              <a:rPr lang="en-US" altLang="zh-CN" smtClean="0"/>
              <a:t>Using </a:t>
            </a:r>
            <a:r>
              <a:rPr lang="en-US" altLang="zh-CN"/>
              <a:t>LKMs is less desirable for </a:t>
            </a:r>
            <a:r>
              <a:rPr lang="en-US" altLang="zh-CN"/>
              <a:t>system </a:t>
            </a:r>
            <a:r>
              <a:rPr lang="en-US" altLang="zh-CN" smtClean="0"/>
              <a:t>virtual machines   due  to </a:t>
            </a:r>
            <a:r>
              <a:rPr lang="en-US" altLang="zh-CN"/>
              <a:t>portability, security </a:t>
            </a:r>
            <a:r>
              <a:rPr lang="en-US" altLang="zh-CN"/>
              <a:t>and </a:t>
            </a:r>
            <a:r>
              <a:rPr lang="en-US" altLang="zh-CN" smtClean="0"/>
              <a:t>maintainability concerns.</a:t>
            </a:r>
          </a:p>
          <a:p>
            <a:pPr lvl="1"/>
            <a:r>
              <a:rPr lang="en-US" altLang="zh-CN" smtClean="0"/>
              <a:t>Most </a:t>
            </a:r>
            <a:r>
              <a:rPr lang="en-US" altLang="zh-CN"/>
              <a:t>of LKMs use </a:t>
            </a:r>
            <a:r>
              <a:rPr lang="en-US" altLang="zh-CN"/>
              <a:t>the </a:t>
            </a:r>
            <a:r>
              <a:rPr lang="en-US" altLang="zh-CN" smtClean="0"/>
              <a:t>internal kernel </a:t>
            </a:r>
            <a:r>
              <a:rPr lang="en-US" altLang="zh-CN"/>
              <a:t>interface and </a:t>
            </a:r>
            <a:r>
              <a:rPr lang="en-US" altLang="zh-CN">
                <a:solidFill>
                  <a:srgbClr val="FF0000"/>
                </a:solidFill>
              </a:rPr>
              <a:t>different </a:t>
            </a:r>
            <a:r>
              <a:rPr lang="en-US" altLang="zh-CN" smtClean="0">
                <a:solidFill>
                  <a:srgbClr val="FF0000"/>
                </a:solidFill>
              </a:rPr>
              <a:t>kernel   versions </a:t>
            </a:r>
            <a:r>
              <a:rPr lang="en-US" altLang="zh-CN">
                <a:solidFill>
                  <a:srgbClr val="FF0000"/>
                </a:solidFill>
              </a:rPr>
              <a:t>may </a:t>
            </a:r>
            <a:r>
              <a:rPr lang="en-US" altLang="zh-CN">
                <a:solidFill>
                  <a:srgbClr val="FF0000"/>
                </a:solidFill>
              </a:rPr>
              <a:t>have </a:t>
            </a:r>
            <a:r>
              <a:rPr lang="en-US" altLang="zh-CN" smtClean="0">
                <a:solidFill>
                  <a:srgbClr val="FF0000"/>
                </a:solidFill>
              </a:rPr>
              <a:t>different interfaces</a:t>
            </a:r>
            <a:r>
              <a:rPr lang="en-US" altLang="zh-CN"/>
              <a:t>.</a:t>
            </a:r>
            <a:r>
              <a:rPr lang="en-US" altLang="zh-CN" smtClean="0"/>
              <a:t> </a:t>
            </a:r>
          </a:p>
          <a:p>
            <a:pPr lvl="1"/>
            <a:r>
              <a:rPr lang="en-US" altLang="zh-CN"/>
              <a:t>To enforce security, modern OS </a:t>
            </a:r>
            <a:r>
              <a:rPr lang="en-US" altLang="zh-CN"/>
              <a:t>only </a:t>
            </a:r>
            <a:r>
              <a:rPr lang="en-US" altLang="zh-CN" smtClean="0"/>
              <a:t>allows the </a:t>
            </a:r>
            <a:r>
              <a:rPr lang="en-US" altLang="zh-CN"/>
              <a:t>user </a:t>
            </a:r>
            <a:r>
              <a:rPr lang="en-US" altLang="zh-CN"/>
              <a:t>who </a:t>
            </a:r>
            <a:r>
              <a:rPr lang="en-US" altLang="zh-CN" smtClean="0"/>
              <a:t>has </a:t>
            </a:r>
            <a:r>
              <a:rPr lang="en-US" altLang="zh-CN" smtClean="0">
                <a:solidFill>
                  <a:srgbClr val="FF0000"/>
                </a:solidFill>
              </a:rPr>
              <a:t>root   privilege</a:t>
            </a:r>
            <a:r>
              <a:rPr lang="en-US" altLang="zh-CN" smtClean="0"/>
              <a:t> </a:t>
            </a:r>
            <a:r>
              <a:rPr lang="en-US" altLang="zh-CN"/>
              <a:t>to load </a:t>
            </a:r>
            <a:r>
              <a:rPr lang="en-US" altLang="zh-CN"/>
              <a:t>LKMs</a:t>
            </a:r>
            <a:r>
              <a:rPr lang="en-US" altLang="zh-CN" smtClean="0"/>
              <a:t>.</a:t>
            </a:r>
          </a:p>
          <a:p>
            <a:pPr lvl="1"/>
            <a:r>
              <a:rPr lang="en-US" altLang="zh-CN"/>
              <a:t>Using LKMs, the kernel </a:t>
            </a:r>
            <a:r>
              <a:rPr lang="en-US" altLang="zh-CN"/>
              <a:t>would </a:t>
            </a:r>
            <a:r>
              <a:rPr lang="en-US" altLang="zh-CN" smtClean="0"/>
              <a:t>be </a:t>
            </a:r>
            <a:r>
              <a:rPr lang="en-US" altLang="zh-CN" smtClean="0">
                <a:solidFill>
                  <a:srgbClr val="FF0000"/>
                </a:solidFill>
              </a:rPr>
              <a:t>less </a:t>
            </a:r>
            <a:r>
              <a:rPr lang="en-US" altLang="zh-CN">
                <a:solidFill>
                  <a:srgbClr val="FF0000"/>
                </a:solidFill>
              </a:rPr>
              <a:t>secure</a:t>
            </a:r>
            <a:r>
              <a:rPr lang="en-US" altLang="zh-CN" smtClean="0"/>
              <a:t>.</a:t>
            </a:r>
          </a:p>
          <a:p>
            <a:pPr lvl="2"/>
            <a:r>
              <a:rPr lang="en-US" altLang="zh-CN"/>
              <a:t>For example, for the Linux kernel, </a:t>
            </a:r>
            <a:r>
              <a:rPr lang="en-US" altLang="zh-CN"/>
              <a:t>many </a:t>
            </a:r>
            <a:r>
              <a:rPr lang="en-US" altLang="zh-CN" smtClean="0"/>
              <a:t>kernel exploits </a:t>
            </a:r>
            <a:r>
              <a:rPr lang="en-US" altLang="zh-CN"/>
              <a:t>have been reported</a:t>
            </a:r>
            <a:r>
              <a:rPr lang="en-US" altLang="zh-CN"/>
              <a:t>, </a:t>
            </a:r>
            <a:r>
              <a:rPr lang="en-US" altLang="zh-CN" smtClean="0"/>
              <a:t>  and  often </a:t>
            </a:r>
            <a:r>
              <a:rPr lang="en-US" altLang="zh-CN"/>
              <a:t>these </a:t>
            </a:r>
            <a:r>
              <a:rPr lang="en-US" altLang="zh-CN"/>
              <a:t>exploits </a:t>
            </a:r>
            <a:r>
              <a:rPr lang="en-US" altLang="zh-CN" smtClean="0"/>
              <a:t>attack LKMs </a:t>
            </a:r>
            <a:r>
              <a:rPr lang="en-US" altLang="zh-CN"/>
              <a:t>instead of the </a:t>
            </a:r>
            <a:r>
              <a:rPr lang="en-US" altLang="zh-CN"/>
              <a:t>core </a:t>
            </a:r>
            <a:r>
              <a:rPr lang="en-US" altLang="zh-CN" smtClean="0"/>
              <a:t>kernel [</a:t>
            </a:r>
            <a:r>
              <a:rPr lang="en-US" altLang="zh-CN" i="1">
                <a:solidFill>
                  <a:schemeClr val="bg1">
                    <a:lumMod val="75000"/>
                  </a:schemeClr>
                </a:solidFill>
              </a:rPr>
              <a:t>APSys </a:t>
            </a:r>
            <a:r>
              <a:rPr lang="en-US" altLang="zh-CN" i="1" smtClean="0">
                <a:solidFill>
                  <a:schemeClr val="bg1">
                    <a:lumMod val="75000"/>
                  </a:schemeClr>
                </a:solidFill>
              </a:rPr>
              <a:t>’11</a:t>
            </a:r>
            <a:r>
              <a:rPr lang="en-US" altLang="zh-CN" smtClean="0"/>
              <a:t>].</a:t>
            </a:r>
          </a:p>
          <a:p>
            <a:pPr lvl="2"/>
            <a:endParaRPr lang="en-US" altLang="zh-CN"/>
          </a:p>
          <a:p>
            <a:r>
              <a:rPr lang="en-US" altLang="zh-CN" smtClean="0"/>
              <a:t>So we proposed a </a:t>
            </a:r>
            <a:r>
              <a:rPr lang="en-US" altLang="zh-CN"/>
              <a:t>different </a:t>
            </a:r>
            <a:r>
              <a:rPr lang="en-US" altLang="zh-CN" smtClean="0"/>
              <a:t>implementation to </a:t>
            </a:r>
            <a:r>
              <a:rPr lang="en-US" altLang="zh-CN"/>
              <a:t>manage </a:t>
            </a:r>
            <a:r>
              <a:rPr lang="en-US" altLang="zh-CN" smtClean="0"/>
              <a:t>    ESPTs without </a:t>
            </a:r>
            <a:r>
              <a:rPr lang="en-US" altLang="zh-CN"/>
              <a:t>using </a:t>
            </a:r>
            <a:r>
              <a:rPr lang="en-US" altLang="zh-CN" smtClean="0"/>
              <a:t>LKMs.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3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Background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b="1"/>
              <a:t>Contributions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The Framework of HSPT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Evaluation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Conclusion</a:t>
            </a:r>
            <a:endParaRPr lang="zh-CN" altLang="zh-CN" sz="280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Contributions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Proposed a practical implementation of </a:t>
            </a:r>
            <a:r>
              <a:rPr lang="en-US" altLang="zh-CN"/>
              <a:t>ESPT </a:t>
            </a:r>
            <a:r>
              <a:rPr lang="en-US" altLang="zh-CN" smtClean="0"/>
              <a:t>without     using loadable kernel modules.</a:t>
            </a:r>
          </a:p>
          <a:p>
            <a:endParaRPr lang="en-US" altLang="zh-CN"/>
          </a:p>
          <a:p>
            <a:r>
              <a:rPr lang="en-US" altLang="zh-CN"/>
              <a:t>Proposed an efficient synchronization </a:t>
            </a:r>
            <a:r>
              <a:rPr lang="en-US" altLang="zh-CN"/>
              <a:t>mechanism </a:t>
            </a:r>
            <a:r>
              <a:rPr lang="en-US" altLang="zh-CN" smtClean="0"/>
              <a:t>based </a:t>
            </a:r>
            <a:r>
              <a:rPr lang="en-US" altLang="zh-CN"/>
              <a:t>on shared </a:t>
            </a:r>
            <a:r>
              <a:rPr lang="en-US" altLang="zh-CN"/>
              <a:t>memory </a:t>
            </a:r>
            <a:r>
              <a:rPr lang="en-US" altLang="zh-CN" smtClean="0"/>
              <a:t>mapping methods</a:t>
            </a:r>
            <a:r>
              <a:rPr lang="en-US" altLang="zh-CN"/>
              <a:t>.</a:t>
            </a:r>
            <a:endParaRPr lang="en-US" altLang="zh-CN" smtClean="0"/>
          </a:p>
          <a:p>
            <a:pPr marL="0" indent="0">
              <a:buNone/>
            </a:pPr>
            <a:endParaRPr lang="en-US" altLang="zh-CN" smtClean="0"/>
          </a:p>
          <a:p>
            <a:r>
              <a:rPr lang="en-US" altLang="zh-CN"/>
              <a:t>Proposed and evaluated three </a:t>
            </a:r>
            <a:r>
              <a:rPr lang="en-US" altLang="zh-CN"/>
              <a:t>SPT </a:t>
            </a:r>
            <a:r>
              <a:rPr lang="en-US" altLang="zh-CN" smtClean="0"/>
              <a:t>organizations. </a:t>
            </a:r>
          </a:p>
          <a:p>
            <a:endParaRPr lang="en-US" altLang="zh-CN"/>
          </a:p>
          <a:p>
            <a:r>
              <a:rPr lang="en-US" altLang="zh-CN" smtClean="0"/>
              <a:t>Our </a:t>
            </a:r>
            <a:r>
              <a:rPr lang="en-US" altLang="zh-CN"/>
              <a:t>approach </a:t>
            </a:r>
            <a:r>
              <a:rPr lang="en-US" altLang="zh-CN" smtClean="0"/>
              <a:t>has achieved </a:t>
            </a:r>
            <a:r>
              <a:rPr lang="en-US" altLang="zh-CN"/>
              <a:t>up to 92% speedup for CINT2006 </a:t>
            </a:r>
            <a:r>
              <a:rPr lang="en-US" altLang="zh-CN"/>
              <a:t>benchmarks </a:t>
            </a:r>
            <a:r>
              <a:rPr lang="en-US" altLang="zh-CN" smtClean="0"/>
              <a:t>and 44</a:t>
            </a:r>
            <a:r>
              <a:rPr lang="en-US" altLang="zh-CN"/>
              <a:t>% improvement for the Android system boot </a:t>
            </a:r>
            <a:r>
              <a:rPr lang="en-US" altLang="zh-CN"/>
              <a:t>and </a:t>
            </a:r>
            <a:r>
              <a:rPr lang="en-US" altLang="zh-CN" smtClean="0"/>
              <a:t>practical applications </a:t>
            </a:r>
            <a:r>
              <a:rPr lang="en-US" altLang="zh-CN"/>
              <a:t>start-up on </a:t>
            </a:r>
            <a:r>
              <a:rPr lang="en-US" altLang="zh-CN"/>
              <a:t>the </a:t>
            </a:r>
            <a:r>
              <a:rPr lang="en-US" altLang="zh-CN" smtClean="0"/>
              <a:t>   Android emulator.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Background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Contributions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b="1"/>
              <a:t>The Framework of HSPT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Evaluation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Conclusion</a:t>
            </a:r>
            <a:endParaRPr lang="zh-CN" altLang="zh-CN" sz="280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75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Challenges of ESPT without using LKMs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184576"/>
          </a:xfrm>
        </p:spPr>
        <p:txBody>
          <a:bodyPr>
            <a:normAutofit/>
          </a:bodyPr>
          <a:lstStyle/>
          <a:p>
            <a:r>
              <a:rPr lang="en-US" altLang="zh-CN" smtClean="0"/>
              <a:t>ESPT only uses a LKM to help to complete two operations.</a:t>
            </a:r>
          </a:p>
          <a:p>
            <a:pPr lvl="1"/>
            <a:r>
              <a:rPr lang="en-US" altLang="zh-CN" smtClean="0"/>
              <a:t>Creating shadow page mapping.</a:t>
            </a:r>
          </a:p>
          <a:p>
            <a:pPr lvl="2"/>
            <a:r>
              <a:rPr lang="en-US" altLang="zh-CN" smtClean="0"/>
              <a:t>Because shadow page table should be walked by hardware MMU directly, so it must be placed in host kernel space and at kernel privilege.</a:t>
            </a:r>
          </a:p>
          <a:p>
            <a:pPr lvl="1"/>
            <a:r>
              <a:rPr lang="en-US" altLang="zh-CN" smtClean="0"/>
              <a:t>Handling guest multi-process.</a:t>
            </a:r>
          </a:p>
          <a:p>
            <a:pPr lvl="2"/>
            <a:r>
              <a:rPr lang="en-US" altLang="zh-CN" smtClean="0"/>
              <a:t>By modifying the host page table, ESPT complete switching shadow page        table. </a:t>
            </a:r>
          </a:p>
          <a:p>
            <a:pPr lvl="1"/>
            <a:endParaRPr lang="en-US" altLang="zh-CN" smtClean="0"/>
          </a:p>
          <a:p>
            <a:r>
              <a:rPr lang="en-US" altLang="zh-CN" smtClean="0"/>
              <a:t>Our challenges are how to complete these two operations without using LKMs.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  <a:p>
            <a:pPr lvl="1"/>
            <a:endParaRPr lang="en-US" altLang="zh-CN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/>
              <a:t>To distinguish our new implementation from the original ESPT</a:t>
            </a:r>
            <a:r>
              <a:rPr lang="en-US" altLang="zh-CN"/>
              <a:t>, </a:t>
            </a:r>
            <a:r>
              <a:rPr lang="en-US" altLang="zh-CN" smtClean="0"/>
              <a:t>we call </a:t>
            </a:r>
            <a:r>
              <a:rPr lang="en-US" altLang="zh-CN"/>
              <a:t>our approach </a:t>
            </a:r>
            <a:r>
              <a:rPr lang="en-US" altLang="zh-CN" b="1" i="1"/>
              <a:t>“Hosted Shadow Page Table” (HSPT).</a:t>
            </a:r>
            <a:endParaRPr lang="zh-CN" altLang="en-US" b="1" i="1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32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42852"/>
            <a:ext cx="8686800" cy="765868"/>
          </a:xfrm>
        </p:spPr>
        <p:txBody>
          <a:bodyPr/>
          <a:lstStyle/>
          <a:p>
            <a:r>
              <a:rPr lang="en-US" altLang="zh-CN" smtClean="0"/>
              <a:t>Challenge1: Creating </a:t>
            </a:r>
            <a:r>
              <a:rPr lang="en-US" altLang="zh-CN"/>
              <a:t>Shadow Page Mapping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zh-CN" sz="1800" smtClean="0"/>
              <a:t>Tradtional address translation:                          . HSPT: </a:t>
            </a:r>
          </a:p>
          <a:p>
            <a:r>
              <a:rPr lang="en-US" altLang="zh-CN" sz="1800" smtClean="0"/>
              <a:t>What we </a:t>
            </a:r>
            <a:r>
              <a:rPr lang="en-US" altLang="zh-CN" sz="1800"/>
              <a:t>need to do is to make G1 to share P4 mapped </a:t>
            </a:r>
            <a:r>
              <a:rPr lang="en-US" altLang="zh-CN" sz="1800"/>
              <a:t>from </a:t>
            </a:r>
            <a:r>
              <a:rPr lang="en-US" altLang="zh-CN" sz="1800" smtClean="0"/>
              <a:t>P3.</a:t>
            </a:r>
          </a:p>
          <a:p>
            <a:pPr lvl="1"/>
            <a:r>
              <a:rPr lang="en-US" altLang="zh-CN" sz="1400" smtClean="0"/>
              <a:t>So we use shared memory mechanism </a:t>
            </a:r>
            <a:r>
              <a:rPr lang="en-US" altLang="zh-CN" sz="1400"/>
              <a:t>which maps two or </a:t>
            </a:r>
            <a:r>
              <a:rPr lang="en-US" altLang="zh-CN" sz="1400"/>
              <a:t>more </a:t>
            </a:r>
            <a:r>
              <a:rPr lang="en-US" altLang="zh-CN" sz="1400" smtClean="0"/>
              <a:t>virtual</a:t>
            </a:r>
            <a:r>
              <a:rPr lang="en-US" altLang="zh-CN" sz="1200" smtClean="0"/>
              <a:t> </a:t>
            </a:r>
            <a:r>
              <a:rPr lang="en-US" altLang="zh-CN" sz="1400" smtClean="0"/>
              <a:t>pages </a:t>
            </a:r>
            <a:r>
              <a:rPr lang="en-US" altLang="zh-CN" sz="1400"/>
              <a:t>to </a:t>
            </a:r>
            <a:r>
              <a:rPr lang="en-US" altLang="zh-CN" sz="1400"/>
              <a:t>the </a:t>
            </a:r>
            <a:r>
              <a:rPr lang="en-US" altLang="zh-CN" sz="1400" smtClean="0"/>
              <a:t> same  physical </a:t>
            </a:r>
            <a:r>
              <a:rPr lang="en-US" altLang="zh-CN" sz="1400"/>
              <a:t>page to accomplish </a:t>
            </a:r>
            <a:r>
              <a:rPr lang="en-US" altLang="zh-CN" sz="1400"/>
              <a:t>this </a:t>
            </a:r>
            <a:r>
              <a:rPr lang="en-US" altLang="zh-CN" sz="1400" smtClean="0"/>
              <a:t>shared operation</a:t>
            </a:r>
            <a:r>
              <a:rPr lang="zh-CN" altLang="en-US" sz="1400"/>
              <a:t> </a:t>
            </a:r>
            <a:r>
              <a:rPr lang="en-US" altLang="zh-CN" sz="1400" smtClean="0"/>
              <a:t>(</a:t>
            </a:r>
            <a:r>
              <a:rPr lang="en-US" altLang="zh-CN" sz="1400" i="1" smtClean="0"/>
              <a:t>“mmap” system call</a:t>
            </a:r>
            <a:r>
              <a:rPr lang="en-US" altLang="zh-CN" sz="1400" smtClean="0"/>
              <a:t>).</a:t>
            </a:r>
            <a:endParaRPr lang="en-US" altLang="zh-CN" sz="1400"/>
          </a:p>
          <a:p>
            <a:r>
              <a:rPr lang="en-US" altLang="zh-CN"/>
              <a:t>operation.</a:t>
            </a:r>
            <a:endParaRPr lang="en-US" altLang="zh-CN" sz="400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563888" y="621582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Host OS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449471" y="3968189"/>
            <a:ext cx="7075940" cy="2485147"/>
          </a:xfrm>
          <a:prstGeom prst="roundRect">
            <a:avLst/>
          </a:prstGeom>
          <a:gradFill>
            <a:gsLst>
              <a:gs pos="0">
                <a:srgbClr val="C2ADE5"/>
              </a:gs>
              <a:gs pos="35000">
                <a:srgbClr val="CAB7E7"/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451892" y="2226219"/>
            <a:ext cx="5377253" cy="1588082"/>
          </a:xfrm>
          <a:prstGeom prst="roundRect">
            <a:avLst/>
          </a:prstGeom>
          <a:gradFill>
            <a:gsLst>
              <a:gs pos="0">
                <a:srgbClr val="699FFF"/>
              </a:gs>
              <a:gs pos="42000">
                <a:srgbClr val="93B7FF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9" name="Rectangle 3"/>
          <p:cNvSpPr/>
          <p:nvPr/>
        </p:nvSpPr>
        <p:spPr>
          <a:xfrm>
            <a:off x="2558842" y="2518157"/>
            <a:ext cx="3024807" cy="45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zh-CN" sz="16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0" name="Rectangle 41"/>
          <p:cNvSpPr/>
          <p:nvPr/>
        </p:nvSpPr>
        <p:spPr>
          <a:xfrm>
            <a:off x="2558842" y="3259453"/>
            <a:ext cx="1142209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71" name="TextBox 21"/>
          <p:cNvSpPr txBox="1">
            <a:spLocks noChangeArrowheads="1"/>
          </p:cNvSpPr>
          <p:nvPr/>
        </p:nvSpPr>
        <p:spPr bwMode="auto">
          <a:xfrm>
            <a:off x="1186850" y="2284431"/>
            <a:ext cx="1984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600" b="1"/>
          </a:p>
        </p:txBody>
      </p:sp>
      <p:sp>
        <p:nvSpPr>
          <p:cNvPr id="72" name="Rectangle 25"/>
          <p:cNvSpPr/>
          <p:nvPr/>
        </p:nvSpPr>
        <p:spPr>
          <a:xfrm>
            <a:off x="5035738" y="2518156"/>
            <a:ext cx="192392" cy="45243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tx1"/>
                </a:solidFill>
              </a:rPr>
              <a:t>P</a:t>
            </a:r>
            <a:r>
              <a:rPr lang="en-US" altLang="zh-CN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73" name="Rectangle 25"/>
          <p:cNvSpPr/>
          <p:nvPr/>
        </p:nvSpPr>
        <p:spPr>
          <a:xfrm>
            <a:off x="3100060" y="3259453"/>
            <a:ext cx="192392" cy="44114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P2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5536" y="2406660"/>
            <a:ext cx="22141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/>
              <a:t>g</a:t>
            </a:r>
            <a:r>
              <a:rPr lang="en-US" altLang="zh-CN" sz="1700" smtClean="0"/>
              <a:t>uest </a:t>
            </a:r>
            <a:r>
              <a:rPr lang="en-US" altLang="zh-CN" sz="1700"/>
              <a:t>v</a:t>
            </a:r>
            <a:r>
              <a:rPr lang="en-US" altLang="zh-CN" sz="1700" smtClean="0"/>
              <a:t>irtual </a:t>
            </a:r>
            <a:r>
              <a:rPr lang="en-US" altLang="zh-CN" sz="1700" smtClean="0"/>
              <a:t>address</a:t>
            </a:r>
          </a:p>
          <a:p>
            <a:pPr algn="ctr"/>
            <a:r>
              <a:rPr lang="en-US" altLang="zh-CN" sz="1700" smtClean="0"/>
              <a:t>      (GVA)</a:t>
            </a:r>
            <a:endParaRPr lang="zh-CN" altLang="en-US" sz="1700"/>
          </a:p>
        </p:txBody>
      </p:sp>
      <p:sp>
        <p:nvSpPr>
          <p:cNvPr id="75" name="TextBox 74"/>
          <p:cNvSpPr txBox="1"/>
          <p:nvPr/>
        </p:nvSpPr>
        <p:spPr>
          <a:xfrm>
            <a:off x="507772" y="3198748"/>
            <a:ext cx="22480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/>
              <a:t>g</a:t>
            </a:r>
            <a:r>
              <a:rPr lang="en-US" altLang="zh-CN" sz="1700" smtClean="0"/>
              <a:t>uest physical </a:t>
            </a:r>
            <a:r>
              <a:rPr lang="en-US" altLang="zh-CN" sz="1700" smtClean="0"/>
              <a:t>address</a:t>
            </a:r>
          </a:p>
          <a:p>
            <a:pPr algn="ctr"/>
            <a:r>
              <a:rPr lang="en-US" altLang="zh-CN" sz="1700" smtClean="0"/>
              <a:t>(GPA)</a:t>
            </a:r>
            <a:endParaRPr lang="zh-CN" altLang="en-US" sz="1700"/>
          </a:p>
        </p:txBody>
      </p:sp>
      <p:sp>
        <p:nvSpPr>
          <p:cNvPr id="76" name="TextBox 75"/>
          <p:cNvSpPr txBox="1"/>
          <p:nvPr/>
        </p:nvSpPr>
        <p:spPr>
          <a:xfrm>
            <a:off x="507772" y="4001995"/>
            <a:ext cx="19437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/>
              <a:t>h</a:t>
            </a:r>
            <a:r>
              <a:rPr lang="en-US" altLang="zh-CN" sz="1700" smtClean="0"/>
              <a:t>ost virtual </a:t>
            </a:r>
            <a:r>
              <a:rPr lang="en-US" altLang="zh-CN" sz="1700" smtClean="0"/>
              <a:t>address</a:t>
            </a:r>
          </a:p>
          <a:p>
            <a:pPr algn="ctr"/>
            <a:r>
              <a:rPr lang="en-US" altLang="zh-CN" sz="1700" b="1" smtClean="0"/>
              <a:t>      </a:t>
            </a:r>
            <a:r>
              <a:rPr lang="en-US" altLang="zh-CN" sz="1700" smtClean="0"/>
              <a:t>(HVA)</a:t>
            </a:r>
            <a:endParaRPr lang="zh-CN" altLang="en-US" sz="1700"/>
          </a:p>
        </p:txBody>
      </p:sp>
      <p:sp>
        <p:nvSpPr>
          <p:cNvPr id="77" name="TextBox 76"/>
          <p:cNvSpPr txBox="1"/>
          <p:nvPr/>
        </p:nvSpPr>
        <p:spPr>
          <a:xfrm>
            <a:off x="507771" y="5647020"/>
            <a:ext cx="22866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/>
              <a:t>h</a:t>
            </a:r>
            <a:r>
              <a:rPr lang="en-US" altLang="zh-CN" sz="1700" smtClean="0"/>
              <a:t>ost physical </a:t>
            </a:r>
            <a:r>
              <a:rPr lang="en-US" altLang="zh-CN" sz="1700" smtClean="0"/>
              <a:t>address</a:t>
            </a:r>
          </a:p>
          <a:p>
            <a:pPr algn="ctr"/>
            <a:r>
              <a:rPr lang="en-US" altLang="zh-CN" sz="1700" smtClean="0"/>
              <a:t>(HPA)</a:t>
            </a:r>
            <a:endParaRPr lang="zh-CN" altLang="en-US" sz="1700"/>
          </a:p>
        </p:txBody>
      </p:sp>
      <p:cxnSp>
        <p:nvCxnSpPr>
          <p:cNvPr id="78" name="肘形连接符 77"/>
          <p:cNvCxnSpPr>
            <a:endCxn id="81" idx="0"/>
          </p:cNvCxnSpPr>
          <p:nvPr/>
        </p:nvCxnSpPr>
        <p:spPr>
          <a:xfrm rot="10800000" flipV="1">
            <a:off x="2924472" y="5500826"/>
            <a:ext cx="1526853" cy="2182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Rectangle 23"/>
          <p:cNvSpPr/>
          <p:nvPr/>
        </p:nvSpPr>
        <p:spPr>
          <a:xfrm>
            <a:off x="2535492" y="5719028"/>
            <a:ext cx="1730403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1" name="Rectangle 25"/>
          <p:cNvSpPr/>
          <p:nvPr/>
        </p:nvSpPr>
        <p:spPr>
          <a:xfrm>
            <a:off x="2828275" y="5719028"/>
            <a:ext cx="192392" cy="441981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P</a:t>
            </a:r>
            <a:r>
              <a:rPr lang="en-US" altLang="zh-CN" sz="1400" b="1">
                <a:solidFill>
                  <a:schemeClr val="tx1"/>
                </a:solidFill>
              </a:rPr>
              <a:t>4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82" name="Rectangle 3"/>
          <p:cNvSpPr/>
          <p:nvPr/>
        </p:nvSpPr>
        <p:spPr>
          <a:xfrm>
            <a:off x="2554291" y="4086537"/>
            <a:ext cx="4879956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38956" y="2282388"/>
            <a:ext cx="1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84" name="TextBox 83"/>
          <p:cNvSpPr txBox="1"/>
          <p:nvPr/>
        </p:nvSpPr>
        <p:spPr>
          <a:xfrm>
            <a:off x="5347959" y="2282388"/>
            <a:ext cx="63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4G</a:t>
            </a:r>
            <a:endParaRPr lang="zh-CN" altLang="en-US" sz="1400"/>
          </a:p>
        </p:txBody>
      </p:sp>
      <p:sp>
        <p:nvSpPr>
          <p:cNvPr id="85" name="TextBox 84"/>
          <p:cNvSpPr txBox="1"/>
          <p:nvPr/>
        </p:nvSpPr>
        <p:spPr>
          <a:xfrm>
            <a:off x="2537703" y="3851110"/>
            <a:ext cx="1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86" name="TextBox 85"/>
          <p:cNvSpPr txBox="1"/>
          <p:nvPr/>
        </p:nvSpPr>
        <p:spPr>
          <a:xfrm>
            <a:off x="7132508" y="3835787"/>
            <a:ext cx="68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2</a:t>
            </a:r>
            <a:r>
              <a:rPr lang="en-US" altLang="zh-CN" sz="1600" baseline="30000" smtClean="0"/>
              <a:t>64</a:t>
            </a:r>
            <a:r>
              <a:rPr lang="en-US" altLang="zh-CN" sz="1600" smtClean="0"/>
              <a:t>-1</a:t>
            </a:r>
            <a:endParaRPr lang="zh-CN" altLang="en-US" sz="1600"/>
          </a:p>
        </p:txBody>
      </p:sp>
      <p:sp>
        <p:nvSpPr>
          <p:cNvPr id="87" name="TextBox 86"/>
          <p:cNvSpPr txBox="1"/>
          <p:nvPr/>
        </p:nvSpPr>
        <p:spPr>
          <a:xfrm>
            <a:off x="2512579" y="3022213"/>
            <a:ext cx="1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2379980" y="5483259"/>
            <a:ext cx="1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3964156" y="5483259"/>
            <a:ext cx="58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4</a:t>
            </a:r>
            <a:r>
              <a:rPr lang="en-US" altLang="zh-CN" sz="1400" smtClean="0"/>
              <a:t>G</a:t>
            </a:r>
            <a:endParaRPr lang="zh-CN" altLang="en-US" sz="1400"/>
          </a:p>
        </p:txBody>
      </p:sp>
      <p:sp>
        <p:nvSpPr>
          <p:cNvPr id="90" name="Rectangle 3"/>
          <p:cNvSpPr/>
          <p:nvPr/>
        </p:nvSpPr>
        <p:spPr>
          <a:xfrm>
            <a:off x="5850071" y="4086536"/>
            <a:ext cx="1037763" cy="452437"/>
          </a:xfrm>
          <a:prstGeom prst="rect">
            <a:avLst/>
          </a:prstGeom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800" b="1" smtClean="0">
                <a:solidFill>
                  <a:schemeClr val="accent1"/>
                </a:solidFill>
              </a:rPr>
              <a:t>SGPS</a:t>
            </a:r>
            <a:endParaRPr lang="en-US" sz="1800" b="1">
              <a:solidFill>
                <a:schemeClr val="accent1"/>
              </a:solidFill>
            </a:endParaRPr>
          </a:p>
        </p:txBody>
      </p:sp>
      <p:sp>
        <p:nvSpPr>
          <p:cNvPr id="91" name="Rectangle 25"/>
          <p:cNvSpPr/>
          <p:nvPr/>
        </p:nvSpPr>
        <p:spPr>
          <a:xfrm>
            <a:off x="6539848" y="4097447"/>
            <a:ext cx="192392" cy="43061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P</a:t>
            </a:r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92" name="直接连接符 91"/>
          <p:cNvCxnSpPr/>
          <p:nvPr/>
        </p:nvCxnSpPr>
        <p:spPr>
          <a:xfrm>
            <a:off x="2558842" y="2970593"/>
            <a:ext cx="0" cy="1115944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5583649" y="2970594"/>
            <a:ext cx="6568" cy="11268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274007" y="3866564"/>
            <a:ext cx="63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4G</a:t>
            </a:r>
            <a:endParaRPr lang="zh-CN" altLang="en-US" sz="1400"/>
          </a:p>
        </p:txBody>
      </p:sp>
      <p:sp>
        <p:nvSpPr>
          <p:cNvPr id="95" name="Rectangle 3"/>
          <p:cNvSpPr/>
          <p:nvPr/>
        </p:nvSpPr>
        <p:spPr>
          <a:xfrm>
            <a:off x="2537703" y="4081943"/>
            <a:ext cx="3045946" cy="45243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smtClean="0">
                <a:solidFill>
                  <a:schemeClr val="tx1"/>
                </a:solidFill>
              </a:rPr>
              <a:t>GDVAS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96" name="Rectangle 25"/>
          <p:cNvSpPr/>
          <p:nvPr/>
        </p:nvSpPr>
        <p:spPr>
          <a:xfrm>
            <a:off x="5035738" y="4089696"/>
            <a:ext cx="192392" cy="446119"/>
          </a:xfrm>
          <a:prstGeom prst="rect">
            <a:avLst/>
          </a:prstGeom>
          <a:solidFill>
            <a:srgbClr val="8FB7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G</a:t>
            </a:r>
            <a:r>
              <a:rPr lang="en-US" altLang="zh-CN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4447400" y="4606390"/>
            <a:ext cx="1042631" cy="1728191"/>
            <a:chOff x="7596336" y="4370717"/>
            <a:chExt cx="973996" cy="1345743"/>
          </a:xfrm>
        </p:grpSpPr>
        <p:sp>
          <p:nvSpPr>
            <p:cNvPr id="98" name="矩形 97"/>
            <p:cNvSpPr/>
            <p:nvPr/>
          </p:nvSpPr>
          <p:spPr>
            <a:xfrm>
              <a:off x="7596336" y="4426788"/>
              <a:ext cx="973994" cy="12896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596337" y="4370717"/>
              <a:ext cx="973995" cy="465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mtClean="0"/>
                <a:t>Host Page         Table</a:t>
              </a:r>
              <a:endParaRPr lang="zh-CN" altLang="en-US" sz="1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600002" y="5289895"/>
              <a:ext cx="970328" cy="3834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smtClean="0"/>
                <a:t>Emulator Page </a:t>
              </a:r>
              <a:r>
                <a:rPr lang="en-US" altLang="zh-CN" sz="1300" smtClean="0"/>
                <a:t>Entry</a:t>
              </a:r>
              <a:endParaRPr lang="en-US" altLang="zh-CN" sz="1300" smtClean="0"/>
            </a:p>
          </p:txBody>
        </p:sp>
      </p:grpSp>
      <p:cxnSp>
        <p:nvCxnSpPr>
          <p:cNvPr id="101" name="肘形连接符 100"/>
          <p:cNvCxnSpPr>
            <a:stCxn id="96" idx="2"/>
            <a:endCxn id="124" idx="3"/>
          </p:cNvCxnSpPr>
          <p:nvPr/>
        </p:nvCxnSpPr>
        <p:spPr>
          <a:xfrm rot="16200000" flipH="1">
            <a:off x="4872754" y="4794995"/>
            <a:ext cx="876454" cy="358094"/>
          </a:xfrm>
          <a:prstGeom prst="bentConnector4">
            <a:avLst>
              <a:gd name="adj1" fmla="val 12190"/>
              <a:gd name="adj2" fmla="val 16383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2" idx="2"/>
            <a:endCxn id="96" idx="0"/>
          </p:cNvCxnSpPr>
          <p:nvPr/>
        </p:nvCxnSpPr>
        <p:spPr>
          <a:xfrm>
            <a:off x="5131934" y="2970593"/>
            <a:ext cx="0" cy="111910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463105" y="3022213"/>
            <a:ext cx="58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</a:t>
            </a:r>
            <a:r>
              <a:rPr lang="en-US" altLang="zh-CN" sz="1400" smtClean="0"/>
              <a:t>G</a:t>
            </a:r>
            <a:endParaRPr lang="zh-CN" altLang="en-US" sz="1400"/>
          </a:p>
        </p:txBody>
      </p:sp>
      <p:cxnSp>
        <p:nvCxnSpPr>
          <p:cNvPr id="123" name="直接连接符 122"/>
          <p:cNvCxnSpPr/>
          <p:nvPr/>
        </p:nvCxnSpPr>
        <p:spPr>
          <a:xfrm>
            <a:off x="4451325" y="5106444"/>
            <a:ext cx="1031031" cy="4001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51323" y="5066020"/>
            <a:ext cx="1038705" cy="69249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smtClean="0"/>
              <a:t>Hosted Shadow</a:t>
            </a:r>
            <a:r>
              <a:rPr lang="en-US" altLang="zh-CN" sz="1300" smtClean="0"/>
              <a:t> </a:t>
            </a:r>
            <a:r>
              <a:rPr lang="en-US" altLang="zh-CN" sz="1300" smtClean="0"/>
              <a:t>Page </a:t>
            </a:r>
            <a:r>
              <a:rPr lang="en-US" altLang="zh-CN" sz="1300" smtClean="0"/>
              <a:t>Entry</a:t>
            </a:r>
            <a:endParaRPr lang="en-US" altLang="zh-CN" sz="1300" smtClean="0"/>
          </a:p>
        </p:txBody>
      </p:sp>
      <p:sp>
        <p:nvSpPr>
          <p:cNvPr id="128" name="TextBox 127"/>
          <p:cNvSpPr txBox="1"/>
          <p:nvPr/>
        </p:nvSpPr>
        <p:spPr>
          <a:xfrm>
            <a:off x="5804773" y="2332618"/>
            <a:ext cx="17195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/>
              <a:t>SGPS</a:t>
            </a:r>
            <a:r>
              <a:rPr lang="en-US" altLang="zh-CN" sz="1400" smtClean="0"/>
              <a:t>: </a:t>
            </a:r>
            <a:r>
              <a:rPr lang="en-US" altLang="zh-CN" sz="1400"/>
              <a:t>Simulated Guest </a:t>
            </a:r>
            <a:r>
              <a:rPr lang="en-US" altLang="zh-CN" sz="1400"/>
              <a:t>Physical </a:t>
            </a:r>
            <a:r>
              <a:rPr lang="en-US" altLang="zh-CN" sz="1400" smtClean="0"/>
              <a:t>Space</a:t>
            </a:r>
          </a:p>
          <a:p>
            <a:pPr algn="ctr"/>
            <a:endParaRPr lang="en-US" altLang="zh-CN" sz="1400" smtClean="0"/>
          </a:p>
          <a:p>
            <a:pPr algn="ctr"/>
            <a:r>
              <a:rPr lang="en-US" altLang="zh-CN" sz="1400" b="1" smtClean="0"/>
              <a:t>GDVAS</a:t>
            </a:r>
            <a:r>
              <a:rPr lang="en-US" altLang="zh-CN" sz="1400"/>
              <a:t>: Guest Dedicated Virtual Address Space </a:t>
            </a:r>
            <a:endParaRPr lang="en-US" altLang="zh-CN" sz="1400" smtClean="0"/>
          </a:p>
          <a:p>
            <a:pPr algn="ctr"/>
            <a:endParaRPr lang="zh-CN" altLang="en-US" sz="14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868144" y="2199055"/>
            <a:ext cx="1584059" cy="1661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z="1400" smtClean="0"/>
          </a:p>
          <a:p>
            <a:endParaRPr lang="en-US" altLang="zh-CN" sz="1400"/>
          </a:p>
          <a:p>
            <a:endParaRPr lang="en-US" altLang="zh-CN" sz="1400" smtClean="0"/>
          </a:p>
          <a:p>
            <a:endParaRPr lang="en-US" altLang="zh-CN" sz="1400" smtClean="0"/>
          </a:p>
          <a:p>
            <a:endParaRPr lang="en-US" altLang="zh-CN" sz="1400"/>
          </a:p>
          <a:p>
            <a:endParaRPr lang="en-US" altLang="zh-CN" sz="1400" smtClean="0"/>
          </a:p>
          <a:p>
            <a:endParaRPr lang="zh-CN" altLang="en-US"/>
          </a:p>
        </p:txBody>
      </p:sp>
      <p:sp>
        <p:nvSpPr>
          <p:cNvPr id="130" name="Rectangle 3"/>
          <p:cNvSpPr/>
          <p:nvPr/>
        </p:nvSpPr>
        <p:spPr>
          <a:xfrm>
            <a:off x="7668344" y="5208811"/>
            <a:ext cx="1037763" cy="452437"/>
          </a:xfrm>
          <a:prstGeom prst="rect">
            <a:avLst/>
          </a:prstGeom>
          <a:gradFill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16200000" scaled="0"/>
          </a:gradFill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800" b="1" smtClean="0">
                <a:solidFill>
                  <a:schemeClr val="accent1"/>
                </a:solidFill>
              </a:rPr>
              <a:t>F</a:t>
            </a:r>
            <a:r>
              <a:rPr lang="en-US" altLang="zh-CN" sz="1800" b="1" smtClean="0">
                <a:solidFill>
                  <a:schemeClr val="accent1"/>
                </a:solidFill>
              </a:rPr>
              <a:t>ile</a:t>
            </a:r>
            <a:endParaRPr lang="en-US" sz="1800" b="1">
              <a:solidFill>
                <a:schemeClr val="accent1"/>
              </a:solidFill>
            </a:endParaRPr>
          </a:p>
        </p:txBody>
      </p:sp>
      <p:cxnSp>
        <p:nvCxnSpPr>
          <p:cNvPr id="131" name="直接连接符 130"/>
          <p:cNvCxnSpPr/>
          <p:nvPr/>
        </p:nvCxnSpPr>
        <p:spPr>
          <a:xfrm>
            <a:off x="5850071" y="4538975"/>
            <a:ext cx="1818273" cy="6653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6887834" y="4528064"/>
            <a:ext cx="1818273" cy="6762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7" name="Rectangle 25"/>
          <p:cNvSpPr/>
          <p:nvPr/>
        </p:nvSpPr>
        <p:spPr>
          <a:xfrm>
            <a:off x="8361534" y="5204291"/>
            <a:ext cx="192392" cy="456958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F1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725587" y="5733256"/>
            <a:ext cx="74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offset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sp>
        <p:nvSpPr>
          <p:cNvPr id="139" name="右大括号 138"/>
          <p:cNvSpPr/>
          <p:nvPr/>
        </p:nvSpPr>
        <p:spPr>
          <a:xfrm rot="5400000">
            <a:off x="7930187" y="5399405"/>
            <a:ext cx="148016" cy="671703"/>
          </a:xfrm>
          <a:prstGeom prst="rightBrace">
            <a:avLst>
              <a:gd name="adj1" fmla="val 8333"/>
              <a:gd name="adj2" fmla="val 4635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右大括号 139"/>
          <p:cNvSpPr/>
          <p:nvPr/>
        </p:nvSpPr>
        <p:spPr>
          <a:xfrm rot="5400000">
            <a:off x="6129988" y="4319285"/>
            <a:ext cx="148016" cy="671703"/>
          </a:xfrm>
          <a:prstGeom prst="rightBrace">
            <a:avLst>
              <a:gd name="adj1" fmla="val 8333"/>
              <a:gd name="adj2" fmla="val 46356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5940152" y="4705399"/>
            <a:ext cx="74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0070C0"/>
                </a:solidFill>
              </a:rPr>
              <a:t>offset</a:t>
            </a:r>
            <a:endParaRPr lang="zh-CN" altLang="en-US" sz="1400" b="1" dirty="0">
              <a:solidFill>
                <a:srgbClr val="0070C0"/>
              </a:solidFill>
            </a:endParaRPr>
          </a:p>
        </p:txBody>
      </p:sp>
      <p:cxnSp>
        <p:nvCxnSpPr>
          <p:cNvPr id="142" name="肘形连接符 141"/>
          <p:cNvCxnSpPr>
            <a:stCxn id="96" idx="3"/>
          </p:cNvCxnSpPr>
          <p:nvPr/>
        </p:nvCxnSpPr>
        <p:spPr>
          <a:xfrm flipV="1">
            <a:off x="5228130" y="3711891"/>
            <a:ext cx="2440214" cy="600865"/>
          </a:xfrm>
          <a:prstGeom prst="bentConnector3">
            <a:avLst>
              <a:gd name="adj1" fmla="val 21896"/>
            </a:avLst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100" idx="1"/>
            <a:endCxn id="81" idx="2"/>
          </p:cNvCxnSpPr>
          <p:nvPr/>
        </p:nvCxnSpPr>
        <p:spPr>
          <a:xfrm rot="10800000" flipV="1">
            <a:off x="2924472" y="6033011"/>
            <a:ext cx="1526853" cy="127997"/>
          </a:xfrm>
          <a:prstGeom prst="bentConnector4">
            <a:avLst>
              <a:gd name="adj1" fmla="val 7693"/>
              <a:gd name="adj2" fmla="val 261057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2" name="肘形连接符 151"/>
          <p:cNvCxnSpPr>
            <a:stCxn id="91" idx="2"/>
            <a:endCxn id="100" idx="3"/>
          </p:cNvCxnSpPr>
          <p:nvPr/>
        </p:nvCxnSpPr>
        <p:spPr>
          <a:xfrm rot="5400000">
            <a:off x="5310563" y="4707531"/>
            <a:ext cx="1504948" cy="11460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7524328" y="3522115"/>
            <a:ext cx="1512168" cy="338933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smtClean="0">
                <a:solidFill>
                  <a:schemeClr val="tx1"/>
                </a:solidFill>
              </a:rPr>
              <a:t>MAP_SHARED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6" name="肘形连接符 155"/>
          <p:cNvCxnSpPr>
            <a:stCxn id="137" idx="0"/>
            <a:endCxn id="155" idx="2"/>
          </p:cNvCxnSpPr>
          <p:nvPr/>
        </p:nvCxnSpPr>
        <p:spPr>
          <a:xfrm rot="16200000" flipV="1">
            <a:off x="7697450" y="4444011"/>
            <a:ext cx="1343243" cy="177318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内容占位符 2"/>
          <p:cNvSpPr txBox="1">
            <a:spLocks/>
          </p:cNvSpPr>
          <p:nvPr/>
        </p:nvSpPr>
        <p:spPr>
          <a:xfrm>
            <a:off x="3923928" y="980728"/>
            <a:ext cx="449511" cy="4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/>
              <a:t>P</a:t>
            </a:r>
            <a:r>
              <a:rPr lang="en-US" altLang="zh-CN" sz="1800" smtClean="0"/>
              <a:t>1</a:t>
            </a:r>
          </a:p>
        </p:txBody>
      </p:sp>
      <p:sp>
        <p:nvSpPr>
          <p:cNvPr id="165" name="内容占位符 2"/>
          <p:cNvSpPr txBox="1">
            <a:spLocks/>
          </p:cNvSpPr>
          <p:nvPr/>
        </p:nvSpPr>
        <p:spPr>
          <a:xfrm>
            <a:off x="4179098" y="980728"/>
            <a:ext cx="842394" cy="4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smtClean="0"/>
              <a:t>-&gt;P2</a:t>
            </a:r>
          </a:p>
        </p:txBody>
      </p:sp>
      <p:sp>
        <p:nvSpPr>
          <p:cNvPr id="166" name="内容占位符 2"/>
          <p:cNvSpPr txBox="1">
            <a:spLocks/>
          </p:cNvSpPr>
          <p:nvPr/>
        </p:nvSpPr>
        <p:spPr>
          <a:xfrm>
            <a:off x="4665710" y="980727"/>
            <a:ext cx="842394" cy="4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smtClean="0"/>
              <a:t>-&gt;P3</a:t>
            </a:r>
          </a:p>
        </p:txBody>
      </p:sp>
      <p:sp>
        <p:nvSpPr>
          <p:cNvPr id="167" name="内容占位符 2"/>
          <p:cNvSpPr txBox="1">
            <a:spLocks/>
          </p:cNvSpPr>
          <p:nvPr/>
        </p:nvSpPr>
        <p:spPr>
          <a:xfrm>
            <a:off x="5169766" y="980726"/>
            <a:ext cx="842394" cy="4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smtClean="0"/>
              <a:t>-&gt;P4</a:t>
            </a:r>
          </a:p>
        </p:txBody>
      </p:sp>
      <p:sp>
        <p:nvSpPr>
          <p:cNvPr id="168" name="内容占位符 2"/>
          <p:cNvSpPr txBox="1">
            <a:spLocks/>
          </p:cNvSpPr>
          <p:nvPr/>
        </p:nvSpPr>
        <p:spPr>
          <a:xfrm>
            <a:off x="6516216" y="980728"/>
            <a:ext cx="1009195" cy="4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smtClean="0"/>
              <a:t>P1-&gt;G1</a:t>
            </a:r>
          </a:p>
        </p:txBody>
      </p:sp>
      <p:sp>
        <p:nvSpPr>
          <p:cNvPr id="169" name="内容占位符 2"/>
          <p:cNvSpPr txBox="1">
            <a:spLocks/>
          </p:cNvSpPr>
          <p:nvPr/>
        </p:nvSpPr>
        <p:spPr>
          <a:xfrm>
            <a:off x="7595253" y="980728"/>
            <a:ext cx="1009195" cy="404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smtClean="0"/>
              <a:t>P4</a:t>
            </a:r>
          </a:p>
        </p:txBody>
      </p:sp>
      <p:sp>
        <p:nvSpPr>
          <p:cNvPr id="170" name="内容占位符 2"/>
          <p:cNvSpPr txBox="1">
            <a:spLocks/>
          </p:cNvSpPr>
          <p:nvPr/>
        </p:nvSpPr>
        <p:spPr>
          <a:xfrm>
            <a:off x="7352339" y="935223"/>
            <a:ext cx="1009195" cy="495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0" kern="120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600" b="1" smtClean="0">
                <a:solidFill>
                  <a:srgbClr val="FF0000"/>
                </a:solidFill>
              </a:rPr>
              <a:t>?</a:t>
            </a:r>
            <a:endParaRPr lang="en-US" altLang="zh-CN" sz="18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4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81" grpId="0" animBg="1"/>
      <p:bldP spid="91" grpId="0" animBg="1"/>
      <p:bldP spid="96" grpId="0" animBg="1"/>
      <p:bldP spid="130" grpId="0" animBg="1"/>
      <p:bldP spid="137" grpId="0" animBg="1"/>
      <p:bldP spid="138" grpId="0"/>
      <p:bldP spid="139" grpId="0" animBg="1"/>
      <p:bldP spid="140" grpId="0" animBg="1"/>
      <p:bldP spid="141" grpId="0"/>
      <p:bldP spid="155" grpId="0" animBg="1"/>
      <p:bldP spid="164" grpId="0"/>
      <p:bldP spid="165" grpId="0"/>
      <p:bldP spid="166" grpId="0"/>
      <p:bldP spid="167" grpId="0"/>
      <p:bldP spid="168" grpId="0"/>
      <p:bldP spid="169" grpId="0"/>
      <p:bldP spid="1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Creating Shadow Page Mapping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184576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200" smtClean="0"/>
              <a:t>The time of creating shadow page mapping (</a:t>
            </a:r>
            <a:r>
              <a:rPr lang="en-US" altLang="zh-CN" sz="2200" smtClean="0">
                <a:solidFill>
                  <a:schemeClr val="bg1">
                    <a:lumMod val="75000"/>
                  </a:schemeClr>
                </a:solidFill>
              </a:rPr>
              <a:t>similar </a:t>
            </a:r>
            <a:r>
              <a:rPr lang="en-US" altLang="zh-CN" sz="2200">
                <a:solidFill>
                  <a:schemeClr val="bg1">
                    <a:lumMod val="75000"/>
                  </a:schemeClr>
                </a:solidFill>
              </a:rPr>
              <a:t>to </a:t>
            </a:r>
            <a:r>
              <a:rPr lang="en-US" altLang="zh-CN" sz="2200" smtClean="0">
                <a:solidFill>
                  <a:schemeClr val="bg1">
                    <a:lumMod val="75000"/>
                  </a:schemeClr>
                </a:solidFill>
              </a:rPr>
              <a:t>ESPT</a:t>
            </a:r>
            <a:r>
              <a:rPr lang="en-US" altLang="zh-CN" sz="2200" smtClean="0"/>
              <a:t>).</a:t>
            </a:r>
          </a:p>
          <a:p>
            <a:pPr lvl="1"/>
            <a:r>
              <a:rPr lang="en-US" altLang="zh-CN" smtClean="0"/>
              <a:t>We </a:t>
            </a:r>
            <a:r>
              <a:rPr lang="en-US" altLang="zh-CN"/>
              <a:t>do not create mappings for </a:t>
            </a:r>
            <a:r>
              <a:rPr lang="en-US" altLang="zh-CN"/>
              <a:t>all </a:t>
            </a:r>
            <a:r>
              <a:rPr lang="en-US" altLang="zh-CN" smtClean="0"/>
              <a:t>SPT entries</a:t>
            </a:r>
            <a:r>
              <a:rPr lang="en-US" altLang="zh-CN"/>
              <a:t>. </a:t>
            </a:r>
            <a:r>
              <a:rPr lang="en-US" altLang="zh-CN" smtClean="0"/>
              <a:t>Instead, we </a:t>
            </a:r>
            <a:r>
              <a:rPr lang="en-US" altLang="zh-CN"/>
              <a:t>only </a:t>
            </a:r>
            <a:r>
              <a:rPr lang="en-US" altLang="zh-CN" smtClean="0"/>
              <a:t> set </a:t>
            </a:r>
            <a:r>
              <a:rPr lang="en-US" altLang="zh-CN"/>
              <a:t>the page protection value of all </a:t>
            </a:r>
            <a:r>
              <a:rPr lang="en-US" altLang="zh-CN"/>
              <a:t>the </a:t>
            </a:r>
            <a:r>
              <a:rPr lang="en-US" altLang="zh-CN" smtClean="0"/>
              <a:t>entries. </a:t>
            </a:r>
            <a:r>
              <a:rPr lang="en-US" altLang="zh-CN"/>
              <a:t>Thus when </a:t>
            </a:r>
            <a:r>
              <a:rPr lang="en-US" altLang="zh-CN"/>
              <a:t>a </a:t>
            </a:r>
            <a:r>
              <a:rPr lang="en-US" altLang="zh-CN" smtClean="0"/>
              <a:t>      shadow </a:t>
            </a:r>
            <a:r>
              <a:rPr lang="en-US" altLang="zh-CN"/>
              <a:t>page entry is </a:t>
            </a:r>
            <a:r>
              <a:rPr lang="en-US" altLang="zh-CN"/>
              <a:t>accessed </a:t>
            </a:r>
            <a:r>
              <a:rPr lang="en-US" altLang="zh-CN" smtClean="0"/>
              <a:t>at the </a:t>
            </a:r>
            <a:r>
              <a:rPr lang="en-US" altLang="zh-CN"/>
              <a:t>first </a:t>
            </a:r>
            <a:r>
              <a:rPr lang="en-US" altLang="zh-CN" smtClean="0"/>
              <a:t> time</a:t>
            </a:r>
            <a:r>
              <a:rPr lang="en-US" altLang="zh-CN"/>
              <a:t>, the </a:t>
            </a:r>
            <a:r>
              <a:rPr lang="en-US" altLang="zh-CN"/>
              <a:t>SIGSEGV </a:t>
            </a:r>
            <a:r>
              <a:rPr lang="en-US" altLang="zh-CN" smtClean="0"/>
              <a:t>will  be </a:t>
            </a:r>
            <a:r>
              <a:rPr lang="en-US" altLang="zh-CN"/>
              <a:t>raised </a:t>
            </a:r>
            <a:r>
              <a:rPr lang="en-US" altLang="zh-CN"/>
              <a:t>and </a:t>
            </a:r>
            <a:r>
              <a:rPr lang="en-US" altLang="zh-CN" smtClean="0"/>
              <a:t>we </a:t>
            </a:r>
            <a:r>
              <a:rPr lang="en-US" altLang="zh-CN"/>
              <a:t>have </a:t>
            </a:r>
            <a:r>
              <a:rPr lang="en-US" altLang="zh-CN"/>
              <a:t>the </a:t>
            </a:r>
            <a:r>
              <a:rPr lang="en-US" altLang="zh-CN" smtClean="0"/>
              <a:t>chance to create the mapping.</a:t>
            </a:r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r>
              <a:rPr lang="en-US" altLang="zh-CN" smtClean="0"/>
              <a:t>We also intercept the guest “TLB flush” instruction to      monitor the modifications of guest page table and update the SPT (</a:t>
            </a:r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similar to ESPT</a:t>
            </a:r>
            <a:r>
              <a:rPr lang="en-US" altLang="zh-CN" smtClean="0"/>
              <a:t>).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96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08520" y="142852"/>
            <a:ext cx="8686800" cy="765868"/>
          </a:xfrm>
        </p:spPr>
        <p:txBody>
          <a:bodyPr/>
          <a:lstStyle/>
          <a:p>
            <a:r>
              <a:rPr lang="en-US" altLang="zh-CN" smtClean="0"/>
              <a:t>Challenge2: Handling Guest Multi-process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184576"/>
          </a:xfrm>
        </p:spPr>
        <p:txBody>
          <a:bodyPr>
            <a:normAutofit/>
          </a:bodyPr>
          <a:lstStyle/>
          <a:p>
            <a:r>
              <a:rPr lang="en-US" altLang="zh-CN" smtClean="0"/>
              <a:t>By using </a:t>
            </a:r>
            <a:r>
              <a:rPr lang="en-US" altLang="zh-CN" i="1" smtClean="0"/>
              <a:t>LKM</a:t>
            </a:r>
            <a:r>
              <a:rPr lang="en-US" altLang="zh-CN" smtClean="0"/>
              <a:t>, </a:t>
            </a:r>
            <a:r>
              <a:rPr lang="en-US" altLang="zh-CN"/>
              <a:t>ESPT can easily </a:t>
            </a:r>
            <a:r>
              <a:rPr lang="en-US" altLang="zh-CN"/>
              <a:t>switch </a:t>
            </a:r>
            <a:r>
              <a:rPr lang="en-US" altLang="zh-CN" smtClean="0"/>
              <a:t> </a:t>
            </a:r>
            <a:r>
              <a:rPr lang="en-US" altLang="zh-CN"/>
              <a:t>the </a:t>
            </a:r>
            <a:r>
              <a:rPr lang="en-US" altLang="zh-CN"/>
              <a:t>corresponding </a:t>
            </a:r>
            <a:r>
              <a:rPr lang="en-US" altLang="zh-CN" smtClean="0"/>
              <a:t>  shadow </a:t>
            </a:r>
            <a:r>
              <a:rPr lang="en-US" altLang="zh-CN"/>
              <a:t>page </a:t>
            </a:r>
            <a:r>
              <a:rPr lang="en-US" altLang="zh-CN"/>
              <a:t>table </a:t>
            </a:r>
            <a:r>
              <a:rPr lang="en-US" altLang="zh-CN" smtClean="0"/>
              <a:t>(SPT) when </a:t>
            </a:r>
            <a:r>
              <a:rPr lang="en-US" altLang="zh-CN"/>
              <a:t>guest switch the </a:t>
            </a:r>
            <a:r>
              <a:rPr lang="en-US" altLang="zh-CN"/>
              <a:t>process </a:t>
            </a:r>
            <a:r>
              <a:rPr lang="en-US" altLang="zh-CN" smtClean="0"/>
              <a:t>  by modifying </a:t>
            </a:r>
            <a:r>
              <a:rPr lang="en-US" altLang="zh-CN"/>
              <a:t>the </a:t>
            </a:r>
            <a:r>
              <a:rPr lang="en-US" altLang="zh-CN" smtClean="0"/>
              <a:t>host </a:t>
            </a:r>
            <a:r>
              <a:rPr lang="en-US" altLang="zh-CN"/>
              <a:t>page </a:t>
            </a:r>
            <a:r>
              <a:rPr lang="en-US" altLang="zh-CN"/>
              <a:t>table</a:t>
            </a:r>
            <a:r>
              <a:rPr lang="en-US" altLang="zh-CN" smtClean="0"/>
              <a:t>. So the different SPT can use the same host virtual address.</a:t>
            </a:r>
          </a:p>
          <a:p>
            <a:pPr lvl="1"/>
            <a:r>
              <a:rPr lang="en-US" altLang="zh-CN" smtClean="0"/>
              <a:t>Without using LKM, different shadow page table must use different host virtual space (</a:t>
            </a:r>
            <a:r>
              <a:rPr lang="en-US" altLang="zh-CN"/>
              <a:t>each SPT </a:t>
            </a:r>
            <a:r>
              <a:rPr lang="en-US" altLang="zh-CN"/>
              <a:t>is </a:t>
            </a:r>
            <a:r>
              <a:rPr lang="en-US" altLang="zh-CN" smtClean="0"/>
              <a:t>bound to </a:t>
            </a:r>
            <a:r>
              <a:rPr lang="en-US" altLang="zh-CN"/>
              <a:t>a separate GDVAS</a:t>
            </a:r>
            <a:r>
              <a:rPr lang="en-US" altLang="zh-CN" smtClean="0"/>
              <a:t>). </a:t>
            </a:r>
            <a:endParaRPr lang="en-US" altLang="zh-CN"/>
          </a:p>
          <a:p>
            <a:endParaRPr lang="en-US" altLang="zh-CN" smtClean="0"/>
          </a:p>
          <a:p>
            <a:r>
              <a:rPr lang="en-US" altLang="zh-CN" smtClean="0"/>
              <a:t>So </a:t>
            </a:r>
            <a:r>
              <a:rPr lang="en-US" altLang="zh-CN"/>
              <a:t>w</a:t>
            </a:r>
            <a:r>
              <a:rPr lang="en-US" altLang="zh-CN" smtClean="0"/>
              <a:t>e </a:t>
            </a:r>
            <a:r>
              <a:rPr lang="en-US" altLang="zh-CN"/>
              <a:t>investigate three variations of </a:t>
            </a:r>
            <a:r>
              <a:rPr lang="en-US" altLang="zh-CN"/>
              <a:t>SPT </a:t>
            </a:r>
            <a:r>
              <a:rPr lang="en-US" altLang="zh-CN" smtClean="0"/>
              <a:t>organizations.</a:t>
            </a:r>
          </a:p>
          <a:p>
            <a:pPr lvl="1"/>
            <a:r>
              <a:rPr lang="en-US" altLang="zh-CN" smtClean="0"/>
              <a:t>Shared SPT</a:t>
            </a:r>
          </a:p>
          <a:p>
            <a:pPr lvl="2"/>
            <a:r>
              <a:rPr lang="en-US" altLang="zh-CN"/>
              <a:t>All guest processes shared the same shadow </a:t>
            </a:r>
            <a:r>
              <a:rPr lang="en-US" altLang="zh-CN"/>
              <a:t>page </a:t>
            </a:r>
            <a:r>
              <a:rPr lang="en-US" altLang="zh-CN" smtClean="0"/>
              <a:t>table.</a:t>
            </a:r>
          </a:p>
          <a:p>
            <a:pPr lvl="1"/>
            <a:r>
              <a:rPr lang="en-US" altLang="zh-CN" smtClean="0"/>
              <a:t>Private SPT</a:t>
            </a:r>
          </a:p>
          <a:p>
            <a:pPr lvl="2"/>
            <a:r>
              <a:rPr lang="en-US" altLang="zh-CN"/>
              <a:t>Each guest process has its own shadow page </a:t>
            </a:r>
            <a:r>
              <a:rPr lang="en-US" altLang="zh-CN"/>
              <a:t>table</a:t>
            </a:r>
            <a:r>
              <a:rPr lang="en-US" altLang="zh-CN" smtClean="0"/>
              <a:t>.</a:t>
            </a:r>
          </a:p>
          <a:p>
            <a:pPr lvl="1"/>
            <a:r>
              <a:rPr lang="en-US" altLang="zh-CN" smtClean="0"/>
              <a:t>Group Shared SPT</a:t>
            </a:r>
          </a:p>
          <a:p>
            <a:pPr lvl="2"/>
            <a:r>
              <a:rPr lang="en-US" altLang="zh-CN" smtClean="0"/>
              <a:t>It is a combination of the Shared SPT and the Private SPT.</a:t>
            </a:r>
          </a:p>
          <a:p>
            <a:pPr lvl="1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1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smtClean="0"/>
              <a:t>Background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smtClean="0"/>
              <a:t>Motivation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smtClean="0"/>
              <a:t>Contributions</a:t>
            </a:r>
            <a:endParaRPr lang="en-US" altLang="zh-CN" sz="2800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2800" smtClean="0"/>
              <a:t>The </a:t>
            </a:r>
            <a:r>
              <a:rPr lang="en-US" altLang="zh-CN" sz="2800"/>
              <a:t>Framework </a:t>
            </a:r>
            <a:r>
              <a:rPr lang="en-US" altLang="zh-CN" sz="2800"/>
              <a:t>of </a:t>
            </a:r>
            <a:r>
              <a:rPr lang="en-US" altLang="zh-CN" sz="2800" smtClean="0"/>
              <a:t>HSPT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smtClean="0"/>
              <a:t>Evaluation</a:t>
            </a:r>
            <a:endParaRPr lang="en-US" altLang="zh-CN" sz="2800" dirty="0"/>
          </a:p>
          <a:p>
            <a:pPr>
              <a:buFont typeface="Wingdings" pitchFamily="2" charset="2"/>
              <a:buChar char="Ø"/>
            </a:pPr>
            <a:r>
              <a:rPr lang="en-US" altLang="zh-CN" sz="2800" smtClean="0"/>
              <a:t>Conclusion</a:t>
            </a:r>
            <a:endParaRPr lang="zh-CN" altLang="zh-CN" sz="28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7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Shared SPT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All guest processes shared the same shadow </a:t>
            </a:r>
            <a:r>
              <a:rPr lang="en-US" altLang="zh-CN"/>
              <a:t>page </a:t>
            </a:r>
            <a:r>
              <a:rPr lang="en-US" altLang="zh-CN" smtClean="0"/>
              <a:t>table.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73421" y="4654877"/>
            <a:ext cx="1894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rgbClr val="00B0F0"/>
                </a:solidFill>
              </a:rPr>
              <a:t>Host User Space</a:t>
            </a:r>
            <a:endParaRPr lang="zh-CN" altLang="en-US" sz="16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3414" y="4878808"/>
            <a:ext cx="1914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rgbClr val="00B0F0"/>
                </a:solidFill>
              </a:rPr>
              <a:t>Host Kernel Space</a:t>
            </a:r>
            <a:endParaRPr lang="zh-CN" altLang="en-US" sz="1600" b="1" dirty="0">
              <a:solidFill>
                <a:srgbClr val="00B0F0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4912407"/>
            <a:ext cx="7920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281746" y="4043175"/>
            <a:ext cx="5760641" cy="662224"/>
            <a:chOff x="1835695" y="1700808"/>
            <a:chExt cx="5760641" cy="662224"/>
          </a:xfrm>
        </p:grpSpPr>
        <p:sp>
          <p:nvSpPr>
            <p:cNvPr id="10" name="TextBox 9"/>
            <p:cNvSpPr txBox="1"/>
            <p:nvPr/>
          </p:nvSpPr>
          <p:spPr>
            <a:xfrm>
              <a:off x="1835695" y="1988840"/>
              <a:ext cx="7132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GVA</a:t>
              </a:r>
              <a:endParaRPr lang="zh-CN" altLang="en-US" sz="1600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2339752" y="1700808"/>
              <a:ext cx="2088232" cy="662224"/>
              <a:chOff x="2411760" y="1700808"/>
              <a:chExt cx="2088232" cy="662224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2555776" y="1916832"/>
                <a:ext cx="1944216" cy="446200"/>
                <a:chOff x="4297540" y="4368622"/>
                <a:chExt cx="3041824" cy="446200"/>
              </a:xfrm>
            </p:grpSpPr>
            <p:sp>
              <p:nvSpPr>
                <p:cNvPr id="21" name="Rectangle 3"/>
                <p:cNvSpPr/>
                <p:nvPr/>
              </p:nvSpPr>
              <p:spPr>
                <a:xfrm>
                  <a:off x="4297540" y="4370988"/>
                  <a:ext cx="3041824" cy="443834"/>
                </a:xfrm>
                <a:prstGeom prst="rect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800" b="1" smtClean="0">
                      <a:solidFill>
                        <a:schemeClr val="accent1"/>
                      </a:solidFill>
                    </a:rPr>
                    <a:t>Process A</a:t>
                  </a:r>
                  <a:endParaRPr lang="en-US" sz="18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2" name="Rectangle 25"/>
                <p:cNvSpPr/>
                <p:nvPr/>
              </p:nvSpPr>
              <p:spPr>
                <a:xfrm>
                  <a:off x="4297540" y="4368622"/>
                  <a:ext cx="203989" cy="44208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400" b="1" dirty="0" smtClean="0">
                      <a:solidFill>
                        <a:schemeClr val="tx1"/>
                      </a:solidFill>
                    </a:rPr>
                    <a:t>P</a:t>
                  </a:r>
                  <a:r>
                    <a:rPr lang="en-US" altLang="zh-CN" sz="1400" b="1" smtClean="0">
                      <a:solidFill>
                        <a:schemeClr val="tx1"/>
                      </a:solidFill>
                    </a:rPr>
                    <a:t>1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2411760" y="1700808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smtClean="0"/>
                  <a:t>0</a:t>
                </a:r>
                <a:endParaRPr lang="zh-CN" altLang="en-US" sz="120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283968" y="1700808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4</a:t>
              </a:r>
              <a:r>
                <a:rPr lang="en-US" altLang="zh-CN" sz="1200" smtClean="0"/>
                <a:t>G</a:t>
              </a:r>
              <a:endParaRPr lang="zh-CN" altLang="en-US" sz="120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5292080" y="1700808"/>
              <a:ext cx="2304256" cy="662224"/>
              <a:chOff x="4716016" y="1700808"/>
              <a:chExt cx="2304256" cy="66222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4860032" y="1916832"/>
                <a:ext cx="1944216" cy="446200"/>
                <a:chOff x="4297540" y="4368622"/>
                <a:chExt cx="3041824" cy="446200"/>
              </a:xfrm>
            </p:grpSpPr>
            <p:sp>
              <p:nvSpPr>
                <p:cNvPr id="17" name="Rectangle 3"/>
                <p:cNvSpPr/>
                <p:nvPr/>
              </p:nvSpPr>
              <p:spPr>
                <a:xfrm>
                  <a:off x="4297540" y="4370988"/>
                  <a:ext cx="3041824" cy="443834"/>
                </a:xfrm>
                <a:prstGeom prst="rect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800" b="1" smtClean="0">
                      <a:solidFill>
                        <a:schemeClr val="accent1"/>
                      </a:solidFill>
                    </a:rPr>
                    <a:t>Process B</a:t>
                  </a:r>
                  <a:endParaRPr lang="en-US" sz="18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8" name="Rectangle 25"/>
                <p:cNvSpPr/>
                <p:nvPr/>
              </p:nvSpPr>
              <p:spPr>
                <a:xfrm>
                  <a:off x="4297540" y="4368622"/>
                  <a:ext cx="203989" cy="44208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400" b="1" smtClean="0">
                      <a:solidFill>
                        <a:schemeClr val="tx1"/>
                      </a:solidFill>
                    </a:rPr>
                    <a:t>P</a:t>
                  </a:r>
                  <a:r>
                    <a:rPr lang="en-US" altLang="zh-CN" sz="1400" b="1">
                      <a:solidFill>
                        <a:schemeClr val="tx1"/>
                      </a:solidFill>
                    </a:rPr>
                    <a:t>2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5" name="TextBox 14"/>
              <p:cNvSpPr txBox="1"/>
              <p:nvPr/>
            </p:nvSpPr>
            <p:spPr>
              <a:xfrm>
                <a:off x="4716016" y="1700808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smtClean="0"/>
                  <a:t>0</a:t>
                </a:r>
                <a:endParaRPr lang="zh-CN" altLang="en-US" sz="12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88224" y="1700808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/>
                  <a:t>4</a:t>
                </a:r>
                <a:r>
                  <a:rPr lang="en-US" altLang="zh-CN" sz="1200" smtClean="0"/>
                  <a:t>G</a:t>
                </a:r>
                <a:endParaRPr lang="zh-CN" altLang="en-US" sz="1200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1317987" y="5209455"/>
            <a:ext cx="5796408" cy="720080"/>
            <a:chOff x="1871936" y="4057205"/>
            <a:chExt cx="5796408" cy="720080"/>
          </a:xfrm>
        </p:grpSpPr>
        <p:sp>
          <p:nvSpPr>
            <p:cNvPr id="24" name="TextBox 23"/>
            <p:cNvSpPr txBox="1"/>
            <p:nvPr/>
          </p:nvSpPr>
          <p:spPr>
            <a:xfrm>
              <a:off x="1871936" y="4120967"/>
              <a:ext cx="9718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HVA</a:t>
              </a:r>
              <a:endParaRPr lang="zh-CN" altLang="en-US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339752" y="4448145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mtClean="0"/>
                <a:t>0</a:t>
              </a:r>
              <a:endParaRPr lang="zh-CN" altLang="en-US" sz="1400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2483298" y="4057205"/>
              <a:ext cx="5185046" cy="720080"/>
              <a:chOff x="2483298" y="4057205"/>
              <a:chExt cx="5185046" cy="720080"/>
            </a:xfrm>
          </p:grpSpPr>
          <p:sp>
            <p:nvSpPr>
              <p:cNvPr id="27" name="Rectangle 3"/>
              <p:cNvSpPr/>
              <p:nvPr/>
            </p:nvSpPr>
            <p:spPr>
              <a:xfrm>
                <a:off x="2483298" y="4061320"/>
                <a:ext cx="4879956" cy="4524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" name="组合 27"/>
              <p:cNvGrpSpPr/>
              <p:nvPr/>
            </p:nvGrpSpPr>
            <p:grpSpPr>
              <a:xfrm>
                <a:off x="3491880" y="4057205"/>
                <a:ext cx="1944216" cy="446200"/>
                <a:chOff x="4297540" y="4368622"/>
                <a:chExt cx="3041824" cy="446200"/>
              </a:xfrm>
            </p:grpSpPr>
            <p:sp>
              <p:nvSpPr>
                <p:cNvPr id="32" name="Rectangle 3"/>
                <p:cNvSpPr/>
                <p:nvPr/>
              </p:nvSpPr>
              <p:spPr>
                <a:xfrm>
                  <a:off x="4297540" y="4370988"/>
                  <a:ext cx="3041824" cy="443834"/>
                </a:xfrm>
                <a:prstGeom prst="rect">
                  <a:avLst/>
                </a:prstGeom>
                <a:ln w="2540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800" b="1" dirty="0" smtClean="0">
                      <a:solidFill>
                        <a:schemeClr val="accent1"/>
                      </a:solidFill>
                    </a:rPr>
                    <a:t>GDVAS</a:t>
                  </a:r>
                  <a:endParaRPr lang="en-US" sz="1800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33" name="Rectangle 25"/>
                <p:cNvSpPr/>
                <p:nvPr/>
              </p:nvSpPr>
              <p:spPr>
                <a:xfrm>
                  <a:off x="4297540" y="4368622"/>
                  <a:ext cx="203989" cy="442082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lt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altLang="zh-CN" sz="1400" b="1" dirty="0">
                      <a:solidFill>
                        <a:schemeClr val="tx1"/>
                      </a:solidFill>
                    </a:rPr>
                    <a:t>G</a:t>
                  </a:r>
                  <a:r>
                    <a:rPr lang="en-US" altLang="zh-CN" sz="1400" b="1" dirty="0" smtClean="0">
                      <a:solidFill>
                        <a:schemeClr val="tx1"/>
                      </a:solidFill>
                    </a:rPr>
                    <a:t>1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7020272" y="4469508"/>
                <a:ext cx="64807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smtClean="0"/>
                  <a:t>2</a:t>
                </a:r>
                <a:r>
                  <a:rPr lang="en-US" altLang="zh-CN" sz="1400" baseline="30000" smtClean="0"/>
                  <a:t>64</a:t>
                </a:r>
                <a:r>
                  <a:rPr lang="en-US" altLang="zh-CN" sz="1400" smtClean="0"/>
                  <a:t>-1</a:t>
                </a:r>
                <a:endParaRPr lang="zh-CN" altLang="en-US" sz="140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75856" y="4448145"/>
                <a:ext cx="1008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smtClean="0"/>
                  <a:t>base</a:t>
                </a:r>
                <a:endParaRPr lang="zh-CN" altLang="en-US" sz="140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076056" y="4448145"/>
                <a:ext cx="1008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/>
                  <a:t>b</a:t>
                </a:r>
                <a:r>
                  <a:rPr lang="en-US" altLang="zh-CN" sz="1400" smtClean="0"/>
                  <a:t>ase+4G</a:t>
                </a:r>
                <a:endParaRPr lang="zh-CN" altLang="en-US" sz="1400"/>
              </a:p>
            </p:txBody>
          </p:sp>
        </p:grpSp>
      </p:grpSp>
      <p:cxnSp>
        <p:nvCxnSpPr>
          <p:cNvPr id="34" name="直接连接符 33"/>
          <p:cNvCxnSpPr/>
          <p:nvPr/>
        </p:nvCxnSpPr>
        <p:spPr>
          <a:xfrm>
            <a:off x="1929348" y="4705399"/>
            <a:ext cx="990345" cy="511963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10039" y="4705399"/>
            <a:ext cx="972108" cy="511963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2937931" y="4705401"/>
            <a:ext cx="1976826" cy="5040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914757" y="4705402"/>
            <a:ext cx="1894548" cy="51196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1912697" y="1648545"/>
            <a:ext cx="2105353" cy="2319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38131" y="1648545"/>
            <a:ext cx="2160240" cy="23193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857811" y="1628800"/>
            <a:ext cx="21901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smtClean="0"/>
              <a:t>Process A execute routine</a:t>
            </a:r>
            <a:endParaRPr lang="zh-CN" altLang="en-US" sz="1500"/>
          </a:p>
        </p:txBody>
      </p:sp>
      <p:sp>
        <p:nvSpPr>
          <p:cNvPr id="41" name="TextBox 40"/>
          <p:cNvSpPr txBox="1"/>
          <p:nvPr/>
        </p:nvSpPr>
        <p:spPr>
          <a:xfrm>
            <a:off x="4738131" y="1628800"/>
            <a:ext cx="21901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smtClean="0"/>
              <a:t>Process B execute routine</a:t>
            </a:r>
            <a:endParaRPr lang="zh-CN" altLang="en-US" sz="1500"/>
          </a:p>
        </p:txBody>
      </p:sp>
      <p:cxnSp>
        <p:nvCxnSpPr>
          <p:cNvPr id="42" name="直接连接符 41"/>
          <p:cNvCxnSpPr/>
          <p:nvPr/>
        </p:nvCxnSpPr>
        <p:spPr>
          <a:xfrm>
            <a:off x="1926545" y="1903646"/>
            <a:ext cx="2091506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4738131" y="1923811"/>
            <a:ext cx="2160240" cy="0"/>
          </a:xfrm>
          <a:prstGeom prst="line">
            <a:avLst/>
          </a:prstGeom>
          <a:ln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39691" y="1835819"/>
            <a:ext cx="2322376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smtClean="0"/>
              <a:t>1. First time access page P1</a:t>
            </a:r>
          </a:p>
          <a:p>
            <a:r>
              <a:rPr lang="en-US" altLang="zh-CN" sz="1500" smtClean="0"/>
              <a:t>2. Receive </a:t>
            </a:r>
            <a:r>
              <a:rPr lang="en-US" altLang="zh-CN" sz="1500" smtClean="0"/>
              <a:t>SIGSEGV</a:t>
            </a:r>
            <a:r>
              <a:rPr lang="en-US" altLang="zh-CN" sz="1500"/>
              <a:t>,</a:t>
            </a:r>
            <a:r>
              <a:rPr lang="en-US" altLang="zh-CN" sz="1500" smtClean="0"/>
              <a:t>create G1 </a:t>
            </a:r>
            <a:r>
              <a:rPr lang="en-US" altLang="zh-CN" sz="1500" smtClean="0"/>
              <a:t>mapping</a:t>
            </a:r>
          </a:p>
          <a:p>
            <a:r>
              <a:rPr lang="en-US" altLang="zh-CN" sz="1400" smtClean="0">
                <a:solidFill>
                  <a:srgbClr val="FF0000"/>
                </a:solidFill>
              </a:rPr>
              <a:t>  </a:t>
            </a:r>
          </a:p>
          <a:p>
            <a:endParaRPr lang="en-US" altLang="zh-CN" sz="1400" smtClean="0">
              <a:solidFill>
                <a:srgbClr val="FF0000"/>
              </a:solidFill>
            </a:endParaRPr>
          </a:p>
          <a:p>
            <a:endParaRPr lang="en-US" altLang="zh-CN" sz="1400" smtClean="0">
              <a:solidFill>
                <a:srgbClr val="FF0000"/>
              </a:solidFill>
            </a:endParaRPr>
          </a:p>
          <a:p>
            <a:r>
              <a:rPr lang="en-US" altLang="zh-CN" sz="1400"/>
              <a:t>5</a:t>
            </a:r>
            <a:r>
              <a:rPr lang="en-US" altLang="zh-CN" sz="1400" smtClean="0"/>
              <a:t>. Access page P1</a:t>
            </a:r>
          </a:p>
          <a:p>
            <a:r>
              <a:rPr lang="en-US" altLang="zh-CN" sz="1400"/>
              <a:t>6</a:t>
            </a:r>
            <a:r>
              <a:rPr lang="en-US" altLang="zh-CN" sz="1400" smtClean="0"/>
              <a:t>. Receive SIGSEGV, create</a:t>
            </a:r>
          </a:p>
          <a:p>
            <a:r>
              <a:rPr lang="en-US" altLang="zh-CN" sz="1400"/>
              <a:t> </a:t>
            </a:r>
            <a:r>
              <a:rPr lang="en-US" altLang="zh-CN" sz="1400" smtClean="0"/>
              <a:t>    G1 mapping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66123" y="1753071"/>
            <a:ext cx="23402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1500" smtClean="0"/>
          </a:p>
          <a:p>
            <a:endParaRPr lang="en-US" altLang="zh-CN" sz="1500"/>
          </a:p>
          <a:p>
            <a:endParaRPr lang="en-US" altLang="zh-CN" sz="1500" smtClean="0"/>
          </a:p>
          <a:p>
            <a:r>
              <a:rPr lang="en-US" altLang="zh-CN" sz="1500"/>
              <a:t>3</a:t>
            </a:r>
            <a:r>
              <a:rPr lang="en-US" altLang="zh-CN" sz="1500" smtClean="0"/>
              <a:t>. First time access page P2</a:t>
            </a:r>
          </a:p>
          <a:p>
            <a:r>
              <a:rPr lang="en-US" altLang="zh-CN" sz="1500"/>
              <a:t>4</a:t>
            </a:r>
            <a:r>
              <a:rPr lang="en-US" altLang="zh-CN" sz="1500" smtClean="0"/>
              <a:t>. Receive </a:t>
            </a:r>
            <a:r>
              <a:rPr lang="en-US" altLang="zh-CN" sz="1500" smtClean="0"/>
              <a:t>SIGSEGV,create</a:t>
            </a:r>
            <a:endParaRPr lang="en-US" altLang="zh-CN" sz="1500" smtClean="0"/>
          </a:p>
          <a:p>
            <a:r>
              <a:rPr lang="en-US" altLang="zh-CN" sz="1500" smtClean="0"/>
              <a:t>     G1 mapping</a:t>
            </a:r>
          </a:p>
          <a:p>
            <a:endParaRPr lang="en-US" altLang="zh-CN" sz="1500" smtClean="0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4050996" y="2594997"/>
            <a:ext cx="6901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4018051" y="3256384"/>
            <a:ext cx="72313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1497771" y="1988840"/>
            <a:ext cx="0" cy="1996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259632" y="1691516"/>
            <a:ext cx="67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Time</a:t>
            </a:r>
            <a:endParaRPr lang="zh-CN" altLang="en-US"/>
          </a:p>
        </p:txBody>
      </p:sp>
      <p:cxnSp>
        <p:nvCxnSpPr>
          <p:cNvPr id="50" name="直接连接符 49"/>
          <p:cNvCxnSpPr/>
          <p:nvPr/>
        </p:nvCxnSpPr>
        <p:spPr>
          <a:xfrm>
            <a:off x="1317987" y="4057327"/>
            <a:ext cx="5724400" cy="0"/>
          </a:xfrm>
          <a:prstGeom prst="line">
            <a:avLst/>
          </a:prstGeom>
          <a:ln w="190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椭圆 50"/>
          <p:cNvSpPr/>
          <p:nvPr/>
        </p:nvSpPr>
        <p:spPr>
          <a:xfrm>
            <a:off x="3707904" y="2420888"/>
            <a:ext cx="216024" cy="2308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2" name="椭圆 51"/>
          <p:cNvSpPr/>
          <p:nvPr/>
        </p:nvSpPr>
        <p:spPr>
          <a:xfrm>
            <a:off x="4738131" y="3140968"/>
            <a:ext cx="216024" cy="2308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018051" y="232971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C00000"/>
                </a:solidFill>
              </a:rPr>
              <a:t>s</a:t>
            </a:r>
            <a:r>
              <a:rPr lang="en-US" altLang="zh-CN" sz="1400" smtClean="0">
                <a:solidFill>
                  <a:srgbClr val="C00000"/>
                </a:solidFill>
              </a:rPr>
              <a:t>witch</a:t>
            </a:r>
          </a:p>
          <a:p>
            <a:r>
              <a:rPr lang="en-US" altLang="zh-CN" sz="1400" smtClean="0">
                <a:solidFill>
                  <a:srgbClr val="C00000"/>
                </a:solidFill>
              </a:rPr>
              <a:t> A to B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90059" y="2977788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C00000"/>
                </a:solidFill>
              </a:rPr>
              <a:t>s</a:t>
            </a:r>
            <a:r>
              <a:rPr lang="en-US" altLang="zh-CN" sz="1400" smtClean="0">
                <a:solidFill>
                  <a:srgbClr val="C00000"/>
                </a:solidFill>
              </a:rPr>
              <a:t>witch</a:t>
            </a:r>
          </a:p>
          <a:p>
            <a:r>
              <a:rPr lang="en-US" altLang="zh-CN" sz="1400" smtClean="0">
                <a:solidFill>
                  <a:srgbClr val="C00000"/>
                </a:solidFill>
              </a:rPr>
              <a:t> B to A</a:t>
            </a:r>
            <a:endParaRPr lang="zh-CN" altLang="en-US" sz="1400">
              <a:solidFill>
                <a:srgbClr val="C0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29819" y="5929535"/>
            <a:ext cx="468052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/>
              <a:t>E</a:t>
            </a:r>
            <a:r>
              <a:rPr lang="en-US" altLang="zh-CN" sz="1400" smtClean="0"/>
              <a:t>mpty shadow page table by </a:t>
            </a:r>
            <a:r>
              <a:rPr lang="en-US" altLang="zh-CN" sz="1400" smtClean="0"/>
              <a:t>“mmap” </a:t>
            </a:r>
            <a:r>
              <a:rPr lang="en-US" altLang="zh-CN" sz="1400" smtClean="0"/>
              <a:t>GDVAS with none prot</a:t>
            </a:r>
            <a:endParaRPr lang="zh-CN" altLang="en-US" sz="1400"/>
          </a:p>
        </p:txBody>
      </p:sp>
      <p:sp>
        <p:nvSpPr>
          <p:cNvPr id="56" name="上箭头 55"/>
          <p:cNvSpPr/>
          <p:nvPr/>
        </p:nvSpPr>
        <p:spPr>
          <a:xfrm>
            <a:off x="3441987" y="5641503"/>
            <a:ext cx="864096" cy="2833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306083" y="5713511"/>
            <a:ext cx="216024" cy="2308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>
          <a:xfrm>
            <a:off x="1857811" y="2008585"/>
            <a:ext cx="0" cy="556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1569779" y="2132856"/>
            <a:ext cx="216024" cy="2308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60" name="直接箭头连接符 59"/>
          <p:cNvCxnSpPr/>
          <p:nvPr/>
        </p:nvCxnSpPr>
        <p:spPr>
          <a:xfrm>
            <a:off x="6970379" y="2667372"/>
            <a:ext cx="0" cy="556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椭圆 60"/>
          <p:cNvSpPr/>
          <p:nvPr/>
        </p:nvSpPr>
        <p:spPr>
          <a:xfrm>
            <a:off x="6970379" y="2780928"/>
            <a:ext cx="216024" cy="2308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3225963" y="5713511"/>
            <a:ext cx="216024" cy="2308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857811" y="3304729"/>
            <a:ext cx="0" cy="556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569779" y="3486199"/>
            <a:ext cx="216024" cy="23083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22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/>
      <p:bldP spid="54" grpId="0"/>
      <p:bldP spid="55" grpId="0" animBg="1"/>
      <p:bldP spid="56" grpId="0" animBg="1"/>
      <p:bldP spid="57" grpId="0" animBg="1"/>
      <p:bldP spid="59" grpId="0" animBg="1"/>
      <p:bldP spid="61" grpId="0" animBg="1"/>
      <p:bldP spid="62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Private SPT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In </a:t>
            </a:r>
            <a:r>
              <a:rPr lang="en-US" altLang="zh-CN"/>
              <a:t>the </a:t>
            </a:r>
            <a:r>
              <a:rPr lang="en-US" altLang="zh-CN"/>
              <a:t>Shared </a:t>
            </a:r>
            <a:r>
              <a:rPr lang="en-US" altLang="zh-CN" smtClean="0"/>
              <a:t>SPT strategy</a:t>
            </a:r>
            <a:r>
              <a:rPr lang="en-US" altLang="zh-CN"/>
              <a:t>, when a process is switched back again, </a:t>
            </a:r>
            <a:r>
              <a:rPr lang="en-US" altLang="zh-CN"/>
              <a:t>the </a:t>
            </a:r>
            <a:r>
              <a:rPr lang="en-US" altLang="zh-CN" smtClean="0"/>
              <a:t>information of </a:t>
            </a:r>
            <a:r>
              <a:rPr lang="en-US" altLang="zh-CN"/>
              <a:t>the filled SPT entries </a:t>
            </a:r>
            <a:r>
              <a:rPr lang="en-US" altLang="zh-CN"/>
              <a:t>in </a:t>
            </a:r>
            <a:r>
              <a:rPr lang="en-US" altLang="zh-CN" smtClean="0"/>
              <a:t>   the </a:t>
            </a:r>
            <a:r>
              <a:rPr lang="en-US" altLang="zh-CN"/>
              <a:t>last timeslot </a:t>
            </a:r>
            <a:r>
              <a:rPr lang="en-US" altLang="zh-CN"/>
              <a:t>is </a:t>
            </a:r>
            <a:r>
              <a:rPr lang="en-US" altLang="zh-CN" smtClean="0"/>
              <a:t>lost and </a:t>
            </a:r>
            <a:r>
              <a:rPr lang="en-US" altLang="zh-CN"/>
              <a:t>the SPT of the </a:t>
            </a:r>
            <a:r>
              <a:rPr lang="en-US" altLang="zh-CN"/>
              <a:t>switched-in </a:t>
            </a:r>
            <a:r>
              <a:rPr lang="en-US" altLang="zh-CN" smtClean="0"/>
              <a:t>  process </a:t>
            </a:r>
            <a:r>
              <a:rPr lang="en-US" altLang="zh-CN"/>
              <a:t>has to be </a:t>
            </a:r>
            <a:r>
              <a:rPr lang="en-US" altLang="zh-CN"/>
              <a:t>warmed </a:t>
            </a:r>
            <a:r>
              <a:rPr lang="en-US" altLang="zh-CN" smtClean="0"/>
              <a:t>up again.</a:t>
            </a:r>
          </a:p>
          <a:p>
            <a:endParaRPr lang="en-US" altLang="zh-CN"/>
          </a:p>
          <a:p>
            <a:r>
              <a:rPr lang="en-US" altLang="zh-CN" smtClean="0"/>
              <a:t>So each </a:t>
            </a:r>
            <a:r>
              <a:rPr lang="en-US" altLang="zh-CN"/>
              <a:t>guest process has its own shadow </a:t>
            </a:r>
            <a:r>
              <a:rPr lang="en-US" altLang="zh-CN"/>
              <a:t>page </a:t>
            </a:r>
            <a:r>
              <a:rPr lang="en-US" altLang="zh-CN" smtClean="0"/>
              <a:t>table is a good solution. </a:t>
            </a:r>
          </a:p>
          <a:p>
            <a:endParaRPr lang="en-US" altLang="zh-CN"/>
          </a:p>
          <a:p>
            <a:r>
              <a:rPr lang="en-US" altLang="zh-CN" smtClean="0"/>
              <a:t>But there is a problem that how to monitor the switched-out guest page tables (GPTs).</a:t>
            </a:r>
          </a:p>
          <a:p>
            <a:pPr lvl="1"/>
            <a:r>
              <a:rPr lang="en-US" altLang="zh-CN"/>
              <a:t>Setting write-protection to the switched-out GPTs </a:t>
            </a:r>
            <a:r>
              <a:rPr lang="en-US" altLang="zh-CN"/>
              <a:t>is </a:t>
            </a:r>
            <a:r>
              <a:rPr lang="en-US" altLang="zh-CN" smtClean="0"/>
              <a:t>a common  but </a:t>
            </a:r>
            <a:r>
              <a:rPr lang="en-US" altLang="zh-CN"/>
              <a:t>expensive </a:t>
            </a:r>
            <a:r>
              <a:rPr lang="en-US" altLang="zh-CN" smtClean="0"/>
              <a:t>method. 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9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Private SPT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363272" cy="5760640"/>
          </a:xfrm>
        </p:spPr>
        <p:txBody>
          <a:bodyPr/>
          <a:lstStyle/>
          <a:p>
            <a:pPr marL="0" indent="0">
              <a:buNone/>
            </a:pPr>
            <a:endParaRPr lang="en-US" altLang="zh-CN" smtClean="0"/>
          </a:p>
          <a:p>
            <a:r>
              <a:rPr lang="en-US" altLang="zh-CN"/>
              <a:t>Consider x86 and ARM, as an example, </a:t>
            </a:r>
            <a:r>
              <a:rPr lang="en-US" altLang="zh-CN"/>
              <a:t>they </a:t>
            </a:r>
            <a:r>
              <a:rPr lang="en-US" altLang="zh-CN" smtClean="0"/>
              <a:t>use PCID   (Process </a:t>
            </a:r>
            <a:r>
              <a:rPr lang="en-US" altLang="zh-CN"/>
              <a:t>Context </a:t>
            </a:r>
            <a:r>
              <a:rPr lang="en-US" altLang="zh-CN"/>
              <a:t>Identifier</a:t>
            </a:r>
            <a:r>
              <a:rPr lang="en-US" altLang="zh-CN" smtClean="0"/>
              <a:t>) and </a:t>
            </a:r>
            <a:r>
              <a:rPr lang="en-US" altLang="zh-CN"/>
              <a:t>ASID </a:t>
            </a:r>
            <a:r>
              <a:rPr lang="en-US" altLang="zh-CN"/>
              <a:t>(</a:t>
            </a:r>
            <a:r>
              <a:rPr lang="en-US" altLang="zh-CN" smtClean="0"/>
              <a:t>Address Space      Identifier</a:t>
            </a:r>
            <a:r>
              <a:rPr lang="en-US" altLang="zh-CN"/>
              <a:t>) </a:t>
            </a:r>
            <a:r>
              <a:rPr lang="en-US" altLang="zh-CN" smtClean="0"/>
              <a:t>respectively </a:t>
            </a:r>
            <a:r>
              <a:rPr lang="en-US" altLang="zh-CN"/>
              <a:t>to identify </a:t>
            </a:r>
            <a:r>
              <a:rPr lang="en-US" altLang="zh-CN"/>
              <a:t>TLB </a:t>
            </a:r>
            <a:r>
              <a:rPr lang="en-US" altLang="zh-CN" smtClean="0"/>
              <a:t>entries for each pr-ocess.</a:t>
            </a:r>
          </a:p>
          <a:p>
            <a:pPr lvl="1"/>
            <a:r>
              <a:rPr lang="en-US" altLang="zh-CN"/>
              <a:t>We call this kind of identifier as </a:t>
            </a:r>
            <a:r>
              <a:rPr lang="en-US" altLang="zh-CN"/>
              <a:t>“</a:t>
            </a:r>
            <a:r>
              <a:rPr lang="en-US" altLang="zh-CN" smtClean="0"/>
              <a:t>Context Identifier</a:t>
            </a:r>
            <a:r>
              <a:rPr lang="en-US" altLang="zh-CN"/>
              <a:t>” (</a:t>
            </a:r>
            <a:r>
              <a:rPr lang="en-US" altLang="zh-CN"/>
              <a:t>CID</a:t>
            </a:r>
            <a:r>
              <a:rPr lang="en-US" altLang="zh-CN" smtClean="0"/>
              <a:t>).</a:t>
            </a:r>
          </a:p>
          <a:p>
            <a:pPr lvl="1"/>
            <a:r>
              <a:rPr lang="en-US" altLang="zh-CN" smtClean="0"/>
              <a:t>When guest modifies the switched-out process’s page table, TLB must be informed with CID and the address.</a:t>
            </a:r>
          </a:p>
          <a:p>
            <a:pPr lvl="1"/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smtClean="0"/>
          </a:p>
          <a:p>
            <a:r>
              <a:rPr lang="en-US" altLang="zh-CN" smtClean="0"/>
              <a:t>Base on this principle, </a:t>
            </a:r>
            <a:r>
              <a:rPr lang="en-US" altLang="zh-CN"/>
              <a:t>we </a:t>
            </a:r>
            <a:r>
              <a:rPr lang="en-US" altLang="zh-CN" smtClean="0"/>
              <a:t>choose to </a:t>
            </a:r>
            <a:r>
              <a:rPr lang="en-US" altLang="zh-CN"/>
              <a:t>bind each SPT with a </a:t>
            </a:r>
            <a:r>
              <a:rPr lang="en-US" altLang="zh-CN"/>
              <a:t>CID </a:t>
            </a:r>
            <a:r>
              <a:rPr lang="en-US" altLang="zh-CN" smtClean="0"/>
              <a:t>rather</a:t>
            </a:r>
            <a:r>
              <a:rPr lang="en-US" altLang="zh-CN"/>
              <a:t> </a:t>
            </a:r>
            <a:r>
              <a:rPr lang="en-US" altLang="zh-CN" smtClean="0"/>
              <a:t>than </a:t>
            </a:r>
            <a:r>
              <a:rPr lang="en-US" altLang="zh-CN"/>
              <a:t>the </a:t>
            </a:r>
            <a:r>
              <a:rPr lang="en-US" altLang="zh-CN"/>
              <a:t>process </a:t>
            </a:r>
            <a:r>
              <a:rPr lang="en-US" altLang="zh-CN" smtClean="0"/>
              <a:t>ID.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9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Private SPT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693786"/>
            <a:ext cx="8219256" cy="1687542"/>
          </a:xfrm>
        </p:spPr>
        <p:txBody>
          <a:bodyPr/>
          <a:lstStyle/>
          <a:p>
            <a:r>
              <a:rPr lang="en-US" altLang="zh-CN" smtClean="0"/>
              <a:t>Guest os switch CID A to CID B (process switching)</a:t>
            </a:r>
          </a:p>
          <a:p>
            <a:pPr lvl="1"/>
            <a:r>
              <a:rPr lang="en-US" altLang="zh-CN" smtClean="0"/>
              <a:t>gs segment register is used to store current base of GDVAS.</a:t>
            </a:r>
          </a:p>
          <a:p>
            <a:pPr marL="457200" lvl="1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40337" y="3279327"/>
            <a:ext cx="64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HVA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299906" y="2996952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9" name="Rectangle 3"/>
          <p:cNvSpPr/>
          <p:nvPr/>
        </p:nvSpPr>
        <p:spPr>
          <a:xfrm>
            <a:off x="1443922" y="3242089"/>
            <a:ext cx="4968552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16430" y="2996952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2</a:t>
            </a:r>
            <a:r>
              <a:rPr lang="en-US" altLang="zh-CN" sz="1400" baseline="30000" smtClean="0"/>
              <a:t>64</a:t>
            </a:r>
            <a:r>
              <a:rPr lang="en-US" altLang="zh-CN" sz="1400" smtClean="0"/>
              <a:t>-1</a:t>
            </a:r>
            <a:endParaRPr lang="zh-CN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596321" y="2987524"/>
            <a:ext cx="847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Base_A</a:t>
            </a:r>
            <a:endParaRPr lang="zh-CN" alt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3707904" y="2987524"/>
            <a:ext cx="757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B</a:t>
            </a:r>
            <a:r>
              <a:rPr lang="en-US" altLang="zh-CN" sz="1400" smtClean="0"/>
              <a:t>ase_B</a:t>
            </a:r>
            <a:endParaRPr lang="zh-CN" altLang="en-US" sz="1400"/>
          </a:p>
        </p:txBody>
      </p:sp>
      <p:sp>
        <p:nvSpPr>
          <p:cNvPr id="13" name="Rectangle 3"/>
          <p:cNvSpPr/>
          <p:nvPr/>
        </p:nvSpPr>
        <p:spPr>
          <a:xfrm>
            <a:off x="1947978" y="3249096"/>
            <a:ext cx="1152129" cy="443834"/>
          </a:xfrm>
          <a:prstGeom prst="rect">
            <a:avLst/>
          </a:prstGeom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mtClean="0">
                <a:solidFill>
                  <a:schemeClr val="accent1"/>
                </a:solidFill>
              </a:rPr>
              <a:t>GDVAS_A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4067944" y="3246391"/>
            <a:ext cx="1152128" cy="443834"/>
          </a:xfrm>
          <a:prstGeom prst="rect">
            <a:avLst/>
          </a:prstGeom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b="1" smtClean="0">
                <a:solidFill>
                  <a:schemeClr val="accent1"/>
                </a:solidFill>
              </a:rPr>
              <a:t>GDVAS_B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7664" y="3248549"/>
            <a:ext cx="41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accent1"/>
                </a:solidFill>
              </a:rPr>
              <a:t>…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36096" y="3248549"/>
            <a:ext cx="41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accent1"/>
                </a:solidFill>
              </a:rPr>
              <a:t>…</a:t>
            </a:r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18" name="左大括号 17"/>
          <p:cNvSpPr/>
          <p:nvPr/>
        </p:nvSpPr>
        <p:spPr>
          <a:xfrm rot="16200000">
            <a:off x="3824864" y="1602970"/>
            <a:ext cx="200272" cy="439888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zh-CN" smtClean="0"/>
          </a:p>
          <a:p>
            <a:pPr algn="ctr"/>
            <a:endParaRPr lang="zh-CN" altLang="en-US"/>
          </a:p>
        </p:txBody>
      </p:sp>
      <p:sp>
        <p:nvSpPr>
          <p:cNvPr id="41" name="Rectangle 3"/>
          <p:cNvSpPr/>
          <p:nvPr/>
        </p:nvSpPr>
        <p:spPr>
          <a:xfrm>
            <a:off x="1448064" y="2060848"/>
            <a:ext cx="3020194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10491" y="2024068"/>
            <a:ext cx="194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CID </a:t>
            </a:r>
          </a:p>
          <a:p>
            <a:r>
              <a:rPr lang="en-US" altLang="zh-CN" sz="1600" smtClean="0"/>
              <a:t>Table</a:t>
            </a:r>
            <a:endParaRPr lang="zh-CN" altLang="en-US" sz="1600" dirty="0"/>
          </a:p>
        </p:txBody>
      </p:sp>
      <p:sp>
        <p:nvSpPr>
          <p:cNvPr id="43" name="Rectangle 3"/>
          <p:cNvSpPr/>
          <p:nvPr/>
        </p:nvSpPr>
        <p:spPr>
          <a:xfrm>
            <a:off x="1448064" y="2060848"/>
            <a:ext cx="288032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smtClean="0">
                <a:solidFill>
                  <a:schemeClr val="tx1"/>
                </a:solidFill>
              </a:rPr>
              <a:t>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Rectangle 3"/>
          <p:cNvSpPr/>
          <p:nvPr/>
        </p:nvSpPr>
        <p:spPr>
          <a:xfrm>
            <a:off x="1727449" y="2060848"/>
            <a:ext cx="288032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>
                <a:solidFill>
                  <a:schemeClr val="tx1"/>
                </a:solidFill>
              </a:rPr>
              <a:t>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ectangle 3"/>
          <p:cNvSpPr/>
          <p:nvPr/>
        </p:nvSpPr>
        <p:spPr>
          <a:xfrm>
            <a:off x="2015481" y="2060848"/>
            <a:ext cx="499914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3"/>
          <p:cNvSpPr/>
          <p:nvPr/>
        </p:nvSpPr>
        <p:spPr>
          <a:xfrm>
            <a:off x="2495805" y="2060848"/>
            <a:ext cx="288032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Rectangle 3"/>
          <p:cNvSpPr/>
          <p:nvPr/>
        </p:nvSpPr>
        <p:spPr>
          <a:xfrm>
            <a:off x="2760019" y="2060848"/>
            <a:ext cx="499914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Rectangle 3"/>
          <p:cNvSpPr/>
          <p:nvPr/>
        </p:nvSpPr>
        <p:spPr>
          <a:xfrm>
            <a:off x="3248264" y="2060848"/>
            <a:ext cx="288032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Rectangle 3"/>
          <p:cNvSpPr/>
          <p:nvPr/>
        </p:nvSpPr>
        <p:spPr>
          <a:xfrm>
            <a:off x="3511557" y="2060848"/>
            <a:ext cx="499914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smtClean="0">
                <a:solidFill>
                  <a:schemeClr val="tx1"/>
                </a:solidFill>
              </a:rPr>
              <a:t>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Rectangle 3"/>
          <p:cNvSpPr/>
          <p:nvPr/>
        </p:nvSpPr>
        <p:spPr>
          <a:xfrm>
            <a:off x="3968344" y="2060848"/>
            <a:ext cx="499914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smtClean="0">
                <a:solidFill>
                  <a:schemeClr val="tx1"/>
                </a:solidFill>
              </a:rPr>
              <a:t>N-1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899592" y="980728"/>
            <a:ext cx="3496658" cy="662224"/>
            <a:chOff x="1939438" y="1700808"/>
            <a:chExt cx="3496658" cy="662224"/>
          </a:xfrm>
        </p:grpSpPr>
        <p:sp>
          <p:nvSpPr>
            <p:cNvPr id="32" name="TextBox 31"/>
            <p:cNvSpPr txBox="1"/>
            <p:nvPr/>
          </p:nvSpPr>
          <p:spPr>
            <a:xfrm>
              <a:off x="1939438" y="1961352"/>
              <a:ext cx="6476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smtClean="0"/>
                <a:t>GVA</a:t>
              </a:r>
              <a:endParaRPr lang="zh-CN" altLang="en-US" sz="1600" dirty="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339752" y="1700808"/>
              <a:ext cx="1339915" cy="662224"/>
              <a:chOff x="2411760" y="1700808"/>
              <a:chExt cx="1339915" cy="662224"/>
            </a:xfrm>
          </p:grpSpPr>
          <p:sp>
            <p:nvSpPr>
              <p:cNvPr id="39" name="Rectangle 3"/>
              <p:cNvSpPr/>
              <p:nvPr/>
            </p:nvSpPr>
            <p:spPr>
              <a:xfrm>
                <a:off x="2555776" y="1919198"/>
                <a:ext cx="1195899" cy="443834"/>
              </a:xfrm>
              <a:prstGeom prst="rect">
                <a:avLst/>
              </a:prstGeom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800" b="1" smtClean="0">
                    <a:solidFill>
                      <a:schemeClr val="accent1"/>
                    </a:solidFill>
                  </a:rPr>
                  <a:t>Process 0</a:t>
                </a:r>
                <a:endParaRPr lang="en-US" sz="1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411760" y="1700808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smtClean="0"/>
                  <a:t>0</a:t>
                </a:r>
                <a:endParaRPr lang="zh-CN" altLang="en-US" sz="140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3491880" y="1711841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/>
                <a:t>4</a:t>
              </a:r>
              <a:r>
                <a:rPr lang="en-US" altLang="zh-CN" sz="1400" smtClean="0"/>
                <a:t>G</a:t>
              </a:r>
              <a:endParaRPr lang="zh-CN" altLang="en-US" sz="1200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923928" y="1711841"/>
              <a:ext cx="1512168" cy="651191"/>
              <a:chOff x="3347864" y="1711841"/>
              <a:chExt cx="1512168" cy="651191"/>
            </a:xfrm>
          </p:grpSpPr>
          <p:sp>
            <p:nvSpPr>
              <p:cNvPr id="36" name="Rectangle 3"/>
              <p:cNvSpPr/>
              <p:nvPr/>
            </p:nvSpPr>
            <p:spPr>
              <a:xfrm>
                <a:off x="3491880" y="1919198"/>
                <a:ext cx="1152128" cy="443834"/>
              </a:xfrm>
              <a:prstGeom prst="rect">
                <a:avLst/>
              </a:prstGeom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800" b="1" smtClean="0">
                    <a:solidFill>
                      <a:schemeClr val="accent1"/>
                    </a:solidFill>
                  </a:rPr>
                  <a:t>Process 1</a:t>
                </a:r>
                <a:endParaRPr lang="en-US" sz="1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347864" y="171184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smtClean="0"/>
                  <a:t>0</a:t>
                </a:r>
                <a:endParaRPr lang="zh-CN" altLang="en-US" sz="140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427984" y="1711841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/>
                  <a:t>4</a:t>
                </a:r>
                <a:r>
                  <a:rPr lang="en-US" altLang="zh-CN" sz="1400" smtClean="0"/>
                  <a:t>G</a:t>
                </a:r>
                <a:endParaRPr lang="zh-CN" altLang="en-US" sz="1400"/>
              </a:p>
            </p:txBody>
          </p:sp>
        </p:grpSp>
      </p:grpSp>
      <p:sp>
        <p:nvSpPr>
          <p:cNvPr id="22" name="Rectangle 3"/>
          <p:cNvSpPr/>
          <p:nvPr/>
        </p:nvSpPr>
        <p:spPr>
          <a:xfrm>
            <a:off x="4553055" y="1196752"/>
            <a:ext cx="1211347" cy="443834"/>
          </a:xfrm>
          <a:prstGeom prst="rect">
            <a:avLst/>
          </a:prstGeom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1" smtClean="0">
                <a:solidFill>
                  <a:schemeClr val="accent1"/>
                </a:solidFill>
              </a:rPr>
              <a:t>Process 2 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96250" y="9917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5548378" y="9917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4</a:t>
            </a:r>
            <a:r>
              <a:rPr lang="en-US" altLang="zh-CN" sz="1400" smtClean="0"/>
              <a:t>G</a:t>
            </a:r>
            <a:endParaRPr lang="zh-CN" altLang="en-US" sz="1400"/>
          </a:p>
        </p:txBody>
      </p:sp>
      <p:sp>
        <p:nvSpPr>
          <p:cNvPr id="25" name="TextBox 24"/>
          <p:cNvSpPr txBox="1"/>
          <p:nvPr/>
        </p:nvSpPr>
        <p:spPr>
          <a:xfrm>
            <a:off x="5836881" y="1218238"/>
            <a:ext cx="1943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/>
              <a:t>…</a:t>
            </a:r>
            <a:endParaRPr lang="zh-CN" altLang="en-US" b="1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443922" y="1642952"/>
            <a:ext cx="4142" cy="41789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4468258" y="1642952"/>
            <a:ext cx="3023865" cy="41789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Rectangle 3"/>
          <p:cNvSpPr/>
          <p:nvPr/>
        </p:nvSpPr>
        <p:spPr>
          <a:xfrm>
            <a:off x="6281247" y="1196752"/>
            <a:ext cx="1211347" cy="443834"/>
          </a:xfrm>
          <a:prstGeom prst="rect">
            <a:avLst/>
          </a:prstGeom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800" b="1" smtClean="0">
                <a:solidFill>
                  <a:schemeClr val="accent1"/>
                </a:solidFill>
              </a:rPr>
              <a:t>Process …</a:t>
            </a:r>
            <a:endParaRPr lang="en-US" sz="1800" b="1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4442" y="9917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7276570" y="99176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4</a:t>
            </a:r>
            <a:r>
              <a:rPr lang="en-US" altLang="zh-CN" sz="1400" smtClean="0"/>
              <a:t>G</a:t>
            </a:r>
            <a:endParaRPr lang="zh-CN" altLang="en-US" sz="1400"/>
          </a:p>
        </p:txBody>
      </p:sp>
      <p:sp>
        <p:nvSpPr>
          <p:cNvPr id="31" name="TextBox 30"/>
          <p:cNvSpPr txBox="1"/>
          <p:nvPr/>
        </p:nvSpPr>
        <p:spPr>
          <a:xfrm>
            <a:off x="2056224" y="1700808"/>
            <a:ext cx="2519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Guest OS manage CID</a:t>
            </a:r>
            <a:endParaRPr lang="zh-CN" altLang="en-US" sz="1600" dirty="0"/>
          </a:p>
        </p:txBody>
      </p:sp>
      <p:sp>
        <p:nvSpPr>
          <p:cNvPr id="54" name="TextBox 53"/>
          <p:cNvSpPr txBox="1"/>
          <p:nvPr/>
        </p:nvSpPr>
        <p:spPr>
          <a:xfrm>
            <a:off x="3288645" y="3242089"/>
            <a:ext cx="41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smtClean="0">
                <a:solidFill>
                  <a:schemeClr val="accent1"/>
                </a:solidFill>
              </a:rPr>
              <a:t>…</a:t>
            </a:r>
            <a:endParaRPr lang="zh-CN" altLang="en-US" b="1">
              <a:solidFill>
                <a:schemeClr val="accent1"/>
              </a:solidFill>
            </a:endParaRPr>
          </a:p>
        </p:txBody>
      </p:sp>
      <p:cxnSp>
        <p:nvCxnSpPr>
          <p:cNvPr id="57" name="直接连接符 56"/>
          <p:cNvCxnSpPr>
            <a:stCxn id="46" idx="2"/>
            <a:endCxn id="13" idx="0"/>
          </p:cNvCxnSpPr>
          <p:nvPr/>
        </p:nvCxnSpPr>
        <p:spPr>
          <a:xfrm flipH="1">
            <a:off x="2524043" y="2513286"/>
            <a:ext cx="115778" cy="7358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8" idx="2"/>
            <a:endCxn id="14" idx="0"/>
          </p:cNvCxnSpPr>
          <p:nvPr/>
        </p:nvCxnSpPr>
        <p:spPr>
          <a:xfrm>
            <a:off x="3392280" y="2513286"/>
            <a:ext cx="1251728" cy="73310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 3"/>
          <p:cNvSpPr/>
          <p:nvPr/>
        </p:nvSpPr>
        <p:spPr>
          <a:xfrm>
            <a:off x="5836881" y="2132856"/>
            <a:ext cx="1727721" cy="44383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en-US" altLang="zh-CN" sz="1400" b="1" smtClean="0"/>
              <a:t>Context Identifier</a:t>
            </a:r>
            <a:endParaRPr lang="zh-CN" altLang="en-US" sz="1400" b="1"/>
          </a:p>
        </p:txBody>
      </p:sp>
      <p:cxnSp>
        <p:nvCxnSpPr>
          <p:cNvPr id="61" name="肘形连接符 60"/>
          <p:cNvCxnSpPr>
            <a:stCxn id="60" idx="0"/>
            <a:endCxn id="46" idx="0"/>
          </p:cNvCxnSpPr>
          <p:nvPr/>
        </p:nvCxnSpPr>
        <p:spPr>
          <a:xfrm rot="16200000" flipV="1">
            <a:off x="4634278" y="66391"/>
            <a:ext cx="72008" cy="4060921"/>
          </a:xfrm>
          <a:prstGeom prst="bentConnector3">
            <a:avLst>
              <a:gd name="adj1" fmla="val 5761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1011874" y="2852936"/>
            <a:ext cx="654878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465312" y="2566154"/>
            <a:ext cx="1894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rgbClr val="00B0F0"/>
                </a:solidFill>
              </a:rPr>
              <a:t>Host User Space</a:t>
            </a:r>
            <a:endParaRPr lang="zh-CN" altLang="en-US" sz="1600" b="1" dirty="0">
              <a:solidFill>
                <a:srgbClr val="00B0F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76370" y="2796542"/>
            <a:ext cx="1894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rgbClr val="00B0F0"/>
                </a:solidFill>
              </a:rPr>
              <a:t>Host Kernel Space</a:t>
            </a:r>
            <a:endParaRPr lang="zh-CN" altLang="en-US" sz="1600" b="1" dirty="0">
              <a:solidFill>
                <a:srgbClr val="00B0F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68615" y="1844824"/>
            <a:ext cx="1943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   Point to current </a:t>
            </a:r>
            <a:r>
              <a:rPr lang="en-US" altLang="zh-CN" sz="1400" smtClean="0"/>
              <a:t>CID</a:t>
            </a:r>
            <a:endParaRPr lang="zh-CN" alt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2828151" y="3846291"/>
            <a:ext cx="2576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The number of  GDVAS is N</a:t>
            </a:r>
            <a:endParaRPr lang="zh-CN" altLang="en-US" sz="1400" dirty="0"/>
          </a:p>
        </p:txBody>
      </p:sp>
      <p:sp>
        <p:nvSpPr>
          <p:cNvPr id="76" name="矩形 75"/>
          <p:cNvSpPr/>
          <p:nvPr/>
        </p:nvSpPr>
        <p:spPr>
          <a:xfrm>
            <a:off x="7812363" y="3073851"/>
            <a:ext cx="1080117" cy="19919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821043" y="3034827"/>
            <a:ext cx="1047690" cy="51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Host Page         Table</a:t>
            </a:r>
            <a:endParaRPr lang="zh-CN" altLang="en-US" sz="1400" dirty="0"/>
          </a:p>
        </p:txBody>
      </p:sp>
      <p:sp>
        <p:nvSpPr>
          <p:cNvPr id="78" name="TextBox 77"/>
          <p:cNvSpPr txBox="1"/>
          <p:nvPr/>
        </p:nvSpPr>
        <p:spPr>
          <a:xfrm>
            <a:off x="7816305" y="3769664"/>
            <a:ext cx="107617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SPT_B</a:t>
            </a:r>
            <a:endParaRPr lang="en-US" altLang="zh-CN" sz="1400"/>
          </a:p>
        </p:txBody>
      </p:sp>
      <p:sp>
        <p:nvSpPr>
          <p:cNvPr id="69" name="TextBox 68"/>
          <p:cNvSpPr txBox="1"/>
          <p:nvPr/>
        </p:nvSpPr>
        <p:spPr>
          <a:xfrm>
            <a:off x="7812360" y="4345359"/>
            <a:ext cx="1076175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SPT_A</a:t>
            </a:r>
            <a:endParaRPr lang="en-US" altLang="zh-CN" sz="1400"/>
          </a:p>
        </p:txBody>
      </p:sp>
      <p:sp>
        <p:nvSpPr>
          <p:cNvPr id="71" name="TextBox 70"/>
          <p:cNvSpPr txBox="1"/>
          <p:nvPr/>
        </p:nvSpPr>
        <p:spPr>
          <a:xfrm>
            <a:off x="8172400" y="3409624"/>
            <a:ext cx="36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8172400" y="4509120"/>
            <a:ext cx="36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…</a:t>
            </a:r>
            <a:endParaRPr lang="zh-CN" altLang="en-US"/>
          </a:p>
        </p:txBody>
      </p:sp>
      <p:cxnSp>
        <p:nvCxnSpPr>
          <p:cNvPr id="75" name="直接连接符 74"/>
          <p:cNvCxnSpPr/>
          <p:nvPr/>
        </p:nvCxnSpPr>
        <p:spPr>
          <a:xfrm>
            <a:off x="7812360" y="3481632"/>
            <a:ext cx="1080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13" idx="2"/>
            <a:endCxn id="69" idx="1"/>
          </p:cNvCxnSpPr>
          <p:nvPr/>
        </p:nvCxnSpPr>
        <p:spPr>
          <a:xfrm rot="16200000" flipH="1">
            <a:off x="4765042" y="1451930"/>
            <a:ext cx="806318" cy="5288317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14" idx="2"/>
            <a:endCxn id="78" idx="1"/>
          </p:cNvCxnSpPr>
          <p:nvPr/>
        </p:nvCxnSpPr>
        <p:spPr>
          <a:xfrm rot="16200000" flipH="1">
            <a:off x="6113492" y="2220740"/>
            <a:ext cx="233328" cy="3172297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对象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971368"/>
              </p:ext>
            </p:extLst>
          </p:nvPr>
        </p:nvGraphicFramePr>
        <p:xfrm>
          <a:off x="511414" y="5373216"/>
          <a:ext cx="5473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Visio" r:id="rId3" imgW="3570077" imgH="708480" progId="Visio.Drawing.11">
                  <p:embed/>
                </p:oleObj>
              </mc:Choice>
              <mc:Fallback>
                <p:oleObj name="Visio" r:id="rId3" imgW="3570077" imgH="708480" progId="Visio.Drawing.11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14" y="5373216"/>
                        <a:ext cx="5473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肘形连接符 87"/>
          <p:cNvCxnSpPr>
            <a:stCxn id="60" idx="0"/>
            <a:endCxn id="48" idx="0"/>
          </p:cNvCxnSpPr>
          <p:nvPr/>
        </p:nvCxnSpPr>
        <p:spPr>
          <a:xfrm rot="16200000" flipV="1">
            <a:off x="5010507" y="442621"/>
            <a:ext cx="72008" cy="3308462"/>
          </a:xfrm>
          <a:prstGeom prst="bentConnector3">
            <a:avLst>
              <a:gd name="adj1" fmla="val 56398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00663" y="5661248"/>
            <a:ext cx="1943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/>
              <a:t>Segment Register gs: Base_A </a:t>
            </a:r>
            <a:r>
              <a:rPr lang="en-US" altLang="zh-CN" sz="1600" b="1" smtClean="0">
                <a:sym typeface="Wingdings" pitchFamily="2" charset="2"/>
              </a:rPr>
              <a:t> Base_B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7448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4" grpId="0" animBg="1"/>
      <p:bldP spid="18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 animBg="1"/>
      <p:bldP spid="46" grpId="1" animBg="1"/>
      <p:bldP spid="47" grpId="0" animBg="1"/>
      <p:bldP spid="48" grpId="0" animBg="1"/>
      <p:bldP spid="48" grpId="1" animBg="1"/>
      <p:bldP spid="49" grpId="0" animBg="1"/>
      <p:bldP spid="50" grpId="0" animBg="1"/>
      <p:bldP spid="31" grpId="0"/>
      <p:bldP spid="60" grpId="0" animBg="1"/>
      <p:bldP spid="65" grpId="0"/>
      <p:bldP spid="66" grpId="0"/>
      <p:bldP spid="78" grpId="0" animBg="1"/>
      <p:bldP spid="69" grpId="0" animBg="1"/>
      <p:bldP spid="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Shared SPT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Private </a:t>
            </a:r>
            <a:r>
              <a:rPr lang="en-US" altLang="zh-CN"/>
              <a:t>SPT </a:t>
            </a:r>
            <a:r>
              <a:rPr lang="en-US" altLang="zh-CN" smtClean="0"/>
              <a:t>consumes </a:t>
            </a:r>
            <a:r>
              <a:rPr lang="en-US" altLang="zh-CN"/>
              <a:t>too much host </a:t>
            </a:r>
            <a:r>
              <a:rPr lang="en-US" altLang="zh-CN"/>
              <a:t>virtual </a:t>
            </a:r>
            <a:r>
              <a:rPr lang="en-US" altLang="zh-CN" smtClean="0"/>
              <a:t>space.</a:t>
            </a:r>
          </a:p>
          <a:p>
            <a:pPr lvl="1"/>
            <a:r>
              <a:rPr lang="en-US" altLang="zh-CN" smtClean="0"/>
              <a:t>Taking ARM </a:t>
            </a:r>
            <a:r>
              <a:rPr lang="en-US" altLang="zh-CN"/>
              <a:t>as the guest, a virtual space size </a:t>
            </a:r>
            <a:r>
              <a:rPr lang="en-US" altLang="zh-CN"/>
              <a:t>of </a:t>
            </a:r>
            <a:r>
              <a:rPr lang="en-US" altLang="zh-CN" smtClean="0"/>
              <a:t>256*4G=1TB    (upto </a:t>
            </a:r>
            <a:r>
              <a:rPr lang="en-US" altLang="zh-CN"/>
              <a:t>256 different processes allowed) would be needed.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1691680" y="2276872"/>
            <a:ext cx="6234810" cy="4248472"/>
            <a:chOff x="1691680" y="2276872"/>
            <a:chExt cx="6234810" cy="4248472"/>
          </a:xfrm>
        </p:grpSpPr>
        <p:grpSp>
          <p:nvGrpSpPr>
            <p:cNvPr id="64" name="组合 63"/>
            <p:cNvGrpSpPr/>
            <p:nvPr/>
          </p:nvGrpSpPr>
          <p:grpSpPr>
            <a:xfrm>
              <a:off x="3579965" y="2276872"/>
              <a:ext cx="3368301" cy="4248472"/>
              <a:chOff x="3579965" y="2276872"/>
              <a:chExt cx="3368301" cy="4248472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5349533" y="2282117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smtClean="0"/>
                  <a:t>0</a:t>
                </a:r>
                <a:endParaRPr lang="zh-CN" altLang="en-US" sz="140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16218" y="2276872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/>
                  <a:t>4</a:t>
                </a:r>
                <a:r>
                  <a:rPr lang="en-US" altLang="zh-CN" sz="1400" smtClean="0"/>
                  <a:t>G</a:t>
                </a:r>
                <a:endParaRPr lang="zh-CN" altLang="en-US" sz="120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579965" y="6217567"/>
                <a:ext cx="25762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smtClean="0"/>
                  <a:t>The number of GDVAS is M</a:t>
                </a:r>
                <a:endParaRPr lang="zh-CN" altLang="en-US" sz="1400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1691680" y="2282116"/>
              <a:ext cx="6234810" cy="3955196"/>
              <a:chOff x="1691680" y="2282116"/>
              <a:chExt cx="6234810" cy="3955196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741573" y="5538718"/>
                <a:ext cx="6701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/>
                  <a:t>HVA</a:t>
                </a:r>
                <a:endParaRPr lang="zh-CN" altLang="en-US" sz="16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123728" y="5864567"/>
                <a:ext cx="4320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smtClean="0"/>
                  <a:t>0</a:t>
                </a:r>
                <a:endParaRPr lang="zh-CN" altLang="en-US" sz="14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67744" y="5477742"/>
                <a:ext cx="5544616" cy="733415"/>
                <a:chOff x="2483298" y="4061320"/>
                <a:chExt cx="5544616" cy="733415"/>
              </a:xfrm>
            </p:grpSpPr>
            <p:sp>
              <p:nvSpPr>
                <p:cNvPr id="9" name="Rectangle 3"/>
                <p:cNvSpPr/>
                <p:nvPr/>
              </p:nvSpPr>
              <p:spPr>
                <a:xfrm>
                  <a:off x="2483298" y="4061320"/>
                  <a:ext cx="5184576" cy="45243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7379842" y="4486958"/>
                  <a:ext cx="64807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smtClean="0"/>
                    <a:t>2</a:t>
                  </a:r>
                  <a:r>
                    <a:rPr lang="en-US" altLang="zh-CN" sz="1400" baseline="30000" smtClean="0"/>
                    <a:t>64</a:t>
                  </a:r>
                  <a:r>
                    <a:rPr lang="en-US" altLang="zh-CN" sz="1400" smtClean="0"/>
                    <a:t>-1</a:t>
                  </a:r>
                  <a:endParaRPr lang="zh-CN" altLang="en-US" sz="140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5075586" y="4449718"/>
                  <a:ext cx="108012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smtClean="0"/>
                    <a:t>Base_M-1</a:t>
                  </a:r>
                  <a:endParaRPr lang="zh-CN" altLang="en-US" sz="1400"/>
                </a:p>
              </p:txBody>
            </p:sp>
          </p:grpSp>
          <p:sp>
            <p:nvSpPr>
              <p:cNvPr id="12" name="Rectangle 3"/>
              <p:cNvSpPr/>
              <p:nvPr/>
            </p:nvSpPr>
            <p:spPr>
              <a:xfrm>
                <a:off x="3347863" y="5484749"/>
                <a:ext cx="1152129" cy="443834"/>
              </a:xfrm>
              <a:prstGeom prst="rect">
                <a:avLst/>
              </a:prstGeom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600" b="1" smtClean="0">
                    <a:solidFill>
                      <a:schemeClr val="accent1"/>
                    </a:solidFill>
                  </a:rPr>
                  <a:t>GDVAS_0</a:t>
                </a:r>
                <a:endParaRPr lang="en-US" sz="1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Rectangle 3"/>
              <p:cNvSpPr/>
              <p:nvPr/>
            </p:nvSpPr>
            <p:spPr>
              <a:xfrm>
                <a:off x="5148064" y="5482044"/>
                <a:ext cx="1267034" cy="443834"/>
              </a:xfrm>
              <a:prstGeom prst="rect">
                <a:avLst/>
              </a:prstGeom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 b="1" smtClean="0">
                    <a:solidFill>
                      <a:schemeClr val="accent1"/>
                    </a:solidFill>
                  </a:rPr>
                  <a:t>GDVAS_M-1</a:t>
                </a:r>
                <a:endParaRPr lang="en-US" sz="14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4" name="左大括号 13"/>
              <p:cNvSpPr/>
              <p:nvPr/>
            </p:nvSpPr>
            <p:spPr>
              <a:xfrm rot="16200000">
                <a:off x="4707357" y="4428451"/>
                <a:ext cx="190764" cy="3426958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altLang="zh-CN" smtClean="0"/>
              </a:p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1692151" y="3284984"/>
                <a:ext cx="3599929" cy="584775"/>
                <a:chOff x="1616001" y="1537047"/>
                <a:chExt cx="3599929" cy="584775"/>
              </a:xfrm>
            </p:grpSpPr>
            <p:sp>
              <p:nvSpPr>
                <p:cNvPr id="16" name="Rectangle 3"/>
                <p:cNvSpPr/>
                <p:nvPr/>
              </p:nvSpPr>
              <p:spPr>
                <a:xfrm>
                  <a:off x="2195736" y="1628800"/>
                  <a:ext cx="3020194" cy="45243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1616001" y="1537047"/>
                  <a:ext cx="194374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smtClean="0"/>
                    <a:t>CID </a:t>
                  </a:r>
                </a:p>
                <a:p>
                  <a:r>
                    <a:rPr lang="en-US" altLang="zh-CN" sz="1600" smtClean="0"/>
                    <a:t>Table</a:t>
                  </a:r>
                  <a:endParaRPr lang="zh-CN" altLang="en-US" sz="1600" dirty="0"/>
                </a:p>
              </p:txBody>
            </p:sp>
            <p:sp>
              <p:nvSpPr>
                <p:cNvPr id="18" name="Rectangle 3"/>
                <p:cNvSpPr/>
                <p:nvPr/>
              </p:nvSpPr>
              <p:spPr>
                <a:xfrm>
                  <a:off x="2195736" y="1628800"/>
                  <a:ext cx="288032" cy="45243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smtClean="0">
                      <a:solidFill>
                        <a:schemeClr val="tx1"/>
                      </a:solidFill>
                    </a:rPr>
                    <a:t>0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3"/>
                <p:cNvSpPr/>
                <p:nvPr/>
              </p:nvSpPr>
              <p:spPr>
                <a:xfrm>
                  <a:off x="2475121" y="1628800"/>
                  <a:ext cx="288032" cy="45243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>
                      <a:solidFill>
                        <a:schemeClr val="tx1"/>
                      </a:solidFill>
                    </a:rPr>
                    <a:t>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Rectangle 3"/>
                <p:cNvSpPr/>
                <p:nvPr/>
              </p:nvSpPr>
              <p:spPr>
                <a:xfrm>
                  <a:off x="2763153" y="1628800"/>
                  <a:ext cx="499914" cy="45243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smtClean="0">
                      <a:solidFill>
                        <a:schemeClr val="tx1"/>
                      </a:solidFill>
                    </a:rPr>
                    <a:t>…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Rectangle 3"/>
                <p:cNvSpPr/>
                <p:nvPr/>
              </p:nvSpPr>
              <p:spPr>
                <a:xfrm>
                  <a:off x="3243477" y="1628800"/>
                  <a:ext cx="288032" cy="45243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smtClean="0">
                      <a:solidFill>
                        <a:schemeClr val="tx1"/>
                      </a:solidFill>
                    </a:rPr>
                    <a:t>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Rectangle 3"/>
                <p:cNvSpPr/>
                <p:nvPr/>
              </p:nvSpPr>
              <p:spPr>
                <a:xfrm>
                  <a:off x="3507691" y="1628800"/>
                  <a:ext cx="499914" cy="45243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smtClean="0">
                      <a:solidFill>
                        <a:schemeClr val="tx1"/>
                      </a:solidFill>
                    </a:rPr>
                    <a:t>…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 3"/>
                <p:cNvSpPr/>
                <p:nvPr/>
              </p:nvSpPr>
              <p:spPr>
                <a:xfrm>
                  <a:off x="3995936" y="1628800"/>
                  <a:ext cx="288032" cy="45243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smtClean="0">
                      <a:solidFill>
                        <a:schemeClr val="tx1"/>
                      </a:solidFill>
                    </a:rPr>
                    <a:t>B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 3"/>
                <p:cNvSpPr/>
                <p:nvPr/>
              </p:nvSpPr>
              <p:spPr>
                <a:xfrm>
                  <a:off x="4259229" y="1628800"/>
                  <a:ext cx="499914" cy="45243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smtClean="0">
                      <a:solidFill>
                        <a:schemeClr val="tx1"/>
                      </a:solidFill>
                    </a:rPr>
                    <a:t>…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Rectangle 3"/>
                <p:cNvSpPr/>
                <p:nvPr/>
              </p:nvSpPr>
              <p:spPr>
                <a:xfrm>
                  <a:off x="4716016" y="1628800"/>
                  <a:ext cx="499914" cy="45243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smtClean="0">
                      <a:solidFill>
                        <a:schemeClr val="tx1"/>
                      </a:solidFill>
                    </a:rPr>
                    <a:t>N-1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691680" y="2282116"/>
                <a:ext cx="3456384" cy="676725"/>
                <a:chOff x="1907704" y="1686307"/>
                <a:chExt cx="3456384" cy="676725"/>
              </a:xfrm>
            </p:grpSpPr>
            <p:sp>
              <p:nvSpPr>
                <p:cNvPr id="27" name="TextBox 26"/>
                <p:cNvSpPr txBox="1"/>
                <p:nvPr/>
              </p:nvSpPr>
              <p:spPr>
                <a:xfrm>
                  <a:off x="1907704" y="1988840"/>
                  <a:ext cx="72422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smtClean="0"/>
                    <a:t>GVA</a:t>
                  </a:r>
                  <a:endParaRPr lang="zh-CN" altLang="en-US" sz="1600" dirty="0"/>
                </a:p>
              </p:txBody>
            </p:sp>
            <p:grpSp>
              <p:nvGrpSpPr>
                <p:cNvPr id="28" name="组合 27"/>
                <p:cNvGrpSpPr/>
                <p:nvPr/>
              </p:nvGrpSpPr>
              <p:grpSpPr>
                <a:xfrm>
                  <a:off x="2339752" y="1700808"/>
                  <a:ext cx="1339915" cy="662224"/>
                  <a:chOff x="2411760" y="1700808"/>
                  <a:chExt cx="1339915" cy="662224"/>
                </a:xfrm>
              </p:grpSpPr>
              <p:sp>
                <p:nvSpPr>
                  <p:cNvPr id="34" name="Rectangle 3"/>
                  <p:cNvSpPr/>
                  <p:nvPr/>
                </p:nvSpPr>
                <p:spPr>
                  <a:xfrm>
                    <a:off x="2555776" y="1919198"/>
                    <a:ext cx="1195899" cy="443834"/>
                  </a:xfrm>
                  <a:prstGeom prst="rect">
                    <a:avLst/>
                  </a:prstGeom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1800" b="1" smtClean="0">
                        <a:solidFill>
                          <a:schemeClr val="accent1"/>
                        </a:solidFill>
                      </a:rPr>
                      <a:t>Process 0</a:t>
                    </a:r>
                    <a:endParaRPr lang="en-US" sz="18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411760" y="1700808"/>
                    <a:ext cx="4320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smtClean="0"/>
                      <a:t>0</a:t>
                    </a:r>
                    <a:endParaRPr lang="zh-CN" altLang="en-US" sz="1400"/>
                  </a:p>
                </p:txBody>
              </p:sp>
            </p:grpSp>
            <p:sp>
              <p:nvSpPr>
                <p:cNvPr id="29" name="TextBox 28"/>
                <p:cNvSpPr txBox="1"/>
                <p:nvPr/>
              </p:nvSpPr>
              <p:spPr>
                <a:xfrm>
                  <a:off x="3491880" y="1686307"/>
                  <a:ext cx="43204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/>
                    <a:t>4</a:t>
                  </a:r>
                  <a:r>
                    <a:rPr lang="en-US" altLang="zh-CN" sz="1400" smtClean="0"/>
                    <a:t>G</a:t>
                  </a:r>
                  <a:endParaRPr lang="zh-CN" altLang="en-US" sz="1400"/>
                </a:p>
              </p:txBody>
            </p:sp>
            <p:grpSp>
              <p:nvGrpSpPr>
                <p:cNvPr id="30" name="组合 29"/>
                <p:cNvGrpSpPr/>
                <p:nvPr/>
              </p:nvGrpSpPr>
              <p:grpSpPr>
                <a:xfrm>
                  <a:off x="3779912" y="1699994"/>
                  <a:ext cx="1584176" cy="663038"/>
                  <a:chOff x="3203848" y="1699994"/>
                  <a:chExt cx="1584176" cy="663038"/>
                </a:xfrm>
              </p:grpSpPr>
              <p:sp>
                <p:nvSpPr>
                  <p:cNvPr id="31" name="Rectangle 3"/>
                  <p:cNvSpPr/>
                  <p:nvPr/>
                </p:nvSpPr>
                <p:spPr>
                  <a:xfrm>
                    <a:off x="3347864" y="1919198"/>
                    <a:ext cx="1152128" cy="443834"/>
                  </a:xfrm>
                  <a:prstGeom prst="rect">
                    <a:avLst/>
                  </a:prstGeom>
                  <a:ln w="25400"/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altLang="zh-CN" sz="1800" b="1" smtClean="0">
                        <a:solidFill>
                          <a:schemeClr val="accent1"/>
                        </a:solidFill>
                      </a:rPr>
                      <a:t>Process 1</a:t>
                    </a:r>
                    <a:endParaRPr lang="en-US" sz="18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203848" y="1711841"/>
                    <a:ext cx="4320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 smtClean="0"/>
                      <a:t>0</a:t>
                    </a:r>
                    <a:endParaRPr lang="zh-CN" altLang="en-US" sz="1400"/>
                  </a:p>
                </p:txBody>
              </p:sp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355976" y="1699994"/>
                    <a:ext cx="43204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400"/>
                      <a:t>4</a:t>
                    </a:r>
                    <a:r>
                      <a:rPr lang="en-US" altLang="zh-CN" sz="1400" smtClean="0"/>
                      <a:t>G</a:t>
                    </a:r>
                    <a:endParaRPr lang="zh-CN" altLang="en-US" sz="1400"/>
                  </a:p>
                </p:txBody>
              </p:sp>
            </p:grpSp>
          </p:grpSp>
          <p:sp>
            <p:nvSpPr>
              <p:cNvPr id="36" name="TextBox 35"/>
              <p:cNvSpPr txBox="1"/>
              <p:nvPr/>
            </p:nvSpPr>
            <p:spPr>
              <a:xfrm>
                <a:off x="5040970" y="2534127"/>
                <a:ext cx="1943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/>
                  <a:t>…</a:t>
                </a:r>
                <a:endParaRPr lang="zh-CN" altLang="en-US" b="1" dirty="0"/>
              </a:p>
            </p:txBody>
          </p:sp>
          <p:cxnSp>
            <p:nvCxnSpPr>
              <p:cNvPr id="37" name="直接连接符 36"/>
              <p:cNvCxnSpPr/>
              <p:nvPr/>
            </p:nvCxnSpPr>
            <p:spPr>
              <a:xfrm>
                <a:off x="2267744" y="2958841"/>
                <a:ext cx="4142" cy="41789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5292080" y="2958841"/>
                <a:ext cx="1397761" cy="417896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9" name="Rectangle 3"/>
              <p:cNvSpPr/>
              <p:nvPr/>
            </p:nvSpPr>
            <p:spPr>
              <a:xfrm>
                <a:off x="5478494" y="2496876"/>
                <a:ext cx="1211347" cy="443834"/>
              </a:xfrm>
              <a:prstGeom prst="rect">
                <a:avLst/>
              </a:prstGeom>
              <a:ln w="2540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800" b="1" smtClean="0">
                    <a:solidFill>
                      <a:schemeClr val="accent1"/>
                    </a:solidFill>
                  </a:rPr>
                  <a:t>Process ..</a:t>
                </a:r>
                <a:endParaRPr lang="en-US" sz="1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644008" y="5477742"/>
                <a:ext cx="419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mtClean="0">
                    <a:solidFill>
                      <a:schemeClr val="accent1"/>
                    </a:solidFill>
                  </a:rPr>
                  <a:t>…</a:t>
                </a:r>
                <a:endParaRPr lang="zh-CN" altLang="en-US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59832" y="5868560"/>
                <a:ext cx="7739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smtClean="0"/>
                  <a:t>Base_0</a:t>
                </a:r>
                <a:endParaRPr lang="zh-CN" altLang="en-US" sz="1400"/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flipV="1">
                <a:off x="1741573" y="4024810"/>
                <a:ext cx="5919758" cy="5362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741573" y="5229200"/>
                <a:ext cx="591975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1691680" y="4437112"/>
                <a:ext cx="19437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mtClean="0"/>
                  <a:t>GDVAS</a:t>
                </a:r>
              </a:p>
              <a:p>
                <a:r>
                  <a:rPr lang="en-US" altLang="zh-CN" sz="1600" smtClean="0"/>
                  <a:t>Table</a:t>
                </a:r>
                <a:endParaRPr lang="zh-CN" altLang="en-US" sz="1600" dirty="0"/>
              </a:p>
            </p:txBody>
          </p:sp>
          <p:sp>
            <p:nvSpPr>
              <p:cNvPr id="49" name="Rectangle 3"/>
              <p:cNvSpPr/>
              <p:nvPr/>
            </p:nvSpPr>
            <p:spPr>
              <a:xfrm>
                <a:off x="3343722" y="4528865"/>
                <a:ext cx="907867" cy="4524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smtClean="0">
                    <a:solidFill>
                      <a:schemeClr val="tx1"/>
                    </a:solidFill>
                  </a:rPr>
                  <a:t>… …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3"/>
              <p:cNvSpPr/>
              <p:nvPr/>
            </p:nvSpPr>
            <p:spPr>
              <a:xfrm>
                <a:off x="4251589" y="4528865"/>
                <a:ext cx="524009" cy="4524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1400">
                    <a:solidFill>
                      <a:schemeClr val="tx1"/>
                    </a:solidFill>
                  </a:rPr>
                  <a:t>M</a:t>
                </a:r>
                <a:r>
                  <a:rPr lang="en-US" altLang="zh-CN" sz="1400" smtClean="0">
                    <a:solidFill>
                      <a:schemeClr val="tx1"/>
                    </a:solidFill>
                  </a:rPr>
                  <a:t>-1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3"/>
              <p:cNvSpPr/>
              <p:nvPr/>
            </p:nvSpPr>
            <p:spPr>
              <a:xfrm>
                <a:off x="2843808" y="4528865"/>
                <a:ext cx="524009" cy="4524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>
                    <a:solidFill>
                      <a:schemeClr val="tx1"/>
                    </a:solidFill>
                  </a:rPr>
                  <a:t>0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5292080" y="4231170"/>
                <a:ext cx="2304256" cy="72974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smtClean="0">
                    <a:solidFill>
                      <a:schemeClr val="tx1"/>
                    </a:solidFill>
                  </a:rPr>
                  <a:t>GDVAS Pool Manager </a:t>
                </a:r>
              </a:p>
              <a:p>
                <a:pPr algn="ctr"/>
                <a:r>
                  <a:rPr lang="en-US" altLang="zh-CN" sz="1400" b="1" smtClean="0">
                    <a:solidFill>
                      <a:schemeClr val="tx1"/>
                    </a:solidFill>
                  </a:rPr>
                  <a:t>(use LRU Algorithm)</a:t>
                </a:r>
              </a:p>
              <a:p>
                <a:pPr algn="ctr"/>
                <a:r>
                  <a:rPr lang="en-US" altLang="zh-CN" sz="1400" b="1" smtClean="0">
                    <a:solidFill>
                      <a:schemeClr val="tx1"/>
                    </a:solidFill>
                  </a:rPr>
                  <a:t>M&lt;=N</a:t>
                </a:r>
                <a:endParaRPr lang="zh-CN" altLang="en-US" sz="1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肘形连接符 52"/>
              <p:cNvCxnSpPr>
                <a:stCxn id="21" idx="2"/>
                <a:endCxn id="52" idx="0"/>
              </p:cNvCxnSpPr>
              <p:nvPr/>
            </p:nvCxnSpPr>
            <p:spPr>
              <a:xfrm rot="16200000" flipH="1">
                <a:off x="4752928" y="2539889"/>
                <a:ext cx="401995" cy="2980565"/>
              </a:xfrm>
              <a:prstGeom prst="bentConnector3">
                <a:avLst>
                  <a:gd name="adj1" fmla="val 28675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肘形连接符 53"/>
              <p:cNvCxnSpPr>
                <a:stCxn id="52" idx="1"/>
                <a:endCxn id="51" idx="0"/>
              </p:cNvCxnSpPr>
              <p:nvPr/>
            </p:nvCxnSpPr>
            <p:spPr>
              <a:xfrm rot="10800000">
                <a:off x="3105814" y="4528866"/>
                <a:ext cx="2186267" cy="67177"/>
              </a:xfrm>
              <a:prstGeom prst="bentConnector4">
                <a:avLst>
                  <a:gd name="adj1" fmla="val 15689"/>
                  <a:gd name="adj2" fmla="val 440295"/>
                </a:avLst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>
                <a:stCxn id="51" idx="2"/>
                <a:endCxn id="12" idx="0"/>
              </p:cNvCxnSpPr>
              <p:nvPr/>
            </p:nvCxnSpPr>
            <p:spPr>
              <a:xfrm>
                <a:off x="3105813" y="4981303"/>
                <a:ext cx="818115" cy="5034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6012160" y="4941168"/>
                <a:ext cx="18943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smtClean="0">
                    <a:solidFill>
                      <a:srgbClr val="00B0F0"/>
                    </a:solidFill>
                  </a:rPr>
                  <a:t>Host User Space</a:t>
                </a:r>
                <a:endParaRPr lang="zh-CN" alt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012160" y="5157192"/>
                <a:ext cx="191433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smtClean="0">
                    <a:solidFill>
                      <a:srgbClr val="00B0F0"/>
                    </a:solidFill>
                  </a:rPr>
                  <a:t>Host Kernel Space</a:t>
                </a:r>
                <a:endParaRPr lang="zh-CN" altLang="en-US" sz="1600" b="1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01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Shared SPT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With a given number </a:t>
            </a:r>
            <a:r>
              <a:rPr lang="en-US" altLang="zh-CN"/>
              <a:t>of </a:t>
            </a:r>
            <a:r>
              <a:rPr lang="en-US" altLang="zh-CN" smtClean="0"/>
              <a:t>SPTs, </a:t>
            </a:r>
            <a:r>
              <a:rPr lang="en-US" altLang="zh-CN"/>
              <a:t>if the number </a:t>
            </a:r>
            <a:r>
              <a:rPr lang="en-US" altLang="zh-CN"/>
              <a:t>of </a:t>
            </a:r>
            <a:r>
              <a:rPr lang="en-US" altLang="zh-CN" smtClean="0"/>
              <a:t>processesis </a:t>
            </a:r>
            <a:r>
              <a:rPr lang="en-US" altLang="zh-CN"/>
              <a:t>relatively small, each process can obtain its </a:t>
            </a:r>
            <a:r>
              <a:rPr lang="en-US" altLang="zh-CN"/>
              <a:t>own </a:t>
            </a:r>
            <a:r>
              <a:rPr lang="en-US" altLang="zh-CN" smtClean="0"/>
              <a:t>SPT,  thus </a:t>
            </a:r>
            <a:r>
              <a:rPr lang="en-US" altLang="zh-CN"/>
              <a:t>enjoy the full benefit of Private </a:t>
            </a:r>
            <a:r>
              <a:rPr lang="en-US" altLang="zh-CN"/>
              <a:t>SPT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When </a:t>
            </a:r>
            <a:r>
              <a:rPr lang="en-US" altLang="zh-CN"/>
              <a:t>the </a:t>
            </a:r>
            <a:r>
              <a:rPr lang="en-US" altLang="zh-CN" smtClean="0"/>
              <a:t>number of </a:t>
            </a:r>
            <a:r>
              <a:rPr lang="en-US" altLang="zh-CN"/>
              <a:t>processes increases beyond </a:t>
            </a:r>
            <a:r>
              <a:rPr lang="en-US" altLang="zh-CN"/>
              <a:t>the </a:t>
            </a:r>
            <a:r>
              <a:rPr lang="en-US" altLang="zh-CN" smtClean="0"/>
              <a:t>nu-mber </a:t>
            </a:r>
            <a:r>
              <a:rPr lang="en-US" altLang="zh-CN"/>
              <a:t>of SPTs</a:t>
            </a:r>
            <a:r>
              <a:rPr lang="en-US" altLang="zh-CN"/>
              <a:t>, </a:t>
            </a:r>
            <a:r>
              <a:rPr lang="en-US" altLang="zh-CN" smtClean="0"/>
              <a:t>some processes </a:t>
            </a:r>
            <a:r>
              <a:rPr lang="en-US" altLang="zh-CN"/>
              <a:t>must share a </a:t>
            </a:r>
            <a:r>
              <a:rPr lang="en-US" altLang="zh-CN"/>
              <a:t>SPT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So Group Shared </a:t>
            </a:r>
            <a:r>
              <a:rPr lang="en-US" altLang="zh-CN"/>
              <a:t>SPT </a:t>
            </a:r>
            <a:r>
              <a:rPr lang="en-US" altLang="zh-CN" smtClean="0"/>
              <a:t>works adaptively </a:t>
            </a:r>
            <a:r>
              <a:rPr lang="en-US" altLang="zh-CN"/>
              <a:t>to </a:t>
            </a:r>
            <a:r>
              <a:rPr lang="en-US" altLang="zh-CN"/>
              <a:t>balance </a:t>
            </a:r>
            <a:r>
              <a:rPr lang="en-US" altLang="zh-CN" smtClean="0"/>
              <a:t>betw-een </a:t>
            </a:r>
            <a:r>
              <a:rPr lang="en-US" altLang="zh-CN"/>
              <a:t>high performance </a:t>
            </a:r>
            <a:r>
              <a:rPr lang="en-US" altLang="zh-CN"/>
              <a:t>and </a:t>
            </a:r>
            <a:r>
              <a:rPr lang="en-US" altLang="zh-CN" smtClean="0"/>
              <a:t>limited virtual address space.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9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Background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Contributions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The Framework of HSPT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b="1"/>
              <a:t>Evaluation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Conclusion</a:t>
            </a:r>
            <a:endParaRPr lang="zh-CN" altLang="zh-CN" sz="280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5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 </a:t>
            </a:r>
            <a:r>
              <a:rPr lang="en-US" altLang="zh-CN" smtClean="0"/>
              <a:t>Setting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Experiment platform</a:t>
            </a:r>
          </a:p>
          <a:p>
            <a:pPr lvl="1"/>
            <a:r>
              <a:rPr lang="en-US" altLang="zh-CN" smtClean="0"/>
              <a:t>Host Machine: </a:t>
            </a:r>
            <a:r>
              <a:rPr lang="en-US" altLang="zh-CN"/>
              <a:t>Intel </a:t>
            </a:r>
            <a:r>
              <a:rPr lang="en-US" altLang="zh-CN" smtClean="0"/>
              <a:t>E74807 </a:t>
            </a:r>
            <a:r>
              <a:rPr lang="en-US" altLang="zh-CN"/>
              <a:t>machine with 1064MHZ, </a:t>
            </a:r>
            <a:r>
              <a:rPr lang="en-US" altLang="zh-CN"/>
              <a:t>15G </a:t>
            </a:r>
            <a:r>
              <a:rPr lang="en-US" altLang="zh-CN" smtClean="0"/>
              <a:t>RAM</a:t>
            </a:r>
          </a:p>
          <a:p>
            <a:pPr lvl="1"/>
            <a:r>
              <a:rPr lang="en-US" altLang="zh-CN" smtClean="0"/>
              <a:t>Host OS: Ubuntu</a:t>
            </a:r>
            <a:r>
              <a:rPr lang="en-US" altLang="zh-CN"/>
              <a:t> </a:t>
            </a:r>
            <a:r>
              <a:rPr lang="en-US" altLang="zh-CN" smtClean="0"/>
              <a:t>12.04.3 </a:t>
            </a:r>
            <a:r>
              <a:rPr lang="en-US" altLang="zh-CN"/>
              <a:t>LTS(x86-64</a:t>
            </a:r>
            <a:r>
              <a:rPr lang="en-US" altLang="zh-CN" smtClean="0"/>
              <a:t>).</a:t>
            </a:r>
          </a:p>
          <a:p>
            <a:pPr lvl="1"/>
            <a:r>
              <a:rPr lang="en-US" altLang="zh-CN" smtClean="0"/>
              <a:t>Guest OS: </a:t>
            </a:r>
            <a:r>
              <a:rPr lang="en-US" altLang="zh-CN"/>
              <a:t>Android </a:t>
            </a:r>
            <a:r>
              <a:rPr lang="en-US" altLang="zh-CN" smtClean="0"/>
              <a:t>4.4 (Linux Kernel</a:t>
            </a:r>
            <a:r>
              <a:rPr lang="en-US" altLang="zh-CN"/>
              <a:t>: </a:t>
            </a:r>
            <a:r>
              <a:rPr lang="en-US" altLang="zh-CN" smtClean="0"/>
              <a:t>3.4.0-gd853d22nnk, ARM)</a:t>
            </a:r>
          </a:p>
          <a:p>
            <a:pPr lvl="1"/>
            <a:endParaRPr lang="en-US" altLang="zh-CN" smtClean="0"/>
          </a:p>
          <a:p>
            <a:r>
              <a:rPr lang="en-US" altLang="zh-CN" smtClean="0"/>
              <a:t>Bechmark</a:t>
            </a:r>
          </a:p>
          <a:p>
            <a:pPr lvl="1"/>
            <a:r>
              <a:rPr lang="en-US" altLang="zh-CN" smtClean="0"/>
              <a:t>SPEC</a:t>
            </a:r>
            <a:r>
              <a:rPr lang="en-US" altLang="zh-CN"/>
              <a:t> </a:t>
            </a:r>
            <a:r>
              <a:rPr lang="en-US" altLang="zh-CN" smtClean="0"/>
              <a:t>CINT2006</a:t>
            </a:r>
          </a:p>
          <a:p>
            <a:pPr lvl="1"/>
            <a:endParaRPr lang="en-US" altLang="zh-CN" smtClean="0"/>
          </a:p>
          <a:p>
            <a:r>
              <a:rPr lang="en-US" altLang="zh-CN" smtClean="0"/>
              <a:t>Comparison</a:t>
            </a:r>
          </a:p>
          <a:p>
            <a:pPr lvl="1"/>
            <a:r>
              <a:rPr lang="en-US" altLang="zh-CN" smtClean="0"/>
              <a:t>Tradtional Memory Virtualization</a:t>
            </a:r>
          </a:p>
          <a:p>
            <a:pPr lvl="1"/>
            <a:r>
              <a:rPr lang="en-US" altLang="zh-CN" smtClean="0"/>
              <a:t>Hosted Shadow Page Table</a:t>
            </a:r>
          </a:p>
          <a:p>
            <a:pPr lvl="2"/>
            <a:r>
              <a:rPr lang="en-US" altLang="zh-CN" smtClean="0"/>
              <a:t>Shared SPT</a:t>
            </a:r>
          </a:p>
          <a:p>
            <a:pPr lvl="2"/>
            <a:r>
              <a:rPr lang="en-US" altLang="zh-CN" smtClean="0"/>
              <a:t>Private SPT</a:t>
            </a:r>
          </a:p>
          <a:p>
            <a:pPr lvl="2"/>
            <a:r>
              <a:rPr lang="en-US" altLang="zh-CN" smtClean="0"/>
              <a:t>Group Shared SPT</a:t>
            </a:r>
          </a:p>
          <a:p>
            <a:pPr marL="914400" lvl="2" indent="0">
              <a:buNone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7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Shared SPT/Private SPT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Shared SPT has one SPT. Private SPT has 256 SPTs.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628800"/>
            <a:ext cx="6120680" cy="478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37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Group Shared SPT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44616"/>
          </a:xfrm>
        </p:spPr>
        <p:txBody>
          <a:bodyPr>
            <a:noAutofit/>
          </a:bodyPr>
          <a:lstStyle/>
          <a:p>
            <a:r>
              <a:rPr lang="en-US" altLang="zh-CN" sz="1800" smtClean="0"/>
              <a:t>We </a:t>
            </a:r>
            <a:r>
              <a:rPr lang="en-US" altLang="zh-CN" sz="1800"/>
              <a:t>test </a:t>
            </a:r>
            <a:r>
              <a:rPr lang="en-US" altLang="zh-CN" sz="1800"/>
              <a:t>the </a:t>
            </a:r>
            <a:r>
              <a:rPr lang="en-US" altLang="zh-CN" sz="1800" smtClean="0"/>
              <a:t>performance when </a:t>
            </a:r>
            <a:r>
              <a:rPr lang="en-US" altLang="zh-CN" sz="1800"/>
              <a:t>the number of SPTs is 1, 4, 8, 16 and </a:t>
            </a:r>
            <a:r>
              <a:rPr lang="en-US" altLang="zh-CN" sz="1800"/>
              <a:t>32</a:t>
            </a:r>
            <a:r>
              <a:rPr lang="en-US" altLang="zh-CN" sz="1800" smtClean="0"/>
              <a:t>.</a:t>
            </a:r>
          </a:p>
          <a:p>
            <a:endParaRPr lang="en-US" altLang="zh-CN" sz="1800"/>
          </a:p>
          <a:p>
            <a:endParaRPr lang="en-US" altLang="zh-CN" sz="1800" smtClean="0"/>
          </a:p>
          <a:p>
            <a:endParaRPr lang="en-US" altLang="zh-CN" sz="1800"/>
          </a:p>
          <a:p>
            <a:endParaRPr lang="en-US" altLang="zh-CN" sz="1800" smtClean="0"/>
          </a:p>
          <a:p>
            <a:endParaRPr lang="en-US" altLang="zh-CN" sz="1800"/>
          </a:p>
          <a:p>
            <a:endParaRPr lang="en-US" altLang="zh-CN" sz="1800" smtClean="0"/>
          </a:p>
          <a:p>
            <a:endParaRPr lang="en-US" altLang="zh-CN" sz="1800"/>
          </a:p>
          <a:p>
            <a:endParaRPr lang="en-US" altLang="zh-CN" sz="1800" smtClean="0"/>
          </a:p>
          <a:p>
            <a:endParaRPr lang="en-US" altLang="zh-CN" sz="1800" smtClean="0"/>
          </a:p>
          <a:p>
            <a:endParaRPr lang="en-US" altLang="zh-CN" sz="1800"/>
          </a:p>
          <a:p>
            <a:endParaRPr lang="en-US" altLang="zh-CN" sz="1800" smtClean="0"/>
          </a:p>
          <a:p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We can </a:t>
            </a:r>
            <a:r>
              <a:rPr lang="en-US" altLang="zh-CN" sz="1800"/>
              <a:t>see </a:t>
            </a:r>
            <a:r>
              <a:rPr lang="en-US" altLang="zh-CN" sz="1800" smtClean="0"/>
              <a:t>obviously the </a:t>
            </a:r>
            <a:r>
              <a:rPr lang="en-US" altLang="zh-CN" sz="1800"/>
              <a:t>performance </a:t>
            </a:r>
            <a:r>
              <a:rPr lang="en-US" altLang="zh-CN" sz="1800" smtClean="0"/>
              <a:t>keeps </a:t>
            </a:r>
            <a:r>
              <a:rPr lang="en-US" altLang="zh-CN" sz="1800"/>
              <a:t>improving with the increasing </a:t>
            </a:r>
            <a:r>
              <a:rPr lang="en-US" altLang="zh-CN" sz="1800"/>
              <a:t>number </a:t>
            </a:r>
            <a:r>
              <a:rPr lang="en-US" altLang="zh-CN" sz="1800" smtClean="0"/>
              <a:t>of SPTs </a:t>
            </a:r>
            <a:r>
              <a:rPr lang="en-US" altLang="zh-CN" sz="1800"/>
              <a:t>and when the number of SPTs exceeds 8, </a:t>
            </a:r>
            <a:r>
              <a:rPr lang="en-US" altLang="zh-CN" sz="1800"/>
              <a:t>the </a:t>
            </a:r>
            <a:r>
              <a:rPr lang="en-US" altLang="zh-CN" sz="1800" smtClean="0"/>
              <a:t>performance of </a:t>
            </a:r>
            <a:r>
              <a:rPr lang="en-US" altLang="zh-CN" sz="1800"/>
              <a:t>Group Shared SPT is very close to </a:t>
            </a:r>
            <a:r>
              <a:rPr lang="en-US" altLang="zh-CN" sz="1800"/>
              <a:t>Private </a:t>
            </a:r>
            <a:r>
              <a:rPr lang="en-US" altLang="zh-CN" sz="1800" smtClean="0"/>
              <a:t>SPT.</a:t>
            </a:r>
            <a:endParaRPr lang="zh-CN" altLang="en-US" sz="18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56792"/>
            <a:ext cx="73723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5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 b="1"/>
              <a:t>Background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Contributions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The</a:t>
            </a: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800"/>
              <a:t>Framework</a:t>
            </a: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800"/>
              <a:t>of</a:t>
            </a: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800"/>
              <a:t>HSPT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Evaluation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/>
              <a:t>Conclusion</a:t>
            </a:r>
            <a:endParaRPr lang="zh-CN" altLang="zh-CN" sz="280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48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Disscussion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568952" cy="5184576"/>
          </a:xfrm>
        </p:spPr>
        <p:txBody>
          <a:bodyPr>
            <a:normAutofit/>
          </a:bodyPr>
          <a:lstStyle/>
          <a:p>
            <a:r>
              <a:rPr lang="en-US" altLang="zh-CN"/>
              <a:t>We did not compare the </a:t>
            </a:r>
            <a:r>
              <a:rPr lang="en-US" altLang="zh-CN"/>
              <a:t>performance </a:t>
            </a:r>
            <a:r>
              <a:rPr lang="en-US" altLang="zh-CN" smtClean="0"/>
              <a:t>of HSPT </a:t>
            </a:r>
            <a:r>
              <a:rPr lang="en-US" altLang="zh-CN"/>
              <a:t>side-by-side </a:t>
            </a:r>
            <a:r>
              <a:rPr lang="en-US" altLang="zh-CN" smtClean="0"/>
              <a:t>with ESPT. 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Our work </a:t>
            </a:r>
            <a:r>
              <a:rPr lang="en-US" altLang="zh-CN"/>
              <a:t>does </a:t>
            </a:r>
            <a:r>
              <a:rPr lang="en-US" altLang="zh-CN" smtClean="0"/>
              <a:t>not claim </a:t>
            </a:r>
            <a:r>
              <a:rPr lang="en-US" altLang="zh-CN"/>
              <a:t>HSPT will yield greater performance </a:t>
            </a:r>
            <a:r>
              <a:rPr lang="en-US" altLang="zh-CN"/>
              <a:t>than </a:t>
            </a:r>
            <a:r>
              <a:rPr lang="en-US" altLang="zh-CN" smtClean="0"/>
              <a:t>ESPT.</a:t>
            </a:r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It is motivated </a:t>
            </a:r>
            <a:r>
              <a:rPr lang="en-US" altLang="zh-CN"/>
              <a:t>for better platform portability, </a:t>
            </a:r>
            <a:r>
              <a:rPr lang="en-US" altLang="zh-CN"/>
              <a:t>higher </a:t>
            </a:r>
            <a:r>
              <a:rPr lang="en-US" altLang="zh-CN" smtClean="0"/>
              <a:t>system security, and </a:t>
            </a:r>
            <a:r>
              <a:rPr lang="en-US" altLang="zh-CN"/>
              <a:t>improved usability for application </a:t>
            </a:r>
            <a:r>
              <a:rPr lang="en-US" altLang="zh-CN"/>
              <a:t>developers </a:t>
            </a:r>
            <a:r>
              <a:rPr lang="en-US" altLang="zh-CN" smtClean="0"/>
              <a:t> since</a:t>
            </a:r>
            <a:r>
              <a:rPr lang="en-US" altLang="zh-CN"/>
              <a:t> </a:t>
            </a:r>
            <a:r>
              <a:rPr lang="en-US" altLang="zh-CN" smtClean="0"/>
              <a:t>non-root </a:t>
            </a:r>
            <a:r>
              <a:rPr lang="en-US" altLang="zh-CN"/>
              <a:t>users can also benefit from HSPT technology.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8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 </a:t>
            </a:r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Background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Contributions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The Framework of HSPT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  <a:p>
            <a:pPr>
              <a:buFont typeface="Wingdings" pitchFamily="2" charset="2"/>
              <a:buChar char="Ø"/>
            </a:pPr>
            <a:r>
              <a:rPr lang="en-US" altLang="zh-CN" sz="2800" b="1"/>
              <a:t>Conclusion</a:t>
            </a:r>
            <a:endParaRPr lang="zh-CN" altLang="zh-CN" sz="2800" b="1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Institute of Computing Technology Chinese Academy of Sciences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3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Conclusion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5184576"/>
          </a:xfrm>
        </p:spPr>
        <p:txBody>
          <a:bodyPr>
            <a:normAutofit lnSpcReduction="10000"/>
          </a:bodyPr>
          <a:lstStyle/>
          <a:p>
            <a:r>
              <a:rPr lang="en-US" altLang="zh-CN" smtClean="0"/>
              <a:t>We </a:t>
            </a:r>
            <a:r>
              <a:rPr lang="en-US" altLang="zh-CN"/>
              <a:t>proposed an practical </a:t>
            </a:r>
            <a:r>
              <a:rPr lang="en-US" altLang="zh-CN"/>
              <a:t>implementation </a:t>
            </a:r>
            <a:r>
              <a:rPr lang="en-US" altLang="zh-CN" smtClean="0"/>
              <a:t>of SPT for cross-ISA </a:t>
            </a:r>
            <a:r>
              <a:rPr lang="en-US" altLang="zh-CN"/>
              <a:t>virtual </a:t>
            </a:r>
            <a:r>
              <a:rPr lang="en-US" altLang="zh-CN" smtClean="0"/>
              <a:t>machines without </a:t>
            </a:r>
            <a:r>
              <a:rPr lang="en-US" altLang="zh-CN"/>
              <a:t>using </a:t>
            </a:r>
            <a:r>
              <a:rPr lang="en-US" altLang="zh-CN" smtClean="0"/>
              <a:t>LKMs.</a:t>
            </a:r>
          </a:p>
          <a:p>
            <a:endParaRPr lang="en-US" altLang="zh-CN"/>
          </a:p>
          <a:p>
            <a:r>
              <a:rPr lang="en-US" altLang="zh-CN"/>
              <a:t>Our </a:t>
            </a:r>
            <a:r>
              <a:rPr lang="en-US" altLang="zh-CN" smtClean="0"/>
              <a:t>approach uses </a:t>
            </a:r>
            <a:r>
              <a:rPr lang="en-US" altLang="zh-CN"/>
              <a:t>part of the host page table as SPT and rely </a:t>
            </a:r>
            <a:r>
              <a:rPr lang="en-US" altLang="zh-CN"/>
              <a:t>on </a:t>
            </a:r>
            <a:r>
              <a:rPr lang="en-US" altLang="zh-CN" smtClean="0"/>
              <a:t>the shared </a:t>
            </a:r>
            <a:r>
              <a:rPr lang="en-US" altLang="zh-CN"/>
              <a:t>memory mapping schemes to </a:t>
            </a:r>
            <a:r>
              <a:rPr lang="en-US" altLang="zh-CN"/>
              <a:t>update </a:t>
            </a:r>
            <a:r>
              <a:rPr lang="en-US" altLang="zh-CN" smtClean="0"/>
              <a:t> SPT</a:t>
            </a:r>
            <a:r>
              <a:rPr lang="en-US" altLang="zh-CN"/>
              <a:t>, </a:t>
            </a:r>
            <a:r>
              <a:rPr lang="en-US" altLang="zh-CN"/>
              <a:t>thus </a:t>
            </a:r>
            <a:r>
              <a:rPr lang="en-US" altLang="zh-CN" smtClean="0"/>
              <a:t>avoid the </a:t>
            </a:r>
            <a:r>
              <a:rPr lang="en-US" altLang="zh-CN"/>
              <a:t>use of </a:t>
            </a:r>
            <a:r>
              <a:rPr lang="en-US" altLang="zh-CN"/>
              <a:t>LKMs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We </a:t>
            </a:r>
            <a:r>
              <a:rPr lang="en-US" altLang="zh-CN"/>
              <a:t>Proposed and evaluated three </a:t>
            </a:r>
            <a:r>
              <a:rPr lang="en-US" altLang="zh-CN"/>
              <a:t>SPT </a:t>
            </a:r>
            <a:r>
              <a:rPr lang="en-US" altLang="zh-CN" smtClean="0"/>
              <a:t>organizations to   handle multi-processing </a:t>
            </a:r>
            <a:r>
              <a:rPr lang="en-US" altLang="zh-CN"/>
              <a:t>in </a:t>
            </a:r>
            <a:r>
              <a:rPr lang="en-US" altLang="zh-CN"/>
              <a:t>guest </a:t>
            </a:r>
            <a:r>
              <a:rPr lang="en-US" altLang="zh-CN" smtClean="0"/>
              <a:t>OS.</a:t>
            </a:r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With sufficient host virtual space, our </a:t>
            </a:r>
            <a:r>
              <a:rPr lang="en-US" altLang="zh-CN"/>
              <a:t>approach </a:t>
            </a:r>
            <a:r>
              <a:rPr lang="en-US" altLang="zh-CN" smtClean="0"/>
              <a:t>has         achieved </a:t>
            </a:r>
            <a:r>
              <a:rPr lang="en-US" altLang="zh-CN"/>
              <a:t>up to 92% speedup for </a:t>
            </a:r>
            <a:r>
              <a:rPr lang="en-US" altLang="zh-CN"/>
              <a:t>CINT2006 </a:t>
            </a:r>
            <a:r>
              <a:rPr lang="en-US" altLang="zh-CN" smtClean="0"/>
              <a:t>benchmarks.</a:t>
            </a:r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2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6724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Thank You</a:t>
            </a:r>
            <a:endParaRPr lang="zh-CN" altLang="en-US" sz="48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47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System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5184576"/>
          </a:xfrm>
        </p:spPr>
        <p:txBody>
          <a:bodyPr/>
          <a:lstStyle/>
          <a:p>
            <a:r>
              <a:rPr lang="en-US" altLang="zh-CN"/>
              <a:t>System virtualization has regained its popularity </a:t>
            </a:r>
            <a:r>
              <a:rPr lang="en-US" altLang="zh-CN"/>
              <a:t>in </a:t>
            </a:r>
            <a:r>
              <a:rPr lang="en-US" altLang="zh-CN" smtClean="0"/>
              <a:t>recentyears </a:t>
            </a:r>
            <a:r>
              <a:rPr lang="en-US" altLang="zh-CN"/>
              <a:t>and has been widely used for </a:t>
            </a:r>
            <a:r>
              <a:rPr lang="en-US" altLang="zh-CN"/>
              <a:t>cloud </a:t>
            </a:r>
            <a:r>
              <a:rPr lang="en-US" altLang="zh-CN" smtClean="0"/>
              <a:t>computing.</a:t>
            </a:r>
          </a:p>
          <a:p>
            <a:pPr lvl="1"/>
            <a:r>
              <a:rPr lang="en-US" altLang="zh-CN" smtClean="0"/>
              <a:t>Allow </a:t>
            </a:r>
            <a:r>
              <a:rPr lang="en-US" altLang="zh-CN"/>
              <a:t>applications running on such systems to be agnostic about   the underlying operating systems and hardware </a:t>
            </a:r>
            <a:r>
              <a:rPr lang="en-US" altLang="zh-CN"/>
              <a:t>platforms</a:t>
            </a:r>
            <a:r>
              <a:rPr lang="en-US" altLang="zh-CN" smtClean="0"/>
              <a:t>.</a:t>
            </a:r>
            <a:endParaRPr lang="en-US" altLang="zh-CN"/>
          </a:p>
          <a:p>
            <a:pPr lvl="1"/>
            <a:r>
              <a:rPr lang="en-US" altLang="zh-CN" smtClean="0"/>
              <a:t>Enable </a:t>
            </a:r>
            <a:r>
              <a:rPr lang="en-US" altLang="zh-CN" dirty="0"/>
              <a:t>developing and testing OS and application on different     platforms. </a:t>
            </a:r>
            <a:r>
              <a:rPr lang="en-US" altLang="zh-CN"/>
              <a:t>e.g</a:t>
            </a:r>
            <a:r>
              <a:rPr lang="en-US" altLang="zh-CN" smtClean="0"/>
              <a:t>. </a:t>
            </a:r>
            <a:r>
              <a:rPr lang="en-US" altLang="zh-CN" dirty="0"/>
              <a:t>Android Emulator on a PC (ARM to x64</a:t>
            </a:r>
            <a:r>
              <a:rPr lang="en-US" altLang="zh-CN"/>
              <a:t>) 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789623"/>
            <a:ext cx="2520280" cy="2181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 descr="server consolida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22"/>
          <a:stretch/>
        </p:blipFill>
        <p:spPr>
          <a:xfrm>
            <a:off x="1076622" y="4401598"/>
            <a:ext cx="2703289" cy="167875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" name="Group 21"/>
          <p:cNvGrpSpPr/>
          <p:nvPr/>
        </p:nvGrpSpPr>
        <p:grpSpPr>
          <a:xfrm>
            <a:off x="2699792" y="4043997"/>
            <a:ext cx="1280524" cy="1329219"/>
            <a:chOff x="5832440" y="2382972"/>
            <a:chExt cx="2700000" cy="2553174"/>
          </a:xfrm>
        </p:grpSpPr>
        <p:sp>
          <p:nvSpPr>
            <p:cNvPr id="9" name="이등변 삼각형 4"/>
            <p:cNvSpPr/>
            <p:nvPr/>
          </p:nvSpPr>
          <p:spPr>
            <a:xfrm flipV="1">
              <a:off x="6268592" y="3923533"/>
              <a:ext cx="1845205" cy="1012613"/>
            </a:xfrm>
            <a:prstGeom prst="triangle">
              <a:avLst/>
            </a:prstGeom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0" name="모서리가 둥근 직사각형 6"/>
            <p:cNvSpPr/>
            <p:nvPr/>
          </p:nvSpPr>
          <p:spPr>
            <a:xfrm>
              <a:off x="5832440" y="2382972"/>
              <a:ext cx="2700000" cy="1800199"/>
            </a:xfrm>
            <a:prstGeom prst="roundRect">
              <a:avLst>
                <a:gd name="adj" fmla="val 860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" name="모서리가 둥근 직사각형 38"/>
            <p:cNvSpPr/>
            <p:nvPr/>
          </p:nvSpPr>
          <p:spPr>
            <a:xfrm>
              <a:off x="5931194" y="3693459"/>
              <a:ext cx="2520000" cy="3600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Hypervisor</a:t>
              </a:r>
              <a:endParaRPr lang="ko-KR" altLang="en-US" sz="1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" name="모서리가 둥근 직사각형 7"/>
            <p:cNvSpPr/>
            <p:nvPr/>
          </p:nvSpPr>
          <p:spPr>
            <a:xfrm>
              <a:off x="7464827" y="2495505"/>
              <a:ext cx="972000" cy="1080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3" name="모서리가 둥근 직사각형 40"/>
            <p:cNvSpPr/>
            <p:nvPr/>
          </p:nvSpPr>
          <p:spPr>
            <a:xfrm>
              <a:off x="7498936" y="3079109"/>
              <a:ext cx="900000" cy="450000"/>
            </a:xfrm>
            <a:prstGeom prst="roundRect">
              <a:avLst>
                <a:gd name="adj" fmla="val 1078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OS</a:t>
              </a:r>
              <a:endParaRPr lang="ko-KR" altLang="en-US" sz="12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4" name="모서리가 둥근 직사각형 41"/>
            <p:cNvSpPr/>
            <p:nvPr/>
          </p:nvSpPr>
          <p:spPr>
            <a:xfrm>
              <a:off x="7499302" y="2548709"/>
              <a:ext cx="900000" cy="450000"/>
            </a:xfrm>
            <a:prstGeom prst="roundRect">
              <a:avLst>
                <a:gd name="adj" fmla="val 1078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App</a:t>
              </a:r>
              <a:endParaRPr lang="ko-KR" altLang="en-US" sz="10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5" name="모서리가 둥근 직사각형 48"/>
            <p:cNvSpPr/>
            <p:nvPr/>
          </p:nvSpPr>
          <p:spPr>
            <a:xfrm>
              <a:off x="5964741" y="2495505"/>
              <a:ext cx="972000" cy="1080000"/>
            </a:xfrm>
            <a:prstGeom prst="roundRect">
              <a:avLst>
                <a:gd name="adj" fmla="val 726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6" name="모서리가 둥근 직사각형 49"/>
            <p:cNvSpPr/>
            <p:nvPr/>
          </p:nvSpPr>
          <p:spPr>
            <a:xfrm>
              <a:off x="5998850" y="3079109"/>
              <a:ext cx="900000" cy="450000"/>
            </a:xfrm>
            <a:prstGeom prst="roundRect">
              <a:avLst>
                <a:gd name="adj" fmla="val 10787"/>
              </a:avLst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OS</a:t>
              </a:r>
              <a:endParaRPr lang="ko-KR" altLang="en-US" sz="11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7" name="모서리가 둥근 직사각형 50"/>
            <p:cNvSpPr/>
            <p:nvPr/>
          </p:nvSpPr>
          <p:spPr>
            <a:xfrm>
              <a:off x="5999216" y="2548709"/>
              <a:ext cx="900000" cy="450000"/>
            </a:xfrm>
            <a:prstGeom prst="roundRect">
              <a:avLst>
                <a:gd name="adj" fmla="val 1078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latin typeface="Tahoma" pitchFamily="34" charset="0"/>
                  <a:ea typeface="Tahoma" pitchFamily="34" charset="0"/>
                  <a:cs typeface="Tahoma" pitchFamily="34" charset="0"/>
                </a:rPr>
                <a:t>App</a:t>
              </a:r>
              <a:endParaRPr lang="ko-KR" altLang="en-US" sz="1000" dirty="0">
                <a:latin typeface="Tahoma" pitchFamily="34" charset="0"/>
                <a:cs typeface="Tahoma" pitchFamily="34" charset="0"/>
              </a:endParaRPr>
            </a:p>
          </p:txBody>
        </p:sp>
        <p:grpSp>
          <p:nvGrpSpPr>
            <p:cNvPr id="18" name="그룹 9"/>
            <p:cNvGrpSpPr/>
            <p:nvPr/>
          </p:nvGrpSpPr>
          <p:grpSpPr>
            <a:xfrm>
              <a:off x="7020780" y="3012645"/>
              <a:ext cx="337895" cy="45720"/>
              <a:chOff x="7444226" y="3446292"/>
              <a:chExt cx="337895" cy="45720"/>
            </a:xfrm>
          </p:grpSpPr>
          <p:sp>
            <p:nvSpPr>
              <p:cNvPr id="19" name="타원 51"/>
              <p:cNvSpPr/>
              <p:nvPr/>
            </p:nvSpPr>
            <p:spPr>
              <a:xfrm>
                <a:off x="7444226" y="34462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0" name="타원 52"/>
              <p:cNvSpPr/>
              <p:nvPr/>
            </p:nvSpPr>
            <p:spPr>
              <a:xfrm>
                <a:off x="7547271" y="34462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1" name="타원 53"/>
              <p:cNvSpPr/>
              <p:nvPr/>
            </p:nvSpPr>
            <p:spPr>
              <a:xfrm>
                <a:off x="7642345" y="34462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  <p:sp>
            <p:nvSpPr>
              <p:cNvPr id="22" name="타원 54"/>
              <p:cNvSpPr/>
              <p:nvPr/>
            </p:nvSpPr>
            <p:spPr>
              <a:xfrm>
                <a:off x="7736402" y="344629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  <a:latin typeface="Tahoma" pitchFamily="34" charset="0"/>
                  <a:cs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150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Category of System Virtualization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System </a:t>
            </a:r>
            <a:r>
              <a:rPr lang="en-US" altLang="zh-CN" smtClean="0"/>
              <a:t>virtualization can </a:t>
            </a:r>
            <a:r>
              <a:rPr lang="en-US" altLang="zh-CN"/>
              <a:t>be divided into </a:t>
            </a:r>
            <a:r>
              <a:rPr lang="en-US" altLang="zh-CN" b="1"/>
              <a:t>same-ISA</a:t>
            </a:r>
            <a:r>
              <a:rPr lang="en-US" altLang="zh-CN"/>
              <a:t> and </a:t>
            </a:r>
            <a:r>
              <a:rPr lang="en-US" altLang="zh-CN" b="1"/>
              <a:t>cross-ISA</a:t>
            </a:r>
            <a:r>
              <a:rPr lang="en-US" altLang="zh-CN"/>
              <a:t> </a:t>
            </a:r>
            <a:r>
              <a:rPr lang="en-US" altLang="zh-CN"/>
              <a:t>categories </a:t>
            </a:r>
            <a:r>
              <a:rPr lang="en-US" altLang="zh-CN" smtClean="0"/>
              <a:t>depending on </a:t>
            </a:r>
            <a:r>
              <a:rPr lang="en-US" altLang="zh-CN"/>
              <a:t>whether the </a:t>
            </a:r>
            <a:r>
              <a:rPr lang="en-US" altLang="zh-CN"/>
              <a:t>guest </a:t>
            </a:r>
            <a:r>
              <a:rPr lang="en-US" altLang="zh-CN" smtClean="0"/>
              <a:t> and </a:t>
            </a:r>
            <a:r>
              <a:rPr lang="en-US" altLang="zh-CN"/>
              <a:t>the host are </a:t>
            </a:r>
            <a:r>
              <a:rPr lang="en-US" altLang="zh-CN"/>
              <a:t>of </a:t>
            </a:r>
            <a:r>
              <a:rPr lang="en-US" altLang="zh-CN" smtClean="0"/>
              <a:t>different instruction-set architecture.</a:t>
            </a:r>
          </a:p>
          <a:p>
            <a:endParaRPr lang="en-US" altLang="zh-CN"/>
          </a:p>
          <a:p>
            <a:r>
              <a:rPr lang="en-US" altLang="zh-CN"/>
              <a:t>Same-ISA </a:t>
            </a:r>
            <a:r>
              <a:rPr lang="en-US" altLang="zh-CN"/>
              <a:t>system </a:t>
            </a:r>
            <a:r>
              <a:rPr lang="en-US" altLang="zh-CN" smtClean="0"/>
              <a:t>virtualization is </a:t>
            </a:r>
            <a:r>
              <a:rPr lang="en-US" altLang="zh-CN"/>
              <a:t>commonly used </a:t>
            </a:r>
            <a:r>
              <a:rPr lang="en-US" altLang="zh-CN"/>
              <a:t>for </a:t>
            </a:r>
            <a:r>
              <a:rPr lang="en-US" altLang="zh-CN" smtClean="0"/>
              <a:t>    server consolidation.</a:t>
            </a:r>
          </a:p>
          <a:p>
            <a:pPr lvl="1"/>
            <a:r>
              <a:rPr lang="en-US" altLang="zh-CN" smtClean="0"/>
              <a:t>Example: VMware Workstation, VirtualBox.</a:t>
            </a:r>
          </a:p>
          <a:p>
            <a:pPr lvl="1"/>
            <a:endParaRPr lang="en-US" altLang="zh-CN"/>
          </a:p>
          <a:p>
            <a:r>
              <a:rPr lang="en-US" altLang="zh-CN"/>
              <a:t>Cross-ISA system </a:t>
            </a:r>
            <a:r>
              <a:rPr lang="en-US" altLang="zh-CN"/>
              <a:t>virtualization </a:t>
            </a:r>
            <a:r>
              <a:rPr lang="en-US" altLang="zh-CN" smtClean="0"/>
              <a:t>is also </a:t>
            </a:r>
            <a:r>
              <a:rPr lang="en-US" altLang="zh-CN"/>
              <a:t>important </a:t>
            </a:r>
            <a:r>
              <a:rPr lang="en-US" altLang="zh-CN"/>
              <a:t>and </a:t>
            </a:r>
            <a:r>
              <a:rPr lang="en-US" altLang="zh-CN" smtClean="0"/>
              <a:t>     commonplace.</a:t>
            </a:r>
          </a:p>
          <a:p>
            <a:pPr lvl="1"/>
            <a:r>
              <a:rPr lang="en-US" altLang="zh-CN"/>
              <a:t>Android </a:t>
            </a:r>
            <a:r>
              <a:rPr lang="en-US" altLang="zh-CN" smtClean="0"/>
              <a:t>Emulator emulates </a:t>
            </a:r>
            <a:r>
              <a:rPr lang="en-US" altLang="zh-CN"/>
              <a:t>the </a:t>
            </a:r>
            <a:r>
              <a:rPr lang="en-US" altLang="zh-CN"/>
              <a:t>Android/ARM </a:t>
            </a:r>
            <a:r>
              <a:rPr lang="en-US" altLang="zh-CN" smtClean="0"/>
              <a:t>environment on </a:t>
            </a:r>
            <a:r>
              <a:rPr lang="en-US" altLang="zh-CN"/>
              <a:t>the x86-64 platforms is yet another example, </a:t>
            </a:r>
            <a:r>
              <a:rPr lang="en-US" altLang="zh-CN"/>
              <a:t>it </a:t>
            </a:r>
            <a:r>
              <a:rPr lang="en-US" altLang="zh-CN" smtClean="0"/>
              <a:t>offers great conveni-ence </a:t>
            </a:r>
            <a:r>
              <a:rPr lang="en-US" altLang="zh-CN"/>
              <a:t>in development and debugging </a:t>
            </a:r>
            <a:r>
              <a:rPr lang="en-US" altLang="zh-CN"/>
              <a:t>to </a:t>
            </a:r>
            <a:r>
              <a:rPr lang="en-US" altLang="zh-CN" smtClean="0"/>
              <a:t>Android application deve-lopers</a:t>
            </a:r>
            <a:r>
              <a:rPr lang="en-US" altLang="zh-CN"/>
              <a:t>.</a:t>
            </a:r>
            <a:endParaRPr lang="en-US" altLang="zh-CN" smtClean="0"/>
          </a:p>
          <a:p>
            <a:pPr lvl="1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539552" y="2636912"/>
            <a:ext cx="7704856" cy="1440160"/>
          </a:xfrm>
          <a:prstGeom prst="flowChartAlternateProcess">
            <a:avLst/>
          </a:prstGeom>
          <a:solidFill>
            <a:schemeClr val="lt1">
              <a:alpha val="94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smtClean="0">
                <a:solidFill>
                  <a:srgbClr val="FF0000"/>
                </a:solidFill>
              </a:rPr>
              <a:t>We only focus on Cross-ISA system virtualization.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16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The Overhead of Cross-ISA System Virt.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363272" cy="5184576"/>
          </a:xfrm>
        </p:spPr>
        <p:txBody>
          <a:bodyPr/>
          <a:lstStyle/>
          <a:p>
            <a:r>
              <a:rPr lang="en-US" altLang="zh-CN" dirty="0"/>
              <a:t>V</a:t>
            </a:r>
            <a:r>
              <a:rPr lang="en-US" altLang="zh-CN" dirty="0" smtClean="0"/>
              <a:t>irtualization </a:t>
            </a:r>
            <a:r>
              <a:rPr lang="en-US" altLang="zh-CN" dirty="0"/>
              <a:t>brings an </a:t>
            </a:r>
            <a:r>
              <a:rPr lang="en-US" altLang="zh-CN" dirty="0" smtClean="0"/>
              <a:t>additional layer </a:t>
            </a:r>
            <a:r>
              <a:rPr lang="en-US" altLang="zh-CN" dirty="0"/>
              <a:t>of abstraction </a:t>
            </a:r>
            <a:r>
              <a:rPr lang="en-US" altLang="zh-CN" dirty="0" smtClean="0"/>
              <a:t>and </a:t>
            </a:r>
            <a:r>
              <a:rPr lang="en-US" altLang="zh-CN" dirty="0"/>
              <a:t>causes some unavoidable overhead</a:t>
            </a:r>
            <a:r>
              <a:rPr lang="en-US" altLang="zh-CN" smtClean="0"/>
              <a:t>.</a:t>
            </a:r>
            <a:r>
              <a:rPr lang="en-US" altLang="zh-CN"/>
              <a:t> 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 smtClean="0"/>
              <a:t>Memory virtualization overhead is one major overhead.</a:t>
            </a:r>
            <a:endParaRPr lang="en-US" altLang="zh-CN" smtClean="0"/>
          </a:p>
          <a:p>
            <a:pPr lvl="1"/>
            <a:r>
              <a:rPr lang="en-US" altLang="zh-CN"/>
              <a:t>Memory subsystem emulation in QEMU system mode takes </a:t>
            </a:r>
            <a:r>
              <a:rPr lang="en-US" altLang="zh-CN"/>
              <a:t>about  </a:t>
            </a:r>
            <a:r>
              <a:rPr lang="en-US" altLang="zh-CN"/>
              <a:t>23</a:t>
            </a:r>
            <a:r>
              <a:rPr lang="en-US" altLang="zh-CN" smtClean="0"/>
              <a:t>%~43% time </a:t>
            </a:r>
            <a:r>
              <a:rPr lang="en-US" altLang="zh-CN"/>
              <a:t>during the execution</a:t>
            </a:r>
            <a:r>
              <a:rPr lang="en-US" altLang="zh-CN"/>
              <a:t>. </a:t>
            </a:r>
            <a:r>
              <a:rPr lang="en-US" altLang="zh-CN" smtClean="0"/>
              <a:t>[ESPT, </a:t>
            </a:r>
            <a:r>
              <a:rPr lang="en-US" altLang="zh-CN" i="1" smtClean="0">
                <a:solidFill>
                  <a:schemeClr val="bg1">
                    <a:lumMod val="75000"/>
                  </a:schemeClr>
                </a:solidFill>
              </a:rPr>
              <a:t>VEE’14</a:t>
            </a:r>
            <a:r>
              <a:rPr lang="en-US" altLang="zh-CN" smtClean="0"/>
              <a:t>]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All </a:t>
            </a:r>
            <a:r>
              <a:rPr lang="en-US" altLang="zh-CN">
                <a:solidFill>
                  <a:srgbClr val="FF0000"/>
                </a:solidFill>
              </a:rPr>
              <a:t>hardware functions are emulated </a:t>
            </a:r>
            <a:r>
              <a:rPr lang="en-US" altLang="zh-CN">
                <a:solidFill>
                  <a:srgbClr val="FF0000"/>
                </a:solidFill>
              </a:rPr>
              <a:t>by </a:t>
            </a:r>
            <a:r>
              <a:rPr lang="en-US" altLang="zh-CN" smtClean="0">
                <a:solidFill>
                  <a:srgbClr val="FF0000"/>
                </a:solidFill>
              </a:rPr>
              <a:t>software.</a:t>
            </a:r>
          </a:p>
          <a:p>
            <a:pPr lvl="2"/>
            <a:endParaRPr lang="en-US" altLang="zh-CN"/>
          </a:p>
          <a:p>
            <a:pPr lvl="2"/>
            <a:endParaRPr lang="en-US" altLang="zh-CN" dirty="0"/>
          </a:p>
          <a:p>
            <a:r>
              <a:rPr lang="en-US" altLang="zh-CN"/>
              <a:t>So optimizations to minimize such </a:t>
            </a:r>
            <a:r>
              <a:rPr lang="en-US" altLang="zh-CN"/>
              <a:t>memory </a:t>
            </a:r>
            <a:r>
              <a:rPr lang="en-US" altLang="zh-CN" smtClean="0"/>
              <a:t>virtualization  overhead </a:t>
            </a:r>
            <a:r>
              <a:rPr lang="en-US" altLang="zh-CN"/>
              <a:t>are the key to enhance the performance </a:t>
            </a:r>
            <a:r>
              <a:rPr lang="en-US" altLang="zh-CN"/>
              <a:t>of </a:t>
            </a:r>
            <a:r>
              <a:rPr lang="en-US" altLang="zh-CN" smtClean="0"/>
              <a:t>the Cross-ISA system-level </a:t>
            </a:r>
            <a:r>
              <a:rPr lang="en-US" altLang="zh-CN"/>
              <a:t>emulator.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6632"/>
            <a:ext cx="8686800" cy="765868"/>
          </a:xfrm>
        </p:spPr>
        <p:txBody>
          <a:bodyPr/>
          <a:lstStyle/>
          <a:p>
            <a:r>
              <a:rPr lang="en-US" altLang="zh-CN" smtClean="0"/>
              <a:t>Traditional Memory Virtualization in Cross-ISA 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6" name="圆角矩形 105"/>
          <p:cNvSpPr/>
          <p:nvPr/>
        </p:nvSpPr>
        <p:spPr>
          <a:xfrm>
            <a:off x="467544" y="3465809"/>
            <a:ext cx="7075940" cy="2123430"/>
          </a:xfrm>
          <a:prstGeom prst="roundRect">
            <a:avLst/>
          </a:prstGeom>
          <a:gradFill>
            <a:gsLst>
              <a:gs pos="0">
                <a:srgbClr val="C2ADE5"/>
              </a:gs>
              <a:gs pos="35000">
                <a:srgbClr val="CAB7E7"/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469965" y="1164233"/>
            <a:ext cx="5377253" cy="2120751"/>
          </a:xfrm>
          <a:prstGeom prst="roundRect">
            <a:avLst/>
          </a:prstGeom>
          <a:gradFill>
            <a:gsLst>
              <a:gs pos="0">
                <a:srgbClr val="699FFF"/>
              </a:gs>
              <a:gs pos="42000">
                <a:srgbClr val="93B7FF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9" name="Rectangle 3"/>
          <p:cNvSpPr/>
          <p:nvPr/>
        </p:nvSpPr>
        <p:spPr>
          <a:xfrm>
            <a:off x="2576915" y="1467887"/>
            <a:ext cx="3024807" cy="45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zh-CN" sz="16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0" name="Rectangle 41"/>
          <p:cNvSpPr/>
          <p:nvPr/>
        </p:nvSpPr>
        <p:spPr>
          <a:xfrm>
            <a:off x="2576915" y="2730136"/>
            <a:ext cx="1142209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1" name="TextBox 21"/>
          <p:cNvSpPr txBox="1">
            <a:spLocks noChangeArrowheads="1"/>
          </p:cNvSpPr>
          <p:nvPr/>
        </p:nvSpPr>
        <p:spPr bwMode="auto">
          <a:xfrm>
            <a:off x="1204923" y="1755114"/>
            <a:ext cx="1984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600" b="1"/>
          </a:p>
        </p:txBody>
      </p:sp>
      <p:sp>
        <p:nvSpPr>
          <p:cNvPr id="112" name="Rectangle 25"/>
          <p:cNvSpPr/>
          <p:nvPr/>
        </p:nvSpPr>
        <p:spPr>
          <a:xfrm>
            <a:off x="5053811" y="1473481"/>
            <a:ext cx="192392" cy="44684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tx1"/>
                </a:solidFill>
              </a:rPr>
              <a:t>P</a:t>
            </a:r>
            <a:r>
              <a:rPr lang="en-US" altLang="zh-CN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13" name="Rectangle 25"/>
          <p:cNvSpPr/>
          <p:nvPr/>
        </p:nvSpPr>
        <p:spPr>
          <a:xfrm>
            <a:off x="3118133" y="2730136"/>
            <a:ext cx="192392" cy="44114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P2</a:t>
            </a:r>
            <a:endParaRPr lang="en-US" sz="1400" b="1">
              <a:solidFill>
                <a:schemeClr val="tx1"/>
              </a:solidFill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295187" y="4147763"/>
            <a:ext cx="1046563" cy="1225453"/>
            <a:chOff x="7592661" y="4313619"/>
            <a:chExt cx="977669" cy="1090465"/>
          </a:xfrm>
        </p:grpSpPr>
        <p:sp>
          <p:nvSpPr>
            <p:cNvPr id="115" name="矩形 114"/>
            <p:cNvSpPr/>
            <p:nvPr/>
          </p:nvSpPr>
          <p:spPr>
            <a:xfrm>
              <a:off x="7596336" y="4362490"/>
              <a:ext cx="973994" cy="104159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592661" y="4313619"/>
              <a:ext cx="973995" cy="465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mtClean="0"/>
                <a:t>Host Page         Table</a:t>
              </a:r>
              <a:endParaRPr lang="zh-CN" altLang="en-US" sz="140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600002" y="4760996"/>
              <a:ext cx="970328" cy="61621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smtClean="0"/>
                <a:t>Emulator Page Entry</a:t>
              </a:r>
            </a:p>
            <a:p>
              <a:pPr algn="ctr"/>
              <a:r>
                <a:rPr lang="en-US" altLang="zh-CN" sz="1300" smtClean="0"/>
                <a:t>(HVA-&gt;HPA)</a:t>
              </a:r>
              <a:endParaRPr lang="zh-CN" altLang="en-US" sz="1300"/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3855471" y="1980383"/>
            <a:ext cx="1043284" cy="1016569"/>
            <a:chOff x="7380311" y="2236218"/>
            <a:chExt cx="1043284" cy="1016569"/>
          </a:xfrm>
        </p:grpSpPr>
        <p:sp>
          <p:nvSpPr>
            <p:cNvPr id="120" name="矩形 119"/>
            <p:cNvSpPr/>
            <p:nvPr/>
          </p:nvSpPr>
          <p:spPr>
            <a:xfrm>
              <a:off x="7380312" y="2236218"/>
              <a:ext cx="1043282" cy="1016569"/>
            </a:xfrm>
            <a:prstGeom prst="rect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53000">
                  <a:schemeClr val="accent6">
                    <a:lumMod val="60000"/>
                    <a:lumOff val="40000"/>
                  </a:schemeClr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380311" y="2242865"/>
              <a:ext cx="104328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smtClean="0"/>
                <a:t>Guest Page         Table</a:t>
              </a:r>
              <a:endParaRPr lang="zh-CN" altLang="en-US" sz="130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380311" y="2715067"/>
              <a:ext cx="1043284" cy="49244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smtClean="0"/>
                <a:t>Page Entry</a:t>
              </a:r>
            </a:p>
            <a:p>
              <a:pPr algn="ctr"/>
              <a:r>
                <a:rPr lang="en-US" altLang="zh-CN" sz="1300" smtClean="0"/>
                <a:t>(</a:t>
              </a:r>
              <a:r>
                <a:rPr lang="en-US" altLang="zh-CN" sz="1300" smtClean="0"/>
                <a:t>GVA-&gt;GPA</a:t>
              </a:r>
              <a:r>
                <a:rPr lang="en-US" altLang="zh-CN" sz="1300" smtClean="0"/>
                <a:t>)</a:t>
              </a:r>
              <a:endParaRPr lang="zh-CN" altLang="en-US" sz="130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413609" y="1412776"/>
            <a:ext cx="22141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/>
              <a:t>g</a:t>
            </a:r>
            <a:r>
              <a:rPr lang="en-US" altLang="zh-CN" sz="1700" smtClean="0"/>
              <a:t>uest </a:t>
            </a:r>
            <a:r>
              <a:rPr lang="en-US" altLang="zh-CN" sz="1700"/>
              <a:t>v</a:t>
            </a:r>
            <a:r>
              <a:rPr lang="en-US" altLang="zh-CN" sz="1700" smtClean="0"/>
              <a:t>irtual </a:t>
            </a:r>
            <a:r>
              <a:rPr lang="en-US" altLang="zh-CN" sz="1700" smtClean="0"/>
              <a:t>address</a:t>
            </a:r>
          </a:p>
          <a:p>
            <a:pPr algn="ctr"/>
            <a:r>
              <a:rPr lang="en-US" altLang="zh-CN" sz="1700" smtClean="0"/>
              <a:t>      (GVA)</a:t>
            </a:r>
            <a:endParaRPr lang="zh-CN" altLang="en-US" sz="1700"/>
          </a:p>
        </p:txBody>
      </p:sp>
      <p:sp>
        <p:nvSpPr>
          <p:cNvPr id="124" name="TextBox 123"/>
          <p:cNvSpPr txBox="1"/>
          <p:nvPr/>
        </p:nvSpPr>
        <p:spPr>
          <a:xfrm>
            <a:off x="525845" y="2669431"/>
            <a:ext cx="22480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/>
              <a:t>g</a:t>
            </a:r>
            <a:r>
              <a:rPr lang="en-US" altLang="zh-CN" sz="1700" smtClean="0"/>
              <a:t>uest physical </a:t>
            </a:r>
            <a:r>
              <a:rPr lang="en-US" altLang="zh-CN" sz="1700" smtClean="0"/>
              <a:t>address</a:t>
            </a:r>
          </a:p>
          <a:p>
            <a:pPr algn="ctr"/>
            <a:r>
              <a:rPr lang="en-US" altLang="zh-CN" sz="1700" smtClean="0"/>
              <a:t>(GPA)</a:t>
            </a:r>
            <a:endParaRPr lang="zh-CN" altLang="en-US" sz="1700"/>
          </a:p>
        </p:txBody>
      </p:sp>
      <p:sp>
        <p:nvSpPr>
          <p:cNvPr id="125" name="TextBox 124"/>
          <p:cNvSpPr txBox="1"/>
          <p:nvPr/>
        </p:nvSpPr>
        <p:spPr>
          <a:xfrm>
            <a:off x="525845" y="3616694"/>
            <a:ext cx="19437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/>
              <a:t>h</a:t>
            </a:r>
            <a:r>
              <a:rPr lang="en-US" altLang="zh-CN" sz="1700" smtClean="0"/>
              <a:t>ost virtual </a:t>
            </a:r>
            <a:r>
              <a:rPr lang="en-US" altLang="zh-CN" sz="1700" smtClean="0"/>
              <a:t>address</a:t>
            </a:r>
          </a:p>
          <a:p>
            <a:pPr algn="ctr"/>
            <a:r>
              <a:rPr lang="en-US" altLang="zh-CN" sz="1700" b="1" smtClean="0"/>
              <a:t>      </a:t>
            </a:r>
            <a:r>
              <a:rPr lang="en-US" altLang="zh-CN" sz="1700" smtClean="0"/>
              <a:t>(HVA)</a:t>
            </a:r>
            <a:endParaRPr lang="zh-CN" altLang="en-US" sz="1700"/>
          </a:p>
        </p:txBody>
      </p:sp>
      <p:sp>
        <p:nvSpPr>
          <p:cNvPr id="126" name="TextBox 125"/>
          <p:cNvSpPr txBox="1"/>
          <p:nvPr/>
        </p:nvSpPr>
        <p:spPr>
          <a:xfrm>
            <a:off x="525844" y="4901679"/>
            <a:ext cx="22866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/>
              <a:t>h</a:t>
            </a:r>
            <a:r>
              <a:rPr lang="en-US" altLang="zh-CN" sz="1700" smtClean="0"/>
              <a:t>ost physical </a:t>
            </a:r>
            <a:r>
              <a:rPr lang="en-US" altLang="zh-CN" sz="1700" smtClean="0"/>
              <a:t>address</a:t>
            </a:r>
          </a:p>
          <a:p>
            <a:pPr algn="ctr"/>
            <a:r>
              <a:rPr lang="en-US" altLang="zh-CN" sz="1700" smtClean="0"/>
              <a:t>(HPA)</a:t>
            </a:r>
            <a:endParaRPr lang="zh-CN" altLang="en-US" sz="1700"/>
          </a:p>
        </p:txBody>
      </p:sp>
      <p:grpSp>
        <p:nvGrpSpPr>
          <p:cNvPr id="127" name="组合 126"/>
          <p:cNvGrpSpPr/>
          <p:nvPr/>
        </p:nvGrpSpPr>
        <p:grpSpPr>
          <a:xfrm>
            <a:off x="6142471" y="1814423"/>
            <a:ext cx="1152126" cy="1134562"/>
            <a:chOff x="7313339" y="2242198"/>
            <a:chExt cx="1069831" cy="791432"/>
          </a:xfrm>
        </p:grpSpPr>
        <p:sp>
          <p:nvSpPr>
            <p:cNvPr id="128" name="矩形 127"/>
            <p:cNvSpPr/>
            <p:nvPr/>
          </p:nvSpPr>
          <p:spPr>
            <a:xfrm>
              <a:off x="7380312" y="2242198"/>
              <a:ext cx="936104" cy="791432"/>
            </a:xfrm>
            <a:prstGeom prst="rect">
              <a:avLst/>
            </a:prstGeom>
            <a:gradFill>
              <a:gsLst>
                <a:gs pos="0">
                  <a:srgbClr val="99CCFF"/>
                </a:gs>
                <a:gs pos="53000">
                  <a:srgbClr val="99CCFF"/>
                </a:gs>
                <a:gs pos="100000">
                  <a:schemeClr val="dk1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313339" y="2242865"/>
              <a:ext cx="1069831" cy="322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smtClean="0"/>
                <a:t>Memory Mapping Table</a:t>
              </a:r>
              <a:endParaRPr lang="zh-CN" altLang="en-US" sz="120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380201" y="2540602"/>
              <a:ext cx="936104" cy="3220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smtClean="0"/>
                <a:t>Page Entry</a:t>
              </a:r>
            </a:p>
            <a:p>
              <a:pPr algn="ctr"/>
              <a:r>
                <a:rPr lang="en-US" altLang="zh-CN" sz="1200" smtClean="0"/>
                <a:t>(GPA-&gt;HVA)</a:t>
              </a:r>
            </a:p>
          </p:txBody>
        </p:sp>
      </p:grpSp>
      <p:cxnSp>
        <p:nvCxnSpPr>
          <p:cNvPr id="132" name="肘形连接符 131"/>
          <p:cNvCxnSpPr/>
          <p:nvPr/>
        </p:nvCxnSpPr>
        <p:spPr>
          <a:xfrm rot="5400000">
            <a:off x="4690050" y="2125538"/>
            <a:ext cx="668669" cy="251257"/>
          </a:xfrm>
          <a:prstGeom prst="bentConnector2">
            <a:avLst/>
          </a:prstGeom>
          <a:ln w="254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3" name="肘形连接符 132"/>
          <p:cNvCxnSpPr>
            <a:endCxn id="113" idx="0"/>
          </p:cNvCxnSpPr>
          <p:nvPr/>
        </p:nvCxnSpPr>
        <p:spPr>
          <a:xfrm rot="10800000" flipV="1">
            <a:off x="3214329" y="2514756"/>
            <a:ext cx="667714" cy="215379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肘形连接符 133"/>
          <p:cNvCxnSpPr>
            <a:stCxn id="113" idx="2"/>
            <a:endCxn id="130" idx="1"/>
          </p:cNvCxnSpPr>
          <p:nvPr/>
        </p:nvCxnSpPr>
        <p:spPr>
          <a:xfrm rot="5400000" flipH="1" flipV="1">
            <a:off x="4365278" y="1322084"/>
            <a:ext cx="698248" cy="3000147"/>
          </a:xfrm>
          <a:prstGeom prst="bentConnector4">
            <a:avLst>
              <a:gd name="adj1" fmla="val -16369"/>
              <a:gd name="adj2" fmla="val 91606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5" name="肘形连接符 134"/>
          <p:cNvCxnSpPr>
            <a:stCxn id="130" idx="2"/>
            <a:endCxn id="178" idx="0"/>
          </p:cNvCxnSpPr>
          <p:nvPr/>
        </p:nvCxnSpPr>
        <p:spPr>
          <a:xfrm rot="5400000">
            <a:off x="6173149" y="3166762"/>
            <a:ext cx="1008279" cy="824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6" name="肘形连接符 135"/>
          <p:cNvCxnSpPr>
            <a:stCxn id="178" idx="2"/>
            <a:endCxn id="118" idx="3"/>
          </p:cNvCxnSpPr>
          <p:nvPr/>
        </p:nvCxnSpPr>
        <p:spPr>
          <a:xfrm rot="5400000">
            <a:off x="5561894" y="3922619"/>
            <a:ext cx="854007" cy="129429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7" name="肘形连接符 136"/>
          <p:cNvCxnSpPr>
            <a:stCxn id="115" idx="1"/>
            <a:endCxn id="147" idx="0"/>
          </p:cNvCxnSpPr>
          <p:nvPr/>
        </p:nvCxnSpPr>
        <p:spPr>
          <a:xfrm rot="10800000" flipV="1">
            <a:off x="2942545" y="4787949"/>
            <a:ext cx="1356577" cy="16534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0" name="椭圆 139"/>
          <p:cNvSpPr/>
          <p:nvPr/>
        </p:nvSpPr>
        <p:spPr>
          <a:xfrm>
            <a:off x="4860032" y="2258263"/>
            <a:ext cx="216024" cy="23083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5944425" y="2229227"/>
            <a:ext cx="216024" cy="23083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6097211" y="4638327"/>
            <a:ext cx="216024" cy="23083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3</a:t>
            </a:r>
            <a:endParaRPr lang="zh-CN" altLang="en-US"/>
          </a:p>
        </p:txBody>
      </p:sp>
      <p:sp>
        <p:nvSpPr>
          <p:cNvPr id="143" name="TextBox 142"/>
          <p:cNvSpPr txBox="1"/>
          <p:nvPr/>
        </p:nvSpPr>
        <p:spPr>
          <a:xfrm>
            <a:off x="2830101" y="112474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Guest OS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78173" y="618679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Host OS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146" name="Rectangle 23"/>
          <p:cNvSpPr/>
          <p:nvPr/>
        </p:nvSpPr>
        <p:spPr>
          <a:xfrm>
            <a:off x="2516945" y="4953297"/>
            <a:ext cx="1730403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47" name="Rectangle 25"/>
          <p:cNvSpPr/>
          <p:nvPr/>
        </p:nvSpPr>
        <p:spPr>
          <a:xfrm>
            <a:off x="2846348" y="4953297"/>
            <a:ext cx="192392" cy="441981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P</a:t>
            </a:r>
            <a:r>
              <a:rPr lang="en-US" altLang="zh-CN" sz="1400" b="1">
                <a:solidFill>
                  <a:schemeClr val="tx1"/>
                </a:solidFill>
              </a:rPr>
              <a:t>4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49" name="Rectangle 3"/>
          <p:cNvSpPr/>
          <p:nvPr/>
        </p:nvSpPr>
        <p:spPr>
          <a:xfrm>
            <a:off x="2541599" y="3701236"/>
            <a:ext cx="4879956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457029" y="1236411"/>
            <a:ext cx="1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153" name="TextBox 152"/>
          <p:cNvSpPr txBox="1"/>
          <p:nvPr/>
        </p:nvSpPr>
        <p:spPr>
          <a:xfrm>
            <a:off x="5366032" y="1239561"/>
            <a:ext cx="63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4G</a:t>
            </a:r>
            <a:endParaRPr lang="zh-CN" altLang="en-US" sz="1400"/>
          </a:p>
        </p:txBody>
      </p:sp>
      <p:sp>
        <p:nvSpPr>
          <p:cNvPr id="154" name="TextBox 153"/>
          <p:cNvSpPr txBox="1"/>
          <p:nvPr/>
        </p:nvSpPr>
        <p:spPr>
          <a:xfrm>
            <a:off x="2444937" y="3465809"/>
            <a:ext cx="1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156" name="TextBox 155"/>
          <p:cNvSpPr txBox="1"/>
          <p:nvPr/>
        </p:nvSpPr>
        <p:spPr>
          <a:xfrm>
            <a:off x="7150581" y="3429000"/>
            <a:ext cx="68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2</a:t>
            </a:r>
            <a:r>
              <a:rPr lang="en-US" altLang="zh-CN" sz="1600" baseline="30000" smtClean="0"/>
              <a:t>64</a:t>
            </a:r>
            <a:r>
              <a:rPr lang="en-US" altLang="zh-CN" sz="1600" smtClean="0"/>
              <a:t>-1</a:t>
            </a:r>
            <a:endParaRPr lang="zh-CN" altLang="en-US" sz="1600"/>
          </a:p>
        </p:txBody>
      </p:sp>
      <p:cxnSp>
        <p:nvCxnSpPr>
          <p:cNvPr id="160" name="直接箭头连接符 159"/>
          <p:cNvCxnSpPr/>
          <p:nvPr/>
        </p:nvCxnSpPr>
        <p:spPr>
          <a:xfrm flipV="1">
            <a:off x="7510625" y="1853331"/>
            <a:ext cx="1309847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2470061" y="2514757"/>
            <a:ext cx="1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163" name="TextBox 162"/>
          <p:cNvSpPr txBox="1"/>
          <p:nvPr/>
        </p:nvSpPr>
        <p:spPr>
          <a:xfrm>
            <a:off x="3493824" y="2514757"/>
            <a:ext cx="77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1G</a:t>
            </a:r>
            <a:endParaRPr lang="zh-CN" altLang="en-US" sz="1400"/>
          </a:p>
        </p:txBody>
      </p:sp>
      <p:sp>
        <p:nvSpPr>
          <p:cNvPr id="164" name="TextBox 163"/>
          <p:cNvSpPr txBox="1"/>
          <p:nvPr/>
        </p:nvSpPr>
        <p:spPr>
          <a:xfrm>
            <a:off x="2398053" y="4737273"/>
            <a:ext cx="1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165" name="TextBox 164"/>
          <p:cNvSpPr txBox="1"/>
          <p:nvPr/>
        </p:nvSpPr>
        <p:spPr>
          <a:xfrm>
            <a:off x="3982229" y="4737273"/>
            <a:ext cx="58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4</a:t>
            </a:r>
            <a:r>
              <a:rPr lang="en-US" altLang="zh-CN" sz="1400" smtClean="0"/>
              <a:t>G</a:t>
            </a:r>
            <a:endParaRPr lang="zh-CN" altLang="en-US" sz="1400"/>
          </a:p>
        </p:txBody>
      </p:sp>
      <p:sp>
        <p:nvSpPr>
          <p:cNvPr id="177" name="Rectangle 3"/>
          <p:cNvSpPr/>
          <p:nvPr/>
        </p:nvSpPr>
        <p:spPr>
          <a:xfrm>
            <a:off x="5868144" y="3701235"/>
            <a:ext cx="1037763" cy="452437"/>
          </a:xfrm>
          <a:prstGeom prst="rect">
            <a:avLst/>
          </a:prstGeom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800" b="1" smtClean="0">
                <a:solidFill>
                  <a:schemeClr val="accent1"/>
                </a:solidFill>
              </a:rPr>
              <a:t>SGPS</a:t>
            </a:r>
            <a:endParaRPr lang="en-US" sz="1800" b="1">
              <a:solidFill>
                <a:schemeClr val="accent1"/>
              </a:solidFill>
            </a:endParaRPr>
          </a:p>
        </p:txBody>
      </p:sp>
      <p:sp>
        <p:nvSpPr>
          <p:cNvPr id="178" name="Rectangle 25"/>
          <p:cNvSpPr/>
          <p:nvPr/>
        </p:nvSpPr>
        <p:spPr>
          <a:xfrm>
            <a:off x="6539848" y="3712146"/>
            <a:ext cx="192392" cy="43061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P</a:t>
            </a:r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7380429" y="1286178"/>
            <a:ext cx="1584059" cy="203132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zh-CN" altLang="en-US"/>
          </a:p>
        </p:txBody>
      </p:sp>
      <p:sp>
        <p:nvSpPr>
          <p:cNvPr id="191" name="TextBox 190"/>
          <p:cNvSpPr txBox="1"/>
          <p:nvPr/>
        </p:nvSpPr>
        <p:spPr>
          <a:xfrm>
            <a:off x="7316941" y="1816744"/>
            <a:ext cx="17195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smtClean="0"/>
              <a:t>Address translation</a:t>
            </a:r>
          </a:p>
          <a:p>
            <a:pPr algn="ctr"/>
            <a:endParaRPr lang="en-US" altLang="zh-CN" sz="1400" smtClean="0"/>
          </a:p>
          <a:p>
            <a:pPr algn="ctr"/>
            <a:r>
              <a:rPr lang="en-US" altLang="zh-CN" sz="1400" b="1" smtClean="0"/>
              <a:t>SGPS</a:t>
            </a:r>
            <a:r>
              <a:rPr lang="en-US" altLang="zh-CN" sz="1400" smtClean="0"/>
              <a:t>: </a:t>
            </a:r>
            <a:r>
              <a:rPr lang="en-US" altLang="zh-CN" sz="1400"/>
              <a:t>Simulated Guest </a:t>
            </a:r>
            <a:r>
              <a:rPr lang="en-US" altLang="zh-CN" sz="1400"/>
              <a:t>Physical </a:t>
            </a:r>
            <a:r>
              <a:rPr lang="en-US" altLang="zh-CN" sz="1400" smtClean="0"/>
              <a:t>Space</a:t>
            </a:r>
          </a:p>
          <a:p>
            <a:pPr algn="ctr"/>
            <a:endParaRPr lang="en-US" altLang="zh-CN" sz="1400"/>
          </a:p>
          <a:p>
            <a:pPr algn="ctr"/>
            <a:r>
              <a:rPr lang="en-US" altLang="zh-CN" sz="1400" smtClean="0"/>
              <a:t>Address Page</a:t>
            </a:r>
            <a:r>
              <a:rPr lang="en-US" altLang="zh-CN" sz="1400" smtClean="0"/>
              <a:t> </a:t>
            </a:r>
            <a:endParaRPr lang="en-US" altLang="zh-CN" sz="1400" smtClean="0"/>
          </a:p>
          <a:p>
            <a:pPr algn="ctr"/>
            <a:endParaRPr lang="zh-CN" altLang="en-US" sz="1400" dirty="0"/>
          </a:p>
        </p:txBody>
      </p:sp>
      <p:sp>
        <p:nvSpPr>
          <p:cNvPr id="197" name="内容占位符 2"/>
          <p:cNvSpPr>
            <a:spLocks noGrp="1"/>
          </p:cNvSpPr>
          <p:nvPr>
            <p:ph idx="1"/>
          </p:nvPr>
        </p:nvSpPr>
        <p:spPr>
          <a:xfrm>
            <a:off x="323528" y="5733256"/>
            <a:ext cx="8424936" cy="79208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/>
              <a:t>Disadvantage </a:t>
            </a:r>
            <a:endParaRPr lang="en-US" altLang="zh-CN" dirty="0" smtClean="0"/>
          </a:p>
          <a:p>
            <a:pPr lvl="1"/>
            <a:r>
              <a:rPr lang="en-US" altLang="zh-CN" smtClean="0"/>
              <a:t>Each guest memory access instruction will go through these three address translations. 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Despite of software-TLB, the overhead is still huge.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3563888" y="532269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Host OS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200" name="Rectangle 25"/>
          <p:cNvSpPr/>
          <p:nvPr/>
        </p:nvSpPr>
        <p:spPr>
          <a:xfrm>
            <a:off x="7452320" y="2854367"/>
            <a:ext cx="192392" cy="43061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P</a:t>
            </a:r>
            <a:endParaRPr lang="en-US" altLang="zh-CN" sz="1400" b="1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sz="1400">
                <a:solidFill>
                  <a:schemeClr val="tx1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12886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40" grpId="0" animBg="1"/>
      <p:bldP spid="141" grpId="0" animBg="1"/>
      <p:bldP spid="142" grpId="0" animBg="1"/>
      <p:bldP spid="147" grpId="0" animBg="1"/>
      <p:bldP spid="177" grpId="0" animBg="1"/>
      <p:bldP spid="178" grpId="0" animBg="1"/>
      <p:bldP spid="197" grpId="0" uiExpand="1" build="p"/>
      <p:bldP spid="2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Embedded Shadow Page Table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Embedded Shadow Page Tables (ESPTs) has been propo-sed to reduce address translations and improve the perf-ormance.[ESPT, </a:t>
            </a:r>
            <a:r>
              <a:rPr lang="en-US" altLang="zh-CN" i="1" smtClean="0">
                <a:solidFill>
                  <a:schemeClr val="bg1">
                    <a:lumMod val="65000"/>
                  </a:schemeClr>
                </a:solidFill>
              </a:rPr>
              <a:t>VEE’14</a:t>
            </a:r>
            <a:r>
              <a:rPr lang="en-US" altLang="zh-CN" smtClean="0"/>
              <a:t>]</a:t>
            </a:r>
          </a:p>
          <a:p>
            <a:endParaRPr lang="en-US" altLang="zh-CN"/>
          </a:p>
          <a:p>
            <a:r>
              <a:rPr lang="en-US" altLang="zh-CN"/>
              <a:t>ESPT utilizes the larger address space on </a:t>
            </a:r>
            <a:r>
              <a:rPr lang="en-US" altLang="zh-CN"/>
              <a:t>modern </a:t>
            </a:r>
            <a:r>
              <a:rPr lang="en-US" altLang="zh-CN" smtClean="0"/>
              <a:t>64-bit </a:t>
            </a:r>
            <a:r>
              <a:rPr lang="en-US" altLang="zh-CN"/>
              <a:t>processors and creates a loadable kernel module </a:t>
            </a:r>
            <a:r>
              <a:rPr lang="en-US" altLang="zh-CN"/>
              <a:t>(</a:t>
            </a:r>
            <a:r>
              <a:rPr lang="en-US" altLang="zh-CN" smtClean="0"/>
              <a:t>LKM)  to </a:t>
            </a:r>
            <a:r>
              <a:rPr lang="en-US" altLang="zh-CN"/>
              <a:t>embed the </a:t>
            </a:r>
            <a:r>
              <a:rPr lang="en-US" altLang="zh-CN">
                <a:solidFill>
                  <a:srgbClr val="FF0000"/>
                </a:solidFill>
              </a:rPr>
              <a:t>shadow page entries </a:t>
            </a:r>
            <a:r>
              <a:rPr lang="en-US" altLang="zh-CN"/>
              <a:t>into the host </a:t>
            </a:r>
            <a:r>
              <a:rPr lang="en-US" altLang="zh-CN"/>
              <a:t>page </a:t>
            </a:r>
            <a:r>
              <a:rPr lang="en-US" altLang="zh-CN" smtClean="0"/>
              <a:t>ta-ble.</a:t>
            </a:r>
          </a:p>
          <a:p>
            <a:endParaRPr lang="en-US" altLang="zh-CN"/>
          </a:p>
          <a:p>
            <a:r>
              <a:rPr lang="en-US" altLang="zh-CN"/>
              <a:t>Those shadow page table (SPT) entries are used to </a:t>
            </a:r>
            <a:r>
              <a:rPr lang="en-US" altLang="zh-CN"/>
              <a:t>store </a:t>
            </a:r>
            <a:r>
              <a:rPr lang="en-US" altLang="zh-CN" smtClean="0"/>
              <a:t>the mapping </a:t>
            </a:r>
            <a:r>
              <a:rPr lang="en-US" altLang="zh-CN"/>
              <a:t>between guest virtual address and </a:t>
            </a:r>
            <a:r>
              <a:rPr lang="en-US" altLang="zh-CN"/>
              <a:t>host </a:t>
            </a:r>
            <a:r>
              <a:rPr lang="en-US" altLang="zh-CN" smtClean="0"/>
              <a:t>ph-ysical </a:t>
            </a:r>
            <a:r>
              <a:rPr lang="en-US" altLang="zh-CN"/>
              <a:t>address</a:t>
            </a:r>
            <a:r>
              <a:rPr lang="en-US" altLang="zh-CN" smtClean="0"/>
              <a:t>.</a:t>
            </a:r>
          </a:p>
          <a:p>
            <a:pPr lvl="1"/>
            <a:r>
              <a:rPr lang="en-US" altLang="zh-CN"/>
              <a:t>This table can be used by the </a:t>
            </a:r>
            <a:r>
              <a:rPr lang="en-US" altLang="zh-CN"/>
              <a:t>hardware </a:t>
            </a:r>
            <a:r>
              <a:rPr lang="en-US" altLang="zh-CN" smtClean="0"/>
              <a:t>walker.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22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Embedded Shadow </a:t>
            </a:r>
            <a:r>
              <a:rPr lang="en-US" altLang="zh-CN"/>
              <a:t>Page </a:t>
            </a:r>
            <a:r>
              <a:rPr lang="en-US" altLang="zh-CN" smtClean="0"/>
              <a:t>Table (cont.)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856" y="5373216"/>
            <a:ext cx="8373616" cy="1152128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300"/>
              <a:t>Hardware </a:t>
            </a:r>
            <a:r>
              <a:rPr lang="en-US" altLang="zh-CN" sz="2300" smtClean="0"/>
              <a:t>can walk </a:t>
            </a:r>
            <a:r>
              <a:rPr lang="en-US" altLang="zh-CN" sz="2300"/>
              <a:t>the shadow page table directly </a:t>
            </a:r>
            <a:r>
              <a:rPr lang="en-US" altLang="zh-CN" sz="2300"/>
              <a:t>to </a:t>
            </a:r>
            <a:r>
              <a:rPr lang="en-US" altLang="zh-CN" sz="2300" smtClean="0"/>
              <a:t>accelerate </a:t>
            </a:r>
            <a:r>
              <a:rPr lang="en-US" altLang="zh-CN" sz="2300"/>
              <a:t>guest memory </a:t>
            </a:r>
            <a:r>
              <a:rPr lang="en-US" altLang="zh-CN" sz="2300"/>
              <a:t>access</a:t>
            </a:r>
            <a:r>
              <a:rPr lang="en-US" altLang="zh-CN" sz="2300" smtClean="0"/>
              <a:t>.</a:t>
            </a:r>
          </a:p>
          <a:p>
            <a:r>
              <a:rPr lang="en-US" altLang="zh-CN" sz="2300" smtClean="0"/>
              <a:t>ESPT uses </a:t>
            </a:r>
            <a:r>
              <a:rPr lang="en-US" altLang="zh-CN" sz="2300" b="1" smtClean="0"/>
              <a:t>LKMs</a:t>
            </a:r>
            <a:r>
              <a:rPr lang="en-US" altLang="zh-CN" sz="2300" smtClean="0"/>
              <a:t> to create shadow page mapping (mapped G1 to P4).</a:t>
            </a:r>
          </a:p>
          <a:p>
            <a:pPr lvl="1"/>
            <a:r>
              <a:rPr lang="en-US" altLang="zh-CN" smtClean="0"/>
              <a:t>It also proposed </a:t>
            </a:r>
            <a:r>
              <a:rPr lang="en-US" altLang="zh-CN" smtClean="0">
                <a:solidFill>
                  <a:srgbClr val="FF0000"/>
                </a:solidFill>
              </a:rPr>
              <a:t>a signal notification mechanism </a:t>
            </a:r>
            <a:r>
              <a:rPr lang="en-US" altLang="zh-CN" smtClean="0"/>
              <a:t>to reduce overhead of creating shadow page mapping.</a:t>
            </a:r>
          </a:p>
          <a:p>
            <a:pPr lvl="1"/>
            <a:r>
              <a:rPr lang="en-US" altLang="zh-CN" smtClean="0"/>
              <a:t>It </a:t>
            </a:r>
            <a:r>
              <a:rPr lang="en-US" altLang="zh-CN" smtClean="0">
                <a:solidFill>
                  <a:srgbClr val="FF0000"/>
                </a:solidFill>
              </a:rPr>
              <a:t>intercepted the “TLB flush” instruction </a:t>
            </a:r>
            <a:r>
              <a:rPr lang="en-US" altLang="zh-CN" smtClean="0"/>
              <a:t>to reduce synchronization overhead.</a:t>
            </a:r>
          </a:p>
          <a:p>
            <a:pPr lvl="1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Institute of Computing Technology Chinese Academy of Sciences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89204" y="2862808"/>
            <a:ext cx="7075940" cy="2485147"/>
          </a:xfrm>
          <a:prstGeom prst="roundRect">
            <a:avLst/>
          </a:prstGeom>
          <a:gradFill>
            <a:gsLst>
              <a:gs pos="0">
                <a:srgbClr val="C2ADE5"/>
              </a:gs>
              <a:gs pos="35000">
                <a:srgbClr val="CAB7E7"/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91625" y="1120838"/>
            <a:ext cx="5377253" cy="1588082"/>
          </a:xfrm>
          <a:prstGeom prst="roundRect">
            <a:avLst/>
          </a:prstGeom>
          <a:gradFill>
            <a:gsLst>
              <a:gs pos="0">
                <a:srgbClr val="699FFF"/>
              </a:gs>
              <a:gs pos="42000">
                <a:srgbClr val="93B7FF"/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2698575" y="1412776"/>
            <a:ext cx="3024807" cy="452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altLang="zh-CN" sz="1600" b="1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Rectangle 41"/>
          <p:cNvSpPr/>
          <p:nvPr/>
        </p:nvSpPr>
        <p:spPr>
          <a:xfrm>
            <a:off x="2698575" y="2154072"/>
            <a:ext cx="1142209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TextBox 21"/>
          <p:cNvSpPr txBox="1">
            <a:spLocks noChangeArrowheads="1"/>
          </p:cNvSpPr>
          <p:nvPr/>
        </p:nvSpPr>
        <p:spPr bwMode="auto">
          <a:xfrm>
            <a:off x="1326583" y="1179050"/>
            <a:ext cx="19843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en-US" altLang="zh-CN" sz="1600" b="1"/>
          </a:p>
        </p:txBody>
      </p:sp>
      <p:sp>
        <p:nvSpPr>
          <p:cNvPr id="11" name="Rectangle 25"/>
          <p:cNvSpPr/>
          <p:nvPr/>
        </p:nvSpPr>
        <p:spPr>
          <a:xfrm>
            <a:off x="5175471" y="1412775"/>
            <a:ext cx="192392" cy="45243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>
                <a:solidFill>
                  <a:schemeClr val="tx1"/>
                </a:solidFill>
              </a:rPr>
              <a:t>P</a:t>
            </a:r>
            <a:r>
              <a:rPr lang="en-US" altLang="zh-CN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2" name="Rectangle 25"/>
          <p:cNvSpPr/>
          <p:nvPr/>
        </p:nvSpPr>
        <p:spPr>
          <a:xfrm>
            <a:off x="3239793" y="2154072"/>
            <a:ext cx="192392" cy="441146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P2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5269" y="1301279"/>
            <a:ext cx="22141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700"/>
              <a:t>g</a:t>
            </a:r>
            <a:r>
              <a:rPr lang="en-US" altLang="zh-CN" sz="1700" smtClean="0"/>
              <a:t>uest </a:t>
            </a:r>
            <a:r>
              <a:rPr lang="en-US" altLang="zh-CN" sz="1700"/>
              <a:t>v</a:t>
            </a:r>
            <a:r>
              <a:rPr lang="en-US" altLang="zh-CN" sz="1700" smtClean="0"/>
              <a:t>irtual </a:t>
            </a:r>
            <a:r>
              <a:rPr lang="en-US" altLang="zh-CN" sz="1700" smtClean="0"/>
              <a:t>address</a:t>
            </a:r>
          </a:p>
          <a:p>
            <a:pPr algn="ctr"/>
            <a:r>
              <a:rPr lang="en-US" altLang="zh-CN" sz="1700" smtClean="0"/>
              <a:t>      (GVA)</a:t>
            </a:r>
            <a:endParaRPr lang="zh-CN" altLang="en-US" sz="1700"/>
          </a:p>
        </p:txBody>
      </p:sp>
      <p:sp>
        <p:nvSpPr>
          <p:cNvPr id="22" name="TextBox 21"/>
          <p:cNvSpPr txBox="1"/>
          <p:nvPr/>
        </p:nvSpPr>
        <p:spPr>
          <a:xfrm>
            <a:off x="647505" y="2093367"/>
            <a:ext cx="22480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/>
              <a:t>g</a:t>
            </a:r>
            <a:r>
              <a:rPr lang="en-US" altLang="zh-CN" sz="1700" smtClean="0"/>
              <a:t>uest physical </a:t>
            </a:r>
            <a:r>
              <a:rPr lang="en-US" altLang="zh-CN" sz="1700" smtClean="0"/>
              <a:t>address</a:t>
            </a:r>
          </a:p>
          <a:p>
            <a:pPr algn="ctr"/>
            <a:r>
              <a:rPr lang="en-US" altLang="zh-CN" sz="1700" smtClean="0"/>
              <a:t>(GPA)</a:t>
            </a:r>
            <a:endParaRPr lang="zh-CN" altLang="en-US" sz="1700"/>
          </a:p>
        </p:txBody>
      </p:sp>
      <p:sp>
        <p:nvSpPr>
          <p:cNvPr id="23" name="TextBox 22"/>
          <p:cNvSpPr txBox="1"/>
          <p:nvPr/>
        </p:nvSpPr>
        <p:spPr>
          <a:xfrm>
            <a:off x="647505" y="2896614"/>
            <a:ext cx="19437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/>
              <a:t>h</a:t>
            </a:r>
            <a:r>
              <a:rPr lang="en-US" altLang="zh-CN" sz="1700" smtClean="0"/>
              <a:t>ost virtual </a:t>
            </a:r>
            <a:r>
              <a:rPr lang="en-US" altLang="zh-CN" sz="1700" smtClean="0"/>
              <a:t>address</a:t>
            </a:r>
          </a:p>
          <a:p>
            <a:pPr algn="ctr"/>
            <a:r>
              <a:rPr lang="en-US" altLang="zh-CN" sz="1700" b="1" smtClean="0"/>
              <a:t>      </a:t>
            </a:r>
            <a:r>
              <a:rPr lang="en-US" altLang="zh-CN" sz="1700" smtClean="0"/>
              <a:t>(HVA)</a:t>
            </a:r>
            <a:endParaRPr lang="zh-CN" altLang="en-US" sz="1700"/>
          </a:p>
        </p:txBody>
      </p:sp>
      <p:sp>
        <p:nvSpPr>
          <p:cNvPr id="24" name="TextBox 23"/>
          <p:cNvSpPr txBox="1"/>
          <p:nvPr/>
        </p:nvSpPr>
        <p:spPr>
          <a:xfrm>
            <a:off x="647504" y="4541639"/>
            <a:ext cx="22866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700"/>
              <a:t>h</a:t>
            </a:r>
            <a:r>
              <a:rPr lang="en-US" altLang="zh-CN" sz="1700" smtClean="0"/>
              <a:t>ost physical </a:t>
            </a:r>
            <a:r>
              <a:rPr lang="en-US" altLang="zh-CN" sz="1700" smtClean="0"/>
              <a:t>address</a:t>
            </a:r>
          </a:p>
          <a:p>
            <a:pPr algn="ctr"/>
            <a:r>
              <a:rPr lang="en-US" altLang="zh-CN" sz="1700" smtClean="0"/>
              <a:t>(HPA)</a:t>
            </a:r>
            <a:endParaRPr lang="zh-CN" altLang="en-US" sz="1700"/>
          </a:p>
        </p:txBody>
      </p:sp>
      <p:cxnSp>
        <p:nvCxnSpPr>
          <p:cNvPr id="34" name="肘形连接符 33"/>
          <p:cNvCxnSpPr>
            <a:endCxn id="40" idx="0"/>
          </p:cNvCxnSpPr>
          <p:nvPr/>
        </p:nvCxnSpPr>
        <p:spPr>
          <a:xfrm rot="10800000" flipV="1">
            <a:off x="3064205" y="4395445"/>
            <a:ext cx="1526853" cy="21820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椭圆 35"/>
          <p:cNvSpPr/>
          <p:nvPr/>
        </p:nvSpPr>
        <p:spPr>
          <a:xfrm>
            <a:off x="5845788" y="3630215"/>
            <a:ext cx="216024" cy="23083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311801" y="105273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Guest OS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39" name="Rectangle 23"/>
          <p:cNvSpPr/>
          <p:nvPr/>
        </p:nvSpPr>
        <p:spPr>
          <a:xfrm>
            <a:off x="2675225" y="4613647"/>
            <a:ext cx="1730403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25"/>
          <p:cNvSpPr/>
          <p:nvPr/>
        </p:nvSpPr>
        <p:spPr>
          <a:xfrm>
            <a:off x="2968008" y="4613647"/>
            <a:ext cx="192392" cy="441981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P</a:t>
            </a:r>
            <a:r>
              <a:rPr lang="en-US" altLang="zh-CN" sz="1400" b="1">
                <a:solidFill>
                  <a:schemeClr val="tx1"/>
                </a:solidFill>
              </a:rPr>
              <a:t>4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1" name="Rectangle 3"/>
          <p:cNvSpPr/>
          <p:nvPr/>
        </p:nvSpPr>
        <p:spPr>
          <a:xfrm>
            <a:off x="2694024" y="2981156"/>
            <a:ext cx="4879956" cy="452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8689" y="1177007"/>
            <a:ext cx="1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5487692" y="1177007"/>
            <a:ext cx="63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4G</a:t>
            </a:r>
            <a:endParaRPr lang="zh-CN" altLang="en-US" sz="1400"/>
          </a:p>
        </p:txBody>
      </p:sp>
      <p:sp>
        <p:nvSpPr>
          <p:cNvPr id="44" name="TextBox 43"/>
          <p:cNvSpPr txBox="1"/>
          <p:nvPr/>
        </p:nvSpPr>
        <p:spPr>
          <a:xfrm>
            <a:off x="2677436" y="2745729"/>
            <a:ext cx="1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45" name="TextBox 44"/>
          <p:cNvSpPr txBox="1"/>
          <p:nvPr/>
        </p:nvSpPr>
        <p:spPr>
          <a:xfrm>
            <a:off x="7272241" y="2730406"/>
            <a:ext cx="68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2</a:t>
            </a:r>
            <a:r>
              <a:rPr lang="en-US" altLang="zh-CN" sz="1600" baseline="30000" smtClean="0"/>
              <a:t>64</a:t>
            </a:r>
            <a:r>
              <a:rPr lang="en-US" altLang="zh-CN" sz="1600" smtClean="0"/>
              <a:t>-1</a:t>
            </a:r>
            <a:endParaRPr lang="zh-CN" altLang="en-US" sz="1600"/>
          </a:p>
        </p:txBody>
      </p:sp>
      <p:sp>
        <p:nvSpPr>
          <p:cNvPr id="47" name="TextBox 46"/>
          <p:cNvSpPr txBox="1"/>
          <p:nvPr/>
        </p:nvSpPr>
        <p:spPr>
          <a:xfrm>
            <a:off x="2652312" y="1916832"/>
            <a:ext cx="1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2519713" y="4377878"/>
            <a:ext cx="169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0</a:t>
            </a:r>
            <a:endParaRPr lang="zh-CN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4103889" y="4377878"/>
            <a:ext cx="58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4</a:t>
            </a:r>
            <a:r>
              <a:rPr lang="en-US" altLang="zh-CN" sz="1400" smtClean="0"/>
              <a:t>G</a:t>
            </a:r>
            <a:endParaRPr lang="zh-CN" altLang="en-US" sz="1400"/>
          </a:p>
        </p:txBody>
      </p:sp>
      <p:sp>
        <p:nvSpPr>
          <p:cNvPr id="51" name="Rectangle 3"/>
          <p:cNvSpPr/>
          <p:nvPr/>
        </p:nvSpPr>
        <p:spPr>
          <a:xfrm>
            <a:off x="5989804" y="2981155"/>
            <a:ext cx="1037763" cy="452437"/>
          </a:xfrm>
          <a:prstGeom prst="rect">
            <a:avLst/>
          </a:prstGeom>
          <a:ln w="254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sz="1800" b="1" smtClean="0">
                <a:solidFill>
                  <a:schemeClr val="accent1"/>
                </a:solidFill>
              </a:rPr>
              <a:t>SGPS</a:t>
            </a:r>
            <a:endParaRPr lang="en-US" sz="1800" b="1">
              <a:solidFill>
                <a:schemeClr val="accent1"/>
              </a:solidFill>
            </a:endParaRPr>
          </a:p>
        </p:txBody>
      </p:sp>
      <p:sp>
        <p:nvSpPr>
          <p:cNvPr id="52" name="Rectangle 25"/>
          <p:cNvSpPr/>
          <p:nvPr/>
        </p:nvSpPr>
        <p:spPr>
          <a:xfrm>
            <a:off x="6683864" y="2992066"/>
            <a:ext cx="192392" cy="43061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P</a:t>
            </a:r>
            <a:r>
              <a:rPr lang="en-US" altLang="zh-CN" sz="1400" b="1">
                <a:solidFill>
                  <a:schemeClr val="tx1"/>
                </a:solidFill>
              </a:rPr>
              <a:t>3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03848" y="5085184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smtClean="0">
                <a:solidFill>
                  <a:schemeClr val="bg1"/>
                </a:solidFill>
              </a:rPr>
              <a:t>Host OS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2698575" y="1865212"/>
            <a:ext cx="0" cy="1115944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723382" y="1865213"/>
            <a:ext cx="6568" cy="11268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413740" y="2761183"/>
            <a:ext cx="63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mtClean="0"/>
              <a:t>4G</a:t>
            </a:r>
            <a:endParaRPr lang="zh-CN" altLang="en-US" sz="1400"/>
          </a:p>
        </p:txBody>
      </p:sp>
      <p:sp>
        <p:nvSpPr>
          <p:cNvPr id="68" name="Rectangle 3"/>
          <p:cNvSpPr/>
          <p:nvPr/>
        </p:nvSpPr>
        <p:spPr>
          <a:xfrm>
            <a:off x="2677436" y="2976562"/>
            <a:ext cx="3045946" cy="452438"/>
          </a:xfrm>
          <a:prstGeom prst="rect">
            <a:avLst/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16200000" scaled="0"/>
          </a:gra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smtClean="0">
                <a:solidFill>
                  <a:schemeClr val="tx1"/>
                </a:solidFill>
              </a:rPr>
              <a:t>GDVAS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65" name="Rectangle 25"/>
          <p:cNvSpPr/>
          <p:nvPr/>
        </p:nvSpPr>
        <p:spPr>
          <a:xfrm>
            <a:off x="5175471" y="2984315"/>
            <a:ext cx="192392" cy="446119"/>
          </a:xfrm>
          <a:prstGeom prst="rect">
            <a:avLst/>
          </a:prstGeom>
          <a:solidFill>
            <a:srgbClr val="8FB7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1" smtClean="0">
                <a:solidFill>
                  <a:schemeClr val="tx1"/>
                </a:solidFill>
              </a:rPr>
              <a:t>G</a:t>
            </a:r>
            <a:r>
              <a:rPr lang="en-US" altLang="zh-CN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587133" y="3501009"/>
            <a:ext cx="1042631" cy="1728191"/>
            <a:chOff x="7596336" y="4370717"/>
            <a:chExt cx="973996" cy="1345743"/>
          </a:xfrm>
        </p:grpSpPr>
        <p:sp>
          <p:nvSpPr>
            <p:cNvPr id="14" name="矩形 13"/>
            <p:cNvSpPr/>
            <p:nvPr/>
          </p:nvSpPr>
          <p:spPr>
            <a:xfrm>
              <a:off x="7596336" y="4426788"/>
              <a:ext cx="973994" cy="128967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7" y="4370717"/>
              <a:ext cx="973995" cy="465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mtClean="0"/>
                <a:t>Host Page         Table</a:t>
              </a:r>
              <a:endParaRPr lang="zh-CN" altLang="en-US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00002" y="5289895"/>
              <a:ext cx="970328" cy="3834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00" smtClean="0"/>
                <a:t>Emulator Page </a:t>
              </a:r>
              <a:r>
                <a:rPr lang="en-US" altLang="zh-CN" sz="1300" smtClean="0"/>
                <a:t>Entry</a:t>
              </a:r>
              <a:endParaRPr lang="en-US" altLang="zh-CN" sz="1300" smtClean="0"/>
            </a:p>
          </p:txBody>
        </p:sp>
      </p:grpSp>
      <p:cxnSp>
        <p:nvCxnSpPr>
          <p:cNvPr id="33" name="肘形连接符 32"/>
          <p:cNvCxnSpPr>
            <a:stCxn id="65" idx="2"/>
            <a:endCxn id="71" idx="3"/>
          </p:cNvCxnSpPr>
          <p:nvPr/>
        </p:nvCxnSpPr>
        <p:spPr>
          <a:xfrm rot="16200000" flipH="1">
            <a:off x="5012487" y="3689614"/>
            <a:ext cx="876454" cy="358094"/>
          </a:xfrm>
          <a:prstGeom prst="bentConnector4">
            <a:avLst>
              <a:gd name="adj1" fmla="val 10184"/>
              <a:gd name="adj2" fmla="val 163838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1" idx="2"/>
            <a:endCxn id="65" idx="0"/>
          </p:cNvCxnSpPr>
          <p:nvPr/>
        </p:nvCxnSpPr>
        <p:spPr>
          <a:xfrm>
            <a:off x="5271667" y="1865212"/>
            <a:ext cx="0" cy="111910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602838" y="1916832"/>
            <a:ext cx="58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1</a:t>
            </a:r>
            <a:r>
              <a:rPr lang="en-US" altLang="zh-CN" sz="1400" smtClean="0"/>
              <a:t>G</a:t>
            </a:r>
            <a:endParaRPr lang="zh-CN" altLang="en-US" sz="1400"/>
          </a:p>
        </p:txBody>
      </p:sp>
      <p:sp>
        <p:nvSpPr>
          <p:cNvPr id="85" name="椭圆 84"/>
          <p:cNvSpPr/>
          <p:nvPr/>
        </p:nvSpPr>
        <p:spPr>
          <a:xfrm>
            <a:off x="4981692" y="2118047"/>
            <a:ext cx="216024" cy="230833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1</a:t>
            </a:r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5917796" y="1124744"/>
            <a:ext cx="3118700" cy="1800200"/>
            <a:chOff x="6084168" y="1469683"/>
            <a:chExt cx="3118700" cy="1800200"/>
          </a:xfrm>
        </p:grpSpPr>
        <p:sp>
          <p:nvSpPr>
            <p:cNvPr id="54" name="TextBox 53"/>
            <p:cNvSpPr txBox="1"/>
            <p:nvPr/>
          </p:nvSpPr>
          <p:spPr>
            <a:xfrm>
              <a:off x="6084168" y="1669445"/>
              <a:ext cx="1719555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1400" smtClean="0"/>
            </a:p>
            <a:p>
              <a:pPr algn="ctr"/>
              <a:endParaRPr lang="en-US" altLang="zh-CN" sz="1400" smtClean="0"/>
            </a:p>
            <a:p>
              <a:pPr algn="ctr"/>
              <a:r>
                <a:rPr lang="en-US" altLang="zh-CN" sz="1400" smtClean="0"/>
                <a:t>Address Mapping</a:t>
              </a:r>
              <a:endParaRPr lang="en-US" altLang="zh-CN" sz="1400"/>
            </a:p>
            <a:p>
              <a:pPr algn="ctr"/>
              <a:endParaRPr lang="en-US" altLang="zh-CN" sz="1400" smtClean="0"/>
            </a:p>
            <a:p>
              <a:pPr algn="ctr"/>
              <a:endParaRPr lang="en-US" altLang="zh-CN" sz="1400"/>
            </a:p>
            <a:p>
              <a:pPr algn="ctr"/>
              <a:r>
                <a:rPr lang="en-US" altLang="zh-CN" sz="1400" smtClean="0"/>
                <a:t>Address translation</a:t>
              </a:r>
            </a:p>
            <a:p>
              <a:pPr algn="ctr"/>
              <a:endParaRPr lang="zh-CN" altLang="en-US" sz="1400" dirty="0"/>
            </a:p>
          </p:txBody>
        </p:sp>
        <p:cxnSp>
          <p:nvCxnSpPr>
            <p:cNvPr id="46" name="直接箭头连接符 45"/>
            <p:cNvCxnSpPr/>
            <p:nvPr/>
          </p:nvCxnSpPr>
          <p:spPr>
            <a:xfrm flipV="1">
              <a:off x="6277852" y="2621809"/>
              <a:ext cx="1309847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93" name="组合 92"/>
            <p:cNvGrpSpPr/>
            <p:nvPr/>
          </p:nvGrpSpPr>
          <p:grpSpPr>
            <a:xfrm>
              <a:off x="6228185" y="1469683"/>
              <a:ext cx="2974683" cy="1661993"/>
              <a:chOff x="7460958" y="-603448"/>
              <a:chExt cx="2974683" cy="1661993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7460958" y="-603448"/>
                <a:ext cx="2974683" cy="166199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CN" sz="1700" smtClean="0"/>
              </a:p>
              <a:p>
                <a:endParaRPr lang="en-US" altLang="zh-CN" sz="1700"/>
              </a:p>
              <a:p>
                <a:endParaRPr lang="en-US" altLang="zh-CN" sz="1700" smtClean="0"/>
              </a:p>
              <a:p>
                <a:endParaRPr lang="en-US" altLang="zh-CN" sz="1700"/>
              </a:p>
              <a:p>
                <a:endParaRPr lang="en-US" altLang="zh-CN" sz="1700" smtClean="0"/>
              </a:p>
              <a:p>
                <a:endParaRPr lang="zh-CN" altLang="en-US" sz="1700"/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>
                <a:off x="7492648" y="-325599"/>
                <a:ext cx="1327824" cy="101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>
                <a:off x="7492649" y="-27384"/>
                <a:ext cx="1327823" cy="0"/>
              </a:xfrm>
              <a:prstGeom prst="straightConnector1">
                <a:avLst/>
              </a:prstGeom>
              <a:ln>
                <a:prstDash val="dash"/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组合 99"/>
          <p:cNvGrpSpPr/>
          <p:nvPr/>
        </p:nvGrpSpPr>
        <p:grpSpPr>
          <a:xfrm>
            <a:off x="6205828" y="3891247"/>
            <a:ext cx="1152128" cy="1121929"/>
            <a:chOff x="6732240" y="3068965"/>
            <a:chExt cx="1152128" cy="1121929"/>
          </a:xfrm>
        </p:grpSpPr>
        <p:grpSp>
          <p:nvGrpSpPr>
            <p:cNvPr id="101" name="组合 100"/>
            <p:cNvGrpSpPr/>
            <p:nvPr/>
          </p:nvGrpSpPr>
          <p:grpSpPr>
            <a:xfrm>
              <a:off x="6732240" y="3068965"/>
              <a:ext cx="1152128" cy="1121929"/>
              <a:chOff x="6588224" y="3562934"/>
              <a:chExt cx="1152128" cy="567127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6732240" y="3599334"/>
                <a:ext cx="864096" cy="53072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6588224" y="3562934"/>
                <a:ext cx="1152128" cy="23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smtClean="0"/>
                  <a:t>Shadow </a:t>
                </a:r>
                <a:r>
                  <a:rPr lang="en-US" altLang="zh-CN" sz="1200" smtClean="0"/>
                  <a:t>Page         </a:t>
                </a:r>
                <a:r>
                  <a:rPr lang="en-US" altLang="zh-CN" sz="1200" dirty="0" smtClean="0"/>
                  <a:t>Table</a:t>
                </a:r>
                <a:endParaRPr lang="zh-CN" altLang="en-US" sz="1200" dirty="0"/>
              </a:p>
            </p:txBody>
          </p:sp>
        </p:grpSp>
        <p:cxnSp>
          <p:nvCxnSpPr>
            <p:cNvPr id="102" name="直接连接符 101"/>
            <p:cNvCxnSpPr/>
            <p:nvPr/>
          </p:nvCxnSpPr>
          <p:spPr>
            <a:xfrm>
              <a:off x="6876256" y="3501014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876256" y="3933056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6876256" y="3789040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6876256" y="3645024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6876256" y="4077078"/>
              <a:ext cx="864096" cy="0"/>
            </a:xfrm>
            <a:prstGeom prst="line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" name="直接连接符 117"/>
          <p:cNvCxnSpPr/>
          <p:nvPr/>
        </p:nvCxnSpPr>
        <p:spPr>
          <a:xfrm>
            <a:off x="5629764" y="3963256"/>
            <a:ext cx="814444" cy="0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5629764" y="4634550"/>
            <a:ext cx="720080" cy="378626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4591058" y="4001063"/>
            <a:ext cx="1031031" cy="4001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591056" y="3960639"/>
            <a:ext cx="1038705" cy="692497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smtClean="0"/>
              <a:t>Embedded Shadow</a:t>
            </a:r>
            <a:r>
              <a:rPr lang="en-US" altLang="zh-CN" sz="1300" smtClean="0"/>
              <a:t> </a:t>
            </a:r>
            <a:r>
              <a:rPr lang="en-US" altLang="zh-CN" sz="1300" smtClean="0"/>
              <a:t>Page </a:t>
            </a:r>
            <a:r>
              <a:rPr lang="en-US" altLang="zh-CN" sz="1300" smtClean="0"/>
              <a:t>Entry</a:t>
            </a:r>
            <a:endParaRPr lang="en-US" altLang="zh-CN" sz="130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7388949" y="1196752"/>
            <a:ext cx="17195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smtClean="0"/>
              <a:t>SGPS</a:t>
            </a:r>
            <a:r>
              <a:rPr lang="en-US" altLang="zh-CN" sz="1400" smtClean="0"/>
              <a:t>: </a:t>
            </a:r>
            <a:r>
              <a:rPr lang="en-US" altLang="zh-CN" sz="1400"/>
              <a:t>Simulated Guest </a:t>
            </a:r>
            <a:r>
              <a:rPr lang="en-US" altLang="zh-CN" sz="1400"/>
              <a:t>Physical </a:t>
            </a:r>
            <a:r>
              <a:rPr lang="en-US" altLang="zh-CN" sz="1400" smtClean="0"/>
              <a:t>Space</a:t>
            </a:r>
          </a:p>
          <a:p>
            <a:pPr algn="ctr"/>
            <a:endParaRPr lang="en-US" altLang="zh-CN" sz="1400" smtClean="0"/>
          </a:p>
          <a:p>
            <a:pPr algn="ctr"/>
            <a:r>
              <a:rPr lang="en-US" altLang="zh-CN" sz="1400" b="1" smtClean="0"/>
              <a:t>GDVAS</a:t>
            </a:r>
            <a:r>
              <a:rPr lang="en-US" altLang="zh-CN" sz="1400"/>
              <a:t>: Guest Dedicated Virtual Address Space </a:t>
            </a:r>
            <a:endParaRPr lang="en-US" altLang="zh-CN" sz="1400" smtClean="0"/>
          </a:p>
          <a:p>
            <a:pPr algn="ctr"/>
            <a:endParaRPr lang="zh-CN" altLang="en-US" sz="1400" dirty="0"/>
          </a:p>
        </p:txBody>
      </p:sp>
      <p:cxnSp>
        <p:nvCxnSpPr>
          <p:cNvPr id="139" name="直接连接符 138"/>
          <p:cNvCxnSpPr/>
          <p:nvPr/>
        </p:nvCxnSpPr>
        <p:spPr>
          <a:xfrm>
            <a:off x="7466348" y="1118935"/>
            <a:ext cx="0" cy="1642248"/>
          </a:xfrm>
          <a:prstGeom prst="line">
            <a:avLst/>
          </a:prstGeom>
          <a:ln w="19050"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8" grpId="0" animBg="1"/>
      <p:bldP spid="65" grpId="0" animBg="1"/>
      <p:bldP spid="85" grpId="0" animBg="1"/>
      <p:bldP spid="71" grpId="0" animBg="1"/>
    </p:bldLst>
  </p:timing>
</p:sld>
</file>

<file path=ppt/theme/theme1.xml><?xml version="1.0" encoding="utf-8"?>
<a:theme xmlns:a="http://schemas.openxmlformats.org/drawingml/2006/main" name="主题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ecture">
      <a:majorFont>
        <a:latin typeface="Arial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b="1" dirty="0">
            <a:solidFill>
              <a:schemeClr val="tx1"/>
            </a:solidFill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32020</TotalTime>
  <Words>2592</Words>
  <Application>Microsoft Office PowerPoint</Application>
  <PresentationFormat>全屏显示(4:3)</PresentationFormat>
  <Paragraphs>606</Paragraphs>
  <Slides>33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5" baseType="lpstr">
      <vt:lpstr>主题3</vt:lpstr>
      <vt:lpstr>Visio</vt:lpstr>
      <vt:lpstr>HSPT: Practical Implementation and Efficient  Management of Embedded Shadow Page Tables for Cross-ISA System Virtual Machines</vt:lpstr>
      <vt:lpstr> Outline</vt:lpstr>
      <vt:lpstr> Outline</vt:lpstr>
      <vt:lpstr>System Virtualization</vt:lpstr>
      <vt:lpstr>The Category of System Virtualization</vt:lpstr>
      <vt:lpstr>The Overhead of Cross-ISA System Virt.</vt:lpstr>
      <vt:lpstr>Traditional Memory Virtualization in Cross-ISA </vt:lpstr>
      <vt:lpstr>Embedded Shadow Page Table</vt:lpstr>
      <vt:lpstr>Embedded Shadow Page Table (cont.)</vt:lpstr>
      <vt:lpstr>Embedded Shadow Page Table (cont.)</vt:lpstr>
      <vt:lpstr> Outline</vt:lpstr>
      <vt:lpstr>Motivation</vt:lpstr>
      <vt:lpstr> Outline</vt:lpstr>
      <vt:lpstr>Contributions</vt:lpstr>
      <vt:lpstr> Outline</vt:lpstr>
      <vt:lpstr>Challenges of ESPT without using LKMs </vt:lpstr>
      <vt:lpstr>Challenge1: Creating Shadow Page Mapping</vt:lpstr>
      <vt:lpstr>Creating Shadow Page Mapping</vt:lpstr>
      <vt:lpstr>Challenge2: Handling Guest Multi-process</vt:lpstr>
      <vt:lpstr>Shared SPT</vt:lpstr>
      <vt:lpstr>Private SPT</vt:lpstr>
      <vt:lpstr>Private SPT (cont.)</vt:lpstr>
      <vt:lpstr>Private SPT (cont.)</vt:lpstr>
      <vt:lpstr>Group Shared SPT</vt:lpstr>
      <vt:lpstr>Group Shared SPT (cont.)</vt:lpstr>
      <vt:lpstr> Outline</vt:lpstr>
      <vt:lpstr>Experiment Setting</vt:lpstr>
      <vt:lpstr>Shared SPT/Private SPT</vt:lpstr>
      <vt:lpstr>Group Shared SPT</vt:lpstr>
      <vt:lpstr>Disscussion</vt:lpstr>
      <vt:lpstr> Outline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Shared Memory Embedded Shadow Page Table for Cross-ISA System Mode Emulation</dc:title>
  <dc:creator>wangzhe</dc:creator>
  <cp:lastModifiedBy>wangzhe</cp:lastModifiedBy>
  <cp:revision>328</cp:revision>
  <dcterms:created xsi:type="dcterms:W3CDTF">2014-07-08T06:50:40Z</dcterms:created>
  <dcterms:modified xsi:type="dcterms:W3CDTF">2015-03-04T07:44:16Z</dcterms:modified>
</cp:coreProperties>
</file>