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367" r:id="rId4"/>
    <p:sldId id="307" r:id="rId5"/>
    <p:sldId id="368" r:id="rId6"/>
    <p:sldId id="369" r:id="rId7"/>
    <p:sldId id="339" r:id="rId8"/>
    <p:sldId id="371" r:id="rId9"/>
    <p:sldId id="374" r:id="rId10"/>
    <p:sldId id="372" r:id="rId11"/>
    <p:sldId id="375" r:id="rId12"/>
    <p:sldId id="376" r:id="rId13"/>
    <p:sldId id="379" r:id="rId14"/>
    <p:sldId id="382" r:id="rId15"/>
    <p:sldId id="380" r:id="rId16"/>
    <p:sldId id="381" r:id="rId17"/>
    <p:sldId id="383" r:id="rId18"/>
    <p:sldId id="384" r:id="rId19"/>
    <p:sldId id="385" r:id="rId20"/>
    <p:sldId id="386" r:id="rId21"/>
    <p:sldId id="388" r:id="rId22"/>
    <p:sldId id="387" r:id="rId23"/>
    <p:sldId id="389" r:id="rId24"/>
    <p:sldId id="345" r:id="rId25"/>
    <p:sldId id="390" r:id="rId26"/>
    <p:sldId id="391" r:id="rId27"/>
    <p:sldId id="347" r:id="rId28"/>
    <p:sldId id="394" r:id="rId29"/>
    <p:sldId id="395" r:id="rId30"/>
    <p:sldId id="396" r:id="rId31"/>
    <p:sldId id="392" r:id="rId32"/>
    <p:sldId id="397" r:id="rId33"/>
    <p:sldId id="404" r:id="rId34"/>
    <p:sldId id="402" r:id="rId35"/>
    <p:sldId id="398" r:id="rId36"/>
    <p:sldId id="400" r:id="rId37"/>
    <p:sldId id="403" r:id="rId38"/>
    <p:sldId id="405" r:id="rId39"/>
    <p:sldId id="406" r:id="rId40"/>
    <p:sldId id="407" r:id="rId41"/>
    <p:sldId id="399" r:id="rId42"/>
    <p:sldId id="408" r:id="rId43"/>
    <p:sldId id="409" r:id="rId44"/>
    <p:sldId id="410" r:id="rId45"/>
    <p:sldId id="412" r:id="rId46"/>
    <p:sldId id="411" r:id="rId47"/>
    <p:sldId id="414" r:id="rId48"/>
    <p:sldId id="415" r:id="rId49"/>
    <p:sldId id="417" r:id="rId50"/>
    <p:sldId id="416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9" r:id="rId59"/>
    <p:sldId id="425" r:id="rId60"/>
    <p:sldId id="366" r:id="rId61"/>
    <p:sldId id="426" r:id="rId62"/>
    <p:sldId id="427" r:id="rId63"/>
    <p:sldId id="428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F34828-75C4-4364-BCF5-D897EA8CC40A}">
          <p14:sldIdLst>
            <p14:sldId id="256"/>
            <p14:sldId id="257"/>
          </p14:sldIdLst>
        </p14:section>
        <p14:section name="Background" id="{80A4B341-1A63-463B-A9CA-BC5CCFA224D8}">
          <p14:sldIdLst>
            <p14:sldId id="367"/>
            <p14:sldId id="307"/>
            <p14:sldId id="368"/>
            <p14:sldId id="369"/>
            <p14:sldId id="339"/>
            <p14:sldId id="371"/>
            <p14:sldId id="374"/>
            <p14:sldId id="372"/>
            <p14:sldId id="375"/>
            <p14:sldId id="376"/>
            <p14:sldId id="379"/>
            <p14:sldId id="382"/>
            <p14:sldId id="380"/>
            <p14:sldId id="381"/>
            <p14:sldId id="383"/>
            <p14:sldId id="384"/>
            <p14:sldId id="385"/>
            <p14:sldId id="386"/>
            <p14:sldId id="388"/>
            <p14:sldId id="387"/>
          </p14:sldIdLst>
        </p14:section>
        <p14:section name="Motivation" id="{9BA6D005-22C1-488C-A824-6556B6AF853C}">
          <p14:sldIdLst>
            <p14:sldId id="389"/>
            <p14:sldId id="345"/>
            <p14:sldId id="390"/>
          </p14:sldIdLst>
        </p14:section>
        <p14:section name="Challenges" id="{B271A34E-9F73-4105-A742-C73ADB1120D4}">
          <p14:sldIdLst>
            <p14:sldId id="391"/>
            <p14:sldId id="347"/>
            <p14:sldId id="394"/>
            <p14:sldId id="395"/>
            <p14:sldId id="396"/>
            <p14:sldId id="392"/>
          </p14:sldIdLst>
        </p14:section>
        <p14:section name="Two Key Design" id="{644B9673-8BA7-4EDE-A1D5-DBF966581E46}">
          <p14:sldIdLst>
            <p14:sldId id="397"/>
            <p14:sldId id="404"/>
            <p14:sldId id="402"/>
            <p14:sldId id="398"/>
            <p14:sldId id="400"/>
            <p14:sldId id="403"/>
            <p14:sldId id="405"/>
            <p14:sldId id="406"/>
            <p14:sldId id="407"/>
            <p14:sldId id="399"/>
            <p14:sldId id="408"/>
            <p14:sldId id="409"/>
            <p14:sldId id="410"/>
          </p14:sldIdLst>
        </p14:section>
        <p14:section name="Architecture Overview" id="{3924750D-4A78-4E43-AC67-CE10A10136D4}">
          <p14:sldIdLst>
            <p14:sldId id="412"/>
            <p14:sldId id="411"/>
            <p14:sldId id="414"/>
            <p14:sldId id="415"/>
            <p14:sldId id="417"/>
            <p14:sldId id="416"/>
            <p14:sldId id="418"/>
          </p14:sldIdLst>
        </p14:section>
        <p14:section name="Evaluation" id="{545F135C-AB60-4BD4-BF21-09F4EBEEE83E}">
          <p14:sldIdLst>
            <p14:sldId id="419"/>
            <p14:sldId id="420"/>
            <p14:sldId id="421"/>
            <p14:sldId id="422"/>
            <p14:sldId id="423"/>
            <p14:sldId id="424"/>
          </p14:sldIdLst>
        </p14:section>
        <p14:section name="Conclusion" id="{57FA4D58-D761-4CBE-8231-799EEEF795E4}">
          <p14:sldIdLst>
            <p14:sldId id="429"/>
            <p14:sldId id="425"/>
            <p14:sldId id="366"/>
          </p14:sldIdLst>
        </p14:section>
        <p14:section name="backup" id="{DE03C036-0C8C-4E4B-B9EB-0E950D30C897}">
          <p14:sldIdLst>
            <p14:sldId id="426"/>
            <p14:sldId id="427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7FF"/>
    <a:srgbClr val="FF8F8F"/>
    <a:srgbClr val="FF7979"/>
    <a:srgbClr val="FFB1AF"/>
    <a:srgbClr val="B7CFFF"/>
    <a:srgbClr val="FFA19F"/>
    <a:srgbClr val="CC3300"/>
    <a:srgbClr val="A3C2FF"/>
    <a:srgbClr val="9B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80" autoAdjust="0"/>
  </p:normalViewPr>
  <p:slideViewPr>
    <p:cSldViewPr>
      <p:cViewPr varScale="1">
        <p:scale>
          <a:sx n="84" d="100"/>
          <a:sy n="84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9CBC9-7F78-4BEE-BFF1-1EBC92B2ED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25C3-108A-4609-98EF-54B8352D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Hello, everyone.</a:t>
            </a:r>
            <a:r>
              <a:rPr lang="en-US" altLang="zh-CN" baseline="0" dirty="0" smtClean="0"/>
              <a:t> I am glad to be here to share our work about how to use a process-level machine to mitigate memory disclosure attacks.</a:t>
            </a:r>
          </a:p>
          <a:p>
            <a:r>
              <a:rPr lang="en-US" altLang="zh-CN" baseline="0" dirty="0" smtClean="0"/>
              <a:t>I am a </a:t>
            </a:r>
            <a:r>
              <a:rPr lang="en-US" altLang="zh-CN" baseline="0" dirty="0" err="1" smtClean="0"/>
              <a:t>Phd</a:t>
            </a:r>
            <a:r>
              <a:rPr lang="en-US" altLang="zh-CN" baseline="0" dirty="0" smtClean="0"/>
              <a:t> candidate of Chinese Academy of Sciences, and I am the first author of this paper.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1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payload consists of many pointers, where each pointer refers to a gadget.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3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Because</a:t>
            </a:r>
            <a:r>
              <a:rPr lang="en-US" altLang="zh-CN" baseline="0" dirty="0" smtClean="0"/>
              <a:t> the attacker had over write the return address, when the ret instruction uses the modified return address, the control flow will be hijacked.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4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gadget has executed and the top of the stack points to the address of the next gadget, the exploit continues.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84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9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program</a:t>
            </a:r>
            <a:r>
              <a:rPr lang="en-US" altLang="zh-CN" baseline="0" dirty="0" smtClean="0"/>
              <a:t> will execute all the gadgets orderly.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9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After deleting the control transfer operations, we get the dynamic execution flow that the attacker wants to execute these five instructions.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85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But what’s the attacker’s Intent.</a:t>
            </a:r>
          </a:p>
          <a:p>
            <a:r>
              <a:rPr lang="en-US" altLang="zh-CN" baseline="0" dirty="0" smtClean="0"/>
              <a:t>(click) (click) Yes, he wants to start a shell!!!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5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Load-time ASLR had been proposed to mitigate ROP attacks by making the addresses of gadgets unpredictable at load-time.</a:t>
            </a:r>
          </a:p>
          <a:p>
            <a:r>
              <a:rPr lang="en-US" altLang="zh-CN" baseline="0" dirty="0" smtClean="0"/>
              <a:t>(click) they could ensure that the code layout will be different every time a process is running.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7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Module-level ASLR is widely deployed now.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14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raise the bar of cracking</a:t>
            </a:r>
            <a:r>
              <a:rPr lang="en-US" altLang="zh-CN" baseline="0" dirty="0" smtClean="0"/>
              <a:t> the memory layout, fine-grained ASLR had been proposed by permuting functions, basic block or instructions.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Today</a:t>
            </a:r>
            <a:r>
              <a:rPr lang="en-US" altLang="zh-CN" baseline="0" dirty="0" smtClean="0"/>
              <a:t>, I will give my presentation into 7 parts.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9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difficult for adversaries to guess  the gadgets’ location under these techniques.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5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counter these defenses, memory disclosure attacks were proposed.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JIT-ROP is a famous attack of this type.</a:t>
            </a:r>
          </a:p>
          <a:p>
            <a:r>
              <a:rPr lang="en-US" altLang="zh-CN" baseline="0" dirty="0" smtClean="0"/>
              <a:t>(click)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load-time randomization techniques ensure that the code layout will be different every time a process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running, the code layout will remain unchanged throughout the execution.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So JIT-ROP attack could leak the code pages at runtime and then launch the ROP attack.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3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is an</a:t>
            </a:r>
            <a:r>
              <a:rPr lang="en-US" altLang="zh-CN" baseline="0" dirty="0" smtClean="0"/>
              <a:t> example to explain how the JIT-ROP attack works.</a:t>
            </a:r>
          </a:p>
          <a:p>
            <a:r>
              <a:rPr lang="en-US" altLang="zh-CN" baseline="0" dirty="0" smtClean="0"/>
              <a:t>In the left side, there is a victim computer that has memory disclosure vulnerabilities.</a:t>
            </a:r>
          </a:p>
          <a:p>
            <a:r>
              <a:rPr lang="en-US" altLang="zh-CN" baseline="0" dirty="0" smtClean="0"/>
              <a:t>In the right side, there is an attacker.</a:t>
            </a:r>
          </a:p>
          <a:p>
            <a:r>
              <a:rPr lang="en-US" altLang="zh-CN" baseline="0" dirty="0" smtClean="0"/>
              <a:t>And the attacker wants to hijack the current process of the victim.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the address space of the victim process, we can see there is a code pointer that points to the library code.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The attacker through the memory disclosure vulnerability to disclose this pointer,</a:t>
            </a:r>
          </a:p>
          <a:p>
            <a:r>
              <a:rPr lang="en-US" altLang="zh-CN" baseline="0" dirty="0" smtClean="0"/>
              <a:t>(click) Then he requires to leak a code page pointed by this pointer,</a:t>
            </a:r>
          </a:p>
          <a:p>
            <a:r>
              <a:rPr lang="en-US" altLang="zh-CN" baseline="0" dirty="0" smtClean="0"/>
              <a:t>(click)  A code page is leaked to the attacker.</a:t>
            </a:r>
          </a:p>
          <a:p>
            <a:r>
              <a:rPr lang="en-US" altLang="zh-CN" baseline="0" dirty="0" smtClean="0"/>
              <a:t>(click)  Actually, the attacker need repeat this process many times to leak enough code pages.</a:t>
            </a:r>
          </a:p>
          <a:p>
            <a:r>
              <a:rPr lang="en-US" altLang="zh-CN" baseline="0" dirty="0" smtClean="0"/>
              <a:t>(click) And then he analyzes the code pages to find gadgets and build the payload.</a:t>
            </a:r>
          </a:p>
          <a:p>
            <a:r>
              <a:rPr lang="en-US" altLang="zh-CN" baseline="0" dirty="0" smtClean="0"/>
              <a:t>(click) At last, he uploads the ROP payload to launch the ROP attack.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3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Next, I will introduce</a:t>
            </a:r>
            <a:r>
              <a:rPr lang="en-US" altLang="zh-CN" baseline="0" dirty="0" smtClean="0"/>
              <a:t> the basic idea of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6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en-US" altLang="zh-CN" baseline="0" dirty="0" smtClean="0"/>
              <a:t> if we re-randomize code at runtime?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–&gt; (click) -&gt; (click) We randomize the code between leaking code and uploading payload.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 the gadgets’ addresses in the payload points to the old code layout.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In this cartoon, the attacker wants to execute the yellow code block, but it’s location has been changed!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40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 </a:t>
            </a:r>
            <a:r>
              <a:rPr lang="en-US" altLang="zh-CN" dirty="0" err="1" smtClean="0"/>
              <a:t>ReRanz</a:t>
            </a:r>
            <a:r>
              <a:rPr lang="en-US" altLang="zh-CN" dirty="0" smtClean="0"/>
              <a:t> uses the basic block level code re-randomization techniques</a:t>
            </a:r>
            <a:r>
              <a:rPr lang="en-US" altLang="zh-CN" baseline="0" dirty="0" smtClean="0"/>
              <a:t> to mitigate the memory disclosure attacks.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And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 introduce low overhead in the real word applications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 re-randomize the code w/o needing source code and support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common application features. Making it deployable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05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part, I</a:t>
            </a:r>
            <a:r>
              <a:rPr lang="en-US" altLang="zh-CN" baseline="0" dirty="0" smtClean="0"/>
              <a:t> will introduce two challenges.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56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challenge is how to re-randomize code at runtime.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could move the code to a randomized location and relocate the direct reference between them.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But what about the indirect references through the code pointers?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There is an example that a call instruction changes the control flow by de-referencing the </a:t>
            </a:r>
            <a:r>
              <a:rPr lang="en-US" altLang="zh-CN" baseline="0" dirty="0" err="1" smtClean="0"/>
              <a:t>ptr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62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randomizing</a:t>
            </a:r>
            <a:r>
              <a:rPr lang="en-US" altLang="zh-CN" baseline="0" dirty="0" smtClean="0"/>
              <a:t> the location of Fun_2, the </a:t>
            </a:r>
            <a:r>
              <a:rPr lang="en-US" altLang="zh-CN" baseline="0" dirty="0" err="1" smtClean="0"/>
              <a:t>ptr</a:t>
            </a:r>
            <a:r>
              <a:rPr lang="en-US" altLang="zh-CN" baseline="0" dirty="0" smtClean="0"/>
              <a:t> points to a invalid 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12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(click) When it jumps</a:t>
            </a:r>
            <a:r>
              <a:rPr lang="en-US" altLang="zh-CN" baseline="0" dirty="0" smtClean="0"/>
              <a:t> to the old location of Func_2, it will crash.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avoid it, we need to update the </a:t>
            </a:r>
            <a:r>
              <a:rPr lang="en-US" altLang="zh-CN" baseline="0" dirty="0" err="1" smtClean="0"/>
              <a:t>ptr</a:t>
            </a:r>
            <a:r>
              <a:rPr lang="en-US" altLang="zh-CN" baseline="0" dirty="0" smtClean="0"/>
              <a:t> after randomizing the code.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But it is hard to updating all code pointers.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5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first part,</a:t>
            </a:r>
            <a:r>
              <a:rPr lang="en-US" altLang="zh-CN" baseline="0" dirty="0" smtClean="0"/>
              <a:t> I will introduce the background of the memory disclosure attacks.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83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Especially</a:t>
            </a:r>
            <a:r>
              <a:rPr lang="en-US" altLang="zh-CN" baseline="0" dirty="0" smtClean="0"/>
              <a:t> the code pointers can be propagated at runtime.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58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second challenge is when to re-randomize the code.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(click) 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(click) 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(click) 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49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part, we will show how we address these two challenges.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04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address the first challenge, we avoid identifying and updating code pointers at runtime.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Instead of updating code pointers, we dynamically redirects a code pointer to its randomized location when it is de-referenced.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84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is a victim</a:t>
            </a:r>
            <a:r>
              <a:rPr lang="en-US" altLang="zh-CN" baseline="0" dirty="0" smtClean="0"/>
              <a:t> process’s address space after loading.</a:t>
            </a:r>
          </a:p>
          <a:p>
            <a:r>
              <a:rPr lang="en-US" altLang="zh-CN" baseline="0" dirty="0" smtClean="0"/>
              <a:t>(click) We do not randomize the code in the original code region. We first change the origin code region to read-only permission</a:t>
            </a:r>
          </a:p>
          <a:p>
            <a:r>
              <a:rPr lang="en-US" altLang="zh-CN" baseline="0" dirty="0" smtClean="0"/>
              <a:t>(click) And randomize the code into a Code Cache (click)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Since all code pointers point to un-randomized code region, so this design supports the self-referencing code.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Self-referencing code usually treats the code pointers as data pointers and read the code.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49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demonstrate the dynamic address translation, we give an example here.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There is a </a:t>
            </a:r>
            <a:r>
              <a:rPr lang="en-US" altLang="zh-CN" baseline="0" dirty="0" err="1" smtClean="0"/>
              <a:t>ptr</a:t>
            </a:r>
            <a:r>
              <a:rPr lang="en-US" altLang="zh-CN" baseline="0" dirty="0" smtClean="0"/>
              <a:t> in the heap and it points to the original Func_2. In the code cache, there is a randomized Func_2.</a:t>
            </a:r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The call instruction is now de-referencing the </a:t>
            </a:r>
            <a:r>
              <a:rPr lang="en-US" altLang="zh-CN" baseline="0" dirty="0" err="1" smtClean="0"/>
              <a:t>ptr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(click) We instrument the call instruction to </a:t>
            </a:r>
          </a:p>
          <a:p>
            <a:r>
              <a:rPr lang="en-US" altLang="zh-CN" baseline="0" dirty="0" smtClean="0"/>
              <a:t>(click) first look up a mapping table</a:t>
            </a:r>
          </a:p>
          <a:p>
            <a:r>
              <a:rPr lang="en-US" altLang="zh-CN" baseline="0" dirty="0" smtClean="0"/>
              <a:t>(click) that contains the code’s map from the original location to the randomized location </a:t>
            </a:r>
          </a:p>
          <a:p>
            <a:r>
              <a:rPr lang="en-US" altLang="zh-CN" baseline="0" dirty="0" smtClean="0"/>
              <a:t>(click) And then jumps to the randomized code.</a:t>
            </a:r>
          </a:p>
          <a:p>
            <a:r>
              <a:rPr lang="en-US" altLang="zh-CN" baseline="0" dirty="0" smtClean="0"/>
              <a:t>(click) Notice that during re-randomization, we need to update the mapping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09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slide, we give a more specific example than the last slide.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the left side, there is a victim’s address space without </a:t>
            </a:r>
            <a:r>
              <a:rPr lang="en-US" altLang="zh-CN" baseline="0" dirty="0" err="1" smtClean="0"/>
              <a:t>ReRanz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the right side, there is the victim’s address space with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 and you can see there is a code cache in it.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All basic blocks are permuted in the code cache</a:t>
            </a:r>
          </a:p>
          <a:p>
            <a:r>
              <a:rPr lang="en-US" altLang="zh-CN" baseline="0" dirty="0" smtClean="0"/>
              <a:t>(click) To accelerate the dynamic address translation, we maintain a set of trampolines.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basic block has a corresponding trampoline located at a place with a fixed offset from the original basic block and the jump target of a trampoline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randomized location.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And all indirect branch instruction only need to jump to the trampoline by adding a offset with the jump target,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it will jump to the randomized target basic block. (click)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48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there is a security flaw of the basic design</a:t>
            </a:r>
          </a:p>
          <a:p>
            <a:r>
              <a:rPr lang="en-US" altLang="zh-CN" dirty="0" smtClean="0"/>
              <a:t>(click) the attacker could only chain the basic blocks </a:t>
            </a:r>
          </a:p>
          <a:p>
            <a:r>
              <a:rPr lang="en-US" altLang="zh-CN" dirty="0" smtClean="0"/>
              <a:t>(click) and the payload only contains the original location of basic blocks.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(click) Here,</a:t>
            </a:r>
            <a:r>
              <a:rPr lang="en-US" altLang="zh-CN" baseline="0" dirty="0" smtClean="0"/>
              <a:t> we renamed the basic block as the useful gadget</a:t>
            </a:r>
          </a:p>
          <a:p>
            <a:r>
              <a:rPr lang="en-US" altLang="zh-CN" baseline="0" dirty="0" smtClean="0"/>
              <a:t>(click) with the help of the trampolines, the gadget addresses in the payload can be translated to the randomized locations.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63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root cause of the above vulnerability is that the adversary might exploit the process of the dynamic address translation.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we attempt to minimize such risks through two ways, the first way is to reduce the pointer de-referenced operations of accessing trampolines.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Attackers cannot use the basic block without using trampolines.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the second way is to reduce the number of trampolines. Attacker cannot chain the basic block without corresponding trampolines.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Both approaches leave very few blocks as gadget candidates for adversaries to exploit.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To accomplish these, we need to analyze the indirect instructions’ behavior and adopt the different methods.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We analyze many binaries and summary the types of indirect branch instructions.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return instruction and some of indirect jump instructions did not need trampolines any more, they use three different tables.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And only three types of instructions need trampolines. The reduced trampolines are jump targets of these instructions.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04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slide, we will introduce</a:t>
            </a:r>
            <a:r>
              <a:rPr lang="en-US" altLang="zh-CN" baseline="0" dirty="0" smtClean="0"/>
              <a:t> the RRAT, which is short for real return address table.</a:t>
            </a:r>
          </a:p>
          <a:p>
            <a:r>
              <a:rPr lang="en-US" altLang="zh-CN" baseline="0" dirty="0" smtClean="0"/>
              <a:t>This table is used to make the ret instruction get rid of using trampolines.</a:t>
            </a:r>
          </a:p>
          <a:p>
            <a:r>
              <a:rPr lang="en-US" altLang="zh-CN" baseline="0" dirty="0" smtClean="0"/>
              <a:t>(click……)</a:t>
            </a:r>
          </a:p>
          <a:p>
            <a:r>
              <a:rPr lang="en-US" altLang="zh-CN" baseline="0" dirty="0" smtClean="0"/>
              <a:t>RRAT is similar to shadow stack, it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the randomized return addresses in Code Cache during the execution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call instructions and ret is transformed to load the jump target from RRAT.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RRAT is protected by %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segmentation register.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details about RRAT and other tables are in the paper.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 disclosure</a:t>
            </a:r>
            <a:r>
              <a:rPr lang="en-US" altLang="zh-CN" baseline="0" dirty="0" smtClean="0"/>
              <a:t> attacks are much more advance attacks. Return-oriented programming attack, short for ROP attack is the basis of the memory disclosure attack.</a:t>
            </a:r>
          </a:p>
          <a:p>
            <a:r>
              <a:rPr lang="en-US" altLang="zh-CN" baseline="0" dirty="0" smtClean="0"/>
              <a:t>To introduce the ROP attack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vividly,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show an example that how does an attacker generate a malicious sentence from a benign newspaper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(click) First, the attacker analyze the newspaper in detail.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3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choose a </a:t>
            </a:r>
            <a:r>
              <a:rPr lang="en-US" altLang="zh-CN" baseline="0" dirty="0" err="1" smtClean="0"/>
              <a:t>propriate</a:t>
            </a:r>
            <a:r>
              <a:rPr lang="en-US" altLang="zh-CN" baseline="0" dirty="0" smtClean="0"/>
              <a:t> randomization time, we need identify possible disclosure time.</a:t>
            </a:r>
          </a:p>
          <a:p>
            <a:r>
              <a:rPr lang="en-US" altLang="zh-CN" baseline="0" dirty="0" smtClean="0"/>
              <a:t>(click) and identify possible corruption time</a:t>
            </a:r>
          </a:p>
          <a:p>
            <a:r>
              <a:rPr lang="en-US" altLang="zh-CN" baseline="0" dirty="0" smtClean="0"/>
              <a:t>(click) and then randomize code layout in between them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48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(click 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 attackers usually</a:t>
            </a:r>
            <a:r>
              <a:rPr lang="en-US" altLang="zh-CN" baseline="0" dirty="0" smtClean="0"/>
              <a:t> communicate with the victim machine many times to harvest the code pages and then upload the payload</a:t>
            </a:r>
          </a:p>
          <a:p>
            <a:r>
              <a:rPr lang="en-US" altLang="zh-CN" baseline="0" dirty="0" smtClean="0"/>
              <a:t>(click) Learned from this process, the possible disclosure time is the output of the victim machine</a:t>
            </a:r>
          </a:p>
          <a:p>
            <a:r>
              <a:rPr lang="en-US" altLang="zh-CN" baseline="0" dirty="0" smtClean="0"/>
              <a:t>(click) the possible corruption time is the input of the victim machine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58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Re-randomization</a:t>
            </a:r>
            <a:r>
              <a:rPr lang="en-US" altLang="zh-CN" baseline="0" dirty="0" smtClean="0"/>
              <a:t> can be performed after system output and before system input.</a:t>
            </a:r>
          </a:p>
          <a:p>
            <a:r>
              <a:rPr lang="en-US" altLang="zh-CN" baseline="0" dirty="0" smtClean="0"/>
              <a:t>This is the TASR’s work in 2015.</a:t>
            </a:r>
          </a:p>
          <a:p>
            <a:r>
              <a:rPr lang="en-US" altLang="zh-CN" baseline="0" dirty="0" smtClean="0"/>
              <a:t>(click) the system output is </a:t>
            </a:r>
            <a:r>
              <a:rPr lang="en-US" altLang="zh-CN" baseline="0" dirty="0" err="1" smtClean="0"/>
              <a:t>choosed</a:t>
            </a:r>
            <a:r>
              <a:rPr lang="en-US" altLang="zh-CN" baseline="0" dirty="0" smtClean="0"/>
              <a:t> at output system calls, such as write</a:t>
            </a:r>
          </a:p>
          <a:p>
            <a:r>
              <a:rPr lang="en-US" altLang="zh-CN" baseline="0" dirty="0" smtClean="0"/>
              <a:t>(click) the system input is </a:t>
            </a:r>
            <a:r>
              <a:rPr lang="en-US" altLang="zh-CN" baseline="0" dirty="0" err="1" smtClean="0"/>
              <a:t>choosed</a:t>
            </a:r>
            <a:r>
              <a:rPr lang="en-US" altLang="zh-CN" baseline="0" dirty="0" smtClean="0"/>
              <a:t> at input system calls, such as read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(click) </a:t>
            </a:r>
            <a:r>
              <a:rPr lang="en-US" altLang="zh-CN" dirty="0" smtClean="0"/>
              <a:t>But we find that this strategy may cause high overhead for I/O intensive applications</a:t>
            </a:r>
            <a:r>
              <a:rPr lang="en-US" altLang="zh-CN" baseline="0" dirty="0" smtClean="0"/>
              <a:t> due to high frequency re-randomization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(click) So we proposed</a:t>
            </a:r>
            <a:r>
              <a:rPr lang="en-US" altLang="zh-CN" baseline="0" dirty="0" smtClean="0"/>
              <a:t> a new method based on this strategy.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0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(click) Our strategy is based two inspirations</a:t>
            </a:r>
          </a:p>
          <a:p>
            <a:r>
              <a:rPr lang="en-US" altLang="zh-CN" dirty="0" smtClean="0"/>
              <a:t>(click) the first one is…</a:t>
            </a:r>
          </a:p>
          <a:p>
            <a:r>
              <a:rPr lang="en-US" altLang="zh-CN" dirty="0" smtClean="0"/>
              <a:t>(click) the second one is…</a:t>
            </a:r>
          </a:p>
          <a:p>
            <a:r>
              <a:rPr lang="en-US" altLang="zh-CN" dirty="0" smtClean="0"/>
              <a:t>(click) so</a:t>
            </a:r>
            <a:r>
              <a:rPr lang="en-US" altLang="zh-CN" baseline="0" dirty="0" smtClean="0"/>
              <a:t> the final strategy is to monitor…</a:t>
            </a:r>
          </a:p>
          <a:p>
            <a:r>
              <a:rPr lang="en-US" altLang="zh-CN" baseline="0" dirty="0" smtClean="0"/>
              <a:t>(click) and re-randomize…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772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Given an example here.</a:t>
            </a:r>
          </a:p>
          <a:p>
            <a:r>
              <a:rPr lang="en-US" altLang="zh-CN" dirty="0" smtClean="0"/>
              <a:t>Assume…</a:t>
            </a:r>
          </a:p>
          <a:p>
            <a:r>
              <a:rPr lang="en-US" altLang="zh-CN" dirty="0" smtClean="0"/>
              <a:t>(click) There is an</a:t>
            </a:r>
            <a:r>
              <a:rPr lang="en-US" altLang="zh-CN" baseline="0" dirty="0" smtClean="0"/>
              <a:t> execution flow of </a:t>
            </a:r>
            <a:r>
              <a:rPr lang="en-US" altLang="zh-CN" baseline="0" dirty="0" err="1" smtClean="0"/>
              <a:t>syscalls</a:t>
            </a:r>
            <a:r>
              <a:rPr lang="en-US" altLang="zh-CN" baseline="0" dirty="0" smtClean="0"/>
              <a:t> here</a:t>
            </a:r>
          </a:p>
          <a:p>
            <a:r>
              <a:rPr lang="en-US" altLang="zh-CN" baseline="0" dirty="0" smtClean="0"/>
              <a:t>(click) TASR needs…</a:t>
            </a:r>
          </a:p>
          <a:p>
            <a:r>
              <a:rPr lang="en-US" altLang="zh-CN" baseline="0" dirty="0" smtClean="0"/>
              <a:t>(click) We need…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4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part, I will introduce the architecture 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761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RERANZ begins by analyzing the executable and its libraries, and then generate a randomization file for each module in an Offline Static Analysis Phase.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It disassembles the executable, partitions it into basic blocks and then transforms the instructions in each basic block.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For each basic block, RERANZ generates a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RelocatableBB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It contains a modified basic block followed by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a relocation table that records the addresses that need to be replaced during randomization.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301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task of the Load-time Initialization Phase is to allocate the Code Cache, and generate the first code variant into it.</a:t>
            </a:r>
            <a:endParaRPr lang="en-US" altLang="zh-CN" dirty="0" smtClean="0"/>
          </a:p>
          <a:p>
            <a:r>
              <a:rPr lang="en-US" altLang="zh-CN" dirty="0" smtClean="0"/>
              <a:t>(click) When the protected process starts, kernel module starts a shuffling</a:t>
            </a:r>
            <a:r>
              <a:rPr lang="en-US" altLang="zh-CN" baseline="0" dirty="0" smtClean="0"/>
              <a:t>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205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Along</a:t>
            </a:r>
            <a:r>
              <a:rPr lang="en-US" altLang="zh-CN" baseline="0" dirty="0" smtClean="0"/>
              <a:t> with…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014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Meanwhile, the shuffling process will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(click) read the randomization files </a:t>
            </a:r>
            <a:r>
              <a:rPr lang="en-US" altLang="zh-CN" dirty="0" smtClean="0"/>
              <a:t>and 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(click) generate the </a:t>
            </a:r>
            <a:r>
              <a:rPr lang="en-US" altLang="zh-CN" dirty="0" smtClean="0">
                <a:solidFill>
                  <a:srgbClr val="FF0000"/>
                </a:solidFill>
              </a:rPr>
              <a:t>first code variant </a:t>
            </a:r>
            <a:r>
              <a:rPr lang="en-US" altLang="zh-CN" dirty="0" smtClean="0"/>
              <a:t>into the Code Cache through </a:t>
            </a:r>
            <a:r>
              <a:rPr lang="en-US" altLang="zh-CN" dirty="0" smtClean="0">
                <a:solidFill>
                  <a:srgbClr val="FF0000"/>
                </a:solidFill>
              </a:rPr>
              <a:t>shared memory mechanism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3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then finding</a:t>
            </a:r>
            <a:r>
              <a:rPr lang="en-US" altLang="zh-CN" baseline="0" dirty="0" smtClean="0"/>
              <a:t> useful fragments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883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(click) In the Runtime Re-randomization Phase, the kernel module monitors the normal execution of the protected process and the shuffling process generates new code variants in parallel.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When a randomization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6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our implementation, we also address</a:t>
            </a:r>
            <a:r>
              <a:rPr lang="en-US" altLang="zh-CN" baseline="0" dirty="0" smtClean="0"/>
              <a:t> these four challenges</a:t>
            </a:r>
          </a:p>
          <a:p>
            <a:r>
              <a:rPr lang="en-US" altLang="zh-CN" baseline="0" dirty="0" smtClean="0"/>
              <a:t>(click) To improve the performance of generated code variants, we optimize the transformation of instructions.</a:t>
            </a:r>
          </a:p>
          <a:p>
            <a:r>
              <a:rPr lang="en-US" altLang="zh-CN" baseline="0" dirty="0" smtClean="0"/>
              <a:t>(click) More details…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3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part, I will show our 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734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our experiment platform</a:t>
            </a:r>
          </a:p>
          <a:p>
            <a:r>
              <a:rPr lang="en-US" altLang="zh-CN" dirty="0" smtClean="0"/>
              <a:t>(click) We evaluate</a:t>
            </a:r>
            <a:r>
              <a:rPr lang="en-US" altLang="zh-CN" baseline="0" dirty="0" smtClean="0"/>
              <a:t> our system from two ways, this first is defense Blind ROP attack and the second is evaluating the useful gadgets</a:t>
            </a:r>
          </a:p>
          <a:p>
            <a:r>
              <a:rPr lang="en-US" altLang="zh-CN" baseline="0" dirty="0" smtClean="0"/>
              <a:t>(click) We use spec, parsec benchmarks and two servers to evaluate the performance.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940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Blind-ROP attack contains</a:t>
            </a:r>
            <a:r>
              <a:rPr lang="en-US" altLang="zh-CN" baseline="0" dirty="0" smtClean="0"/>
              <a:t> three steps.</a:t>
            </a:r>
          </a:p>
          <a:p>
            <a:r>
              <a:rPr lang="en-US" altLang="zh-CN" baseline="0" dirty="0" smtClean="0"/>
              <a:t>(click) The first step is stack probing to overwrite canary and return address.</a:t>
            </a:r>
          </a:p>
          <a:p>
            <a:r>
              <a:rPr lang="en-US" altLang="zh-CN" baseline="0" dirty="0" smtClean="0"/>
              <a:t>(click) 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click</a:t>
            </a:r>
            <a:r>
              <a:rPr lang="zh-CN" altLang="en-US" baseline="0" dirty="0" smtClean="0"/>
              <a:t>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worker process does not crash, the guessed value is correct.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The second step is to find enough gadgets.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The last step is build the exploit.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The result shows that the attack always fails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806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evaluate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 </a:t>
            </a:r>
            <a:r>
              <a:rPr lang="en-US" altLang="zh-CN" dirty="0" smtClean="0"/>
              <a:t>and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quantity </a:t>
            </a:r>
            <a:r>
              <a:rPr lang="en-US" altLang="zh-CN" baseline="0" dirty="0" smtClean="0"/>
              <a:t>of useful gadgets, we use </a:t>
            </a:r>
            <a:r>
              <a:rPr lang="en-US" altLang="zh-CN" baseline="0" dirty="0" err="1" smtClean="0"/>
              <a:t>ROPgadget</a:t>
            </a:r>
            <a:r>
              <a:rPr lang="en-US" altLang="zh-CN" baseline="0" dirty="0" smtClean="0"/>
              <a:t> tool to find them in the code variant of two benchmarks and two servers.</a:t>
            </a:r>
          </a:p>
          <a:p>
            <a:r>
              <a:rPr lang="en-US" altLang="zh-CN" baseline="0" dirty="0" smtClean="0"/>
              <a:t>(click) The result show that the enhanced design can lower the quantity of gadgets vastly.</a:t>
            </a:r>
          </a:p>
          <a:p>
            <a:r>
              <a:rPr lang="en-US" altLang="zh-CN" baseline="0" dirty="0" smtClean="0"/>
              <a:t>(click)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further evaluate the categories of the useful gadgets, we extract and analyze all unique useful gadgets.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find that when the gadget length is less than 5, four out of six gadget types are missing, making it very difficult for the adversaries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launch a real ROP attack.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47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the spec and parsec to evaluate</a:t>
            </a:r>
            <a:r>
              <a:rPr lang="en-US" altLang="zh-CN" baseline="0" dirty="0" smtClean="0"/>
              <a:t> the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. And </a:t>
            </a:r>
            <a:r>
              <a:rPr lang="en-US" altLang="zh-CN" baseline="0" dirty="0" err="1" smtClean="0"/>
              <a:t>ReRanz</a:t>
            </a:r>
            <a:r>
              <a:rPr lang="en-US" altLang="zh-CN" baseline="0" dirty="0" smtClean="0"/>
              <a:t> uses the TASR’s re-randomization strategy.</a:t>
            </a:r>
          </a:p>
          <a:p>
            <a:r>
              <a:rPr lang="en-US" altLang="zh-CN" baseline="0" dirty="0" smtClean="0"/>
              <a:t>The result shows that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overhead of SPEC is less than 6% and 10% for Parsec.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386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also</a:t>
            </a:r>
            <a:r>
              <a:rPr lang="en-US" altLang="zh-CN" dirty="0" smtClean="0"/>
              <a:t> evaluate the impact</a:t>
            </a:r>
            <a:r>
              <a:rPr lang="en-US" altLang="zh-CN" baseline="0" dirty="0" smtClean="0"/>
              <a:t> of threshold of </a:t>
            </a:r>
            <a:r>
              <a:rPr lang="en-US" altLang="zh-CN" baseline="0" dirty="0" err="1" smtClean="0"/>
              <a:t>ReRand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Figure a shows the impact on the overhead</a:t>
            </a:r>
          </a:p>
          <a:p>
            <a:r>
              <a:rPr lang="en-US" altLang="zh-CN" baseline="0" dirty="0" smtClean="0"/>
              <a:t>Figure b shows the impact on the times of re-randomization</a:t>
            </a:r>
          </a:p>
          <a:p>
            <a:r>
              <a:rPr lang="en-US" altLang="zh-CN" baseline="0" dirty="0" smtClean="0"/>
              <a:t>TASR’s strategy could incur very high performance overhead.</a:t>
            </a:r>
          </a:p>
          <a:p>
            <a:r>
              <a:rPr lang="en-US" altLang="zh-CN" baseline="0" dirty="0" smtClean="0"/>
              <a:t>We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 that the average overhead decreases with the growing threshold.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187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enhanced design had raised the difficulty to perform a real ROP attack, we should note that almost all of the remainder trampolines in are the function entries.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attackers could conduct the function reuse attacks, such as COOP. In the future, we will try to address this problem.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Watching over…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0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last,</a:t>
            </a:r>
            <a:r>
              <a:rPr lang="en-US" altLang="zh-CN" baseline="0" dirty="0" smtClean="0"/>
              <a:t> the attacker chain all these fragments to construct a malicious sentence: return oriented programming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0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given a big picture of ROP just now.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Now we give you a real example. There is an attacker here, he analyzes the executables and libraries to find code fragments, called gadgets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 we can see that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gadget consists of several instructions that ends with a ret instruction.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2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the victim process, there is a buffer in the stack. And a return address is stored above the buffer.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second</a:t>
            </a:r>
            <a:r>
              <a:rPr lang="en-US" altLang="zh-CN" baseline="0" dirty="0" smtClean="0"/>
              <a:t> step, the attacker will upload the payload into the buffer. The size of the payload is larger than the buffer’s.</a:t>
            </a:r>
          </a:p>
          <a:p>
            <a:r>
              <a:rPr lang="en-US" altLang="zh-CN" baseline="0" dirty="0" smtClean="0"/>
              <a:t>So it will over write the buffer.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25C3-108A-4609-98EF-54B8352D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6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1522512" cy="220641"/>
          </a:xfrm>
        </p:spPr>
        <p:txBody>
          <a:bodyPr/>
          <a:lstStyle/>
          <a:p>
            <a:fld id="{BF361E15-20B8-47DF-A008-B857BDCB497F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500834"/>
            <a:ext cx="4896544" cy="22064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00834"/>
            <a:ext cx="1162472" cy="22064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65868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  <a:lvl2pPr>
              <a:defRPr sz="2000" b="0">
                <a:latin typeface="Tahoma" pitchFamily="34" charset="0"/>
                <a:cs typeface="Tahoma" pitchFamily="34" charset="0"/>
              </a:defRPr>
            </a:lvl2pPr>
            <a:lvl3pPr>
              <a:defRPr b="0">
                <a:latin typeface="Tahoma" pitchFamily="34" charset="0"/>
                <a:cs typeface="Tahoma" pitchFamily="34" charset="0"/>
              </a:defRPr>
            </a:lvl3pPr>
            <a:lvl4pPr>
              <a:defRPr b="0">
                <a:latin typeface="Tahoma" pitchFamily="34" charset="0"/>
                <a:cs typeface="Tahoma" pitchFamily="34" charset="0"/>
              </a:defRPr>
            </a:lvl4pPr>
            <a:lvl5pPr>
              <a:defRPr b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43C1-D0A9-4F6C-9469-EEA4D095D258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67544" y="98072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CFF9-7396-49B0-BFE1-C2A07A4A5C0D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A8B-92EE-4D36-AC8F-DFB21C3BAF0A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30C9-42D7-492C-BC4A-DBB90C0C81B9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10184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1021-ED17-4DCD-9275-077BF1DBA3AE}" type="datetime1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500834"/>
            <a:ext cx="612068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6500834"/>
            <a:ext cx="109046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00034" y="6500834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9" t="19859" r="23012" b="29310"/>
          <a:stretch/>
        </p:blipFill>
        <p:spPr bwMode="auto">
          <a:xfrm>
            <a:off x="7780712" y="0"/>
            <a:ext cx="1363287" cy="83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584176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sz="2400" dirty="0"/>
              <a:t>E</a:t>
            </a:r>
            <a:r>
              <a:rPr lang="en-US" altLang="zh-CN" dirty="0"/>
              <a:t>R</a:t>
            </a:r>
            <a:r>
              <a:rPr lang="en-US" altLang="zh-CN" sz="2400" dirty="0"/>
              <a:t>ANZ</a:t>
            </a:r>
            <a:r>
              <a:rPr lang="en-US" altLang="zh-CN" dirty="0"/>
              <a:t>: A Light-Weight Virtual Machine to Mitigate</a:t>
            </a:r>
            <a:br>
              <a:rPr lang="en-US" altLang="zh-CN" dirty="0"/>
            </a:br>
            <a:r>
              <a:rPr lang="en-US" altLang="zh-CN" dirty="0"/>
              <a:t>Memory Disclosure Attacks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789040"/>
            <a:ext cx="7632848" cy="1080120"/>
          </a:xfrm>
        </p:spPr>
        <p:txBody>
          <a:bodyPr>
            <a:noAutofit/>
          </a:bodyPr>
          <a:lstStyle/>
          <a:p>
            <a:r>
              <a:rPr lang="en-US" altLang="zh-CN" sz="2200" dirty="0" err="1"/>
              <a:t>Zhe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Wang</a:t>
            </a:r>
            <a:r>
              <a:rPr lang="en-US" altLang="zh-CN" sz="2200" baseline="30000" dirty="0" smtClean="0"/>
              <a:t>1,2</a:t>
            </a:r>
            <a:r>
              <a:rPr lang="en-US" altLang="zh-CN" sz="2200" b="0" dirty="0" smtClean="0"/>
              <a:t>, Chenggang Wu</a:t>
            </a:r>
            <a:r>
              <a:rPr lang="en-US" altLang="zh-CN" sz="2200" b="0" baseline="30000" dirty="0" smtClean="0"/>
              <a:t>1 </a:t>
            </a:r>
            <a:r>
              <a:rPr lang="en-US" altLang="zh-CN" sz="2200" b="0" dirty="0"/>
              <a:t>, </a:t>
            </a:r>
            <a:r>
              <a:rPr lang="en-US" altLang="zh-CN" sz="2200" b="0" dirty="0" err="1"/>
              <a:t>Jianjun</a:t>
            </a:r>
            <a:r>
              <a:rPr lang="en-US" altLang="zh-CN" sz="2200" b="0" dirty="0"/>
              <a:t> Li</a:t>
            </a:r>
            <a:r>
              <a:rPr lang="en-US" altLang="zh-CN" sz="2200" b="0" baseline="30000" dirty="0"/>
              <a:t>1</a:t>
            </a:r>
            <a:r>
              <a:rPr lang="en-US" altLang="zh-CN" sz="2200" b="0" dirty="0"/>
              <a:t>, </a:t>
            </a:r>
            <a:r>
              <a:rPr lang="en-US" altLang="zh-CN" sz="2200" b="0" dirty="0" err="1" smtClean="0"/>
              <a:t>Yuanming</a:t>
            </a:r>
            <a:r>
              <a:rPr lang="en-US" altLang="zh-CN" sz="2200" b="0" dirty="0" smtClean="0"/>
              <a:t> Lai</a:t>
            </a:r>
            <a:r>
              <a:rPr lang="en-US" altLang="zh-CN" sz="2200" b="0" baseline="30000" dirty="0"/>
              <a:t>1</a:t>
            </a:r>
            <a:r>
              <a:rPr lang="en-US" altLang="zh-CN" sz="2200" b="0" dirty="0" smtClean="0"/>
              <a:t>, </a:t>
            </a:r>
          </a:p>
          <a:p>
            <a:r>
              <a:rPr lang="en-US" altLang="zh-CN" sz="2200" b="0" dirty="0" err="1" smtClean="0"/>
              <a:t>Xiangyu</a:t>
            </a:r>
            <a:r>
              <a:rPr lang="en-US" altLang="zh-CN" sz="2200" b="0" dirty="0" smtClean="0"/>
              <a:t> Zhang</a:t>
            </a:r>
            <a:r>
              <a:rPr lang="en-US" altLang="zh-CN" sz="2200" b="0" baseline="30000" dirty="0"/>
              <a:t>3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 </a:t>
            </a:r>
            <a:r>
              <a:rPr lang="de-DE" altLang="zh-CN" sz="2200" b="0" dirty="0" smtClean="0"/>
              <a:t>Wei-Chung Hsu</a:t>
            </a:r>
            <a:r>
              <a:rPr lang="de-DE" altLang="zh-CN" sz="2200" b="0" baseline="30000" dirty="0"/>
              <a:t>4</a:t>
            </a:r>
            <a:r>
              <a:rPr lang="de-DE" altLang="zh-CN" sz="2200" b="0" dirty="0" smtClean="0"/>
              <a:t>, Yueqiang Cheng</a:t>
            </a:r>
            <a:r>
              <a:rPr lang="de-DE" altLang="zh-CN" sz="2200" b="0" baseline="30000" dirty="0" smtClean="0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75656" y="6500834"/>
            <a:ext cx="6120680" cy="220641"/>
          </a:xfrm>
        </p:spPr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07504" y="4869160"/>
            <a:ext cx="8856984" cy="148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State Key Laboratory of Computer Architecture, Institute of Computing Technology,</a:t>
            </a:r>
          </a:p>
          <a:p>
            <a:r>
              <a:rPr lang="en-US" altLang="zh-CN" sz="2000" b="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</a:rPr>
              <a:t>University of Chinese Academy of Sciences</a:t>
            </a:r>
            <a:r>
              <a:rPr lang="en-US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2000" b="0" baseline="30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fr-FR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Dept</a:t>
            </a:r>
            <a:r>
              <a:rPr lang="fr-FR" altLang="zh-CN" sz="2000" b="0" dirty="0">
                <a:solidFill>
                  <a:schemeClr val="bg1">
                    <a:lumMod val="65000"/>
                  </a:schemeClr>
                </a:solidFill>
              </a:rPr>
              <a:t>. Computer Science, Purdue </a:t>
            </a:r>
            <a:r>
              <a:rPr lang="fr-FR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University,</a:t>
            </a:r>
            <a:endParaRPr lang="en-US" altLang="zh-CN" sz="20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100" b="0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Dept. Computer Science &amp; Information Engineering, National Taiwan University,</a:t>
            </a:r>
          </a:p>
          <a:p>
            <a:r>
              <a:rPr lang="en-US" altLang="zh-CN" sz="2000" b="0" baseline="300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CN" sz="2000" b="0" dirty="0" smtClean="0">
                <a:solidFill>
                  <a:schemeClr val="bg1">
                    <a:lumMod val="65000"/>
                  </a:schemeClr>
                </a:solidFill>
              </a:rPr>
              <a:t>Acetti 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endParaRPr lang="zh-CN" altLang="en-US" sz="2000" b="0" baseline="30000" dirty="0"/>
          </a:p>
        </p:txBody>
      </p:sp>
    </p:spTree>
    <p:extLst>
      <p:ext uri="{BB962C8B-B14F-4D97-AF65-F5344CB8AC3E}">
        <p14:creationId xmlns:p14="http://schemas.microsoft.com/office/powerpoint/2010/main" val="1268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2: </a:t>
            </a:r>
            <a:r>
              <a:rPr lang="en-US" altLang="zh-CN" dirty="0" smtClean="0"/>
              <a:t>Upload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r>
              <a:rPr lang="en-US" altLang="zh-CN" dirty="0" smtClean="0"/>
              <a:t> (gadgets’ addresses) 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88" name="直接箭头连接符 87"/>
          <p:cNvCxnSpPr>
            <a:stCxn id="62" idx="1"/>
            <a:endCxn id="23" idx="3"/>
          </p:cNvCxnSpPr>
          <p:nvPr/>
        </p:nvCxnSpPr>
        <p:spPr>
          <a:xfrm flipH="1">
            <a:off x="3084253" y="5214543"/>
            <a:ext cx="3302703" cy="99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4" idx="1"/>
          </p:cNvCxnSpPr>
          <p:nvPr/>
        </p:nvCxnSpPr>
        <p:spPr>
          <a:xfrm flipH="1">
            <a:off x="3252109" y="4521012"/>
            <a:ext cx="3134847" cy="140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9" idx="1"/>
          </p:cNvCxnSpPr>
          <p:nvPr/>
        </p:nvCxnSpPr>
        <p:spPr>
          <a:xfrm flipH="1">
            <a:off x="2834170" y="3490661"/>
            <a:ext cx="3552786" cy="180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5" idx="1"/>
          </p:cNvCxnSpPr>
          <p:nvPr/>
        </p:nvCxnSpPr>
        <p:spPr>
          <a:xfrm flipH="1">
            <a:off x="2956067" y="4176298"/>
            <a:ext cx="3430889" cy="149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5388025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5157192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5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5013176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4797152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46690" y="6072708"/>
            <a:ext cx="821054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4667945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4437112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46690" y="6072708"/>
            <a:ext cx="1253102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4379913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4149080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31057" y="5788676"/>
            <a:ext cx="1253102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4379913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4149080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31057" y="5788676"/>
            <a:ext cx="1253102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23528" y="3682240"/>
            <a:ext cx="8640960" cy="281399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73202" y="4284605"/>
            <a:ext cx="29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1: pop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3: pop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$0x3b;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3387" y="3800583"/>
            <a:ext cx="354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Dynamic Execution Flow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899592" y="4434122"/>
            <a:ext cx="0" cy="1620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1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3: </a:t>
            </a:r>
            <a:r>
              <a:rPr lang="en-US" altLang="zh-CN" dirty="0" smtClean="0"/>
              <a:t>Hijack the control flow to execute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5400000">
            <a:off x="7990167" y="4992566"/>
            <a:ext cx="421775" cy="45580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9233" y="5407904"/>
            <a:ext cx="113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Overflow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8510702" y="5125418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54" name="文本框 4"/>
          <p:cNvSpPr txBox="1"/>
          <p:nvPr/>
        </p:nvSpPr>
        <p:spPr>
          <a:xfrm>
            <a:off x="8485393" y="5073795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96136" y="4379913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9282" y="4149080"/>
            <a:ext cx="55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31057" y="5788676"/>
            <a:ext cx="1253102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23528" y="3682240"/>
            <a:ext cx="8640960" cy="281399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08780" y="4652638"/>
            <a:ext cx="386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</a:t>
            </a:r>
            <a:r>
              <a:rPr lang="en-US" altLang="zh-CN" sz="23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xecve</a:t>
            </a:r>
            <a:r>
              <a:rPr lang="en-US" altLang="zh-CN" sz="23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(“/bin/</a:t>
            </a:r>
            <a:r>
              <a:rPr lang="en-US" altLang="zh-CN" sz="23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sz="23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”, NULL, NULL)</a:t>
            </a:r>
            <a:endParaRPr lang="zh-CN" altLang="en-US" sz="23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73202" y="4284605"/>
            <a:ext cx="29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1: pop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3: pop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$0x3b;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5: 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3387" y="3800583"/>
            <a:ext cx="354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Dynamic Execution Flow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68110" y="3789040"/>
            <a:ext cx="259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Attacker’s Intent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30141" y="4677575"/>
            <a:ext cx="855195" cy="86811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6311" y="4723471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08780" y="5357186"/>
            <a:ext cx="38649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Attacker wants to start a shell!</a:t>
            </a:r>
            <a:endParaRPr lang="zh-CN" altLang="en-US" sz="23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899592" y="4434122"/>
            <a:ext cx="0" cy="1620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Load-time ASLR techniques could mitigate the ROP.</a:t>
            </a:r>
          </a:p>
          <a:p>
            <a:pPr lvl="1"/>
            <a:r>
              <a:rPr lang="en-US" altLang="zh-CN" dirty="0"/>
              <a:t>They could ensure </a:t>
            </a:r>
            <a:r>
              <a:rPr lang="en-US" altLang="zh-CN" dirty="0" smtClean="0"/>
              <a:t>that the </a:t>
            </a:r>
            <a:r>
              <a:rPr lang="en-US" altLang="zh-CN" dirty="0"/>
              <a:t>code layout will be </a:t>
            </a:r>
            <a:r>
              <a:rPr lang="en-US" altLang="zh-CN" dirty="0">
                <a:solidFill>
                  <a:srgbClr val="FF0000"/>
                </a:solidFill>
              </a:rPr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every     </a:t>
            </a:r>
            <a:r>
              <a:rPr lang="en-US" altLang="zh-CN" dirty="0">
                <a:solidFill>
                  <a:srgbClr val="FF0000"/>
                </a:solidFill>
              </a:rPr>
              <a:t>time a process </a:t>
            </a:r>
            <a:r>
              <a:rPr lang="en-US" altLang="zh-CN" dirty="0" smtClean="0">
                <a:solidFill>
                  <a:srgbClr val="FF0000"/>
                </a:solidFill>
              </a:rPr>
              <a:t>is running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Load-time ASLR techniques could mitigate the ROP.</a:t>
            </a:r>
          </a:p>
          <a:p>
            <a:pPr lvl="1"/>
            <a:r>
              <a:rPr lang="en-US" altLang="zh-CN" dirty="0"/>
              <a:t>They could ensure </a:t>
            </a:r>
            <a:r>
              <a:rPr lang="en-US" altLang="zh-CN" dirty="0" smtClean="0"/>
              <a:t>that the </a:t>
            </a:r>
            <a:r>
              <a:rPr lang="en-US" altLang="zh-CN" dirty="0"/>
              <a:t>code layout will be </a:t>
            </a:r>
            <a:r>
              <a:rPr lang="en-US" altLang="zh-CN" dirty="0">
                <a:solidFill>
                  <a:srgbClr val="FF0000"/>
                </a:solidFill>
              </a:rPr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every     </a:t>
            </a:r>
            <a:r>
              <a:rPr lang="en-US" altLang="zh-CN" dirty="0">
                <a:solidFill>
                  <a:srgbClr val="FF0000"/>
                </a:solidFill>
              </a:rPr>
              <a:t>time a process </a:t>
            </a:r>
            <a:r>
              <a:rPr lang="en-US" altLang="zh-CN" dirty="0" smtClean="0">
                <a:solidFill>
                  <a:srgbClr val="FF0000"/>
                </a:solidFill>
              </a:rPr>
              <a:t>is running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2" name="Rectangle 5"/>
          <p:cNvSpPr/>
          <p:nvPr/>
        </p:nvSpPr>
        <p:spPr>
          <a:xfrm>
            <a:off x="467544" y="2876724"/>
            <a:ext cx="2438400" cy="3025775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3" name="Rectangle 44"/>
          <p:cNvSpPr/>
          <p:nvPr/>
        </p:nvSpPr>
        <p:spPr>
          <a:xfrm>
            <a:off x="542156" y="3692699"/>
            <a:ext cx="1982788" cy="21002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4" name="TextBox 4"/>
          <p:cNvSpPr txBox="1"/>
          <p:nvPr/>
        </p:nvSpPr>
        <p:spPr>
          <a:xfrm>
            <a:off x="2850381" y="3175174"/>
            <a:ext cx="430213" cy="2921000"/>
          </a:xfrm>
          <a:prstGeom prst="rect">
            <a:avLst/>
          </a:prstGeom>
          <a:noFill/>
        </p:spPr>
        <p:txBody>
          <a:bodyPr vert="vert"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Virtual Address Space</a:t>
            </a: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829744" y="56088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0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45344" y="5297661"/>
            <a:ext cx="1727200" cy="152400"/>
          </a:xfrm>
          <a:prstGeom prst="rect">
            <a:avLst/>
          </a:prstGeom>
          <a:solidFill>
            <a:srgbClr val="8EC9CC"/>
          </a:solidFill>
          <a:ln w="25400" cap="flat" cmpd="sng" algn="ctr">
            <a:solidFill>
              <a:srgbClr val="8EC9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7" name="Rectangle 24"/>
          <p:cNvSpPr/>
          <p:nvPr/>
        </p:nvSpPr>
        <p:spPr>
          <a:xfrm>
            <a:off x="645344" y="5140499"/>
            <a:ext cx="1727200" cy="152400"/>
          </a:xfrm>
          <a:prstGeom prst="rect">
            <a:avLst/>
          </a:prstGeom>
          <a:solidFill>
            <a:srgbClr val="5E6A71"/>
          </a:solidFill>
          <a:ln w="25400" cap="flat" cmpd="sng" algn="ctr">
            <a:solidFill>
              <a:srgbClr val="5E6A71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8" name="Rectangle 25"/>
          <p:cNvSpPr/>
          <p:nvPr/>
        </p:nvSpPr>
        <p:spPr>
          <a:xfrm>
            <a:off x="645344" y="4835699"/>
            <a:ext cx="1727200" cy="1524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9" name="Rectangle 26"/>
          <p:cNvSpPr/>
          <p:nvPr/>
        </p:nvSpPr>
        <p:spPr>
          <a:xfrm>
            <a:off x="645344" y="4667424"/>
            <a:ext cx="1727200" cy="1524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0" name="Rectangle 27"/>
          <p:cNvSpPr/>
          <p:nvPr/>
        </p:nvSpPr>
        <p:spPr>
          <a:xfrm>
            <a:off x="645344" y="4495974"/>
            <a:ext cx="1727200" cy="152400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1" name="Rectangle 48"/>
          <p:cNvSpPr/>
          <p:nvPr/>
        </p:nvSpPr>
        <p:spPr>
          <a:xfrm>
            <a:off x="2517006" y="3692699"/>
            <a:ext cx="236538" cy="2100262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prstClr val="white"/>
                </a:solidFill>
                <a:latin typeface="Arial"/>
                <a:cs typeface="Arial"/>
              </a:rPr>
              <a:t>User  Address  Space</a:t>
            </a:r>
          </a:p>
        </p:txBody>
      </p:sp>
      <p:sp>
        <p:nvSpPr>
          <p:cNvPr id="72" name="Rectangle 49"/>
          <p:cNvSpPr/>
          <p:nvPr/>
        </p:nvSpPr>
        <p:spPr>
          <a:xfrm>
            <a:off x="542156" y="3083099"/>
            <a:ext cx="1982788" cy="6096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3" name="Rectangle 50"/>
          <p:cNvSpPr/>
          <p:nvPr/>
        </p:nvSpPr>
        <p:spPr>
          <a:xfrm>
            <a:off x="2517006" y="3081511"/>
            <a:ext cx="236538" cy="603250"/>
          </a:xfrm>
          <a:prstGeom prst="rect">
            <a:avLst/>
          </a:prstGeom>
          <a:gradFill rotWithShape="1">
            <a:gsLst>
              <a:gs pos="0">
                <a:srgbClr val="5E6A71">
                  <a:tint val="50000"/>
                  <a:satMod val="300000"/>
                </a:srgbClr>
              </a:gs>
              <a:gs pos="35000">
                <a:srgbClr val="5E6A71">
                  <a:tint val="37000"/>
                  <a:satMod val="300000"/>
                </a:srgbClr>
              </a:gs>
              <a:gs pos="100000">
                <a:srgbClr val="5E6A7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E6A7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</a:rPr>
              <a:t>Sys</a:t>
            </a:r>
            <a:r>
              <a:rPr lang="en-US" sz="1600" kern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Rectangle 52"/>
          <p:cNvSpPr/>
          <p:nvPr/>
        </p:nvSpPr>
        <p:spPr>
          <a:xfrm>
            <a:off x="645344" y="4988099"/>
            <a:ext cx="1727200" cy="152400"/>
          </a:xfrm>
          <a:prstGeom prst="rect">
            <a:avLst/>
          </a:prstGeom>
          <a:solidFill>
            <a:srgbClr val="DAAF75"/>
          </a:solidFill>
          <a:ln w="25400" cap="flat" cmpd="sng" algn="ctr">
            <a:solidFill>
              <a:srgbClr val="DAAF75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>
            <a:off x="2871019" y="26116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32</a:t>
            </a: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4387" y="2511425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Traditional ASLR</a:t>
            </a:r>
            <a:endParaRPr lang="zh-CN" altLang="en-US" sz="1800" b="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8" name="TextBox 5"/>
          <p:cNvSpPr txBox="1">
            <a:spLocks noChangeArrowheads="1"/>
          </p:cNvSpPr>
          <p:nvPr/>
        </p:nvSpPr>
        <p:spPr bwMode="auto">
          <a:xfrm>
            <a:off x="530275" y="5959326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Module-level</a:t>
            </a:r>
            <a:endParaRPr lang="zh-CN" altLang="en-US" sz="1800" b="0" dirty="0" smtClean="0"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6771 0.01967 C 0.08299 0.02384 0.09167 0.03009 0.09167 0.03657 C 0.09167 0.04398 0.08299 0.05 0.06771 0.05393 L -4.16667E-6 0.0740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6788 -0.03148 C -0.08316 -0.0382 -0.09166 -0.04815 -0.09166 -0.05834 C -0.09166 -0.07014 -0.08316 -0.0794 -0.06788 -0.08611 L -4.16667E-6 -0.1173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5 L 0.04914 0.02963 C 0.06042 0.03519 0.06667 0.04352 0.06667 0.05255 C 0.06667 0.06227 0.06042 0.07014 0.04914 0.07593 L -4.16667E-6 0.1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4 L -0.06163 0.01643 C -0.07569 0.01967 -0.08333 0.02476 -0.08333 0.02939 C -0.08333 0.03472 -0.07569 0.03935 -0.06163 0.04259 L -4.16667E-6 0.0581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6146 -0.01134 C 0.07553 -0.01366 0.08334 -0.01713 0.08334 -0.02084 C 0.08334 -0.025 0.07553 -0.02847 0.06146 -0.03079 L -4.16667E-6 -0.0419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1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3 L -0.0493 -0.04027 C -0.06059 -0.04907 -0.06666 -0.06203 -0.06666 -0.07569 C -0.06666 -0.0912 -0.06059 -0.1037 -0.0493 -0.1125 L -4.16667E-6 -0.1539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Load-time ASLR techniques could mitigate the ROP.</a:t>
            </a:r>
          </a:p>
          <a:p>
            <a:pPr lvl="1"/>
            <a:r>
              <a:rPr lang="en-US" altLang="zh-CN" dirty="0"/>
              <a:t>They could ensure </a:t>
            </a:r>
            <a:r>
              <a:rPr lang="en-US" altLang="zh-CN" dirty="0" smtClean="0"/>
              <a:t>that the </a:t>
            </a:r>
            <a:r>
              <a:rPr lang="en-US" altLang="zh-CN" dirty="0"/>
              <a:t>code layout will be </a:t>
            </a:r>
            <a:r>
              <a:rPr lang="en-US" altLang="zh-CN" dirty="0">
                <a:solidFill>
                  <a:srgbClr val="FF0000"/>
                </a:solidFill>
              </a:rPr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every     </a:t>
            </a:r>
            <a:r>
              <a:rPr lang="en-US" altLang="zh-CN" dirty="0">
                <a:solidFill>
                  <a:srgbClr val="FF0000"/>
                </a:solidFill>
              </a:rPr>
              <a:t>time a process </a:t>
            </a:r>
            <a:r>
              <a:rPr lang="en-US" altLang="zh-CN" dirty="0" smtClean="0">
                <a:solidFill>
                  <a:srgbClr val="FF0000"/>
                </a:solidFill>
              </a:rPr>
              <a:t>is running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2" name="Rectangle 5"/>
          <p:cNvSpPr/>
          <p:nvPr/>
        </p:nvSpPr>
        <p:spPr>
          <a:xfrm>
            <a:off x="467544" y="2876724"/>
            <a:ext cx="2438400" cy="3025775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3" name="Rectangle 44"/>
          <p:cNvSpPr/>
          <p:nvPr/>
        </p:nvSpPr>
        <p:spPr>
          <a:xfrm>
            <a:off x="542156" y="3692699"/>
            <a:ext cx="1982788" cy="21002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4" name="TextBox 4"/>
          <p:cNvSpPr txBox="1"/>
          <p:nvPr/>
        </p:nvSpPr>
        <p:spPr>
          <a:xfrm>
            <a:off x="2850381" y="3175174"/>
            <a:ext cx="430213" cy="2921000"/>
          </a:xfrm>
          <a:prstGeom prst="rect">
            <a:avLst/>
          </a:prstGeom>
          <a:noFill/>
        </p:spPr>
        <p:txBody>
          <a:bodyPr vert="vert"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Virtual Address Space</a:t>
            </a: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829744" y="56088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0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45344" y="5297661"/>
            <a:ext cx="1727200" cy="152400"/>
          </a:xfrm>
          <a:prstGeom prst="rect">
            <a:avLst/>
          </a:prstGeom>
          <a:solidFill>
            <a:srgbClr val="8EC9CC"/>
          </a:solidFill>
          <a:ln w="25400" cap="flat" cmpd="sng" algn="ctr">
            <a:solidFill>
              <a:srgbClr val="8EC9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7" name="Rectangle 24"/>
          <p:cNvSpPr/>
          <p:nvPr/>
        </p:nvSpPr>
        <p:spPr>
          <a:xfrm>
            <a:off x="645344" y="5140499"/>
            <a:ext cx="1727200" cy="152400"/>
          </a:xfrm>
          <a:prstGeom prst="rect">
            <a:avLst/>
          </a:prstGeom>
          <a:solidFill>
            <a:srgbClr val="5E6A71"/>
          </a:solidFill>
          <a:ln w="25400" cap="flat" cmpd="sng" algn="ctr">
            <a:solidFill>
              <a:srgbClr val="5E6A71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8" name="Rectangle 25"/>
          <p:cNvSpPr/>
          <p:nvPr/>
        </p:nvSpPr>
        <p:spPr>
          <a:xfrm>
            <a:off x="645344" y="4835699"/>
            <a:ext cx="1727200" cy="1524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9" name="Rectangle 26"/>
          <p:cNvSpPr/>
          <p:nvPr/>
        </p:nvSpPr>
        <p:spPr>
          <a:xfrm>
            <a:off x="645344" y="4667424"/>
            <a:ext cx="1727200" cy="1524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0" name="Rectangle 27"/>
          <p:cNvSpPr/>
          <p:nvPr/>
        </p:nvSpPr>
        <p:spPr>
          <a:xfrm>
            <a:off x="645344" y="4495974"/>
            <a:ext cx="1727200" cy="152400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1" name="Rectangle 48"/>
          <p:cNvSpPr/>
          <p:nvPr/>
        </p:nvSpPr>
        <p:spPr>
          <a:xfrm>
            <a:off x="2517006" y="3692699"/>
            <a:ext cx="236538" cy="2100262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prstClr val="white"/>
                </a:solidFill>
                <a:latin typeface="Arial"/>
                <a:cs typeface="Arial"/>
              </a:rPr>
              <a:t>User  Address  Space</a:t>
            </a:r>
          </a:p>
        </p:txBody>
      </p:sp>
      <p:sp>
        <p:nvSpPr>
          <p:cNvPr id="72" name="Rectangle 49"/>
          <p:cNvSpPr/>
          <p:nvPr/>
        </p:nvSpPr>
        <p:spPr>
          <a:xfrm>
            <a:off x="542156" y="3083099"/>
            <a:ext cx="1982788" cy="6096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3" name="Rectangle 50"/>
          <p:cNvSpPr/>
          <p:nvPr/>
        </p:nvSpPr>
        <p:spPr>
          <a:xfrm>
            <a:off x="2517006" y="3081511"/>
            <a:ext cx="236538" cy="603250"/>
          </a:xfrm>
          <a:prstGeom prst="rect">
            <a:avLst/>
          </a:prstGeom>
          <a:gradFill rotWithShape="1">
            <a:gsLst>
              <a:gs pos="0">
                <a:srgbClr val="5E6A71">
                  <a:tint val="50000"/>
                  <a:satMod val="300000"/>
                </a:srgbClr>
              </a:gs>
              <a:gs pos="35000">
                <a:srgbClr val="5E6A71">
                  <a:tint val="37000"/>
                  <a:satMod val="300000"/>
                </a:srgbClr>
              </a:gs>
              <a:gs pos="100000">
                <a:srgbClr val="5E6A7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E6A7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</a:rPr>
              <a:t>Sys</a:t>
            </a:r>
            <a:r>
              <a:rPr lang="en-US" sz="1600" kern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Rectangle 52"/>
          <p:cNvSpPr/>
          <p:nvPr/>
        </p:nvSpPr>
        <p:spPr>
          <a:xfrm>
            <a:off x="645344" y="4988099"/>
            <a:ext cx="1727200" cy="152400"/>
          </a:xfrm>
          <a:prstGeom prst="rect">
            <a:avLst/>
          </a:prstGeom>
          <a:solidFill>
            <a:srgbClr val="DAAF75"/>
          </a:solidFill>
          <a:ln w="25400" cap="flat" cmpd="sng" algn="ctr">
            <a:solidFill>
              <a:srgbClr val="DAAF75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>
            <a:off x="2871019" y="26116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32</a:t>
            </a:r>
          </a:p>
        </p:txBody>
      </p:sp>
      <p:sp>
        <p:nvSpPr>
          <p:cNvPr id="76" name="Rectangle 4"/>
          <p:cNvSpPr/>
          <p:nvPr/>
        </p:nvSpPr>
        <p:spPr>
          <a:xfrm>
            <a:off x="6448301" y="2876724"/>
            <a:ext cx="1982787" cy="304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8354888" y="563103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0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8351713" y="2568749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31</a:t>
            </a:r>
          </a:p>
        </p:txBody>
      </p:sp>
      <p:sp>
        <p:nvSpPr>
          <p:cNvPr id="79" name="Rectangle 8"/>
          <p:cNvSpPr/>
          <p:nvPr/>
        </p:nvSpPr>
        <p:spPr>
          <a:xfrm>
            <a:off x="6526088" y="5103986"/>
            <a:ext cx="1828800" cy="439738"/>
          </a:xfrm>
          <a:prstGeom prst="rect">
            <a:avLst/>
          </a:prstGeom>
          <a:solidFill>
            <a:srgbClr val="8EC9CC"/>
          </a:solidFill>
          <a:ln w="25400" cap="flat" cmpd="sng" algn="ctr">
            <a:solidFill>
              <a:srgbClr val="8EC9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main        </a:t>
            </a:r>
          </a:p>
        </p:txBody>
      </p:sp>
      <p:sp>
        <p:nvSpPr>
          <p:cNvPr id="80" name="Rectangle 9"/>
          <p:cNvSpPr/>
          <p:nvPr/>
        </p:nvSpPr>
        <p:spPr>
          <a:xfrm>
            <a:off x="6546726" y="4070524"/>
            <a:ext cx="1804987" cy="482600"/>
          </a:xfrm>
          <a:prstGeom prst="rect">
            <a:avLst/>
          </a:prstGeom>
          <a:solidFill>
            <a:srgbClr val="5E6A71"/>
          </a:solidFill>
          <a:ln w="25400" cap="flat" cmpd="sng" algn="ctr">
            <a:solidFill>
              <a:srgbClr val="5E6A7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lib3</a:t>
            </a:r>
          </a:p>
        </p:txBody>
      </p:sp>
      <p:sp>
        <p:nvSpPr>
          <p:cNvPr id="81" name="Rectangle 10"/>
          <p:cNvSpPr/>
          <p:nvPr/>
        </p:nvSpPr>
        <p:spPr>
          <a:xfrm>
            <a:off x="6551488" y="3562524"/>
            <a:ext cx="1803400" cy="433387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lib2</a:t>
            </a:r>
          </a:p>
        </p:txBody>
      </p:sp>
      <p:sp>
        <p:nvSpPr>
          <p:cNvPr id="82" name="Rectangle 12"/>
          <p:cNvSpPr/>
          <p:nvPr/>
        </p:nvSpPr>
        <p:spPr>
          <a:xfrm>
            <a:off x="6551488" y="3029124"/>
            <a:ext cx="1803400" cy="457200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lib1</a:t>
            </a:r>
          </a:p>
        </p:txBody>
      </p:sp>
      <p:sp>
        <p:nvSpPr>
          <p:cNvPr id="83" name="Rectangle 35"/>
          <p:cNvSpPr/>
          <p:nvPr/>
        </p:nvSpPr>
        <p:spPr>
          <a:xfrm>
            <a:off x="7059488" y="308786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4" name="Rectangle 37"/>
          <p:cNvSpPr/>
          <p:nvPr/>
        </p:nvSpPr>
        <p:spPr>
          <a:xfrm>
            <a:off x="7211888" y="308786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5" name="Rectangle 38"/>
          <p:cNvSpPr/>
          <p:nvPr/>
        </p:nvSpPr>
        <p:spPr>
          <a:xfrm>
            <a:off x="7364288" y="3087861"/>
            <a:ext cx="15875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6" name="Rectangle 39"/>
          <p:cNvSpPr/>
          <p:nvPr/>
        </p:nvSpPr>
        <p:spPr>
          <a:xfrm>
            <a:off x="7516688" y="3083099"/>
            <a:ext cx="150813" cy="3444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7" name="Rectangle 40"/>
          <p:cNvSpPr/>
          <p:nvPr/>
        </p:nvSpPr>
        <p:spPr>
          <a:xfrm>
            <a:off x="7669088" y="3083099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8" name="Rectangle 42"/>
          <p:cNvSpPr/>
          <p:nvPr/>
        </p:nvSpPr>
        <p:spPr>
          <a:xfrm>
            <a:off x="7821488" y="3083099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9" name="Rectangle 83"/>
          <p:cNvSpPr/>
          <p:nvPr/>
        </p:nvSpPr>
        <p:spPr>
          <a:xfrm>
            <a:off x="7973888" y="3083099"/>
            <a:ext cx="142875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0" name="Rectangle 84"/>
          <p:cNvSpPr/>
          <p:nvPr/>
        </p:nvSpPr>
        <p:spPr>
          <a:xfrm>
            <a:off x="8126288" y="3083099"/>
            <a:ext cx="152400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1" name="Rectangle 85"/>
          <p:cNvSpPr/>
          <p:nvPr/>
        </p:nvSpPr>
        <p:spPr>
          <a:xfrm>
            <a:off x="7059488" y="360221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2" name="Rectangle 86"/>
          <p:cNvSpPr/>
          <p:nvPr/>
        </p:nvSpPr>
        <p:spPr>
          <a:xfrm>
            <a:off x="7211888" y="360221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3" name="Rectangle 87"/>
          <p:cNvSpPr/>
          <p:nvPr/>
        </p:nvSpPr>
        <p:spPr>
          <a:xfrm>
            <a:off x="7364288" y="3602211"/>
            <a:ext cx="15875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4" name="Rectangle 88"/>
          <p:cNvSpPr/>
          <p:nvPr/>
        </p:nvSpPr>
        <p:spPr>
          <a:xfrm>
            <a:off x="7516688" y="3599036"/>
            <a:ext cx="150813" cy="3444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5" name="Rectangle 89"/>
          <p:cNvSpPr/>
          <p:nvPr/>
        </p:nvSpPr>
        <p:spPr>
          <a:xfrm>
            <a:off x="7669088" y="35990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6" name="Rectangle 90"/>
          <p:cNvSpPr/>
          <p:nvPr/>
        </p:nvSpPr>
        <p:spPr>
          <a:xfrm>
            <a:off x="7821488" y="35990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7" name="Rectangle 91"/>
          <p:cNvSpPr/>
          <p:nvPr/>
        </p:nvSpPr>
        <p:spPr>
          <a:xfrm>
            <a:off x="7973888" y="3599036"/>
            <a:ext cx="142875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8" name="Rectangle 92"/>
          <p:cNvSpPr/>
          <p:nvPr/>
        </p:nvSpPr>
        <p:spPr>
          <a:xfrm>
            <a:off x="8126288" y="359903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9" name="Rectangle 93"/>
          <p:cNvSpPr/>
          <p:nvPr/>
        </p:nvSpPr>
        <p:spPr>
          <a:xfrm>
            <a:off x="7059488" y="413561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0" name="Rectangle 94"/>
          <p:cNvSpPr/>
          <p:nvPr/>
        </p:nvSpPr>
        <p:spPr>
          <a:xfrm>
            <a:off x="7211888" y="413561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1" name="Rectangle 95"/>
          <p:cNvSpPr/>
          <p:nvPr/>
        </p:nvSpPr>
        <p:spPr>
          <a:xfrm>
            <a:off x="7364288" y="4135611"/>
            <a:ext cx="15875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2" name="Rectangle 96"/>
          <p:cNvSpPr/>
          <p:nvPr/>
        </p:nvSpPr>
        <p:spPr>
          <a:xfrm>
            <a:off x="7516688" y="4132436"/>
            <a:ext cx="150813" cy="3444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3" name="Rectangle 97"/>
          <p:cNvSpPr/>
          <p:nvPr/>
        </p:nvSpPr>
        <p:spPr>
          <a:xfrm>
            <a:off x="7669088" y="41324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4" name="Rectangle 98"/>
          <p:cNvSpPr/>
          <p:nvPr/>
        </p:nvSpPr>
        <p:spPr>
          <a:xfrm>
            <a:off x="7821488" y="41324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5" name="Rectangle 99"/>
          <p:cNvSpPr/>
          <p:nvPr/>
        </p:nvSpPr>
        <p:spPr>
          <a:xfrm>
            <a:off x="7973888" y="4132436"/>
            <a:ext cx="142875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6" name="Rectangle 100"/>
          <p:cNvSpPr/>
          <p:nvPr/>
        </p:nvSpPr>
        <p:spPr>
          <a:xfrm>
            <a:off x="8126288" y="413243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7" name="Rectangle 101"/>
          <p:cNvSpPr/>
          <p:nvPr/>
        </p:nvSpPr>
        <p:spPr>
          <a:xfrm>
            <a:off x="7059488" y="516748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8" name="Rectangle 102"/>
          <p:cNvSpPr/>
          <p:nvPr/>
        </p:nvSpPr>
        <p:spPr>
          <a:xfrm>
            <a:off x="7211888" y="5167486"/>
            <a:ext cx="153988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9" name="Rectangle 103"/>
          <p:cNvSpPr/>
          <p:nvPr/>
        </p:nvSpPr>
        <p:spPr>
          <a:xfrm>
            <a:off x="7364288" y="5167486"/>
            <a:ext cx="15875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0" name="Rectangle 104"/>
          <p:cNvSpPr/>
          <p:nvPr/>
        </p:nvSpPr>
        <p:spPr>
          <a:xfrm>
            <a:off x="7516688" y="5162724"/>
            <a:ext cx="150813" cy="3444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1" name="Rectangle 105"/>
          <p:cNvSpPr/>
          <p:nvPr/>
        </p:nvSpPr>
        <p:spPr>
          <a:xfrm>
            <a:off x="7669088" y="5162724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2" name="Rectangle 106"/>
          <p:cNvSpPr/>
          <p:nvPr/>
        </p:nvSpPr>
        <p:spPr>
          <a:xfrm>
            <a:off x="7821488" y="5162724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3" name="Rectangle 107"/>
          <p:cNvSpPr/>
          <p:nvPr/>
        </p:nvSpPr>
        <p:spPr>
          <a:xfrm>
            <a:off x="7973888" y="5162724"/>
            <a:ext cx="142875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4" name="Rectangle 108"/>
          <p:cNvSpPr/>
          <p:nvPr/>
        </p:nvSpPr>
        <p:spPr>
          <a:xfrm>
            <a:off x="8126288" y="5162724"/>
            <a:ext cx="152400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8429501" y="3175174"/>
            <a:ext cx="431800" cy="2921000"/>
          </a:xfrm>
          <a:prstGeom prst="rect">
            <a:avLst/>
          </a:prstGeom>
          <a:noFill/>
        </p:spPr>
        <p:txBody>
          <a:bodyPr vert="vert">
            <a:spAutoFit/>
          </a:bodyPr>
          <a:lstStyle/>
          <a:p>
            <a:pPr defTabSz="457200">
              <a:defRPr/>
            </a:pP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User Address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Space</a:t>
            </a: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4387" y="2511425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Traditional ASLR</a:t>
            </a:r>
            <a:endParaRPr lang="zh-CN" altLang="en-US" sz="1800" b="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7" name="TextBox 5"/>
          <p:cNvSpPr txBox="1">
            <a:spLocks noChangeArrowheads="1"/>
          </p:cNvSpPr>
          <p:nvPr/>
        </p:nvSpPr>
        <p:spPr bwMode="auto">
          <a:xfrm>
            <a:off x="5852194" y="2524968"/>
            <a:ext cx="302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Fine-grained ASLR</a:t>
            </a:r>
            <a:endParaRPr lang="zh-CN" altLang="en-US" sz="1800" b="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8" name="TextBox 5"/>
          <p:cNvSpPr txBox="1">
            <a:spLocks noChangeArrowheads="1"/>
          </p:cNvSpPr>
          <p:nvPr/>
        </p:nvSpPr>
        <p:spPr bwMode="auto">
          <a:xfrm>
            <a:off x="530275" y="5959326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Module-level</a:t>
            </a:r>
            <a:endParaRPr lang="zh-CN" altLang="en-US" sz="1800" b="0" dirty="0" smtClean="0"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6178302" y="5902499"/>
            <a:ext cx="2682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Function/Basic Block/Instruction level</a:t>
            </a:r>
            <a:endParaRPr lang="zh-CN" altLang="en-US" sz="1800" b="0" dirty="0" smtClean="0"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033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0498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 L 0.0826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4965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69 L -0.01702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03334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04983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 L 0.08264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4965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69 L -0.01702 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3334 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4983 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2.22222E-6 L 0.08264 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4965 0.000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1702 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3334 -7.40741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4983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8264 -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4965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69 L -0.01702 0.001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3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dirty="0"/>
              <a:t>Challenges</a:t>
            </a:r>
          </a:p>
          <a:p>
            <a:r>
              <a:rPr lang="en-US" altLang="zh-CN" sz="2800" dirty="0"/>
              <a:t>Two Key Design Choices</a:t>
            </a:r>
          </a:p>
          <a:p>
            <a:r>
              <a:rPr lang="en-US" altLang="zh-CN" sz="2800" dirty="0"/>
              <a:t>Architecture </a:t>
            </a:r>
            <a:r>
              <a:rPr lang="en-US" altLang="zh-CN" sz="2800" dirty="0" smtClean="0"/>
              <a:t>Overview</a:t>
            </a:r>
            <a:endParaRPr lang="en-US" altLang="zh-CN" sz="2800" dirty="0"/>
          </a:p>
          <a:p>
            <a:r>
              <a:rPr lang="en-US" altLang="zh-CN" sz="2800" dirty="0"/>
              <a:t>Evaluation</a:t>
            </a:r>
          </a:p>
          <a:p>
            <a:r>
              <a:rPr lang="en-US" altLang="zh-CN" sz="2800" dirty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Load-time ASLR techniques could mitigate the ROP.</a:t>
            </a:r>
          </a:p>
          <a:p>
            <a:pPr lvl="1"/>
            <a:r>
              <a:rPr lang="en-US" altLang="zh-CN" dirty="0"/>
              <a:t>They could ensure </a:t>
            </a:r>
            <a:r>
              <a:rPr lang="en-US" altLang="zh-CN" dirty="0" smtClean="0"/>
              <a:t>that the </a:t>
            </a:r>
            <a:r>
              <a:rPr lang="en-US" altLang="zh-CN" dirty="0"/>
              <a:t>code layout will be </a:t>
            </a:r>
            <a:r>
              <a:rPr lang="en-US" altLang="zh-CN" dirty="0">
                <a:solidFill>
                  <a:srgbClr val="FF0000"/>
                </a:solidFill>
              </a:rPr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every     </a:t>
            </a:r>
            <a:r>
              <a:rPr lang="en-US" altLang="zh-CN" dirty="0">
                <a:solidFill>
                  <a:srgbClr val="FF0000"/>
                </a:solidFill>
              </a:rPr>
              <a:t>time a process </a:t>
            </a:r>
            <a:r>
              <a:rPr lang="en-US" altLang="zh-CN" dirty="0" smtClean="0">
                <a:solidFill>
                  <a:srgbClr val="FF0000"/>
                </a:solidFill>
              </a:rPr>
              <a:t>is running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2" name="Rectangle 5"/>
          <p:cNvSpPr/>
          <p:nvPr/>
        </p:nvSpPr>
        <p:spPr>
          <a:xfrm>
            <a:off x="467544" y="2876724"/>
            <a:ext cx="2438400" cy="3025775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3" name="Rectangle 44"/>
          <p:cNvSpPr/>
          <p:nvPr/>
        </p:nvSpPr>
        <p:spPr>
          <a:xfrm>
            <a:off x="542156" y="3692699"/>
            <a:ext cx="1982788" cy="21002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4" name="TextBox 4"/>
          <p:cNvSpPr txBox="1"/>
          <p:nvPr/>
        </p:nvSpPr>
        <p:spPr>
          <a:xfrm>
            <a:off x="2850381" y="3175174"/>
            <a:ext cx="430213" cy="2921000"/>
          </a:xfrm>
          <a:prstGeom prst="rect">
            <a:avLst/>
          </a:prstGeom>
          <a:noFill/>
        </p:spPr>
        <p:txBody>
          <a:bodyPr vert="vert"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Virtual Address Space</a:t>
            </a: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829744" y="56088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0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45344" y="5297661"/>
            <a:ext cx="1727200" cy="152400"/>
          </a:xfrm>
          <a:prstGeom prst="rect">
            <a:avLst/>
          </a:prstGeom>
          <a:solidFill>
            <a:srgbClr val="8EC9CC"/>
          </a:solidFill>
          <a:ln w="25400" cap="flat" cmpd="sng" algn="ctr">
            <a:solidFill>
              <a:srgbClr val="8EC9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7" name="Rectangle 24"/>
          <p:cNvSpPr/>
          <p:nvPr/>
        </p:nvSpPr>
        <p:spPr>
          <a:xfrm>
            <a:off x="645344" y="5140499"/>
            <a:ext cx="1727200" cy="152400"/>
          </a:xfrm>
          <a:prstGeom prst="rect">
            <a:avLst/>
          </a:prstGeom>
          <a:solidFill>
            <a:srgbClr val="5E6A71"/>
          </a:solidFill>
          <a:ln w="25400" cap="flat" cmpd="sng" algn="ctr">
            <a:solidFill>
              <a:srgbClr val="5E6A71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8" name="Rectangle 25"/>
          <p:cNvSpPr/>
          <p:nvPr/>
        </p:nvSpPr>
        <p:spPr>
          <a:xfrm>
            <a:off x="645344" y="4835699"/>
            <a:ext cx="1727200" cy="1524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69" name="Rectangle 26"/>
          <p:cNvSpPr/>
          <p:nvPr/>
        </p:nvSpPr>
        <p:spPr>
          <a:xfrm>
            <a:off x="645344" y="4667424"/>
            <a:ext cx="1727200" cy="1524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0" name="Rectangle 27"/>
          <p:cNvSpPr/>
          <p:nvPr/>
        </p:nvSpPr>
        <p:spPr>
          <a:xfrm>
            <a:off x="645344" y="4495974"/>
            <a:ext cx="1727200" cy="152400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1" name="Rectangle 48"/>
          <p:cNvSpPr/>
          <p:nvPr/>
        </p:nvSpPr>
        <p:spPr>
          <a:xfrm>
            <a:off x="2517006" y="3692699"/>
            <a:ext cx="236538" cy="2100262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prstClr val="white"/>
                </a:solidFill>
                <a:latin typeface="Arial"/>
                <a:cs typeface="Arial"/>
              </a:rPr>
              <a:t>User  Address  Space</a:t>
            </a:r>
          </a:p>
        </p:txBody>
      </p:sp>
      <p:sp>
        <p:nvSpPr>
          <p:cNvPr id="72" name="Rectangle 49"/>
          <p:cNvSpPr/>
          <p:nvPr/>
        </p:nvSpPr>
        <p:spPr>
          <a:xfrm>
            <a:off x="542156" y="3083099"/>
            <a:ext cx="1982788" cy="609600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3" name="Rectangle 50"/>
          <p:cNvSpPr/>
          <p:nvPr/>
        </p:nvSpPr>
        <p:spPr>
          <a:xfrm>
            <a:off x="2517006" y="3081511"/>
            <a:ext cx="236538" cy="603250"/>
          </a:xfrm>
          <a:prstGeom prst="rect">
            <a:avLst/>
          </a:prstGeom>
          <a:gradFill rotWithShape="1">
            <a:gsLst>
              <a:gs pos="0">
                <a:srgbClr val="5E6A71">
                  <a:tint val="50000"/>
                  <a:satMod val="300000"/>
                </a:srgbClr>
              </a:gs>
              <a:gs pos="35000">
                <a:srgbClr val="5E6A71">
                  <a:tint val="37000"/>
                  <a:satMod val="300000"/>
                </a:srgbClr>
              </a:gs>
              <a:gs pos="100000">
                <a:srgbClr val="5E6A7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E6A7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" anchor="ctr"/>
          <a:lstStyle/>
          <a:p>
            <a:pPr algn="ctr" defTabSz="457200">
              <a:defRPr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</a:rPr>
              <a:t>Sys</a:t>
            </a:r>
            <a:r>
              <a:rPr lang="en-US" sz="1600" kern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Rectangle 52"/>
          <p:cNvSpPr/>
          <p:nvPr/>
        </p:nvSpPr>
        <p:spPr>
          <a:xfrm>
            <a:off x="645344" y="4988099"/>
            <a:ext cx="1727200" cy="152400"/>
          </a:xfrm>
          <a:prstGeom prst="rect">
            <a:avLst/>
          </a:prstGeom>
          <a:solidFill>
            <a:srgbClr val="DAAF75"/>
          </a:solidFill>
          <a:ln w="25400" cap="flat" cmpd="sng" algn="ctr">
            <a:solidFill>
              <a:srgbClr val="DAAF75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>
            <a:off x="2871019" y="2611611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32</a:t>
            </a:r>
          </a:p>
        </p:txBody>
      </p:sp>
      <p:sp>
        <p:nvSpPr>
          <p:cNvPr id="76" name="Rectangle 4"/>
          <p:cNvSpPr/>
          <p:nvPr/>
        </p:nvSpPr>
        <p:spPr>
          <a:xfrm>
            <a:off x="6448301" y="2876724"/>
            <a:ext cx="1982787" cy="304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8354888" y="563103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0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8351713" y="2568749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u="sng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2</a:t>
            </a:r>
            <a:r>
              <a:rPr lang="en-US" altLang="zh-CN" sz="1800" b="0" u="sng" baseline="30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31</a:t>
            </a:r>
          </a:p>
        </p:txBody>
      </p:sp>
      <p:sp>
        <p:nvSpPr>
          <p:cNvPr id="79" name="Rectangle 8"/>
          <p:cNvSpPr/>
          <p:nvPr/>
        </p:nvSpPr>
        <p:spPr>
          <a:xfrm>
            <a:off x="6526088" y="5103986"/>
            <a:ext cx="1828800" cy="439738"/>
          </a:xfrm>
          <a:prstGeom prst="rect">
            <a:avLst/>
          </a:prstGeom>
          <a:solidFill>
            <a:srgbClr val="8EC9CC"/>
          </a:solidFill>
          <a:ln w="25400" cap="flat" cmpd="sng" algn="ctr">
            <a:solidFill>
              <a:srgbClr val="8EC9C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main        </a:t>
            </a:r>
          </a:p>
        </p:txBody>
      </p:sp>
      <p:sp>
        <p:nvSpPr>
          <p:cNvPr id="80" name="Rectangle 9"/>
          <p:cNvSpPr/>
          <p:nvPr/>
        </p:nvSpPr>
        <p:spPr>
          <a:xfrm>
            <a:off x="6546726" y="4070524"/>
            <a:ext cx="1804987" cy="482600"/>
          </a:xfrm>
          <a:prstGeom prst="rect">
            <a:avLst/>
          </a:prstGeom>
          <a:solidFill>
            <a:srgbClr val="5E6A71"/>
          </a:solidFill>
          <a:ln w="25400" cap="flat" cmpd="sng" algn="ctr">
            <a:solidFill>
              <a:srgbClr val="5E6A7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lib3</a:t>
            </a:r>
          </a:p>
        </p:txBody>
      </p:sp>
      <p:sp>
        <p:nvSpPr>
          <p:cNvPr id="81" name="Rectangle 10"/>
          <p:cNvSpPr/>
          <p:nvPr/>
        </p:nvSpPr>
        <p:spPr>
          <a:xfrm>
            <a:off x="6551488" y="3562524"/>
            <a:ext cx="1803400" cy="433387"/>
          </a:xfrm>
          <a:prstGeom prst="rect">
            <a:avLst/>
          </a:prstGeom>
          <a:solidFill>
            <a:srgbClr val="37424A"/>
          </a:solidFill>
          <a:ln w="25400" cap="flat" cmpd="sng" algn="ctr">
            <a:solidFill>
              <a:srgbClr val="37424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lib2</a:t>
            </a:r>
          </a:p>
        </p:txBody>
      </p:sp>
      <p:sp>
        <p:nvSpPr>
          <p:cNvPr id="82" name="Rectangle 12"/>
          <p:cNvSpPr/>
          <p:nvPr/>
        </p:nvSpPr>
        <p:spPr>
          <a:xfrm>
            <a:off x="6551488" y="3029124"/>
            <a:ext cx="1803400" cy="457200"/>
          </a:xfrm>
          <a:prstGeom prst="rect">
            <a:avLst/>
          </a:prstGeom>
          <a:solidFill>
            <a:srgbClr val="818A8F"/>
          </a:solidFill>
          <a:ln w="25400" cap="flat" cmpd="sng" algn="ctr">
            <a:solidFill>
              <a:srgbClr val="818A8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457200">
              <a:defRPr/>
            </a:pPr>
            <a:r>
              <a:rPr lang="en-US" kern="0" dirty="0">
                <a:solidFill>
                  <a:prstClr val="white"/>
                </a:solidFill>
                <a:latin typeface="Arial"/>
                <a:cs typeface="Arial"/>
              </a:rPr>
              <a:t>lib1</a:t>
            </a:r>
          </a:p>
        </p:txBody>
      </p:sp>
      <p:sp>
        <p:nvSpPr>
          <p:cNvPr id="83" name="Rectangle 35"/>
          <p:cNvSpPr/>
          <p:nvPr/>
        </p:nvSpPr>
        <p:spPr>
          <a:xfrm>
            <a:off x="7059488" y="308786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4" name="Rectangle 37"/>
          <p:cNvSpPr/>
          <p:nvPr/>
        </p:nvSpPr>
        <p:spPr>
          <a:xfrm>
            <a:off x="7211888" y="308786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5" name="Rectangle 38"/>
          <p:cNvSpPr/>
          <p:nvPr/>
        </p:nvSpPr>
        <p:spPr>
          <a:xfrm>
            <a:off x="7364288" y="3087861"/>
            <a:ext cx="15875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6" name="Rectangle 39"/>
          <p:cNvSpPr/>
          <p:nvPr/>
        </p:nvSpPr>
        <p:spPr>
          <a:xfrm>
            <a:off x="7516688" y="3083099"/>
            <a:ext cx="150813" cy="3444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7" name="Rectangle 40"/>
          <p:cNvSpPr/>
          <p:nvPr/>
        </p:nvSpPr>
        <p:spPr>
          <a:xfrm>
            <a:off x="7669088" y="3083099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8" name="Rectangle 42"/>
          <p:cNvSpPr/>
          <p:nvPr/>
        </p:nvSpPr>
        <p:spPr>
          <a:xfrm>
            <a:off x="7821488" y="3083099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89" name="Rectangle 83"/>
          <p:cNvSpPr/>
          <p:nvPr/>
        </p:nvSpPr>
        <p:spPr>
          <a:xfrm>
            <a:off x="7973888" y="3083099"/>
            <a:ext cx="142875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0" name="Rectangle 84"/>
          <p:cNvSpPr/>
          <p:nvPr/>
        </p:nvSpPr>
        <p:spPr>
          <a:xfrm>
            <a:off x="8126288" y="3083099"/>
            <a:ext cx="152400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1" name="Rectangle 85"/>
          <p:cNvSpPr/>
          <p:nvPr/>
        </p:nvSpPr>
        <p:spPr>
          <a:xfrm>
            <a:off x="7059488" y="360221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2" name="Rectangle 86"/>
          <p:cNvSpPr/>
          <p:nvPr/>
        </p:nvSpPr>
        <p:spPr>
          <a:xfrm>
            <a:off x="7211888" y="360221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3" name="Rectangle 87"/>
          <p:cNvSpPr/>
          <p:nvPr/>
        </p:nvSpPr>
        <p:spPr>
          <a:xfrm>
            <a:off x="7364288" y="3602211"/>
            <a:ext cx="15875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4" name="Rectangle 88"/>
          <p:cNvSpPr/>
          <p:nvPr/>
        </p:nvSpPr>
        <p:spPr>
          <a:xfrm>
            <a:off x="7516688" y="3599036"/>
            <a:ext cx="150813" cy="3444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5" name="Rectangle 89"/>
          <p:cNvSpPr/>
          <p:nvPr/>
        </p:nvSpPr>
        <p:spPr>
          <a:xfrm>
            <a:off x="7669088" y="35990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6" name="Rectangle 90"/>
          <p:cNvSpPr/>
          <p:nvPr/>
        </p:nvSpPr>
        <p:spPr>
          <a:xfrm>
            <a:off x="7821488" y="35990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7" name="Rectangle 91"/>
          <p:cNvSpPr/>
          <p:nvPr/>
        </p:nvSpPr>
        <p:spPr>
          <a:xfrm>
            <a:off x="7973888" y="3599036"/>
            <a:ext cx="142875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8" name="Rectangle 92"/>
          <p:cNvSpPr/>
          <p:nvPr/>
        </p:nvSpPr>
        <p:spPr>
          <a:xfrm>
            <a:off x="8126288" y="359903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99" name="Rectangle 93"/>
          <p:cNvSpPr/>
          <p:nvPr/>
        </p:nvSpPr>
        <p:spPr>
          <a:xfrm>
            <a:off x="7059488" y="4135611"/>
            <a:ext cx="15240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0" name="Rectangle 94"/>
          <p:cNvSpPr/>
          <p:nvPr/>
        </p:nvSpPr>
        <p:spPr>
          <a:xfrm>
            <a:off x="7211888" y="4135611"/>
            <a:ext cx="153988" cy="3413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1" name="Rectangle 95"/>
          <p:cNvSpPr/>
          <p:nvPr/>
        </p:nvSpPr>
        <p:spPr>
          <a:xfrm>
            <a:off x="7364288" y="4135611"/>
            <a:ext cx="158750" cy="341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2" name="Rectangle 96"/>
          <p:cNvSpPr/>
          <p:nvPr/>
        </p:nvSpPr>
        <p:spPr>
          <a:xfrm>
            <a:off x="7516688" y="4132436"/>
            <a:ext cx="150813" cy="3444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3" name="Rectangle 97"/>
          <p:cNvSpPr/>
          <p:nvPr/>
        </p:nvSpPr>
        <p:spPr>
          <a:xfrm>
            <a:off x="7669088" y="41324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4" name="Rectangle 98"/>
          <p:cNvSpPr/>
          <p:nvPr/>
        </p:nvSpPr>
        <p:spPr>
          <a:xfrm>
            <a:off x="7821488" y="4132436"/>
            <a:ext cx="152400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5" name="Rectangle 99"/>
          <p:cNvSpPr/>
          <p:nvPr/>
        </p:nvSpPr>
        <p:spPr>
          <a:xfrm>
            <a:off x="7973888" y="4132436"/>
            <a:ext cx="142875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6" name="Rectangle 100"/>
          <p:cNvSpPr/>
          <p:nvPr/>
        </p:nvSpPr>
        <p:spPr>
          <a:xfrm>
            <a:off x="8126288" y="413243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7" name="Rectangle 101"/>
          <p:cNvSpPr/>
          <p:nvPr/>
        </p:nvSpPr>
        <p:spPr>
          <a:xfrm>
            <a:off x="7059488" y="5167486"/>
            <a:ext cx="15240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8" name="Rectangle 102"/>
          <p:cNvSpPr/>
          <p:nvPr/>
        </p:nvSpPr>
        <p:spPr>
          <a:xfrm>
            <a:off x="7211888" y="5167486"/>
            <a:ext cx="153988" cy="3397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09" name="Rectangle 103"/>
          <p:cNvSpPr/>
          <p:nvPr/>
        </p:nvSpPr>
        <p:spPr>
          <a:xfrm>
            <a:off x="7364288" y="5167486"/>
            <a:ext cx="158750" cy="339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DAAF75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0" name="Rectangle 104"/>
          <p:cNvSpPr/>
          <p:nvPr/>
        </p:nvSpPr>
        <p:spPr>
          <a:xfrm>
            <a:off x="7516688" y="5162724"/>
            <a:ext cx="150813" cy="3444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9B96D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1" name="Rectangle 105"/>
          <p:cNvSpPr/>
          <p:nvPr/>
        </p:nvSpPr>
        <p:spPr>
          <a:xfrm>
            <a:off x="7669088" y="5162724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2" name="Rectangle 106"/>
          <p:cNvSpPr/>
          <p:nvPr/>
        </p:nvSpPr>
        <p:spPr>
          <a:xfrm>
            <a:off x="7821488" y="5162724"/>
            <a:ext cx="152400" cy="34131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3" name="Rectangle 107"/>
          <p:cNvSpPr/>
          <p:nvPr/>
        </p:nvSpPr>
        <p:spPr>
          <a:xfrm>
            <a:off x="7973888" y="5162724"/>
            <a:ext cx="142875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5E6A71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4" name="Rectangle 108"/>
          <p:cNvSpPr/>
          <p:nvPr/>
        </p:nvSpPr>
        <p:spPr>
          <a:xfrm>
            <a:off x="8126288" y="5162724"/>
            <a:ext cx="152400" cy="3413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7424A"/>
            </a:solidFill>
            <a:prstDash val="solid"/>
          </a:ln>
          <a:effectLst/>
        </p:spPr>
        <p:txBody>
          <a:bodyPr anchor="ctr"/>
          <a:lstStyle>
            <a:lvl1pPr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8429501" y="3175174"/>
            <a:ext cx="431800" cy="2921000"/>
          </a:xfrm>
          <a:prstGeom prst="rect">
            <a:avLst/>
          </a:prstGeom>
          <a:noFill/>
        </p:spPr>
        <p:txBody>
          <a:bodyPr vert="vert">
            <a:spAutoFit/>
          </a:bodyPr>
          <a:lstStyle/>
          <a:p>
            <a:pPr defTabSz="457200">
              <a:defRPr/>
            </a:pP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User Address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Space</a:t>
            </a: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4387" y="2511425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solidFill>
                  <a:srgbClr val="8FB7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Traditional ASLR</a:t>
            </a:r>
            <a:endParaRPr lang="zh-CN" altLang="en-US" sz="1800" b="0" dirty="0" smtClean="0">
              <a:solidFill>
                <a:srgbClr val="8FB7FF"/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7" name="TextBox 5"/>
          <p:cNvSpPr txBox="1">
            <a:spLocks noChangeArrowheads="1"/>
          </p:cNvSpPr>
          <p:nvPr/>
        </p:nvSpPr>
        <p:spPr bwMode="auto">
          <a:xfrm>
            <a:off x="5852194" y="2524968"/>
            <a:ext cx="302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solidFill>
                  <a:srgbClr val="8FB7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Fine-grained ASLR</a:t>
            </a:r>
            <a:endParaRPr lang="zh-CN" altLang="en-US" sz="1800" b="0" dirty="0" smtClean="0">
              <a:solidFill>
                <a:srgbClr val="8FB7FF"/>
              </a:solidFill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8" name="TextBox 5"/>
          <p:cNvSpPr txBox="1">
            <a:spLocks noChangeArrowheads="1"/>
          </p:cNvSpPr>
          <p:nvPr/>
        </p:nvSpPr>
        <p:spPr bwMode="auto">
          <a:xfrm>
            <a:off x="530275" y="5959326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Module-level</a:t>
            </a:r>
            <a:endParaRPr lang="zh-CN" altLang="en-US" sz="1800" b="0" dirty="0" smtClean="0"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6178302" y="5902499"/>
            <a:ext cx="2682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 smtClean="0">
                <a:latin typeface="Arial" panose="020B0604020202020204" pitchFamily="34" charset="0"/>
                <a:ea typeface="黑体" panose="02010609060101010101" pitchFamily="49" charset="-122"/>
                <a:cs typeface="Arial"/>
              </a:rPr>
              <a:t>Function/Basic Block/Instruction level</a:t>
            </a:r>
            <a:endParaRPr lang="zh-CN" altLang="en-US" sz="1800" b="0" dirty="0" smtClean="0">
              <a:latin typeface="Arial" panose="020B0604020202020204" pitchFamily="34" charset="0"/>
              <a:ea typeface="黑体" panose="02010609060101010101" pitchFamily="49" charset="-122"/>
              <a:cs typeface="Arial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217074" y="3383979"/>
            <a:ext cx="1006228" cy="1375242"/>
            <a:chOff x="696119" y="2852936"/>
            <a:chExt cx="1006228" cy="1375242"/>
          </a:xfrm>
        </p:grpSpPr>
        <p:pic>
          <p:nvPicPr>
            <p:cNvPr id="12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54991" y="272353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 rot="2069400">
            <a:off x="5208173" y="282567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 rot="19485857">
            <a:off x="3845815" y="28404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6599" y="4675161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Where are the gadgets?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Disclosure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84576"/>
          </a:xfrm>
        </p:spPr>
        <p:txBody>
          <a:bodyPr/>
          <a:lstStyle/>
          <a:p>
            <a:r>
              <a:rPr lang="en-US" altLang="zh-CN" dirty="0" smtClean="0"/>
              <a:t>Just-in-time Return-Oriented Programming (JIT-ROP)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code layout </a:t>
            </a:r>
            <a:r>
              <a:rPr lang="en-US" altLang="zh-CN" dirty="0" smtClean="0"/>
              <a:t>remain </a:t>
            </a:r>
            <a:r>
              <a:rPr lang="en-US" altLang="zh-CN" dirty="0">
                <a:solidFill>
                  <a:srgbClr val="FF0000"/>
                </a:solidFill>
              </a:rPr>
              <a:t>unchanged</a:t>
            </a:r>
            <a:r>
              <a:rPr lang="en-US" altLang="zh-CN" dirty="0"/>
              <a:t> </a:t>
            </a:r>
            <a:r>
              <a:rPr lang="en-US" altLang="zh-CN" dirty="0" smtClean="0"/>
              <a:t>throughout the execution.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teratively</a:t>
            </a:r>
            <a:r>
              <a:rPr lang="en-US" altLang="zh-CN" dirty="0" smtClean="0"/>
              <a:t> leak </a:t>
            </a:r>
            <a:r>
              <a:rPr lang="en-US" altLang="zh-CN" dirty="0"/>
              <a:t>code </a:t>
            </a:r>
            <a:r>
              <a:rPr lang="en-US" altLang="zh-CN" dirty="0" smtClean="0"/>
              <a:t>at </a:t>
            </a:r>
            <a:r>
              <a:rPr lang="en-US" altLang="zh-CN" dirty="0" smtClean="0">
                <a:solidFill>
                  <a:srgbClr val="FF0000"/>
                </a:solidFill>
              </a:rPr>
              <a:t>runtime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Disclosure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184576"/>
          </a:xfrm>
        </p:spPr>
        <p:txBody>
          <a:bodyPr/>
          <a:lstStyle/>
          <a:p>
            <a:r>
              <a:rPr lang="en-US" altLang="zh-CN" dirty="0" smtClean="0"/>
              <a:t>Just-in-time Return-Oriented Programming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[JIT-ROP, S&amp;P’14]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code layout </a:t>
            </a:r>
            <a:r>
              <a:rPr lang="en-US" altLang="zh-CN" dirty="0" smtClean="0"/>
              <a:t>remain </a:t>
            </a:r>
            <a:r>
              <a:rPr lang="en-US" altLang="zh-CN" dirty="0">
                <a:solidFill>
                  <a:srgbClr val="FF0000"/>
                </a:solidFill>
              </a:rPr>
              <a:t>unchanged</a:t>
            </a:r>
            <a:r>
              <a:rPr lang="en-US" altLang="zh-CN" dirty="0"/>
              <a:t> </a:t>
            </a:r>
            <a:r>
              <a:rPr lang="en-US" altLang="zh-CN" dirty="0" smtClean="0"/>
              <a:t>throughout the execution.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teratively</a:t>
            </a:r>
            <a:r>
              <a:rPr lang="en-US" altLang="zh-CN" dirty="0" smtClean="0"/>
              <a:t> leak </a:t>
            </a:r>
            <a:r>
              <a:rPr lang="en-US" altLang="zh-CN" dirty="0"/>
              <a:t>code </a:t>
            </a:r>
            <a:r>
              <a:rPr lang="en-US" altLang="zh-CN" dirty="0" smtClean="0"/>
              <a:t>at </a:t>
            </a:r>
            <a:r>
              <a:rPr lang="en-US" altLang="zh-CN" dirty="0" smtClean="0">
                <a:solidFill>
                  <a:srgbClr val="FF0000"/>
                </a:solidFill>
              </a:rPr>
              <a:t>runtime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4" name="TextBox 11"/>
          <p:cNvSpPr txBox="1"/>
          <p:nvPr/>
        </p:nvSpPr>
        <p:spPr>
          <a:xfrm>
            <a:off x="1992715" y="6053043"/>
            <a:ext cx="1435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 Space</a:t>
            </a:r>
          </a:p>
        </p:txBody>
      </p:sp>
      <p:sp>
        <p:nvSpPr>
          <p:cNvPr id="65" name="Rectangle 3"/>
          <p:cNvSpPr/>
          <p:nvPr/>
        </p:nvSpPr>
        <p:spPr bwMode="auto">
          <a:xfrm>
            <a:off x="2195736" y="2571574"/>
            <a:ext cx="1028968" cy="855232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66" name="Rectangle 4"/>
          <p:cNvSpPr/>
          <p:nvPr/>
        </p:nvSpPr>
        <p:spPr bwMode="auto">
          <a:xfrm>
            <a:off x="2195736" y="2434026"/>
            <a:ext cx="1028968" cy="3610828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67" name="Rectangle 7"/>
          <p:cNvSpPr/>
          <p:nvPr/>
        </p:nvSpPr>
        <p:spPr bwMode="auto">
          <a:xfrm>
            <a:off x="2195736" y="5445224"/>
            <a:ext cx="1028968" cy="353611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Program code</a:t>
            </a:r>
          </a:p>
        </p:txBody>
      </p:sp>
      <p:sp>
        <p:nvSpPr>
          <p:cNvPr id="68" name="Rectangle 10"/>
          <p:cNvSpPr/>
          <p:nvPr/>
        </p:nvSpPr>
        <p:spPr bwMode="auto">
          <a:xfrm>
            <a:off x="2195736" y="3986318"/>
            <a:ext cx="1028968" cy="378786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Library code</a:t>
            </a:r>
          </a:p>
        </p:txBody>
      </p:sp>
      <p:sp>
        <p:nvSpPr>
          <p:cNvPr id="69" name="Rectangle 13"/>
          <p:cNvSpPr/>
          <p:nvPr/>
        </p:nvSpPr>
        <p:spPr bwMode="auto">
          <a:xfrm>
            <a:off x="2195735" y="2571573"/>
            <a:ext cx="1028968" cy="922385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Stack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pic>
        <p:nvPicPr>
          <p:cNvPr id="72" name="Picture 16" descr="PC-Comput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351" y="3998390"/>
            <a:ext cx="807727" cy="585379"/>
          </a:xfrm>
          <a:prstGeom prst="rect">
            <a:avLst/>
          </a:prstGeom>
        </p:spPr>
      </p:pic>
      <p:sp>
        <p:nvSpPr>
          <p:cNvPr id="73" name="TextBox 17"/>
          <p:cNvSpPr txBox="1"/>
          <p:nvPr/>
        </p:nvSpPr>
        <p:spPr>
          <a:xfrm>
            <a:off x="171187" y="4583769"/>
            <a:ext cx="700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Victim</a:t>
            </a:r>
          </a:p>
        </p:txBody>
      </p:sp>
      <p:cxnSp>
        <p:nvCxnSpPr>
          <p:cNvPr id="74" name="Straight Connector 20"/>
          <p:cNvCxnSpPr/>
          <p:nvPr/>
        </p:nvCxnSpPr>
        <p:spPr>
          <a:xfrm flipV="1">
            <a:off x="919672" y="2434025"/>
            <a:ext cx="1276063" cy="180541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75" name="Straight Connector 21"/>
          <p:cNvCxnSpPr/>
          <p:nvPr/>
        </p:nvCxnSpPr>
        <p:spPr>
          <a:xfrm>
            <a:off x="919672" y="4452629"/>
            <a:ext cx="1276063" cy="16004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76" name="Rectangle 14"/>
          <p:cNvSpPr/>
          <p:nvPr/>
        </p:nvSpPr>
        <p:spPr bwMode="auto">
          <a:xfrm>
            <a:off x="2195736" y="2852936"/>
            <a:ext cx="1028968" cy="181649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Return Address</a:t>
            </a:r>
          </a:p>
        </p:txBody>
      </p:sp>
      <p:sp>
        <p:nvSpPr>
          <p:cNvPr id="77" name="Cloud 27"/>
          <p:cNvSpPr/>
          <p:nvPr/>
        </p:nvSpPr>
        <p:spPr>
          <a:xfrm>
            <a:off x="3830102" y="2537257"/>
            <a:ext cx="3624311" cy="3240359"/>
          </a:xfrm>
          <a:prstGeom prst="cloud">
            <a:avLst/>
          </a:prstGeom>
          <a:solidFill>
            <a:srgbClr val="D2DCF2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8" name="Picture 28" descr="PC-Comput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8058" y="3928164"/>
            <a:ext cx="807727" cy="585379"/>
          </a:xfrm>
          <a:prstGeom prst="rect">
            <a:avLst/>
          </a:prstGeom>
        </p:spPr>
      </p:pic>
      <p:sp>
        <p:nvSpPr>
          <p:cNvPr id="79" name="TextBox 29"/>
          <p:cNvSpPr txBox="1"/>
          <p:nvPr/>
        </p:nvSpPr>
        <p:spPr>
          <a:xfrm>
            <a:off x="7703342" y="451354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Attacker</a:t>
            </a:r>
          </a:p>
        </p:txBody>
      </p:sp>
      <p:cxnSp>
        <p:nvCxnSpPr>
          <p:cNvPr id="80" name="Curved Connector 8"/>
          <p:cNvCxnSpPr/>
          <p:nvPr/>
        </p:nvCxnSpPr>
        <p:spPr>
          <a:xfrm flipV="1">
            <a:off x="3253682" y="4661947"/>
            <a:ext cx="4478640" cy="2754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81" name="TextBox 31"/>
          <p:cNvSpPr txBox="1"/>
          <p:nvPr/>
        </p:nvSpPr>
        <p:spPr>
          <a:xfrm rot="21412142">
            <a:off x="4725476" y="476769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Leak a code pointer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6" name="Picture 13" descr="NewColorBadGuy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805826" y="4872979"/>
            <a:ext cx="601289" cy="685978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rgbClr val="919191">
                <a:lumMod val="60000"/>
                <a:lumOff val="40000"/>
              </a:srgbClr>
            </a:solidFill>
            <a:headEnd/>
            <a:tailEnd/>
          </a:ln>
        </p:spPr>
      </p:pic>
      <p:pic>
        <p:nvPicPr>
          <p:cNvPr id="87" name="Picture 26" descr="cli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819" y="4872979"/>
            <a:ext cx="605799" cy="685979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rgbClr val="919191">
                <a:lumMod val="60000"/>
                <a:lumOff val="40000"/>
              </a:srgbClr>
            </a:solidFill>
            <a:headEnd/>
            <a:tailEnd/>
          </a:ln>
        </p:spPr>
      </p:pic>
      <p:sp>
        <p:nvSpPr>
          <p:cNvPr id="90" name="Rectangle 13"/>
          <p:cNvSpPr/>
          <p:nvPr/>
        </p:nvSpPr>
        <p:spPr bwMode="auto">
          <a:xfrm>
            <a:off x="2195735" y="4509120"/>
            <a:ext cx="1028968" cy="907901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Heap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91" name="TextBox 30"/>
          <p:cNvSpPr txBox="1"/>
          <p:nvPr/>
        </p:nvSpPr>
        <p:spPr>
          <a:xfrm>
            <a:off x="1180362" y="413063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0x75abfec0:</a:t>
            </a:r>
            <a:endParaRPr lang="en-US" sz="1400" b="1" dirty="0"/>
          </a:p>
        </p:txBody>
      </p:sp>
      <p:sp>
        <p:nvSpPr>
          <p:cNvPr id="92" name="TextBox 30"/>
          <p:cNvSpPr txBox="1"/>
          <p:nvPr/>
        </p:nvSpPr>
        <p:spPr>
          <a:xfrm>
            <a:off x="2195733" y="4792796"/>
            <a:ext cx="1028969" cy="29238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0x75abfec0</a:t>
            </a:r>
            <a:endParaRPr lang="en-US" sz="1300" b="1" dirty="0">
              <a:solidFill>
                <a:schemeClr val="bg1"/>
              </a:solidFill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130343" y="4079705"/>
            <a:ext cx="357338" cy="369332"/>
            <a:chOff x="4513872" y="4828142"/>
            <a:chExt cx="357338" cy="369332"/>
          </a:xfrm>
        </p:grpSpPr>
        <p:sp>
          <p:nvSpPr>
            <p:cNvPr id="95" name="流程图: 联系 94"/>
            <p:cNvSpPr/>
            <p:nvPr/>
          </p:nvSpPr>
          <p:spPr>
            <a:xfrm>
              <a:off x="4539182" y="4916672"/>
              <a:ext cx="225370" cy="18466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500" dirty="0"/>
            </a:p>
          </p:txBody>
        </p:sp>
        <p:sp>
          <p:nvSpPr>
            <p:cNvPr id="96" name="文本框 4"/>
            <p:cNvSpPr txBox="1"/>
            <p:nvPr/>
          </p:nvSpPr>
          <p:spPr>
            <a:xfrm>
              <a:off x="4513872" y="4828142"/>
              <a:ext cx="35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Curved Connector 8"/>
          <p:cNvCxnSpPr/>
          <p:nvPr/>
        </p:nvCxnSpPr>
        <p:spPr>
          <a:xfrm flipH="1" flipV="1">
            <a:off x="3218162" y="4184425"/>
            <a:ext cx="4478638" cy="48787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100" name="TextBox 31"/>
          <p:cNvSpPr txBox="1"/>
          <p:nvPr/>
        </p:nvSpPr>
        <p:spPr>
          <a:xfrm rot="393365">
            <a:off x="5111981" y="4223825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Request the contents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03" name="Curved Connector 8"/>
          <p:cNvCxnSpPr/>
          <p:nvPr/>
        </p:nvCxnSpPr>
        <p:spPr>
          <a:xfrm flipV="1">
            <a:off x="3224702" y="3510730"/>
            <a:ext cx="4421738" cy="62966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106" name="TextBox 31"/>
          <p:cNvSpPr txBox="1"/>
          <p:nvPr/>
        </p:nvSpPr>
        <p:spPr>
          <a:xfrm rot="21149427">
            <a:off x="4628237" y="3753305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Leak code pages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07" name="Curved Connector 8"/>
          <p:cNvCxnSpPr>
            <a:endCxn id="111" idx="3"/>
          </p:cNvCxnSpPr>
          <p:nvPr/>
        </p:nvCxnSpPr>
        <p:spPr>
          <a:xfrm flipH="1" flipV="1">
            <a:off x="3233160" y="3221373"/>
            <a:ext cx="4370475" cy="21688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110" name="TextBox 31"/>
          <p:cNvSpPr txBox="1"/>
          <p:nvPr/>
        </p:nvSpPr>
        <p:spPr>
          <a:xfrm rot="171334">
            <a:off x="4733844" y="3062312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noProof="0" dirty="0" smtClean="0">
                <a:solidFill>
                  <a:srgbClr val="000000"/>
                </a:solidFill>
                <a:latin typeface="Arial"/>
              </a:rPr>
              <a:t>Upload </a:t>
            </a: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ROP </a:t>
            </a:r>
            <a:r>
              <a:rPr lang="en-US" sz="1400" b="1" noProof="0" dirty="0" smtClean="0">
                <a:solidFill>
                  <a:srgbClr val="FF0000"/>
                </a:solidFill>
                <a:latin typeface="Arial"/>
              </a:rPr>
              <a:t>payload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Rectangle 14"/>
          <p:cNvSpPr/>
          <p:nvPr/>
        </p:nvSpPr>
        <p:spPr bwMode="auto">
          <a:xfrm>
            <a:off x="2201801" y="3092124"/>
            <a:ext cx="1031359" cy="25849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Arial" pitchFamily="-110" charset="0"/>
              </a:rPr>
              <a:t>Buffer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-110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525303" y="4829062"/>
            <a:ext cx="357338" cy="369332"/>
            <a:chOff x="4513872" y="4828142"/>
            <a:chExt cx="357338" cy="369332"/>
          </a:xfrm>
        </p:grpSpPr>
        <p:sp>
          <p:nvSpPr>
            <p:cNvPr id="115" name="流程图: 联系 114"/>
            <p:cNvSpPr/>
            <p:nvPr/>
          </p:nvSpPr>
          <p:spPr>
            <a:xfrm>
              <a:off x="4539182" y="4916672"/>
              <a:ext cx="225370" cy="18466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500" dirty="0"/>
            </a:p>
          </p:txBody>
        </p:sp>
        <p:sp>
          <p:nvSpPr>
            <p:cNvPr id="116" name="文本框 4"/>
            <p:cNvSpPr txBox="1"/>
            <p:nvPr/>
          </p:nvSpPr>
          <p:spPr>
            <a:xfrm>
              <a:off x="4513872" y="4828142"/>
              <a:ext cx="35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800842" y="3858160"/>
            <a:ext cx="357338" cy="369332"/>
            <a:chOff x="4513872" y="4828142"/>
            <a:chExt cx="357338" cy="369332"/>
          </a:xfrm>
        </p:grpSpPr>
        <p:sp>
          <p:nvSpPr>
            <p:cNvPr id="118" name="流程图: 联系 117"/>
            <p:cNvSpPr/>
            <p:nvPr/>
          </p:nvSpPr>
          <p:spPr>
            <a:xfrm>
              <a:off x="4539182" y="4916672"/>
              <a:ext cx="225370" cy="18466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500" dirty="0"/>
            </a:p>
          </p:txBody>
        </p:sp>
        <p:sp>
          <p:nvSpPr>
            <p:cNvPr id="119" name="文本框 4"/>
            <p:cNvSpPr txBox="1"/>
            <p:nvPr/>
          </p:nvSpPr>
          <p:spPr>
            <a:xfrm>
              <a:off x="4513872" y="4828142"/>
              <a:ext cx="35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646440" y="2537257"/>
            <a:ext cx="357338" cy="369332"/>
            <a:chOff x="4513872" y="4828142"/>
            <a:chExt cx="357338" cy="369332"/>
          </a:xfrm>
        </p:grpSpPr>
        <p:sp>
          <p:nvSpPr>
            <p:cNvPr id="121" name="流程图: 联系 120"/>
            <p:cNvSpPr/>
            <p:nvPr/>
          </p:nvSpPr>
          <p:spPr>
            <a:xfrm>
              <a:off x="4539182" y="4916672"/>
              <a:ext cx="225370" cy="18466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500" dirty="0"/>
            </a:p>
          </p:txBody>
        </p:sp>
        <p:sp>
          <p:nvSpPr>
            <p:cNvPr id="122" name="文本框 4"/>
            <p:cNvSpPr txBox="1"/>
            <p:nvPr/>
          </p:nvSpPr>
          <p:spPr>
            <a:xfrm>
              <a:off x="4513872" y="4828142"/>
              <a:ext cx="35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TextBox 45"/>
          <p:cNvSpPr txBox="1"/>
          <p:nvPr/>
        </p:nvSpPr>
        <p:spPr>
          <a:xfrm>
            <a:off x="-305526" y="5575968"/>
            <a:ext cx="1870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Has Memory </a:t>
            </a:r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Disclosure </a:t>
            </a:r>
            <a:endParaRPr lang="en-US" sz="135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Vulnerabilities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775092" y="2316738"/>
            <a:ext cx="1215576" cy="1334887"/>
            <a:chOff x="7775092" y="2316738"/>
            <a:chExt cx="1215576" cy="1334887"/>
          </a:xfrm>
        </p:grpSpPr>
        <p:sp>
          <p:nvSpPr>
            <p:cNvPr id="126" name="Rectangle 6"/>
            <p:cNvSpPr/>
            <p:nvPr/>
          </p:nvSpPr>
          <p:spPr>
            <a:xfrm rot="19890236">
              <a:off x="7775092" y="3031928"/>
              <a:ext cx="1208087" cy="61969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 3D E5 03 00 00 74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5D C2 0C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6"/>
            <p:cNvSpPr/>
            <p:nvPr/>
          </p:nvSpPr>
          <p:spPr>
            <a:xfrm rot="19935079">
              <a:off x="7780340" y="2859428"/>
              <a:ext cx="1209675" cy="59322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51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B0 74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85 C0 75 08 FF 15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B8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Rectangle 6"/>
            <p:cNvSpPr/>
            <p:nvPr/>
          </p:nvSpPr>
          <p:spPr>
            <a:xfrm rot="19940977">
              <a:off x="7782581" y="2619937"/>
              <a:ext cx="1208087" cy="6388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55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8B EC 8B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56 8D 48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78 37 92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5" name="Picture 3" descr="C:\Users\Administrator\Downloads\tumblr_mkc1btGC9k1s5jjtzo1_128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747" y="2316738"/>
              <a:ext cx="809501" cy="60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2" name="组合 131"/>
          <p:cNvGrpSpPr/>
          <p:nvPr/>
        </p:nvGrpSpPr>
        <p:grpSpPr>
          <a:xfrm>
            <a:off x="4718461" y="2950987"/>
            <a:ext cx="357338" cy="369332"/>
            <a:chOff x="4513872" y="4828142"/>
            <a:chExt cx="357338" cy="369332"/>
          </a:xfrm>
        </p:grpSpPr>
        <p:sp>
          <p:nvSpPr>
            <p:cNvPr id="133" name="流程图: 联系 132"/>
            <p:cNvSpPr/>
            <p:nvPr/>
          </p:nvSpPr>
          <p:spPr>
            <a:xfrm>
              <a:off x="4539182" y="4916672"/>
              <a:ext cx="225370" cy="18466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500" dirty="0"/>
            </a:p>
          </p:txBody>
        </p:sp>
        <p:sp>
          <p:nvSpPr>
            <p:cNvPr id="134" name="文本框 4"/>
            <p:cNvSpPr txBox="1"/>
            <p:nvPr/>
          </p:nvSpPr>
          <p:spPr>
            <a:xfrm>
              <a:off x="4513872" y="4828142"/>
              <a:ext cx="35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圆角矩形 137"/>
          <p:cNvSpPr/>
          <p:nvPr/>
        </p:nvSpPr>
        <p:spPr>
          <a:xfrm>
            <a:off x="4139952" y="3700154"/>
            <a:ext cx="3463683" cy="8836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9" name="TextBox 45"/>
          <p:cNvSpPr txBox="1"/>
          <p:nvPr/>
        </p:nvSpPr>
        <p:spPr>
          <a:xfrm>
            <a:off x="4042144" y="5874935"/>
            <a:ext cx="376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 smtClean="0">
                <a:solidFill>
                  <a:srgbClr val="FF0000"/>
                </a:solidFill>
                <a:latin typeface="Arial"/>
              </a:rPr>
              <a:t>Repeat many times to harvest enough code pages</a:t>
            </a:r>
            <a:endParaRPr lang="en-US" sz="1600" b="1" dirty="0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1" name="Rectangle 14"/>
          <p:cNvSpPr/>
          <p:nvPr/>
        </p:nvSpPr>
        <p:spPr bwMode="auto">
          <a:xfrm>
            <a:off x="2195736" y="2625787"/>
            <a:ext cx="1028968" cy="716953"/>
          </a:xfrm>
          <a:prstGeom prst="rect">
            <a:avLst/>
          </a:prstGeom>
          <a:solidFill>
            <a:srgbClr val="FF0000">
              <a:alpha val="7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cxnSp>
        <p:nvCxnSpPr>
          <p:cNvPr id="152" name="曲线连接符 151"/>
          <p:cNvCxnSpPr>
            <a:stCxn id="65" idx="1"/>
            <a:endCxn id="68" idx="1"/>
          </p:cNvCxnSpPr>
          <p:nvPr/>
        </p:nvCxnSpPr>
        <p:spPr>
          <a:xfrm rot="10800000" flipV="1">
            <a:off x="2195736" y="2999189"/>
            <a:ext cx="12700" cy="1176521"/>
          </a:xfrm>
          <a:prstGeom prst="curvedConnector3">
            <a:avLst>
              <a:gd name="adj1" fmla="val 52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1555830" y="3346248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Execute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Gadgets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0" grpId="0"/>
      <p:bldP spid="106" grpId="0"/>
      <p:bldP spid="110" grpId="0"/>
      <p:bldP spid="138" grpId="0" animBg="1"/>
      <p:bldP spid="139" grpId="0"/>
      <p:bldP spid="141" grpId="0" animBg="1"/>
      <p:bldP spid="1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b="1" dirty="0" smtClean="0"/>
              <a:t>The Idea of R</a:t>
            </a:r>
            <a:r>
              <a:rPr lang="en-US" altLang="zh-CN" b="1" dirty="0" smtClean="0"/>
              <a:t>E</a:t>
            </a:r>
            <a:r>
              <a:rPr lang="en-US" altLang="zh-CN" sz="2800" b="1" dirty="0" smtClean="0"/>
              <a:t>R</a:t>
            </a:r>
            <a:r>
              <a:rPr lang="en-US" altLang="zh-CN" b="1" dirty="0" smtClean="0"/>
              <a:t>ANZ</a:t>
            </a:r>
            <a:endParaRPr lang="en-US" altLang="zh-CN" sz="2800" b="1" dirty="0"/>
          </a:p>
          <a:p>
            <a:r>
              <a:rPr lang="en-US" altLang="zh-CN" sz="2800" dirty="0" smtClean="0"/>
              <a:t>Challenges</a:t>
            </a:r>
          </a:p>
          <a:p>
            <a:r>
              <a:rPr lang="en-US" altLang="zh-CN" sz="2800" dirty="0" smtClean="0"/>
              <a:t>Two Key Design Choices</a:t>
            </a:r>
            <a:endParaRPr lang="en-US" altLang="zh-CN" sz="2800" dirty="0"/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Framework of R</a:t>
            </a:r>
            <a:r>
              <a:rPr lang="en-US" altLang="zh-CN" dirty="0"/>
              <a:t>E</a:t>
            </a:r>
            <a:r>
              <a:rPr lang="en-US" altLang="zh-CN" sz="2800" dirty="0"/>
              <a:t>R</a:t>
            </a:r>
            <a:r>
              <a:rPr lang="en-US" altLang="zh-CN" dirty="0"/>
              <a:t>ANZ</a:t>
            </a:r>
            <a:endParaRPr lang="en-US" altLang="zh-CN" dirty="0" smtClean="0"/>
          </a:p>
          <a:p>
            <a:r>
              <a:rPr lang="en-US" altLang="zh-CN" sz="2800" dirty="0" smtClean="0"/>
              <a:t>Evaluation</a:t>
            </a:r>
            <a:endParaRPr lang="en-US" altLang="zh-CN" sz="2800" dirty="0"/>
          </a:p>
          <a:p>
            <a:r>
              <a:rPr lang="en-US" altLang="zh-CN" sz="2800" dirty="0" smtClean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Idea of R</a:t>
            </a:r>
            <a:r>
              <a:rPr lang="en-US" altLang="zh-CN" sz="2800" dirty="0" smtClean="0"/>
              <a:t>E</a:t>
            </a:r>
            <a:r>
              <a:rPr lang="en-US" altLang="zh-CN" dirty="0" smtClean="0"/>
              <a:t>R</a:t>
            </a:r>
            <a:r>
              <a:rPr lang="en-US" altLang="zh-CN" sz="2800" dirty="0" smtClean="0"/>
              <a:t>ANZ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845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if we re-randomize code at runtime?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TextBox 11"/>
          <p:cNvSpPr txBox="1"/>
          <p:nvPr/>
        </p:nvSpPr>
        <p:spPr>
          <a:xfrm>
            <a:off x="1992715" y="6053043"/>
            <a:ext cx="1435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 Space</a:t>
            </a:r>
          </a:p>
        </p:txBody>
      </p:sp>
      <p:sp>
        <p:nvSpPr>
          <p:cNvPr id="7" name="Rectangle 3"/>
          <p:cNvSpPr/>
          <p:nvPr/>
        </p:nvSpPr>
        <p:spPr bwMode="auto">
          <a:xfrm>
            <a:off x="2195736" y="2571574"/>
            <a:ext cx="1028968" cy="855232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2195736" y="2434026"/>
            <a:ext cx="1028968" cy="3610828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2195736" y="5094372"/>
            <a:ext cx="1028968" cy="863037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2195736" y="3789040"/>
            <a:ext cx="1028968" cy="1058869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11" name="Rectangle 13"/>
          <p:cNvSpPr/>
          <p:nvPr/>
        </p:nvSpPr>
        <p:spPr bwMode="auto">
          <a:xfrm>
            <a:off x="2195735" y="2571573"/>
            <a:ext cx="1028968" cy="922385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Stack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pic>
        <p:nvPicPr>
          <p:cNvPr id="12" name="Picture 16" descr="PC-Comput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351" y="3998390"/>
            <a:ext cx="807727" cy="585379"/>
          </a:xfrm>
          <a:prstGeom prst="rect">
            <a:avLst/>
          </a:prstGeom>
        </p:spPr>
      </p:pic>
      <p:sp>
        <p:nvSpPr>
          <p:cNvPr id="13" name="TextBox 17"/>
          <p:cNvSpPr txBox="1"/>
          <p:nvPr/>
        </p:nvSpPr>
        <p:spPr>
          <a:xfrm>
            <a:off x="171187" y="4583769"/>
            <a:ext cx="700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Victim</a:t>
            </a:r>
          </a:p>
        </p:txBody>
      </p:sp>
      <p:cxnSp>
        <p:nvCxnSpPr>
          <p:cNvPr id="14" name="Straight Connector 20"/>
          <p:cNvCxnSpPr/>
          <p:nvPr/>
        </p:nvCxnSpPr>
        <p:spPr>
          <a:xfrm flipV="1">
            <a:off x="919672" y="2434025"/>
            <a:ext cx="1276063" cy="180541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15" name="Straight Connector 21"/>
          <p:cNvCxnSpPr/>
          <p:nvPr/>
        </p:nvCxnSpPr>
        <p:spPr>
          <a:xfrm>
            <a:off x="919672" y="4452629"/>
            <a:ext cx="1276063" cy="16004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6" name="Rectangle 14"/>
          <p:cNvSpPr/>
          <p:nvPr/>
        </p:nvSpPr>
        <p:spPr bwMode="auto">
          <a:xfrm>
            <a:off x="2195736" y="2852936"/>
            <a:ext cx="1028968" cy="181649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Return Address</a:t>
            </a:r>
          </a:p>
        </p:txBody>
      </p:sp>
      <p:sp>
        <p:nvSpPr>
          <p:cNvPr id="17" name="Cloud 27"/>
          <p:cNvSpPr/>
          <p:nvPr/>
        </p:nvSpPr>
        <p:spPr>
          <a:xfrm>
            <a:off x="3830102" y="2537258"/>
            <a:ext cx="3624311" cy="2346594"/>
          </a:xfrm>
          <a:prstGeom prst="cloud">
            <a:avLst/>
          </a:prstGeom>
          <a:solidFill>
            <a:srgbClr val="D2DCF2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Picture 28" descr="PC-Comput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8058" y="3928164"/>
            <a:ext cx="807727" cy="585379"/>
          </a:xfrm>
          <a:prstGeom prst="rect">
            <a:avLst/>
          </a:prstGeom>
        </p:spPr>
      </p:pic>
      <p:sp>
        <p:nvSpPr>
          <p:cNvPr id="19" name="TextBox 29"/>
          <p:cNvSpPr txBox="1"/>
          <p:nvPr/>
        </p:nvSpPr>
        <p:spPr>
          <a:xfrm>
            <a:off x="7703342" y="451354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Attacker</a:t>
            </a:r>
          </a:p>
        </p:txBody>
      </p:sp>
      <p:pic>
        <p:nvPicPr>
          <p:cNvPr id="22" name="Picture 13" descr="NewColorBadGuy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805826" y="4872979"/>
            <a:ext cx="601289" cy="685978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rgbClr val="919191">
                <a:lumMod val="60000"/>
                <a:lumOff val="40000"/>
              </a:srgbClr>
            </a:solidFill>
            <a:headEnd/>
            <a:tailEnd/>
          </a:ln>
        </p:spPr>
      </p:pic>
      <p:pic>
        <p:nvPicPr>
          <p:cNvPr id="23" name="Picture 26" descr="cli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819" y="4872979"/>
            <a:ext cx="605799" cy="685979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rgbClr val="919191">
                <a:lumMod val="60000"/>
                <a:lumOff val="40000"/>
              </a:srgbClr>
            </a:solidFill>
            <a:headEnd/>
            <a:tailEnd/>
          </a:ln>
        </p:spPr>
      </p:pic>
      <p:cxnSp>
        <p:nvCxnSpPr>
          <p:cNvPr id="32" name="Curved Connector 8"/>
          <p:cNvCxnSpPr/>
          <p:nvPr/>
        </p:nvCxnSpPr>
        <p:spPr>
          <a:xfrm flipV="1">
            <a:off x="3224702" y="3510730"/>
            <a:ext cx="4421738" cy="62966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33" name="TextBox 31"/>
          <p:cNvSpPr txBox="1"/>
          <p:nvPr/>
        </p:nvSpPr>
        <p:spPr>
          <a:xfrm rot="21149427">
            <a:off x="4628237" y="3753305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Leak code pages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4" name="Curved Connector 8"/>
          <p:cNvCxnSpPr>
            <a:endCxn id="36" idx="3"/>
          </p:cNvCxnSpPr>
          <p:nvPr/>
        </p:nvCxnSpPr>
        <p:spPr>
          <a:xfrm flipH="1" flipV="1">
            <a:off x="3233160" y="3221373"/>
            <a:ext cx="4370475" cy="21688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35" name="TextBox 31"/>
          <p:cNvSpPr txBox="1"/>
          <p:nvPr/>
        </p:nvSpPr>
        <p:spPr>
          <a:xfrm rot="171334">
            <a:off x="4733844" y="3062312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noProof="0" dirty="0" smtClean="0">
                <a:solidFill>
                  <a:srgbClr val="000000"/>
                </a:solidFill>
                <a:latin typeface="Arial"/>
              </a:rPr>
              <a:t>Upload </a:t>
            </a: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ROP </a:t>
            </a:r>
            <a:r>
              <a:rPr lang="en-US" sz="1400" b="1" noProof="0" dirty="0" smtClean="0">
                <a:solidFill>
                  <a:srgbClr val="FF0000"/>
                </a:solidFill>
                <a:latin typeface="Arial"/>
              </a:rPr>
              <a:t>payload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6" name="Rectangle 14"/>
          <p:cNvSpPr/>
          <p:nvPr/>
        </p:nvSpPr>
        <p:spPr bwMode="auto">
          <a:xfrm>
            <a:off x="2201801" y="3092124"/>
            <a:ext cx="1031359" cy="25849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Arial" pitchFamily="-110" charset="0"/>
              </a:rPr>
              <a:t>Buffer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05526" y="5575968"/>
            <a:ext cx="1870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Has Memory </a:t>
            </a:r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Disclosure </a:t>
            </a:r>
            <a:endParaRPr lang="en-US" sz="135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Vulnerabilities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775092" y="2316738"/>
            <a:ext cx="1215576" cy="1334887"/>
            <a:chOff x="7775092" y="2316738"/>
            <a:chExt cx="1215576" cy="1334887"/>
          </a:xfrm>
        </p:grpSpPr>
        <p:sp>
          <p:nvSpPr>
            <p:cNvPr id="48" name="Rectangle 6"/>
            <p:cNvSpPr/>
            <p:nvPr/>
          </p:nvSpPr>
          <p:spPr>
            <a:xfrm rot="19890236">
              <a:off x="7775092" y="3031928"/>
              <a:ext cx="1208087" cy="61969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 3D E5 03 00 00 74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5D C2 0C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Rectangle 6"/>
            <p:cNvSpPr/>
            <p:nvPr/>
          </p:nvSpPr>
          <p:spPr>
            <a:xfrm rot="19935079">
              <a:off x="7780340" y="2859428"/>
              <a:ext cx="1209675" cy="59322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51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B0 74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85 C0 75 08 FF 15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B8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ectangle 6"/>
            <p:cNvSpPr/>
            <p:nvPr/>
          </p:nvSpPr>
          <p:spPr>
            <a:xfrm rot="19940977">
              <a:off x="7782581" y="2619937"/>
              <a:ext cx="1208087" cy="6388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>
              <a:outerShdw blurRad="39999" dist="23000" algn="b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55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8B EC 8B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56 8D 48 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78 37 92</a:t>
              </a:r>
              <a:endPara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 3" descr="C:\Users\Administrator\Downloads\tumblr_mkc1btGC9k1s5jjtzo1_128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747" y="2316738"/>
              <a:ext cx="809501" cy="60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Rectangle 14"/>
          <p:cNvSpPr/>
          <p:nvPr/>
        </p:nvSpPr>
        <p:spPr bwMode="auto">
          <a:xfrm>
            <a:off x="2195736" y="2625787"/>
            <a:ext cx="1028968" cy="716953"/>
          </a:xfrm>
          <a:prstGeom prst="rect">
            <a:avLst/>
          </a:prstGeom>
          <a:solidFill>
            <a:srgbClr val="FF0000">
              <a:alpha val="7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cxnSp>
        <p:nvCxnSpPr>
          <p:cNvPr id="58" name="曲线连接符 57"/>
          <p:cNvCxnSpPr>
            <a:stCxn id="7" idx="1"/>
            <a:endCxn id="66" idx="1"/>
          </p:cNvCxnSpPr>
          <p:nvPr/>
        </p:nvCxnSpPr>
        <p:spPr>
          <a:xfrm rot="10800000" flipH="1" flipV="1">
            <a:off x="2195736" y="2999189"/>
            <a:ext cx="164386" cy="1211307"/>
          </a:xfrm>
          <a:prstGeom prst="curvedConnector3">
            <a:avLst>
              <a:gd name="adj1" fmla="val -3766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513901" y="337482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Execute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43398" y="3789040"/>
            <a:ext cx="1133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j-lt"/>
              </a:rPr>
              <a:t>Library Code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280454" y="5054207"/>
            <a:ext cx="85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j-lt"/>
              </a:rPr>
              <a:t>Program </a:t>
            </a:r>
          </a:p>
          <a:p>
            <a:pPr algn="ctr"/>
            <a:r>
              <a:rPr lang="en-US" altLang="zh-CN" sz="1200" b="1" dirty="0" smtClean="0">
                <a:latin typeface="+mj-lt"/>
              </a:rPr>
              <a:t>Code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360122" y="4129914"/>
            <a:ext cx="163034" cy="1611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66844" y="4129914"/>
            <a:ext cx="163034" cy="161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57064" y="4129649"/>
            <a:ext cx="163034" cy="161165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360122" y="4452629"/>
            <a:ext cx="163034" cy="161165"/>
          </a:xfrm>
          <a:prstGeom prst="rect">
            <a:avLst/>
          </a:prstGeom>
          <a:solidFill>
            <a:srgbClr val="FFA19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62821" y="4451505"/>
            <a:ext cx="163034" cy="161165"/>
          </a:xfrm>
          <a:prstGeom prst="rect">
            <a:avLst/>
          </a:prstGeom>
          <a:solidFill>
            <a:schemeClr val="accent4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957064" y="4439740"/>
            <a:ext cx="163034" cy="161165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441639" y="5554795"/>
            <a:ext cx="163034" cy="1611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833171" y="5549113"/>
            <a:ext cx="163034" cy="161165"/>
          </a:xfrm>
          <a:prstGeom prst="rect">
            <a:avLst/>
          </a:prstGeom>
          <a:solidFill>
            <a:srgbClr val="B7CF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11519" y="3627875"/>
            <a:ext cx="163034" cy="1611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484744" y="3781067"/>
            <a:ext cx="795710" cy="523341"/>
            <a:chOff x="4352354" y="5171884"/>
            <a:chExt cx="795710" cy="523341"/>
          </a:xfrm>
        </p:grpSpPr>
        <p:sp>
          <p:nvSpPr>
            <p:cNvPr id="82" name="爆炸形 1 81"/>
            <p:cNvSpPr/>
            <p:nvPr/>
          </p:nvSpPr>
          <p:spPr>
            <a:xfrm>
              <a:off x="4352354" y="5171884"/>
              <a:ext cx="795710" cy="52334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424969" y="5268191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Crash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3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6527 0.046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3351 0.046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2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6528 -0.0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23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335 -0.046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22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1598 -7.40741E-7 C -0.02309 -7.40741E-7 -0.0316 0.01273 -0.0316 0.02338 L -0.0316 0.04769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23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00046 C 0.00434 -0.00509 0.00868 -0.01018 0.01319 -0.01574 C 0.01475 -0.01829 0.01631 -0.02361 0.01753 -0.02593 C 0.01805 -0.02755 0.01892 -0.02893 0.01979 -0.03032 C 0.0217 -0.03588 0.01944 -0.03495 0.02413 -0.03889 C 0.025 -0.03981 0.02638 -0.03981 0.02743 -0.04051 L 0.03194 -0.04606 " pathEditMode="relative" rAng="0" ptsTypes="AAAAAAAA"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22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46 L -0.00087 0.00046 C 0.03715 -0.00278 0.02187 -0.00232 0.04496 -0.00232 " pathEditMode="relative" ptsTypes="AAA"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3.33333E-6 C -0.00313 -0.00046 -0.00625 -0.00185 -0.00938 -0.00139 C -0.01077 -0.00139 -0.01129 0.00093 -0.0125 0.00139 C -0.01806 0.00278 -0.02362 0.00324 -0.02917 0.00417 C -0.03195 0.0037 -0.0349 0.00394 -0.0375 0.00278 C -0.03872 0.00208 -0.03872 -0.00046 -0.03959 -0.00139 C -0.04115 -0.00324 -0.04532 -0.00278 -0.04063 -0.00278 " pathEditMode="relative" ptsTypes="AAAAAAAA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57" grpId="0" animBg="1"/>
      <p:bldP spid="59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</a:t>
            </a:r>
            <a:r>
              <a:rPr lang="en-US" altLang="zh-CN" sz="2800" dirty="0" smtClean="0"/>
              <a:t>E</a:t>
            </a:r>
            <a:r>
              <a:rPr lang="en-US" altLang="zh-CN" dirty="0" smtClean="0"/>
              <a:t>R</a:t>
            </a:r>
            <a:r>
              <a:rPr lang="en-US" altLang="zh-CN" sz="2800" dirty="0" smtClean="0"/>
              <a:t>ANZ </a:t>
            </a:r>
            <a:r>
              <a:rPr lang="en-US" altLang="zh-CN" dirty="0" smtClean="0"/>
              <a:t>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Defense based on continuous re-randomization.</a:t>
            </a:r>
          </a:p>
          <a:p>
            <a:pPr lvl="1"/>
            <a:r>
              <a:rPr lang="en-US" altLang="zh-CN" dirty="0" smtClean="0"/>
              <a:t>Re-randomize all code in the </a:t>
            </a:r>
            <a:r>
              <a:rPr lang="en-US" altLang="zh-CN" dirty="0" smtClean="0">
                <a:solidFill>
                  <a:schemeClr val="accent1"/>
                </a:solidFill>
              </a:rPr>
              <a:t>basic block level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Mitigate known memory disclosure attacks.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Efficient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Introduce 6% and 9.7% overhead for SPEC CPU2006 and Parsec-2.1.</a:t>
            </a:r>
          </a:p>
          <a:p>
            <a:pPr lvl="1"/>
            <a:r>
              <a:rPr lang="en-US" altLang="zh-CN" dirty="0" smtClean="0"/>
              <a:t>Incur 10% overhead for Apache/Nginx running in the batch mode.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Deployable</a:t>
            </a:r>
          </a:p>
          <a:p>
            <a:pPr lvl="1"/>
            <a:r>
              <a:rPr lang="en-US" altLang="zh-CN" dirty="0" smtClean="0"/>
              <a:t>Binary analysis w/o needing source code.</a:t>
            </a:r>
          </a:p>
          <a:p>
            <a:pPr lvl="1"/>
            <a:r>
              <a:rPr lang="en-US" altLang="zh-CN" dirty="0" smtClean="0"/>
              <a:t>Support common application features</a:t>
            </a:r>
          </a:p>
          <a:p>
            <a:pPr lvl="2"/>
            <a:r>
              <a:rPr lang="en-US" altLang="zh-CN" dirty="0" smtClean="0"/>
              <a:t>Multi-threading/Multi-processes</a:t>
            </a:r>
          </a:p>
          <a:p>
            <a:pPr lvl="2"/>
            <a:r>
              <a:rPr lang="en-US" altLang="zh-CN" dirty="0" smtClean="0"/>
              <a:t>Linux Signals/Dynamic Library Loading.</a:t>
            </a:r>
          </a:p>
          <a:p>
            <a:pPr lvl="2"/>
            <a:r>
              <a:rPr lang="en-US" altLang="zh-CN" dirty="0" smtClean="0"/>
              <a:t>Self-referencing Code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b="1" dirty="0" smtClean="0"/>
              <a:t>Challenges</a:t>
            </a:r>
          </a:p>
          <a:p>
            <a:r>
              <a:rPr lang="en-US" altLang="zh-CN" sz="2800" dirty="0"/>
              <a:t>Two Key Design Choices</a:t>
            </a:r>
          </a:p>
          <a:p>
            <a:r>
              <a:rPr lang="en-US" altLang="zh-CN" sz="2800" dirty="0"/>
              <a:t>Architecture Overview</a:t>
            </a:r>
          </a:p>
          <a:p>
            <a:r>
              <a:rPr lang="en-US" altLang="zh-CN" sz="2800" dirty="0"/>
              <a:t>Evaluation</a:t>
            </a:r>
          </a:p>
          <a:p>
            <a:r>
              <a:rPr lang="en-US" altLang="zh-CN" sz="2800" dirty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Challenge1: How to re-randomize code at runtime?</a:t>
            </a:r>
          </a:p>
          <a:p>
            <a:pPr lvl="1"/>
            <a:r>
              <a:rPr lang="en-US" altLang="zh-CN" dirty="0" smtClean="0"/>
              <a:t>Easy to copy code &amp; relocate the direct references.</a:t>
            </a:r>
          </a:p>
          <a:p>
            <a:pPr lvl="1"/>
            <a:r>
              <a:rPr lang="en-US" altLang="zh-CN" dirty="0" smtClean="0"/>
              <a:t>But what about code </a:t>
            </a:r>
            <a:r>
              <a:rPr lang="en-US" altLang="zh-CN" dirty="0"/>
              <a:t>pointers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3786574"/>
            <a:ext cx="179408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ov</a:t>
            </a:r>
            <a:r>
              <a:rPr lang="en-US" altLang="zh-CN" dirty="0" smtClean="0"/>
              <a:t> $func_2,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all  *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03848" y="27809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09115" y="2780928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61243" y="3785805"/>
            <a:ext cx="13681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4285179" y="3150260"/>
            <a:ext cx="1260141" cy="63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837689" y="3150260"/>
            <a:ext cx="942223" cy="135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3502" y="4539899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7643" y="4355812"/>
            <a:ext cx="4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6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Challenge1: How to re-randomize code at runtime?</a:t>
            </a:r>
          </a:p>
          <a:p>
            <a:pPr lvl="1"/>
            <a:r>
              <a:rPr lang="en-US" altLang="zh-CN" dirty="0" smtClean="0"/>
              <a:t>Easy to copy code &amp; relocate the direct references.</a:t>
            </a:r>
          </a:p>
          <a:p>
            <a:pPr lvl="1"/>
            <a:r>
              <a:rPr lang="en-US" altLang="zh-CN" dirty="0" smtClean="0"/>
              <a:t>But what about code </a:t>
            </a:r>
            <a:r>
              <a:rPr lang="en-US" altLang="zh-CN" dirty="0"/>
              <a:t>pointers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3786574"/>
            <a:ext cx="179408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ov</a:t>
            </a:r>
            <a:r>
              <a:rPr lang="en-US" altLang="zh-CN" dirty="0" smtClean="0"/>
              <a:t> $func_2,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all  *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03848" y="27809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09115" y="2780928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61243" y="3785805"/>
            <a:ext cx="136815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(deleted)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4285179" y="3150260"/>
            <a:ext cx="1260141" cy="635545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3502" y="4827931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7643" y="4643844"/>
            <a:ext cx="4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12259" y="4340571"/>
            <a:ext cx="13681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7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Challenge1: How to re-randomize code at runtime?</a:t>
            </a:r>
          </a:p>
          <a:p>
            <a:pPr lvl="1"/>
            <a:r>
              <a:rPr lang="en-US" altLang="zh-CN" dirty="0" smtClean="0"/>
              <a:t>Easy to copy code &amp; relocate the direct references.</a:t>
            </a:r>
          </a:p>
          <a:p>
            <a:pPr lvl="1"/>
            <a:r>
              <a:rPr lang="en-US" altLang="zh-CN" dirty="0" smtClean="0"/>
              <a:t>But what about code </a:t>
            </a:r>
            <a:r>
              <a:rPr lang="en-US" altLang="zh-CN" dirty="0"/>
              <a:t>pointers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We should update </a:t>
            </a:r>
            <a:r>
              <a:rPr lang="en-US" altLang="zh-CN" dirty="0" err="1" smtClean="0">
                <a:solidFill>
                  <a:srgbClr val="FF0000"/>
                </a:solidFill>
              </a:rPr>
              <a:t>Ptr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at runtime.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3786574"/>
            <a:ext cx="179408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ov</a:t>
            </a:r>
            <a:r>
              <a:rPr lang="en-US" altLang="zh-CN" dirty="0" smtClean="0"/>
              <a:t> $func_2,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all  *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03848" y="27809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09115" y="2780928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61243" y="3785805"/>
            <a:ext cx="136815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(deleted)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4285179" y="3150260"/>
            <a:ext cx="1260141" cy="635545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3502" y="5053247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7643" y="4869160"/>
            <a:ext cx="4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12259" y="4340571"/>
            <a:ext cx="13681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37689" y="3150261"/>
            <a:ext cx="942223" cy="190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32422" y="4773732"/>
            <a:ext cx="795710" cy="523341"/>
            <a:chOff x="4352354" y="5171884"/>
            <a:chExt cx="795710" cy="523341"/>
          </a:xfrm>
        </p:grpSpPr>
        <p:sp>
          <p:nvSpPr>
            <p:cNvPr id="17" name="爆炸形 1 16"/>
            <p:cNvSpPr/>
            <p:nvPr/>
          </p:nvSpPr>
          <p:spPr>
            <a:xfrm>
              <a:off x="4352354" y="5171884"/>
              <a:ext cx="795710" cy="52334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24969" y="5268191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Crash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箭头连接符 20"/>
          <p:cNvCxnSpPr>
            <a:stCxn id="8" idx="2"/>
            <a:endCxn id="14" idx="0"/>
          </p:cNvCxnSpPr>
          <p:nvPr/>
        </p:nvCxnSpPr>
        <p:spPr>
          <a:xfrm>
            <a:off x="4285179" y="3150260"/>
            <a:ext cx="3311157" cy="1190311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dirty="0"/>
              <a:t>Challenges</a:t>
            </a:r>
          </a:p>
          <a:p>
            <a:r>
              <a:rPr lang="en-US" altLang="zh-CN" sz="2800" dirty="0"/>
              <a:t>Two Key Design Choices</a:t>
            </a:r>
          </a:p>
          <a:p>
            <a:r>
              <a:rPr lang="en-US" altLang="zh-CN" sz="2800" dirty="0"/>
              <a:t>Architecture </a:t>
            </a:r>
            <a:r>
              <a:rPr lang="en-US" altLang="zh-CN" sz="2800" dirty="0" smtClean="0"/>
              <a:t>Overview</a:t>
            </a:r>
            <a:endParaRPr lang="en-US" altLang="zh-CN" sz="2800" dirty="0"/>
          </a:p>
          <a:p>
            <a:r>
              <a:rPr lang="en-US" altLang="zh-CN" sz="2800" dirty="0"/>
              <a:t>Evaluation</a:t>
            </a:r>
          </a:p>
          <a:p>
            <a:r>
              <a:rPr lang="en-US" altLang="zh-CN" sz="2800" dirty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Challenge1: How to re-randomize code at runtime?</a:t>
            </a:r>
          </a:p>
          <a:p>
            <a:pPr lvl="1"/>
            <a:r>
              <a:rPr lang="en-US" altLang="zh-CN" dirty="0" smtClean="0"/>
              <a:t>Easy to copy code &amp; relocate the direct references.</a:t>
            </a:r>
          </a:p>
          <a:p>
            <a:pPr lvl="1"/>
            <a:r>
              <a:rPr lang="en-US" altLang="zh-CN" dirty="0" smtClean="0"/>
              <a:t>But what about code </a:t>
            </a:r>
            <a:r>
              <a:rPr lang="en-US" altLang="zh-CN" dirty="0"/>
              <a:t>pointers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How to update all propagated code pointers?</a:t>
            </a:r>
          </a:p>
          <a:p>
            <a:pPr lvl="2"/>
            <a:r>
              <a:rPr lang="en-US" altLang="zh-CN" dirty="0" smtClean="0"/>
              <a:t>Precisely </a:t>
            </a:r>
            <a:r>
              <a:rPr lang="en-US" altLang="zh-CN" dirty="0"/>
              <a:t>identifying and tracking such pointers </a:t>
            </a:r>
            <a:r>
              <a:rPr lang="en-US" altLang="zh-CN" dirty="0" smtClean="0"/>
              <a:t>in binary during execution is </a:t>
            </a:r>
            <a:r>
              <a:rPr lang="en-US" altLang="zh-CN" dirty="0"/>
              <a:t>a prominent </a:t>
            </a:r>
            <a:r>
              <a:rPr lang="en-US" altLang="zh-CN" dirty="0" smtClean="0"/>
              <a:t>problem.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3848" y="27809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09115" y="2780928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61243" y="3785805"/>
            <a:ext cx="136815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(deleted)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4285179" y="3150260"/>
            <a:ext cx="1260141" cy="635545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12259" y="4340571"/>
            <a:ext cx="13681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4227206" y="2587122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2"/>
            <a:endCxn id="9" idx="0"/>
          </p:cNvCxnSpPr>
          <p:nvPr/>
        </p:nvCxnSpPr>
        <p:spPr>
          <a:xfrm flipH="1">
            <a:off x="5545320" y="2674885"/>
            <a:ext cx="352105" cy="1110920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  <a:endCxn id="9" idx="0"/>
          </p:cNvCxnSpPr>
          <p:nvPr/>
        </p:nvCxnSpPr>
        <p:spPr>
          <a:xfrm>
            <a:off x="4803270" y="2956454"/>
            <a:ext cx="742050" cy="829351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9" idx="0"/>
          </p:cNvCxnSpPr>
          <p:nvPr/>
        </p:nvCxnSpPr>
        <p:spPr>
          <a:xfrm>
            <a:off x="5303179" y="2758495"/>
            <a:ext cx="242141" cy="1027310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9" idx="0"/>
          </p:cNvCxnSpPr>
          <p:nvPr/>
        </p:nvCxnSpPr>
        <p:spPr>
          <a:xfrm flipH="1">
            <a:off x="5545320" y="2716690"/>
            <a:ext cx="952013" cy="1069115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7115" y="2389163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21361" y="2305553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921269" y="2347358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445323" y="2556373"/>
            <a:ext cx="1152128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 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3" idx="2"/>
            <a:endCxn id="9" idx="0"/>
          </p:cNvCxnSpPr>
          <p:nvPr/>
        </p:nvCxnSpPr>
        <p:spPr>
          <a:xfrm flipH="1">
            <a:off x="5545320" y="2925705"/>
            <a:ext cx="1476067" cy="860100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Challenge2: When to re-randomize code?</a:t>
            </a:r>
          </a:p>
          <a:p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Overly frequent </a:t>
            </a:r>
            <a:r>
              <a:rPr lang="en-US" altLang="zh-CN" dirty="0" smtClean="0"/>
              <a:t>re-randomization </a:t>
            </a:r>
            <a:r>
              <a:rPr lang="en-US" altLang="zh-CN" dirty="0"/>
              <a:t>can incur an unacceptably high </a:t>
            </a:r>
            <a:r>
              <a:rPr lang="en-US" altLang="zh-CN" dirty="0" smtClean="0"/>
              <a:t>overhead.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Insufficiently </a:t>
            </a:r>
            <a:r>
              <a:rPr lang="en-US" altLang="zh-CN" dirty="0">
                <a:solidFill>
                  <a:srgbClr val="FF0000"/>
                </a:solidFill>
              </a:rPr>
              <a:t>frequent </a:t>
            </a:r>
            <a:r>
              <a:rPr lang="en-US" altLang="zh-CN" dirty="0" smtClean="0"/>
              <a:t>re-randomization </a:t>
            </a:r>
            <a:r>
              <a:rPr lang="en-US" altLang="zh-CN" dirty="0"/>
              <a:t>can weaken or eliminate security </a:t>
            </a:r>
            <a:r>
              <a:rPr lang="en-US" altLang="zh-CN" dirty="0" smtClean="0"/>
              <a:t>guarantees.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attacker may have the opportunity to leak </a:t>
            </a:r>
            <a:r>
              <a:rPr lang="en-US" altLang="zh-CN" dirty="0" smtClean="0"/>
              <a:t>information and execute </a:t>
            </a:r>
            <a:r>
              <a:rPr lang="en-US" altLang="zh-CN" dirty="0"/>
              <a:t>the </a:t>
            </a:r>
            <a:r>
              <a:rPr lang="en-US" altLang="zh-CN" dirty="0" smtClean="0"/>
              <a:t> main </a:t>
            </a:r>
            <a:r>
              <a:rPr lang="en-US" altLang="zh-CN" dirty="0"/>
              <a:t>attack before the process is </a:t>
            </a:r>
            <a:r>
              <a:rPr lang="en-US" altLang="zh-CN" dirty="0" smtClean="0"/>
              <a:t>re-randomized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dirty="0" smtClean="0"/>
              <a:t>Challenges</a:t>
            </a:r>
          </a:p>
          <a:p>
            <a:r>
              <a:rPr lang="en-US" altLang="zh-CN" sz="2800" b="1" dirty="0" smtClean="0"/>
              <a:t>Two Key Design Choices</a:t>
            </a:r>
            <a:endParaRPr lang="en-US" altLang="zh-CN" sz="2800" b="1" dirty="0"/>
          </a:p>
          <a:p>
            <a:r>
              <a:rPr lang="en-US" altLang="zh-CN" sz="2800" dirty="0"/>
              <a:t>Architecture Overview</a:t>
            </a:r>
          </a:p>
          <a:p>
            <a:r>
              <a:rPr lang="en-US" altLang="zh-CN" sz="2800" dirty="0" smtClean="0"/>
              <a:t>Evaluation</a:t>
            </a:r>
            <a:endParaRPr lang="en-US" altLang="zh-CN" sz="2800" dirty="0"/>
          </a:p>
          <a:p>
            <a:r>
              <a:rPr lang="en-US" altLang="zh-CN" sz="2800" dirty="0" smtClean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Re-randomization </a:t>
            </a:r>
            <a:r>
              <a:rPr lang="en-US" altLang="zh-CN" dirty="0"/>
              <a:t>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/>
          <a:lstStyle/>
          <a:p>
            <a:r>
              <a:rPr lang="en-US" altLang="zh-CN" dirty="0" smtClean="0"/>
              <a:t>Avoid identifying and updating code pointers.</a:t>
            </a:r>
          </a:p>
          <a:p>
            <a:pPr lvl="1"/>
            <a:r>
              <a:rPr lang="en-US" altLang="zh-CN" dirty="0"/>
              <a:t>It dynamically redirects a code pointer to its corresponding address in the </a:t>
            </a:r>
            <a:r>
              <a:rPr lang="en-US" altLang="zh-CN" dirty="0" smtClean="0"/>
              <a:t>code variant </a:t>
            </a:r>
            <a:r>
              <a:rPr lang="en-US" altLang="zh-CN" dirty="0"/>
              <a:t>when it is </a:t>
            </a:r>
            <a:r>
              <a:rPr lang="en-US" altLang="zh-CN" dirty="0" smtClean="0">
                <a:solidFill>
                  <a:srgbClr val="FF0000"/>
                </a:solidFill>
              </a:rPr>
              <a:t>de-referenced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Re-randomization </a:t>
            </a:r>
            <a:r>
              <a:rPr lang="en-US" altLang="zh-CN" dirty="0"/>
              <a:t>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/>
          <a:lstStyle/>
          <a:p>
            <a:r>
              <a:rPr lang="en-US" altLang="zh-CN" dirty="0" smtClean="0"/>
              <a:t>Avoid identifying and updating code pointers.</a:t>
            </a:r>
          </a:p>
          <a:p>
            <a:pPr lvl="1"/>
            <a:r>
              <a:rPr lang="en-US" altLang="zh-CN" dirty="0"/>
              <a:t>It dynamically redirects a code pointer to its corresponding address in the </a:t>
            </a:r>
            <a:r>
              <a:rPr lang="en-US" altLang="zh-CN" dirty="0" smtClean="0"/>
              <a:t>code variant </a:t>
            </a:r>
            <a:r>
              <a:rPr lang="en-US" altLang="zh-CN" dirty="0"/>
              <a:t>when it is </a:t>
            </a:r>
            <a:r>
              <a:rPr lang="en-US" altLang="zh-CN" dirty="0" smtClean="0">
                <a:solidFill>
                  <a:srgbClr val="FF0000"/>
                </a:solidFill>
              </a:rPr>
              <a:t>de-referenced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8" name="TextBox 11"/>
          <p:cNvSpPr txBox="1"/>
          <p:nvPr/>
        </p:nvSpPr>
        <p:spPr>
          <a:xfrm>
            <a:off x="899592" y="6053043"/>
            <a:ext cx="1435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 Space</a:t>
            </a:r>
          </a:p>
        </p:txBody>
      </p:sp>
      <p:sp>
        <p:nvSpPr>
          <p:cNvPr id="29" name="Rectangle 3"/>
          <p:cNvSpPr/>
          <p:nvPr/>
        </p:nvSpPr>
        <p:spPr bwMode="auto">
          <a:xfrm>
            <a:off x="1102613" y="2571574"/>
            <a:ext cx="1028968" cy="855232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30" name="Rectangle 4"/>
          <p:cNvSpPr/>
          <p:nvPr/>
        </p:nvSpPr>
        <p:spPr bwMode="auto">
          <a:xfrm>
            <a:off x="1102613" y="2434026"/>
            <a:ext cx="1028968" cy="3610828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31" name="Rectangle 7"/>
          <p:cNvSpPr/>
          <p:nvPr/>
        </p:nvSpPr>
        <p:spPr bwMode="auto">
          <a:xfrm>
            <a:off x="1102613" y="5094372"/>
            <a:ext cx="1028968" cy="863037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33" name="Rectangle 13"/>
          <p:cNvSpPr/>
          <p:nvPr/>
        </p:nvSpPr>
        <p:spPr bwMode="auto">
          <a:xfrm>
            <a:off x="1102612" y="2571573"/>
            <a:ext cx="1028968" cy="660637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Stack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34" name="Rectangle 14"/>
          <p:cNvSpPr/>
          <p:nvPr/>
        </p:nvSpPr>
        <p:spPr bwMode="auto">
          <a:xfrm>
            <a:off x="1102613" y="2852936"/>
            <a:ext cx="1028968" cy="181649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Return Address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80731" y="3789040"/>
            <a:ext cx="1072731" cy="1058869"/>
            <a:chOff x="2173854" y="3789040"/>
            <a:chExt cx="1072731" cy="1058869"/>
          </a:xfrm>
        </p:grpSpPr>
        <p:sp>
          <p:nvSpPr>
            <p:cNvPr id="32" name="Rectangle 10"/>
            <p:cNvSpPr/>
            <p:nvPr/>
          </p:nvSpPr>
          <p:spPr bwMode="auto">
            <a:xfrm>
              <a:off x="2195736" y="3789040"/>
              <a:ext cx="1028968" cy="1058869"/>
            </a:xfrm>
            <a:prstGeom prst="rect">
              <a:avLst/>
            </a:prstGeom>
            <a:solidFill>
              <a:srgbClr val="00AE00">
                <a:lumMod val="20000"/>
                <a:lumOff val="8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98" tIns="34299" rIns="68598" bIns="3429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9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73854" y="3789040"/>
              <a:ext cx="1072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+mj-lt"/>
                </a:rPr>
                <a:t>Code Cache</a:t>
              </a:r>
              <a:endParaRPr lang="zh-CN" altLang="en-US" sz="1200" b="1" dirty="0">
                <a:latin typeface="+mj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337114" y="510716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j-lt"/>
              </a:rPr>
              <a:t>Code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66999" y="4129914"/>
            <a:ext cx="163034" cy="1611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73721" y="4129914"/>
            <a:ext cx="163034" cy="161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63941" y="4129649"/>
            <a:ext cx="163034" cy="161165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6999" y="4452629"/>
            <a:ext cx="163034" cy="161165"/>
          </a:xfrm>
          <a:prstGeom prst="rect">
            <a:avLst/>
          </a:prstGeom>
          <a:solidFill>
            <a:srgbClr val="FFA19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9698" y="4451505"/>
            <a:ext cx="163034" cy="161165"/>
          </a:xfrm>
          <a:prstGeom prst="rect">
            <a:avLst/>
          </a:prstGeom>
          <a:solidFill>
            <a:schemeClr val="accent4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63941" y="4439740"/>
            <a:ext cx="163034" cy="161165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0605" y="5080013"/>
            <a:ext cx="1196161" cy="869267"/>
            <a:chOff x="3392675" y="5107160"/>
            <a:chExt cx="1196161" cy="869267"/>
          </a:xfrm>
        </p:grpSpPr>
        <p:sp>
          <p:nvSpPr>
            <p:cNvPr id="55" name="Rectangle 7"/>
            <p:cNvSpPr/>
            <p:nvPr/>
          </p:nvSpPr>
          <p:spPr bwMode="auto">
            <a:xfrm>
              <a:off x="3471548" y="5113390"/>
              <a:ext cx="1028968" cy="8630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98" tIns="34299" rIns="68598" bIns="3429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9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392675" y="5107160"/>
              <a:ext cx="1196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+mj-lt"/>
                </a:rPr>
                <a:t>Original Code</a:t>
              </a:r>
              <a:endParaRPr lang="zh-CN" altLang="en-US" sz="1200" b="1" dirty="0">
                <a:latin typeface="+mj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6999" y="5372879"/>
            <a:ext cx="759976" cy="484145"/>
            <a:chOff x="2360122" y="5372879"/>
            <a:chExt cx="759976" cy="484145"/>
          </a:xfrm>
        </p:grpSpPr>
        <p:sp>
          <p:nvSpPr>
            <p:cNvPr id="49" name="矩形 48"/>
            <p:cNvSpPr/>
            <p:nvPr/>
          </p:nvSpPr>
          <p:spPr>
            <a:xfrm>
              <a:off x="2360122" y="5373144"/>
              <a:ext cx="163034" cy="161165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66844" y="5373144"/>
              <a:ext cx="163034" cy="1611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57064" y="5372879"/>
              <a:ext cx="163034" cy="161165"/>
            </a:xfrm>
            <a:prstGeom prst="rect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60122" y="5695859"/>
              <a:ext cx="163034" cy="161165"/>
            </a:xfrm>
            <a:prstGeom prst="rect">
              <a:avLst/>
            </a:prstGeom>
            <a:solidFill>
              <a:srgbClr val="FFA19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62821" y="5694735"/>
              <a:ext cx="163034" cy="161165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57064" y="5682970"/>
              <a:ext cx="163034" cy="16116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左箭头 7"/>
          <p:cNvSpPr/>
          <p:nvPr/>
        </p:nvSpPr>
        <p:spPr>
          <a:xfrm>
            <a:off x="2278399" y="5296312"/>
            <a:ext cx="280180" cy="379392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2354" y="508518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Arial (标题)"/>
              </a:rPr>
              <a:t>Change to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Arial (标题)"/>
              </a:rPr>
              <a:t>Read-only</a:t>
            </a:r>
          </a:p>
          <a:p>
            <a:r>
              <a:rPr lang="en-US" altLang="zh-CN" sz="1400" b="1" dirty="0" smtClean="0">
                <a:latin typeface="Arial (标题)"/>
              </a:rPr>
              <a:t>Permission</a:t>
            </a:r>
            <a:endParaRPr lang="zh-CN" altLang="en-US" sz="1400" b="1" dirty="0">
              <a:latin typeface="Arial (标题)"/>
            </a:endParaRPr>
          </a:p>
        </p:txBody>
      </p:sp>
      <p:sp>
        <p:nvSpPr>
          <p:cNvPr id="62" name="左箭头 61"/>
          <p:cNvSpPr/>
          <p:nvPr/>
        </p:nvSpPr>
        <p:spPr>
          <a:xfrm>
            <a:off x="2280681" y="4139169"/>
            <a:ext cx="280180" cy="379392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534585" y="41437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Arial (标题)"/>
              </a:rPr>
              <a:t>Code Variant</a:t>
            </a:r>
            <a:endParaRPr lang="zh-CN" altLang="en-US" sz="1400" b="1" dirty="0">
              <a:latin typeface="Arial (标题)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6469" y="3021920"/>
            <a:ext cx="5347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This property is required for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self-referencing code</a:t>
            </a:r>
            <a:r>
              <a:rPr lang="en-US" altLang="zh-CN" sz="2000" i="1" dirty="0" smtClean="0"/>
              <a:t>.</a:t>
            </a:r>
          </a:p>
          <a:p>
            <a:endParaRPr lang="en-US" altLang="zh-CN" sz="2000" i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Self-referencing Code: </a:t>
            </a:r>
            <a:r>
              <a:rPr lang="en-US" altLang="zh-CN" sz="2000" dirty="0" smtClean="0"/>
              <a:t>It</a:t>
            </a:r>
            <a:r>
              <a:rPr lang="en-US" altLang="zh-CN" sz="2000" i="1" dirty="0" smtClean="0"/>
              <a:t> </a:t>
            </a:r>
            <a:r>
              <a:rPr lang="en-US" altLang="zh-CN" sz="2000" dirty="0"/>
              <a:t>usually </a:t>
            </a:r>
            <a:r>
              <a:rPr lang="en-US" altLang="zh-CN" sz="2000" dirty="0" smtClean="0"/>
              <a:t>treats </a:t>
            </a:r>
            <a:r>
              <a:rPr lang="en-US" altLang="zh-CN" sz="2000" dirty="0"/>
              <a:t>the </a:t>
            </a:r>
            <a:r>
              <a:rPr lang="en-US" altLang="zh-CN" sz="2000" b="1" dirty="0"/>
              <a:t>code pointers </a:t>
            </a:r>
            <a:r>
              <a:rPr lang="en-US" altLang="zh-CN" sz="2000" dirty="0"/>
              <a:t>as </a:t>
            </a:r>
            <a:r>
              <a:rPr lang="en-US" altLang="zh-CN" sz="2000" b="1" dirty="0"/>
              <a:t>data </a:t>
            </a:r>
            <a:r>
              <a:rPr lang="en-US" altLang="zh-CN" sz="2000" b="1" dirty="0" smtClean="0"/>
              <a:t>pointers  </a:t>
            </a:r>
            <a:r>
              <a:rPr lang="en-US" altLang="zh-CN" sz="2000" dirty="0" smtClean="0"/>
              <a:t>and use </a:t>
            </a:r>
            <a:r>
              <a:rPr lang="en-US" altLang="zh-CN" sz="2000" dirty="0"/>
              <a:t>these data pointers to </a:t>
            </a:r>
            <a:r>
              <a:rPr lang="en-US" altLang="zh-CN" sz="2000" b="1" dirty="0"/>
              <a:t>read the content</a:t>
            </a:r>
            <a:r>
              <a:rPr lang="en-US" altLang="zh-CN" sz="2000" dirty="0"/>
              <a:t>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110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6527 0.0469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23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335 0.046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233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0.06527 -0.0467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233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335 -0.0469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3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01597 1.11111E-6 C -0.02309 1.11111E-6 -0.03159 0.01273 -0.03159 0.02338 L -0.03159 0.04768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238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4.44444E-6 0.00046 C 0.00434 -0.00509 0.00868 -0.01019 0.01319 -0.01574 C 0.01475 -0.01829 0.01632 -0.02361 0.01753 -0.02593 C 0.01805 -0.02755 0.01892 -0.02894 0.01979 -0.03032 C 0.0217 -0.03588 0.01944 -0.03495 0.02413 -0.03889 C 0.025 -0.03982 0.02638 -0.03982 0.02743 -0.04051 L 0.03194 -0.04607 " pathEditMode="relative" rAng="0" ptsTypes="AAAAAA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8" grpId="0" animBg="1"/>
      <p:bldP spid="9" grpId="0"/>
      <p:bldP spid="62" grpId="0" animBg="1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Re-randomization </a:t>
            </a:r>
            <a:r>
              <a:rPr lang="en-US" altLang="zh-CN" dirty="0"/>
              <a:t>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/>
          <a:lstStyle/>
          <a:p>
            <a:r>
              <a:rPr lang="en-US" altLang="zh-CN" dirty="0" smtClean="0"/>
              <a:t>Dynamic Address Translation.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960575" y="3186842"/>
            <a:ext cx="179408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ov</a:t>
            </a:r>
            <a:r>
              <a:rPr lang="en-US" altLang="zh-CN" dirty="0" smtClean="0"/>
              <a:t> $func_2,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all  *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3835961" y="55523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4354053" y="5552357"/>
            <a:ext cx="1534667" cy="369332"/>
          </a:xfrm>
          <a:prstGeom prst="rect">
            <a:avLst/>
          </a:prstGeom>
          <a:solidFill>
            <a:srgbClr val="FF79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&amp;Func_2(RO) 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6781750" y="4638327"/>
            <a:ext cx="136815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Func_2(RO)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cxnSp>
        <p:nvCxnSpPr>
          <p:cNvPr id="179" name="直接箭头连接符 178"/>
          <p:cNvCxnSpPr>
            <a:stCxn id="177" idx="3"/>
          </p:cNvCxnSpPr>
          <p:nvPr/>
        </p:nvCxnSpPr>
        <p:spPr>
          <a:xfrm flipV="1">
            <a:off x="5888720" y="4638327"/>
            <a:ext cx="915528" cy="1098696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500469" y="4453515"/>
            <a:ext cx="3880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44610" y="4269428"/>
            <a:ext cx="48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6781749" y="2878051"/>
            <a:ext cx="13681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Func_2(RX)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graphicFrame>
        <p:nvGraphicFramePr>
          <p:cNvPr id="198" name="表格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80240"/>
              </p:ext>
            </p:extLst>
          </p:nvPr>
        </p:nvGraphicFramePr>
        <p:xfrm>
          <a:off x="3419872" y="2624975"/>
          <a:ext cx="2713054" cy="110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27"/>
                <a:gridCol w="1356527"/>
              </a:tblGrid>
              <a:tr h="3295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</a:tr>
              <a:tr h="3295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&amp;Func2(RO)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&amp;Func2(RX)</a:t>
                      </a:r>
                      <a:endParaRPr lang="zh-CN" altLang="en-US" dirty="0"/>
                    </a:p>
                  </a:txBody>
                  <a:tcPr/>
                </a:tc>
              </a:tr>
              <a:tr h="369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矩形 202"/>
          <p:cNvSpPr/>
          <p:nvPr/>
        </p:nvSpPr>
        <p:spPr>
          <a:xfrm>
            <a:off x="960575" y="4302311"/>
            <a:ext cx="1794081" cy="30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Call </a:t>
            </a:r>
            <a:r>
              <a:rPr lang="en-US" altLang="zh-CN" sz="1400" b="1" dirty="0" smtClean="0">
                <a:solidFill>
                  <a:schemeClr val="accent5"/>
                </a:solidFill>
              </a:rPr>
              <a:t>translation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ptr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568784" y="4486276"/>
            <a:ext cx="1803691" cy="1751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716261" y="587872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Original Code</a:t>
            </a:r>
            <a:endParaRPr lang="zh-CN" altLang="en-US" b="1" dirty="0"/>
          </a:p>
        </p:txBody>
      </p:sp>
      <p:sp>
        <p:nvSpPr>
          <p:cNvPr id="206" name="矩形 205"/>
          <p:cNvSpPr/>
          <p:nvPr/>
        </p:nvSpPr>
        <p:spPr>
          <a:xfrm>
            <a:off x="6563979" y="2467816"/>
            <a:ext cx="1803691" cy="1751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804248" y="2468651"/>
            <a:ext cx="14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Code Cache</a:t>
            </a:r>
            <a:endParaRPr lang="zh-CN" altLang="en-US" b="1" dirty="0"/>
          </a:p>
        </p:txBody>
      </p:sp>
      <p:sp>
        <p:nvSpPr>
          <p:cNvPr id="208" name="文本框 207"/>
          <p:cNvSpPr txBox="1"/>
          <p:nvPr/>
        </p:nvSpPr>
        <p:spPr>
          <a:xfrm>
            <a:off x="960972" y="5589240"/>
            <a:ext cx="29071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Note.</a:t>
            </a:r>
            <a:endParaRPr lang="en-US" altLang="zh-CN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b="1" dirty="0" smtClean="0"/>
              <a:t>RO   : Read-Only </a:t>
            </a:r>
          </a:p>
          <a:p>
            <a:r>
              <a:rPr lang="en-US" altLang="zh-CN" sz="1400" b="1" dirty="0" smtClean="0"/>
              <a:t>RX   : Readable and </a:t>
            </a:r>
            <a:r>
              <a:rPr lang="en-US" altLang="zh-CN" sz="1400" b="1" dirty="0" err="1" smtClean="0"/>
              <a:t>eXecutable</a:t>
            </a:r>
            <a:endParaRPr lang="en-US" altLang="zh-CN" sz="1400" b="1" dirty="0" smtClean="0"/>
          </a:p>
        </p:txBody>
      </p:sp>
      <p:sp>
        <p:nvSpPr>
          <p:cNvPr id="211" name="矩形 210"/>
          <p:cNvSpPr/>
          <p:nvPr/>
        </p:nvSpPr>
        <p:spPr>
          <a:xfrm>
            <a:off x="3834605" y="5301208"/>
            <a:ext cx="2248230" cy="9468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4620202" y="59216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Heap</a:t>
            </a:r>
            <a:endParaRPr lang="zh-CN" altLang="en-US" b="1" dirty="0"/>
          </a:p>
        </p:txBody>
      </p:sp>
      <p:cxnSp>
        <p:nvCxnSpPr>
          <p:cNvPr id="215" name="肘形连接符 214"/>
          <p:cNvCxnSpPr>
            <a:stCxn id="203" idx="3"/>
          </p:cNvCxnSpPr>
          <p:nvPr/>
        </p:nvCxnSpPr>
        <p:spPr>
          <a:xfrm flipV="1">
            <a:off x="2754656" y="2897919"/>
            <a:ext cx="4049592" cy="1555596"/>
          </a:xfrm>
          <a:prstGeom prst="bentConnector3">
            <a:avLst>
              <a:gd name="adj1" fmla="val 895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3466005" y="4156772"/>
            <a:ext cx="25135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434343"/>
                </a:solidFill>
                <a:latin typeface="Tahoma" panose="020B0604030504040204" pitchFamily="34" charset="0"/>
              </a:rPr>
              <a:t>1. Lookup Mapping Table </a:t>
            </a:r>
          </a:p>
          <a:p>
            <a:r>
              <a:rPr lang="en-US" altLang="zh-CN" sz="1600" dirty="0" smtClean="0">
                <a:solidFill>
                  <a:srgbClr val="434343"/>
                </a:solidFill>
                <a:latin typeface="Tahoma" panose="020B0604030504040204" pitchFamily="34" charset="0"/>
              </a:rPr>
              <a:t>2. Jump to New Target</a:t>
            </a:r>
            <a:endParaRPr lang="zh-CN" altLang="en-US" sz="1600" dirty="0"/>
          </a:p>
        </p:txBody>
      </p:sp>
      <p:cxnSp>
        <p:nvCxnSpPr>
          <p:cNvPr id="218" name="曲线连接符 217"/>
          <p:cNvCxnSpPr>
            <a:endCxn id="198" idx="1"/>
          </p:cNvCxnSpPr>
          <p:nvPr/>
        </p:nvCxnSpPr>
        <p:spPr>
          <a:xfrm rot="16200000" flipV="1">
            <a:off x="2952300" y="3643066"/>
            <a:ext cx="981279" cy="46133"/>
          </a:xfrm>
          <a:prstGeom prst="curvedConnector4">
            <a:avLst>
              <a:gd name="adj1" fmla="val 21949"/>
              <a:gd name="adj2" fmla="val 59552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9" name="曲线连接符 218"/>
          <p:cNvCxnSpPr>
            <a:stCxn id="198" idx="3"/>
          </p:cNvCxnSpPr>
          <p:nvPr/>
        </p:nvCxnSpPr>
        <p:spPr>
          <a:xfrm flipH="1">
            <a:off x="5979514" y="3175493"/>
            <a:ext cx="153412" cy="1028984"/>
          </a:xfrm>
          <a:prstGeom prst="curvedConnector4">
            <a:avLst>
              <a:gd name="adj1" fmla="val -93132"/>
              <a:gd name="adj2" fmla="val 7675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 rot="5400000">
            <a:off x="7447188" y="3288355"/>
            <a:ext cx="2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Randomized Location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467745" y="1683821"/>
            <a:ext cx="802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During re-randomization, we </a:t>
            </a:r>
            <a:r>
              <a:rPr lang="en-US" altLang="zh-CN" sz="2400" dirty="0" smtClean="0">
                <a:solidFill>
                  <a:srgbClr val="FF0000"/>
                </a:solidFill>
              </a:rPr>
              <a:t>need to update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Mapping Table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13" grpId="0" animBg="1"/>
      <p:bldP spid="2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Re-randomization without Tracking Pointers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5845907" y="3464339"/>
            <a:ext cx="1257068" cy="1108850"/>
          </a:xfrm>
          <a:prstGeom prst="roundRect">
            <a:avLst/>
          </a:prstGeom>
          <a:solidFill>
            <a:sysClr val="window" lastClr="FFFFFF"/>
          </a:solidFill>
          <a:ln w="127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733407" y="4860772"/>
            <a:ext cx="1473766" cy="158822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263593" y="4912523"/>
            <a:ext cx="464820" cy="320263"/>
            <a:chOff x="7066280" y="2702560"/>
            <a:chExt cx="619760" cy="427017"/>
          </a:xfrm>
        </p:grpSpPr>
        <p:sp>
          <p:nvSpPr>
            <p:cNvPr id="114" name="椭圆 113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066280" y="272946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BB1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255973" y="5370565"/>
            <a:ext cx="464820" cy="319131"/>
            <a:chOff x="7056120" y="2702560"/>
            <a:chExt cx="619760" cy="425508"/>
          </a:xfrm>
        </p:grpSpPr>
        <p:sp>
          <p:nvSpPr>
            <p:cNvPr id="117" name="椭圆 116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056120" y="2727959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BB2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258422" y="5720174"/>
            <a:ext cx="464820" cy="312643"/>
            <a:chOff x="7056120" y="2702560"/>
            <a:chExt cx="619760" cy="416857"/>
          </a:xfrm>
        </p:grpSpPr>
        <p:sp>
          <p:nvSpPr>
            <p:cNvPr id="120" name="椭圆 119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文本框 5"/>
            <p:cNvSpPr txBox="1"/>
            <p:nvPr/>
          </p:nvSpPr>
          <p:spPr>
            <a:xfrm>
              <a:off x="7056120" y="271930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BB3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255973" y="6114992"/>
            <a:ext cx="464820" cy="327883"/>
            <a:chOff x="7056120" y="2702560"/>
            <a:chExt cx="619760" cy="437177"/>
          </a:xfrm>
        </p:grpSpPr>
        <p:sp>
          <p:nvSpPr>
            <p:cNvPr id="123" name="椭圆 122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文本框 5"/>
            <p:cNvSpPr txBox="1"/>
            <p:nvPr/>
          </p:nvSpPr>
          <p:spPr>
            <a:xfrm>
              <a:off x="7056120" y="273962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BB4</a:t>
              </a:r>
            </a:p>
          </p:txBody>
        </p:sp>
      </p:grpSp>
      <p:cxnSp>
        <p:nvCxnSpPr>
          <p:cNvPr id="125" name="肘形连接符 124"/>
          <p:cNvCxnSpPr>
            <a:stCxn id="117" idx="2"/>
            <a:endCxn id="123" idx="2"/>
          </p:cNvCxnSpPr>
          <p:nvPr/>
        </p:nvCxnSpPr>
        <p:spPr>
          <a:xfrm rot="10800000" flipV="1">
            <a:off x="6320743" y="5526774"/>
            <a:ext cx="12700" cy="744427"/>
          </a:xfrm>
          <a:prstGeom prst="bentConnector3">
            <a:avLst>
              <a:gd name="adj1" fmla="val 3900000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cxnSp>
        <p:nvCxnSpPr>
          <p:cNvPr id="126" name="直接箭头连接符 125"/>
          <p:cNvCxnSpPr>
            <a:stCxn id="114" idx="4"/>
            <a:endCxn id="117" idx="0"/>
          </p:cNvCxnSpPr>
          <p:nvPr/>
        </p:nvCxnSpPr>
        <p:spPr>
          <a:xfrm>
            <a:off x="6476953" y="5224943"/>
            <a:ext cx="0" cy="145622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7" name="肘形连接符 126"/>
          <p:cNvCxnSpPr>
            <a:stCxn id="123" idx="6"/>
            <a:endCxn id="120" idx="6"/>
          </p:cNvCxnSpPr>
          <p:nvPr/>
        </p:nvCxnSpPr>
        <p:spPr>
          <a:xfrm flipV="1">
            <a:off x="6633162" y="5876382"/>
            <a:ext cx="2450" cy="394818"/>
          </a:xfrm>
          <a:prstGeom prst="bentConnector3">
            <a:avLst>
              <a:gd name="adj1" fmla="val 19476286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sp>
        <p:nvSpPr>
          <p:cNvPr id="128" name="文本框 127"/>
          <p:cNvSpPr txBox="1"/>
          <p:nvPr/>
        </p:nvSpPr>
        <p:spPr>
          <a:xfrm>
            <a:off x="5696097" y="5258818"/>
            <a:ext cx="75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</a:t>
            </a: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629735" y="5995403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  <a:endParaRPr lang="zh-CN" altLang="en-US" sz="1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170343" y="4950520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Addr1: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61907" y="5377999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Addr2: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164430" y="5747973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Addr3: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161907" y="6150411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Addr4: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733408" y="1052736"/>
            <a:ext cx="1484106" cy="5396261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682493" y="980728"/>
            <a:ext cx="135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STACK (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RW</a:t>
            </a:r>
            <a:r>
              <a:rPr lang="en-US" altLang="zh-CN" sz="1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):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810423" y="1230040"/>
            <a:ext cx="1318184" cy="205435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810423" y="1433180"/>
            <a:ext cx="1318184" cy="152945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216999" y="1372920"/>
            <a:ext cx="792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Addr3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291282" y="1218023"/>
            <a:ext cx="461665" cy="2651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154560" y="1381848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Addr5: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682415" y="4608982"/>
            <a:ext cx="158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CODE (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RO</a:t>
            </a:r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):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733608" y="1835615"/>
            <a:ext cx="1483906" cy="2804835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6281768" y="2227707"/>
            <a:ext cx="464820" cy="320263"/>
            <a:chOff x="7066280" y="2702560"/>
            <a:chExt cx="619760" cy="427017"/>
          </a:xfrm>
        </p:grpSpPr>
        <p:sp>
          <p:nvSpPr>
            <p:cNvPr id="146" name="椭圆 145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7066280" y="272946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BB1</a:t>
              </a: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66778" y="3045751"/>
            <a:ext cx="464820" cy="312643"/>
            <a:chOff x="7056120" y="2702560"/>
            <a:chExt cx="619760" cy="416857"/>
          </a:xfrm>
        </p:grpSpPr>
        <p:sp>
          <p:nvSpPr>
            <p:cNvPr id="149" name="椭圆 148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7056120" y="271930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BB3</a:t>
              </a: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58923" y="1531834"/>
            <a:ext cx="648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target</a:t>
            </a:r>
          </a:p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+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</a:p>
        </p:txBody>
      </p:sp>
      <p:cxnSp>
        <p:nvCxnSpPr>
          <p:cNvPr id="152" name="直接箭头连接符 151"/>
          <p:cNvCxnSpPr>
            <a:stCxn id="146" idx="4"/>
          </p:cNvCxnSpPr>
          <p:nvPr/>
        </p:nvCxnSpPr>
        <p:spPr>
          <a:xfrm flipH="1">
            <a:off x="6487758" y="2540127"/>
            <a:ext cx="7370" cy="151074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3" name="文本框 152"/>
          <p:cNvSpPr txBox="1"/>
          <p:nvPr/>
        </p:nvSpPr>
        <p:spPr>
          <a:xfrm>
            <a:off x="5908023" y="3656311"/>
            <a:ext cx="1232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Jump to Addr7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4745055" y="3621520"/>
            <a:ext cx="1125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Addr1+</a:t>
            </a:r>
            <a:r>
              <a:rPr lang="en-US" altLang="zh-CN" sz="13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737435" y="3850879"/>
            <a:ext cx="1117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Addr2+</a:t>
            </a:r>
            <a:r>
              <a:rPr lang="en-US" altLang="zh-CN" sz="13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737435" y="4091313"/>
            <a:ext cx="11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Addr3+</a:t>
            </a:r>
            <a:r>
              <a:rPr lang="en-US" altLang="zh-CN" sz="13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4732365" y="4333731"/>
            <a:ext cx="1160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Addr4+</a:t>
            </a:r>
            <a:r>
              <a:rPr lang="en-US" altLang="zh-CN" sz="13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917434" y="3895753"/>
            <a:ext cx="11841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Jump to </a:t>
            </a:r>
            <a:r>
              <a:rPr lang="en-US" altLang="zh-CN" sz="1300" dirty="0" smtClean="0">
                <a:solidFill>
                  <a:srgbClr val="00B050"/>
                </a:solidFill>
                <a:latin typeface="Calibri"/>
                <a:ea typeface="宋体" panose="02010600030101010101" pitchFamily="2" charset="-122"/>
              </a:rPr>
              <a:t>Addr8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5892389" y="4106969"/>
            <a:ext cx="1234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Jump to Addr9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906861" y="4328155"/>
            <a:ext cx="1262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ump to </a:t>
            </a:r>
            <a:r>
              <a:rPr lang="en-US" altLang="zh-CN" sz="1300" dirty="0" smtClean="0">
                <a:solidFill>
                  <a:srgbClr val="FFC000"/>
                </a:solidFill>
                <a:latin typeface="Calibri"/>
                <a:ea typeface="宋体" panose="02010600030101010101" pitchFamily="2" charset="-122"/>
              </a:rPr>
              <a:t>Addr6</a:t>
            </a:r>
          </a:p>
        </p:txBody>
      </p:sp>
      <p:cxnSp>
        <p:nvCxnSpPr>
          <p:cNvPr id="161" name="肘形连接符 160"/>
          <p:cNvCxnSpPr/>
          <p:nvPr/>
        </p:nvCxnSpPr>
        <p:spPr>
          <a:xfrm>
            <a:off x="6717265" y="2019577"/>
            <a:ext cx="239621" cy="2210503"/>
          </a:xfrm>
          <a:prstGeom prst="bentConnector3">
            <a:avLst>
              <a:gd name="adj1" fmla="val 182784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cxnSp>
        <p:nvCxnSpPr>
          <p:cNvPr id="162" name="肘形连接符 161"/>
          <p:cNvCxnSpPr/>
          <p:nvPr/>
        </p:nvCxnSpPr>
        <p:spPr>
          <a:xfrm rot="10800000" flipV="1">
            <a:off x="6020813" y="2852670"/>
            <a:ext cx="254710" cy="1628825"/>
          </a:xfrm>
          <a:prstGeom prst="bentConnector3">
            <a:avLst>
              <a:gd name="adj1" fmla="val 186611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sp>
        <p:nvSpPr>
          <p:cNvPr id="163" name="文本框 162"/>
          <p:cNvSpPr txBox="1"/>
          <p:nvPr/>
        </p:nvSpPr>
        <p:spPr>
          <a:xfrm>
            <a:off x="5716595" y="2587170"/>
            <a:ext cx="71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target</a:t>
            </a:r>
          </a:p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+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off_c</a:t>
            </a:r>
          </a:p>
        </p:txBody>
      </p:sp>
      <p:grpSp>
        <p:nvGrpSpPr>
          <p:cNvPr id="164" name="组合 163"/>
          <p:cNvGrpSpPr/>
          <p:nvPr/>
        </p:nvGrpSpPr>
        <p:grpSpPr>
          <a:xfrm>
            <a:off x="6259158" y="2698821"/>
            <a:ext cx="464820" cy="312420"/>
            <a:chOff x="7045960" y="2702560"/>
            <a:chExt cx="619760" cy="416560"/>
          </a:xfrm>
        </p:grpSpPr>
        <p:sp>
          <p:nvSpPr>
            <p:cNvPr id="165" name="椭圆 164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rgbClr val="92D050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45960" y="2716025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BB2</a:t>
              </a: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6266125" y="1844827"/>
            <a:ext cx="464820" cy="330959"/>
            <a:chOff x="7056120" y="2677841"/>
            <a:chExt cx="619760" cy="441279"/>
          </a:xfrm>
        </p:grpSpPr>
        <p:sp>
          <p:nvSpPr>
            <p:cNvPr id="168" name="椭圆 167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rgbClr val="FFFF00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文本框 5"/>
            <p:cNvSpPr txBox="1"/>
            <p:nvPr/>
          </p:nvSpPr>
          <p:spPr>
            <a:xfrm>
              <a:off x="7056120" y="2677841"/>
              <a:ext cx="619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BB4</a:t>
              </a: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5148437" y="1858288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srgbClr val="FFC000"/>
                </a:solidFill>
                <a:latin typeface="Calibri"/>
                <a:ea typeface="宋体" panose="02010600030101010101" pitchFamily="2" charset="-122"/>
              </a:rPr>
              <a:t>Addr6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5156057" y="2269514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Addr7: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5148437" y="2682129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srgbClr val="00B050"/>
                </a:solidFill>
                <a:latin typeface="Calibri"/>
                <a:ea typeface="宋体" panose="02010600030101010101" pitchFamily="2" charset="-122"/>
              </a:rPr>
              <a:t>Addr8</a:t>
            </a:r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5156036" y="3056972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Addr9: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899537" y="3413680"/>
            <a:ext cx="110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Trampolines: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 flipV="1">
            <a:off x="5839362" y="3683304"/>
            <a:ext cx="1269674" cy="2987"/>
          </a:xfrm>
          <a:prstGeom prst="line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1463472" y="4863814"/>
            <a:ext cx="1488901" cy="1588226"/>
          </a:xfrm>
          <a:prstGeom prst="rect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2001278" y="4915565"/>
            <a:ext cx="464820" cy="320263"/>
            <a:chOff x="7066280" y="2702560"/>
            <a:chExt cx="619760" cy="427017"/>
          </a:xfrm>
        </p:grpSpPr>
        <p:sp>
          <p:nvSpPr>
            <p:cNvPr id="184" name="椭圆 183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7066280" y="272946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BB1</a:t>
              </a: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1993658" y="5373218"/>
            <a:ext cx="464820" cy="312811"/>
            <a:chOff x="7056120" y="2702039"/>
            <a:chExt cx="619760" cy="417081"/>
          </a:xfrm>
        </p:grpSpPr>
        <p:sp>
          <p:nvSpPr>
            <p:cNvPr id="187" name="椭圆 186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rgbClr val="92D050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056120" y="2702039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BB2</a:t>
              </a: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1996107" y="5723216"/>
            <a:ext cx="464820" cy="312643"/>
            <a:chOff x="7056120" y="2702560"/>
            <a:chExt cx="619760" cy="416857"/>
          </a:xfrm>
        </p:grpSpPr>
        <p:sp>
          <p:nvSpPr>
            <p:cNvPr id="190" name="椭圆 189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文本框 5"/>
            <p:cNvSpPr txBox="1"/>
            <p:nvPr/>
          </p:nvSpPr>
          <p:spPr>
            <a:xfrm>
              <a:off x="7056120" y="2719308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BB3</a:t>
              </a: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993658" y="6114994"/>
            <a:ext cx="464820" cy="315460"/>
            <a:chOff x="7056120" y="2698507"/>
            <a:chExt cx="619760" cy="420613"/>
          </a:xfrm>
        </p:grpSpPr>
        <p:sp>
          <p:nvSpPr>
            <p:cNvPr id="193" name="椭圆 192"/>
            <p:cNvSpPr/>
            <p:nvPr/>
          </p:nvSpPr>
          <p:spPr>
            <a:xfrm>
              <a:off x="7142480" y="2702560"/>
              <a:ext cx="416560" cy="416560"/>
            </a:xfrm>
            <a:prstGeom prst="ellipse">
              <a:avLst/>
            </a:prstGeom>
            <a:solidFill>
              <a:srgbClr val="FFFF00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文本框 5"/>
            <p:cNvSpPr txBox="1"/>
            <p:nvPr/>
          </p:nvSpPr>
          <p:spPr>
            <a:xfrm>
              <a:off x="7056120" y="2698507"/>
              <a:ext cx="619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BB4</a:t>
              </a:r>
            </a:p>
          </p:txBody>
        </p:sp>
      </p:grpSp>
      <p:cxnSp>
        <p:nvCxnSpPr>
          <p:cNvPr id="195" name="肘形连接符 194"/>
          <p:cNvCxnSpPr>
            <a:stCxn id="187" idx="2"/>
            <a:endCxn id="193" idx="2"/>
          </p:cNvCxnSpPr>
          <p:nvPr/>
        </p:nvCxnSpPr>
        <p:spPr>
          <a:xfrm rot="10800000" flipV="1">
            <a:off x="2058428" y="5529816"/>
            <a:ext cx="12700" cy="744427"/>
          </a:xfrm>
          <a:prstGeom prst="bentConnector3">
            <a:avLst>
              <a:gd name="adj1" fmla="val 4020000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cxnSp>
        <p:nvCxnSpPr>
          <p:cNvPr id="196" name="直接箭头连接符 195"/>
          <p:cNvCxnSpPr>
            <a:stCxn id="184" idx="4"/>
            <a:endCxn id="187" idx="0"/>
          </p:cNvCxnSpPr>
          <p:nvPr/>
        </p:nvCxnSpPr>
        <p:spPr>
          <a:xfrm>
            <a:off x="2214638" y="5227985"/>
            <a:ext cx="0" cy="145622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7" name="肘形连接符 196"/>
          <p:cNvCxnSpPr>
            <a:stCxn id="193" idx="6"/>
            <a:endCxn id="190" idx="6"/>
          </p:cNvCxnSpPr>
          <p:nvPr/>
        </p:nvCxnSpPr>
        <p:spPr>
          <a:xfrm flipV="1">
            <a:off x="2370847" y="5879424"/>
            <a:ext cx="2450" cy="394818"/>
          </a:xfrm>
          <a:prstGeom prst="bentConnector3">
            <a:avLst>
              <a:gd name="adj1" fmla="val 19476286"/>
            </a:avLst>
          </a:prstGeom>
          <a:noFill/>
          <a:ln w="19050" cap="rnd" cmpd="sng" algn="ctr">
            <a:solidFill>
              <a:sysClr val="windowText" lastClr="000000"/>
            </a:solidFill>
            <a:prstDash val="sysDash"/>
            <a:tailEnd type="triangle"/>
          </a:ln>
          <a:effectLst/>
        </p:spPr>
      </p:cxnSp>
      <p:sp>
        <p:nvSpPr>
          <p:cNvPr id="198" name="文本框 197"/>
          <p:cNvSpPr txBox="1"/>
          <p:nvPr/>
        </p:nvSpPr>
        <p:spPr>
          <a:xfrm>
            <a:off x="1414148" y="5281463"/>
            <a:ext cx="92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</a:t>
            </a: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367420" y="5998445"/>
            <a:ext cx="6477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  <a:endParaRPr lang="zh-CN" altLang="en-US" sz="1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908028" y="4953562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Addr1: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899592" y="5381041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Addr2: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902115" y="5751015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Addr3: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99592" y="6153453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Addr4: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420100" y="4612024"/>
            <a:ext cx="158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CODE (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RX</a:t>
            </a:r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):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457411" y="3312833"/>
            <a:ext cx="1497412" cy="3140503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1405327" y="3279810"/>
            <a:ext cx="135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STACK (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RW</a:t>
            </a:r>
            <a:r>
              <a:rPr lang="en-US" altLang="zh-CN" sz="1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):</a:t>
            </a:r>
            <a:endParaRPr lang="zh-CN" altLang="en-US" sz="1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934157" y="3671516"/>
            <a:ext cx="792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Addr3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>
          <a:xfrm>
            <a:off x="1549988" y="3532916"/>
            <a:ext cx="0" cy="523732"/>
          </a:xfrm>
          <a:prstGeom prst="line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9" name="直接连接符 208"/>
          <p:cNvCxnSpPr/>
          <p:nvPr/>
        </p:nvCxnSpPr>
        <p:spPr>
          <a:xfrm>
            <a:off x="2868154" y="3621395"/>
            <a:ext cx="0" cy="481822"/>
          </a:xfrm>
          <a:prstGeom prst="line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0" name="矩形 209"/>
          <p:cNvSpPr/>
          <p:nvPr/>
        </p:nvSpPr>
        <p:spPr>
          <a:xfrm>
            <a:off x="1549970" y="3535792"/>
            <a:ext cx="1318184" cy="205435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549970" y="3739057"/>
            <a:ext cx="1318184" cy="152945"/>
          </a:xfrm>
          <a:prstGeom prst="rect">
            <a:avLst/>
          </a:prstGeom>
          <a:noFill/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2023214" y="3499930"/>
            <a:ext cx="461665" cy="2651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909610" y="3658529"/>
            <a:ext cx="64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Addr5:</a:t>
            </a:r>
            <a:endParaRPr lang="zh-CN" altLang="en-US" sz="13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5" name="右箭头 214"/>
          <p:cNvSpPr/>
          <p:nvPr/>
        </p:nvSpPr>
        <p:spPr>
          <a:xfrm>
            <a:off x="3771312" y="4383701"/>
            <a:ext cx="649192" cy="753609"/>
          </a:xfrm>
          <a:prstGeom prst="rightArrow">
            <a:avLst/>
          </a:prstGeom>
          <a:solidFill>
            <a:srgbClr val="265991"/>
          </a:solidFill>
          <a:ln w="15875" cap="rnd" cmpd="sng" algn="ctr">
            <a:solidFill>
              <a:srgbClr val="2659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75656" y="6500834"/>
            <a:ext cx="6120680" cy="220641"/>
          </a:xfrm>
        </p:spPr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724468" y="1481058"/>
            <a:ext cx="29071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Note.</a:t>
            </a:r>
            <a:endParaRPr lang="en-US" altLang="zh-CN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b="1" dirty="0" smtClean="0"/>
              <a:t>BB    : Basic Block</a:t>
            </a:r>
          </a:p>
          <a:p>
            <a:r>
              <a:rPr lang="en-US" altLang="zh-CN" sz="1400" b="1" dirty="0" smtClean="0"/>
              <a:t>RW  : Readable and Writable</a:t>
            </a:r>
          </a:p>
          <a:p>
            <a:r>
              <a:rPr lang="en-US" altLang="zh-CN" sz="1400" b="1" dirty="0" smtClean="0"/>
              <a:t>RO   : Read-Only </a:t>
            </a:r>
          </a:p>
          <a:p>
            <a:r>
              <a:rPr lang="en-US" altLang="zh-CN" sz="1400" b="1" dirty="0" smtClean="0"/>
              <a:t>RX   : Readable and </a:t>
            </a:r>
            <a:r>
              <a:rPr lang="en-US" altLang="zh-CN" sz="1400" b="1" dirty="0" err="1" smtClean="0"/>
              <a:t>eXecutable</a:t>
            </a:r>
            <a:endParaRPr lang="en-US" altLang="zh-CN" sz="1400" b="1" dirty="0" smtClean="0"/>
          </a:p>
        </p:txBody>
      </p:sp>
      <p:sp>
        <p:nvSpPr>
          <p:cNvPr id="224" name="右大括号 223"/>
          <p:cNvSpPr/>
          <p:nvPr/>
        </p:nvSpPr>
        <p:spPr>
          <a:xfrm>
            <a:off x="7217514" y="1858288"/>
            <a:ext cx="378822" cy="2750694"/>
          </a:xfrm>
          <a:prstGeom prst="rightBrac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7560103" y="293532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Code Cache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29" name="肘形连接符 228"/>
          <p:cNvCxnSpPr/>
          <p:nvPr/>
        </p:nvCxnSpPr>
        <p:spPr>
          <a:xfrm rot="10800000" flipH="1">
            <a:off x="5892388" y="3248286"/>
            <a:ext cx="374389" cy="1044810"/>
          </a:xfrm>
          <a:prstGeom prst="bentConnector3">
            <a:avLst>
              <a:gd name="adj1" fmla="val -307841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肘形连接符 232"/>
          <p:cNvCxnSpPr/>
          <p:nvPr/>
        </p:nvCxnSpPr>
        <p:spPr>
          <a:xfrm flipH="1" flipV="1">
            <a:off x="6444208" y="1844827"/>
            <a:ext cx="670669" cy="2629522"/>
          </a:xfrm>
          <a:prstGeom prst="bentConnector4">
            <a:avLst>
              <a:gd name="adj1" fmla="val -68170"/>
              <a:gd name="adj2" fmla="val 107607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39028 L -0.00313 0.39028 C -2.77778E-7 0.38982 0.00295 0.38866 0.00625 0.38889 C 0.01649 0.38935 0.02309 0.39097 0.03229 0.39306 L 0.09479 0.39167 C 0.0967 0.39121 0.09652 0.38681 0.09791 0.38472 C 0.09896 0.38264 0.10052 0.38079 0.10208 0.37917 C 0.10538 0.375 0.10694 0.37593 0.11146 0.37222 C 0.11267 0.37107 0.11319 0.36898 0.11458 0.36806 C 0.11614 0.36667 0.11805 0.36644 0.11979 0.36528 C 0.12413 0.36204 0.12882 0.35741 0.13125 0.35139 C 0.13159 0.35 0.13194 0.34861 0.13229 0.34722 C 0.13264 0.34213 0.13264 0.33681 0.13333 0.33195 C 0.13333 0.33033 0.13402 0.32917 0.13437 0.32778 C 0.13472 0.325 0.13489 0.32199 0.13541 0.31945 C 0.13559 0.3169 0.13593 0.31459 0.13646 0.3125 C 0.13663 0.31042 0.13715 0.3088 0.1375 0.30695 C 0.13854 0.29861 0.14062 0.28195 0.14062 0.28195 C 0.14027 0.26065 0.1401 0.23912 0.13958 0.21806 C 0.13941 0.21597 0.13906 0.21412 0.13854 0.2125 C 0.13767 0.20996 0.13646 0.20787 0.13541 0.20556 C 0.13507 0.19861 0.13507 0.19144 0.13437 0.18472 C 0.13402 0.18172 0.13264 0.17917 0.13229 0.17639 C 0.13194 0.17408 0.13142 0.17176 0.13125 0.16945 C 0.13073 0.16528 0.1309 0.16088 0.13021 0.15695 C 0.12968 0.15486 0.12864 0.15324 0.12812 0.15139 C 0.12448 0.13866 0.13055 0.15371 0.12396 0.13889 C 0.12205 0.12917 0.12343 0.13496 0.11875 0.12222 C 0.11771 0.11945 0.11614 0.1169 0.11562 0.11389 C 0.11527 0.11204 0.11527 0.10996 0.11458 0.10834 C 0.11371 0.10648 0.11232 0.10556 0.11146 0.10417 C 0.11024 0.10232 0.10937 0.10047 0.10833 0.09861 C 0.10555 0.08797 0.10955 0.10047 0.10416 0.09167 C 0.10347 0.09051 0.10364 0.08866 0.10312 0.0875 C 0.10191 0.08519 0.1 0.08403 0.09896 0.08195 C 0.09791 0.08009 0.09757 0.07801 0.09687 0.07639 C 0.09548 0.07384 0.09392 0.07176 0.09271 0.06945 C 0.09184 0.06806 0.09132 0.06644 0.09062 0.06528 C 0.08958 0.0632 0.08836 0.06158 0.0875 0.05972 C 0.08663 0.05787 0.08611 0.05579 0.08541 0.05417 C 0.08472 0.05255 0.08385 0.05139 0.08333 0.05 C 0.08281 0.04861 0.08281 0.04699 0.08229 0.04584 C 0.0809 0.04283 0.07882 0.04051 0.07812 0.0375 C 0.07691 0.03264 0.07656 0.03056 0.07396 0.02639 C 0.0717 0.02269 0.06909 0.01991 0.06666 0.01667 C 0.06562 0.01528 0.06493 0.01297 0.06354 0.0125 C 0.0618 0.01158 0.05538 0.00857 0.05312 0.00834 C 0.04826 0.00741 0.0434 0.00741 0.03854 0.00695 C 0.03576 0.00602 0.03281 0.00533 0.03021 0.00417 C 0.02916 0.00371 0.02812 0.00278 0.02708 0.00278 C 0.01979 0.00185 0.0125 0.00185 0.00521 0.00139 L -2.77778E-7 -4.07407E-6 " pathEditMode="relative" ptsTypes="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39213 L -0.00365 0.39213 C 0.00468 0.3926 0.01284 0.39352 0.02135 0.39352 C 0.02968 0.39352 0.03784 0.39236 0.04635 0.39213 L 0.08802 0.39074 C 0.09079 0.39028 0.09357 0.39005 0.09635 0.38936 C 0.10607 0.38635 0.09895 0.38681 0.10677 0.38519 C 0.12934 0.3801 0.10434 0.38658 0.12031 0.38241 L 0.12656 0.37686 C 0.1276 0.37593 0.12864 0.37524 0.12968 0.37408 C 0.13437 0.3676 0.13159 0.37107 0.13802 0.36436 C 0.13993 0.35625 0.13854 0.36135 0.14323 0.34908 L 0.14531 0.34352 C 0.14774 0.31968 0.14496 0.34236 0.14739 0.32963 C 0.14774 0.32732 0.14791 0.32477 0.14843 0.32269 C 0.14895 0.31968 0.14982 0.31713 0.15052 0.31436 C 0.15086 0.31297 0.15121 0.31158 0.15156 0.31019 C 0.15295 0.3007 0.15191 0.30533 0.15468 0.2963 C 0.15503 0.28287 0.15468 0.26922 0.15573 0.25602 C 0.15573 0.25348 0.15746 0.25139 0.15781 0.24908 C 0.1585 0.24306 0.1585 0.23704 0.15885 0.23102 C 0.1585 0.20278 0.15833 0.17431 0.15781 0.1463 C 0.15763 0.14514 0.15607 0.13519 0.15573 0.1338 C 0.15503 0.13172 0.15434 0.1301 0.15364 0.12824 C 0.15121 0.10255 0.15382 0.1257 0.15156 0.11297 C 0.1493 0.10139 0.15156 0.11042 0.14948 0.10047 C 0.14913 0.09885 0.14878 0.09746 0.14843 0.0963 C 0.14739 0.09375 0.146 0.09167 0.14531 0.08936 C 0.14392 0.08519 0.14357 0.08056 0.14218 0.07686 L 0.1401 0.0713 C 0.13836 0.06019 0.13975 0.06644 0.13489 0.05324 C 0.1342 0.05139 0.1335 0.04931 0.13281 0.04769 C 0.13142 0.04491 0.12934 0.04236 0.12864 0.03936 C 0.12691 0.03241 0.12829 0.03681 0.12448 0.02963 C 0.12361 0.02824 0.12291 0.02686 0.12239 0.02547 C 0.12152 0.02361 0.12118 0.0213 0.12031 0.01991 C 0.11944 0.01852 0.11823 0.01806 0.11718 0.01713 C 0.11649 0.01574 0.11597 0.01412 0.1151 0.01297 C 0.11267 0.00973 0.11093 0.00973 0.10781 0.0088 C 0.10052 0.00139 0.10659 0.00672 0.10052 0.00324 C 0.09895 0.00232 0.09774 0.00093 0.09635 0.00047 C 0.09427 -0.00046 0.09201 -0.00046 0.0901 -0.00092 C 0.07934 -0.00416 0.09496 -0.00023 0.08385 -0.00509 C 0.08177 -0.00601 0.07951 -0.00601 0.0776 -0.00648 C 0.07604 -0.00694 0.07465 -0.0074 0.07343 -0.00787 C 0.07222 -0.00833 0.07135 -0.00926 0.07031 -0.00926 C 0.06232 -0.01018 0.05434 -0.01018 0.04635 -0.01064 C 0.03819 -0.01435 0.04704 -0.01088 0.02968 -0.01342 C 0.02812 -0.01365 0.02691 -0.01435 0.02552 -0.01481 C 0.0217 -0.01435 0.0177 -0.01435 0.01406 -0.01342 C 0.00694 -0.0118 0.0092 -0.01088 0.00364 -0.00787 C 0.00225 -0.0074 0.00086 -0.00694 -0.00052 -0.00648 C -0.00191 -0.00139 -0.00209 -0.0037 -0.00052 0.00047 " pathEditMode="relative" ptsTypes="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38912 L 0.00104 0.38912 C 0.02709 0.38842 0.05313 0.38889 0.07917 0.3875 C 0.08073 0.3875 0.08438 0.38148 0.08542 0.38055 C 0.08698 0.37893 0.08889 0.37801 0.09063 0.37639 C 0.0974 0.36967 0.09045 0.37523 0.09584 0.36805 C 0.10035 0.36203 0.09896 0.36597 0.10313 0.36111 C 0.10938 0.35393 0.10452 0.35671 0.11042 0.35416 C 0.11181 0.35278 0.11337 0.35185 0.11459 0.35 C 0.11528 0.34907 0.11493 0.34722 0.11563 0.34583 C 0.11632 0.34421 0.11771 0.34305 0.11875 0.34166 L 0.12084 0.33333 C 0.12118 0.33194 0.12136 0.33055 0.12188 0.32916 C 0.12257 0.32731 0.12327 0.32569 0.12396 0.32361 C 0.12761 0.31111 0.12379 0.31921 0.12917 0.30972 C 0.12952 0.30694 0.12969 0.30416 0.13021 0.30139 C 0.13038 0.29907 0.1309 0.29676 0.13125 0.29444 C 0.1316 0.29074 0.13177 0.28703 0.13229 0.28333 C 0.13247 0.28148 0.13299 0.27963 0.13334 0.27778 C 0.13368 0.275 0.13403 0.27222 0.13438 0.26944 C 0.13368 0.24676 0.13316 0.22407 0.13229 0.20139 C 0.13212 0.2 0.13143 0.19884 0.13125 0.19722 C 0.13073 0.19305 0.13108 0.18889 0.13021 0.18472 C 0.12917 0.18078 0.12604 0.17361 0.12604 0.17361 C 0.12535 0.16898 0.12465 0.16435 0.12396 0.15972 C 0.12361 0.15787 0.12309 0.15602 0.12292 0.15416 C 0.1224 0.15185 0.12222 0.14953 0.12188 0.14722 C 0.12118 0.14444 0.12049 0.14166 0.11979 0.13889 C 0.11945 0.13518 0.11927 0.13148 0.11875 0.12778 C 0.11823 0.12592 0.11702 0.1243 0.11667 0.12222 C 0.11597 0.11921 0.11597 0.11574 0.11563 0.1125 C 0.11528 0.11111 0.11476 0.10972 0.11459 0.10833 C 0.11372 0.10463 0.11337 0.10092 0.1125 0.09722 C 0.11215 0.09583 0.11198 0.09444 0.11146 0.09305 C 0.11059 0.09097 0.10938 0.08935 0.10834 0.0875 C 0.10573 0.07106 0.10903 0.08819 0.10521 0.07639 C 0.10417 0.07384 0.10382 0.07083 0.10313 0.06805 C 0.10243 0.06574 0.10156 0.06342 0.10104 0.06111 C 0.10052 0.05972 0.10035 0.05833 0.1 0.05694 C 0.09931 0.05555 0.09861 0.05416 0.09792 0.05278 C 0.09584 0.04259 0.09792 0.05185 0.09479 0.04166 C 0.09427 0.04028 0.09427 0.03889 0.09375 0.0375 C 0.09288 0.03541 0.09149 0.03379 0.09063 0.03194 C 0.08976 0.03055 0.08941 0.02893 0.08854 0.02778 C 0.08663 0.02569 0.08455 0.02338 0.08229 0.02222 C 0.07969 0.02106 0.07709 0.02014 0.075 0.01805 C 0.07379 0.0169 0.07309 0.01481 0.07188 0.01389 C 0.0691 0.01227 0.06632 0.01203 0.06354 0.01111 C 0.05035 0.00671 0.06667 0.01227 0.05625 0.00833 C 0.05486 0.00787 0.0533 0.0074 0.05209 0.00694 C 0.04983 0.00602 0.04774 0.00532 0.04584 0.00416 C 0.0441 0.00324 0.04236 0.00185 0.04063 0.00139 C 0.03542 0.00046 0.03021 0.00023 0.025 7.40741E-7 C 0.01667 -0.00023 0.00834 7.40741E-7 2.22222E-6 7.40741E-7 " pathEditMode="relative" ptsTypes="AAAAAA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61666 L -0.00208 0.61666 C 0.00209 0.61851 0.00591 0.62198 0.01042 0.62222 C 0.04271 0.6243 0.05001 0.62291 0.07292 0.61944 C 0.09132 0.61249 0.06806 0.62083 0.08855 0.61527 C 0.09098 0.61481 0.09323 0.61342 0.09584 0.61249 C 0.09879 0.61157 0.10209 0.61087 0.10521 0.60972 C 0.1191 0.60439 0.1007 0.60925 0.11667 0.60555 C 0.11841 0.60416 0.11997 0.60277 0.12188 0.60138 C 0.13039 0.59583 0.1191 0.60532 0.12813 0.59722 C 0.12848 0.59583 0.12865 0.59444 0.12917 0.59305 C 0.12969 0.59166 0.13386 0.58402 0.13438 0.58333 C 0.13525 0.58217 0.13646 0.58171 0.13751 0.58055 C 0.13855 0.57939 0.13941 0.57777 0.14063 0.57638 C 0.14185 0.57499 0.14341 0.57384 0.1448 0.57222 C 0.14601 0.57059 0.14671 0.56851 0.14792 0.56666 C 0.15018 0.56342 0.1533 0.56087 0.15521 0.55694 C 0.15556 0.55601 0.15921 0.54768 0.16042 0.54583 C 0.16129 0.54444 0.16251 0.54305 0.16355 0.54166 C 0.16389 0.53934 0.16389 0.53703 0.16459 0.53472 C 0.16494 0.53286 0.16615 0.53124 0.16667 0.52916 C 0.16719 0.52661 0.16719 0.5236 0.16771 0.52083 C 0.16789 0.51944 0.16841 0.51805 0.16876 0.51666 C 0.1691 0.51481 0.16928 0.51296 0.1698 0.5111 C 0.17032 0.50833 0.17119 0.50555 0.17188 0.50277 L 0.17292 0.4986 L 0.17396 0.49444 C 0.17431 0.49305 0.17466 0.49189 0.17501 0.49027 L 0.17709 0.47638 C 0.17744 0.43286 0.17709 0.38934 0.17813 0.34583 C 0.17813 0.34259 0.17969 0.33958 0.18021 0.3361 C 0.18108 0.32985 0.18143 0.32314 0.1823 0.31666 C 0.18403 0.30138 0.18299 0.3111 0.18542 0.28749 C 0.18507 0.27453 0.1849 0.26157 0.18438 0.2486 C 0.18421 0.24675 0.18369 0.2449 0.18334 0.24305 C 0.18264 0.24027 0.18126 0.23472 0.18126 0.23472 C 0.18073 0.23032 0.17935 0.21527 0.17917 0.2111 C 0.17744 0.17985 0.18039 0.19259 0.17709 0.17916 C 0.17657 0.17453 0.1757 0.16597 0.17501 0.1611 C 0.17466 0.15925 0.17414 0.1574 0.17396 0.15555 C 0.17344 0.15277 0.17292 0.14745 0.17188 0.14444 C 0.17084 0.14212 0.1698 0.13981 0.16876 0.13749 C 0.16841 0.13518 0.16806 0.13286 0.16771 0.13055 C 0.16667 0.12615 0.16494 0.12222 0.16355 0.11805 C 0.1632 0.11527 0.16337 0.11226 0.16251 0.10972 C 0.16181 0.10833 0.15973 0.10856 0.15938 0.10694 C 0.15834 0.10347 0.15869 0.09953 0.15834 0.09583 C 0.15799 0.09444 0.15747 0.09305 0.1573 0.09166 C 0.15678 0.08981 0.15678 0.08796 0.15626 0.0861 C 0.15573 0.08448 0.15139 0.07708 0.15105 0.07638 C 0.1507 0.07499 0.15053 0.07337 0.15001 0.07222 C 0.14844 0.06967 0.14254 0.06203 0.13959 0.05972 C 0.13716 0.05809 0.13455 0.05717 0.1323 0.05555 C 0.13004 0.05439 0.12813 0.05231 0.12605 0.05138 C 0.12362 0.05046 0.12101 0.05069 0.11876 0.04999 C 0.11685 0.04976 0.11528 0.04907 0.11355 0.0486 C 0.11251 0.04768 0.11146 0.04629 0.11042 0.04583 C 0.10001 0.0412 0.10764 0.04698 0.10105 0.04305 C 0.09948 0.04235 0.09827 0.0412 0.09688 0.04027 C 0.09341 0.03842 0.09237 0.03888 0.08855 0.03749 C 0.08733 0.03726 0.08629 0.0368 0.08542 0.0361 C 0.08386 0.03541 0.08264 0.03402 0.08126 0.03333 C 0.07882 0.0324 0.07639 0.0324 0.07396 0.03194 C 0.07257 0.03101 0.07101 0.03032 0.0698 0.02916 C 0.06823 0.028 0.06719 0.02592 0.06563 0.02499 C 0.06355 0.02407 0.06129 0.0243 0.05938 0.0236 C 0.05782 0.02337 0.05643 0.02291 0.05521 0.02222 C 0.05365 0.02152 0.05244 0.02036 0.05105 0.01944 C 0.05001 0.01897 0.04879 0.01874 0.04792 0.01805 C 0.04671 0.01735 0.04584 0.01597 0.0448 0.01527 C 0.04341 0.01458 0.04202 0.01434 0.04063 0.01388 C 0.03889 0.01249 0.03716 0.01087 0.03542 0.00972 C 0.02935 0.00624 0.03316 0.01041 0.02813 0.00694 C 0.02691 0.00624 0.02605 0.00462 0.02501 0.00416 C 0.02084 0.00277 0.0165 0.00323 0.01251 0.00138 C 0.01146 0.00092 0.01042 0.00022 0.00938 -7.40741E-6 C 0.00626 -0.00024 0.00313 -7.40741E-6 5.27778E-6 -7.40741E-6 " pathEditMode="relative" ptsTypes="AAAAAAAAAAAAAAAAAAAA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51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70" grpId="0"/>
      <p:bldP spid="171" grpId="0"/>
      <p:bldP spid="172" grpId="0"/>
      <p:bldP spid="173" grpId="0"/>
      <p:bldP spid="1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Re-randomization 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/>
          <a:lstStyle/>
          <a:p>
            <a:r>
              <a:rPr lang="en-US" altLang="zh-CN" dirty="0" smtClean="0"/>
              <a:t>Security Flaw of the Basic Design</a:t>
            </a:r>
          </a:p>
          <a:p>
            <a:pPr lvl="1"/>
            <a:r>
              <a:rPr lang="en-US" altLang="zh-CN" dirty="0" smtClean="0"/>
              <a:t>To launch an attacker, the attackers could only chain </a:t>
            </a:r>
            <a:r>
              <a:rPr lang="en-US" altLang="zh-CN" b="1" dirty="0" smtClean="0"/>
              <a:t>basic blocks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payload only contains the original location of </a:t>
            </a:r>
            <a:r>
              <a:rPr lang="en-US" altLang="zh-CN" b="1" dirty="0" smtClean="0"/>
              <a:t>basic blocks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We renamed the </a:t>
            </a:r>
            <a:r>
              <a:rPr lang="en-US" altLang="zh-CN" b="1" dirty="0" smtClean="0"/>
              <a:t>basic block </a:t>
            </a:r>
            <a:r>
              <a:rPr lang="en-US" altLang="zh-CN" dirty="0" smtClean="0"/>
              <a:t>as the </a:t>
            </a:r>
            <a:r>
              <a:rPr lang="en-US" altLang="zh-CN" b="1" i="1" dirty="0" smtClean="0">
                <a:solidFill>
                  <a:srgbClr val="FF0000"/>
                </a:solidFill>
              </a:rPr>
              <a:t>useful gadget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With the help of the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trampolines</a:t>
            </a:r>
            <a:r>
              <a:rPr lang="en-US" altLang="zh-CN" dirty="0"/>
              <a:t>, the gadget addresses </a:t>
            </a:r>
            <a:r>
              <a:rPr lang="en-US" altLang="zh-CN" dirty="0" smtClean="0"/>
              <a:t>in the       payload </a:t>
            </a:r>
            <a:r>
              <a:rPr lang="en-US" altLang="zh-CN" dirty="0"/>
              <a:t>can be </a:t>
            </a:r>
            <a:r>
              <a:rPr lang="en-US" altLang="zh-CN" dirty="0">
                <a:solidFill>
                  <a:srgbClr val="8FB7FF"/>
                </a:solidFill>
              </a:rPr>
              <a:t>translated</a:t>
            </a:r>
            <a:r>
              <a:rPr lang="en-US" altLang="zh-CN" dirty="0"/>
              <a:t> to the randomized </a:t>
            </a:r>
            <a:r>
              <a:rPr lang="en-US" altLang="zh-CN" dirty="0" smtClean="0"/>
              <a:t>locations.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Re-randomization 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184576"/>
          </a:xfrm>
        </p:spPr>
        <p:txBody>
          <a:bodyPr/>
          <a:lstStyle/>
          <a:p>
            <a:r>
              <a:rPr lang="en-US" altLang="zh-CN" dirty="0" smtClean="0"/>
              <a:t>Enhanced Design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Reduce the pointer de-reference </a:t>
            </a:r>
            <a:r>
              <a:rPr lang="en-US" altLang="zh-CN" dirty="0" smtClean="0"/>
              <a:t>operations of </a:t>
            </a:r>
            <a:r>
              <a:rPr lang="en-US" altLang="zh-CN" dirty="0"/>
              <a:t>accessing </a:t>
            </a:r>
            <a:r>
              <a:rPr lang="en-US" altLang="zh-CN" dirty="0" smtClean="0"/>
              <a:t>trampolines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Reduce the number </a:t>
            </a:r>
            <a:r>
              <a:rPr lang="en-US" altLang="zh-CN" dirty="0" smtClean="0"/>
              <a:t>of trampolines.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zh-CN" dirty="0" smtClean="0"/>
          </a:p>
          <a:p>
            <a:r>
              <a:rPr lang="en-US" altLang="zh-CN" dirty="0"/>
              <a:t>To understand the </a:t>
            </a:r>
            <a:r>
              <a:rPr lang="en-US" altLang="zh-CN" dirty="0" smtClean="0"/>
              <a:t>behavior of </a:t>
            </a:r>
            <a:r>
              <a:rPr lang="en-US" altLang="zh-CN" dirty="0"/>
              <a:t>indirect branch instructions, </a:t>
            </a:r>
            <a:r>
              <a:rPr lang="en-US" altLang="zh-CN" dirty="0" smtClean="0"/>
              <a:t>  we </a:t>
            </a:r>
            <a:r>
              <a:rPr lang="en-US" altLang="zh-CN" dirty="0"/>
              <a:t>analyzed </a:t>
            </a:r>
            <a:r>
              <a:rPr lang="en-US" altLang="zh-CN" b="1" dirty="0" smtClean="0"/>
              <a:t>vast</a:t>
            </a:r>
            <a:r>
              <a:rPr lang="en-US" altLang="zh-CN" dirty="0" smtClean="0"/>
              <a:t> Linux binaries.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" y="3964571"/>
            <a:ext cx="9144001" cy="24167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4293096"/>
            <a:ext cx="79208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5445224"/>
            <a:ext cx="79208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728" y="4587205"/>
            <a:ext cx="597698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Only these three types of instruction need trampoline!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The reduced trampolines are jump targets of these instructions.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1979712" y="4437112"/>
            <a:ext cx="144016" cy="4732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 flipV="1">
            <a:off x="1979712" y="4910371"/>
            <a:ext cx="144016" cy="714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712" y="2348880"/>
            <a:ext cx="504056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Goal: Reduce the amount of the useful gadgets.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Re-randomization without Tracking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RRAT (Real Return Address Table)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2639436"/>
            <a:ext cx="181972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Func_1_New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call </a:t>
            </a:r>
            <a:r>
              <a:rPr lang="en-US" altLang="zh-CN" dirty="0" smtClean="0">
                <a:solidFill>
                  <a:srgbClr val="FF0000"/>
                </a:solidFill>
              </a:rPr>
              <a:t>Func_2_New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131840" y="3203684"/>
            <a:ext cx="847895" cy="369332"/>
            <a:chOff x="3131840" y="3203684"/>
            <a:chExt cx="847895" cy="369332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3131840" y="3388350"/>
              <a:ext cx="3319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495818" y="3203684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PC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94036" y="1642548"/>
            <a:ext cx="181331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Func_2_New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ret                      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35" y="4082120"/>
            <a:ext cx="180690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Func_1_Orig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call Func_2_Orig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94036" y="5407554"/>
            <a:ext cx="18133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Func_2_Orig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ret                        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4005064"/>
            <a:ext cx="3131840" cy="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628" y="494198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0x40044d: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36512" y="3488150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0x7ff1046a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4529" y="1865179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/>
              <a:t>Code</a:t>
            </a:r>
          </a:p>
          <a:p>
            <a:pPr algn="ctr"/>
            <a:r>
              <a:rPr lang="en-US" altLang="zh-CN" sz="2000" b="1" dirty="0" smtClean="0"/>
              <a:t>Cache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-24894" y="5599353"/>
            <a:ext cx="110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/>
              <a:t>Original</a:t>
            </a:r>
          </a:p>
          <a:p>
            <a:pPr algn="ctr"/>
            <a:r>
              <a:rPr lang="en-US" altLang="zh-CN" sz="2000" b="1" dirty="0" smtClean="0"/>
              <a:t>Code</a:t>
            </a:r>
          </a:p>
        </p:txBody>
      </p:sp>
      <p:sp>
        <p:nvSpPr>
          <p:cNvPr id="20" name="Rectangle 3"/>
          <p:cNvSpPr/>
          <p:nvPr/>
        </p:nvSpPr>
        <p:spPr bwMode="auto">
          <a:xfrm>
            <a:off x="5580113" y="3373715"/>
            <a:ext cx="1224134" cy="855232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RRAT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000000"/>
              </a:solidFill>
              <a:latin typeface="Arial" pitchFamily="-110" charset="0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000000"/>
              </a:solidFill>
              <a:latin typeface="Arial" pitchFamily="-110" charset="0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21" name="Rectangle 13"/>
          <p:cNvSpPr/>
          <p:nvPr/>
        </p:nvSpPr>
        <p:spPr bwMode="auto">
          <a:xfrm>
            <a:off x="5580112" y="2116054"/>
            <a:ext cx="1224135" cy="660637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Stack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22" name="Rectangle 14"/>
          <p:cNvSpPr/>
          <p:nvPr/>
        </p:nvSpPr>
        <p:spPr bwMode="auto">
          <a:xfrm>
            <a:off x="5580111" y="2457787"/>
            <a:ext cx="1224135" cy="31890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pitchFamily="-110" charset="0"/>
              </a:rPr>
              <a:t>0x40044d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23" name="Rectangle 14"/>
          <p:cNvSpPr/>
          <p:nvPr/>
        </p:nvSpPr>
        <p:spPr bwMode="auto">
          <a:xfrm>
            <a:off x="5584650" y="3910043"/>
            <a:ext cx="1224135" cy="318904"/>
          </a:xfrm>
          <a:prstGeom prst="rect">
            <a:avLst/>
          </a:prstGeom>
          <a:solidFill>
            <a:srgbClr val="FF8F8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pitchFamily="-110" charset="0"/>
              </a:rPr>
              <a:t>0x7ff1046a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cxnSp>
        <p:nvCxnSpPr>
          <p:cNvPr id="26" name="直接连接符 25"/>
          <p:cNvCxnSpPr>
            <a:stCxn id="21" idx="1"/>
            <a:endCxn id="21" idx="3"/>
          </p:cNvCxnSpPr>
          <p:nvPr/>
        </p:nvCxnSpPr>
        <p:spPr>
          <a:xfrm>
            <a:off x="5580112" y="2446373"/>
            <a:ext cx="1224135" cy="0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80111" y="3910043"/>
            <a:ext cx="1224135" cy="0"/>
          </a:xfrm>
          <a:prstGeom prst="line">
            <a:avLst/>
          </a:prstGeom>
          <a:ln w="63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876256" y="3918016"/>
            <a:ext cx="331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876256" y="2273121"/>
            <a:ext cx="815899" cy="369332"/>
            <a:chOff x="6876256" y="2273121"/>
            <a:chExt cx="815899" cy="369332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6876256" y="2446373"/>
              <a:ext cx="3319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208238" y="2273121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SP</a:t>
              </a:r>
              <a:endParaRPr lang="zh-CN" altLang="en-US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571107" y="4689769"/>
            <a:ext cx="52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RRAT is hidden in the victim’s address space.</a:t>
            </a:r>
          </a:p>
          <a:p>
            <a:r>
              <a:rPr lang="en-US" altLang="zh-CN" sz="2000" dirty="0"/>
              <a:t>I</a:t>
            </a:r>
            <a:r>
              <a:rPr lang="en-US" altLang="zh-CN" sz="2000" dirty="0" smtClean="0"/>
              <a:t>t can only be accessed by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the %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gs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segmentation.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78306" y="4535339"/>
            <a:ext cx="533494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    More details are in the paper!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2.22222E-6 0.0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1.11111E-6 0.04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985E-17 -1.48148E-6 L -0.00139 -0.185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18542 L -0.00208 -0.135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4653 L 2.22222E-6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4537 L 1.11111E-6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3565 L -0.00139 0.047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Return-Oriented Programming (ROP)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36" y="1772816"/>
            <a:ext cx="5065328" cy="4668603"/>
          </a:xfrm>
          <a:prstGeom prst="rect">
            <a:avLst/>
          </a:prstGeom>
        </p:spPr>
      </p:pic>
      <p:pic>
        <p:nvPicPr>
          <p:cNvPr id="23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56" y="2668270"/>
            <a:ext cx="13144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Analyze the 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7.40741E-7 C -0.00105 0.00046 -0.00955 0.0037 -0.01146 0.00694 C -0.01372 0.01042 -0.01337 0.01273 -0.01459 0.01667 C -0.01806 0.02639 -0.01771 0.02523 -0.02084 0.03194 C -0.02535 0.05579 -0.02049 0.03495 -0.025 0.04722 C -0.02553 0.04838 -0.02553 0.05023 -0.02605 0.05139 C -0.02796 0.0544 -0.0323 0.05972 -0.0323 0.05972 C -0.03264 0.06111 -0.03316 0.06227 -0.03334 0.06389 C -0.03386 0.06551 -0.03403 0.06759 -0.03438 0.06944 C -0.03507 0.0713 -0.03577 0.07315 -0.03646 0.075 C -0.03924 0.09676 -0.0356 0.06944 -0.03959 0.09167 C -0.04289 0.10903 -0.03941 0.10092 -0.04375 0.10972 C -0.0441 0.11435 -0.04428 0.11898 -0.0448 0.12361 C -0.04532 0.12639 -0.04636 0.12893 -0.04688 0.13194 C -0.0474 0.13449 -0.04757 0.1375 -0.04792 0.14028 C -0.04827 0.14167 -0.04879 0.14282 -0.04896 0.14444 C -0.04948 0.14699 -0.04966 0.15 -0.05 0.15278 C -0.05035 0.15463 -0.05087 0.15625 -0.05105 0.15833 C -0.05157 0.16042 -0.05174 0.16296 -0.05209 0.16528 C -0.05174 0.17917 -0.05174 0.19305 -0.05105 0.20694 C -0.05105 0.20833 -0.05053 0.20972 -0.05 0.21111 C -0.04671 0.22292 -0.04966 0.21366 -0.04584 0.22222 C -0.03733 0.24236 -0.04862 0.2162 -0.04271 0.23194 C -0.04219 0.23333 -0.04132 0.23449 -0.04063 0.23611 C -0.03994 0.23773 -0.03941 0.23981 -0.03855 0.24167 C -0.03716 0.24514 -0.03577 0.24722 -0.03334 0.25 C -0.025 0.25926 -0.03768 0.24329 -0.02396 0.25555 C -0.02292 0.25648 -0.02205 0.25764 -0.02084 0.25833 C -0.01632 0.26088 -0.01771 0.25833 -0.01355 0.26111 C -0.0125 0.2618 -0.01146 0.26296 -0.01042 0.26389 C -0.00834 0.26342 0.00052 0.26296 0.00416 0.26111 C 0.00694 0.25949 0.01024 0.25833 0.0125 0.25555 C 0.01736 0.24884 0.01423 0.25231 0.02187 0.24583 L 0.025 0.24305 C 0.02604 0.24213 0.0269 0.24051 0.02812 0.24028 L 0.03229 0.23889 C 0.03472 0.23542 0.03645 0.23287 0.03958 0.23055 C 0.04444 0.22662 0.04097 0.23194 0.04583 0.22639 C 0.04826 0.22315 0.05069 0.21991 0.05312 0.21667 C 0.05416 0.21528 0.05468 0.21296 0.05625 0.2125 L 0.05937 0.21111 C 0.0644 0.20069 0.06197 0.20532 0.06666 0.19722 C 0.06701 0.19583 0.06701 0.19421 0.0677 0.19305 C 0.0684 0.1912 0.06979 0.19028 0.07083 0.18889 C 0.07187 0.18704 0.07291 0.18518 0.07395 0.18333 C 0.07465 0.18194 0.07534 0.18055 0.07604 0.17917 C 0.07638 0.17778 0.07638 0.17592 0.07708 0.175 C 0.07777 0.17361 0.07916 0.17315 0.0802 0.17222 C 0.0809 0.17083 0.08159 0.16944 0.08229 0.16805 C 0.08263 0.16667 0.08263 0.16505 0.08333 0.16389 C 0.08402 0.16204 0.08541 0.16111 0.08645 0.15972 C 0.08784 0.15694 0.08906 0.15393 0.09062 0.15139 C 0.09513 0.14305 0.0927 0.14768 0.09791 0.1375 L 0.1 0.13333 C 0.10069 0.13194 0.10121 0.13032 0.10208 0.12917 L 0.10833 0.11805 C 0.10868 0.11667 0.10868 0.11481 0.10937 0.11389 C 0.11006 0.1125 0.11145 0.11204 0.1125 0.11111 C 0.11354 0.10972 0.11458 0.10833 0.11562 0.10694 C 0.11753 0.09861 0.11493 0.10625 0.11979 0.1 C 0.12239 0.0963 0.121 0.09444 0.125 0.09167 C 0.1269 0.09005 0.13125 0.08889 0.13125 0.08889 C 0.13229 0.0875 0.13298 0.08565 0.13437 0.08472 C 0.13559 0.08356 0.13715 0.0838 0.13854 0.08333 C 0.13958 0.08287 0.14062 0.08241 0.14166 0.08194 C 0.15277 0.07523 0.14305 0.07824 0.15937 0.07639 C 0.1625 0.07685 0.16562 0.07639 0.16875 0.07778 C 0.17031 0.07824 0.17135 0.08055 0.17291 0.08194 C 0.17413 0.08287 0.17569 0.0838 0.17708 0.08472 C 0.17951 0.08958 0.17986 0.09051 0.18333 0.09583 C 0.1842 0.09722 0.18541 0.09838 0.18645 0.1 C 0.19357 0.11157 0.18246 0.09606 0.19166 0.10833 C 0.19201 0.11018 0.19201 0.11204 0.1927 0.11389 C 0.1934 0.11574 0.19479 0.11736 0.19583 0.11944 C 0.19687 0.12153 0.19774 0.12407 0.19895 0.12639 C 0.19947 0.12778 0.20034 0.12917 0.20104 0.13055 C 0.20364 0.14514 0.2 0.12778 0.20416 0.14028 C 0.20503 0.14282 0.20486 0.14606 0.20625 0.14861 C 0.20833 0.15278 0.20868 0.15324 0.21041 0.15833 C 0.21076 0.15949 0.21093 0.16111 0.21145 0.1625 C 0.21197 0.16481 0.21284 0.1669 0.21354 0.16944 C 0.21388 0.17106 0.21388 0.17315 0.21458 0.175 C 0.21527 0.17685 0.21666 0.1787 0.2177 0.18055 C 0.21805 0.1838 0.21788 0.18704 0.21875 0.19028 C 0.21909 0.19167 0.21996 0.19305 0.22083 0.19444 C 0.22361 0.19884 0.22395 0.19745 0.22604 0.20278 C 0.22638 0.20393 0.22656 0.20555 0.22708 0.20694 C 0.2276 0.20833 0.22847 0.20949 0.22916 0.21111 C 0.22951 0.21227 0.22951 0.21412 0.2302 0.21528 C 0.2309 0.21643 0.23229 0.21713 0.23333 0.21805 C 0.23368 0.21944 0.23368 0.22106 0.23437 0.22222 C 0.23923 0.23055 0.23854 0.22963 0.24375 0.23194 C 0.24739 0.2368 0.24635 0.23565 0.25104 0.24028 C 0.2519 0.2412 0.25295 0.24213 0.25416 0.24305 C 0.25503 0.24352 0.25625 0.24375 0.25729 0.24444 C 0.25833 0.24514 0.26041 0.24722 0.26041 0.24722 " pathEditMode="relative" ptsTypes="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to Perform Re-randomization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Identify </a:t>
            </a:r>
            <a:r>
              <a:rPr lang="en-US" altLang="zh-CN" sz="2000" i="1" dirty="0" smtClean="0"/>
              <a:t>possible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disclosure</a:t>
            </a:r>
            <a:r>
              <a:rPr lang="en-US" altLang="zh-CN" sz="2000" dirty="0" smtClean="0"/>
              <a:t> time</a:t>
            </a:r>
          </a:p>
          <a:p>
            <a:r>
              <a:rPr lang="en-US" altLang="zh-CN" sz="2000" dirty="0" smtClean="0"/>
              <a:t>Identify </a:t>
            </a:r>
            <a:r>
              <a:rPr lang="en-US" altLang="zh-CN" sz="2000" i="1" dirty="0" smtClean="0"/>
              <a:t>possible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corruption</a:t>
            </a:r>
            <a:r>
              <a:rPr lang="en-US" altLang="zh-CN" sz="2000" dirty="0" smtClean="0"/>
              <a:t> time</a:t>
            </a:r>
          </a:p>
          <a:p>
            <a:r>
              <a:rPr lang="en-US" altLang="zh-CN" sz="2000" dirty="0" smtClean="0"/>
              <a:t>Randomize code layout in between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to Perform Re-randomization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Identify </a:t>
            </a:r>
            <a:r>
              <a:rPr lang="en-US" altLang="zh-CN" sz="2000" i="1" dirty="0" smtClean="0"/>
              <a:t>possible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disclosure</a:t>
            </a:r>
            <a:r>
              <a:rPr lang="en-US" altLang="zh-CN" sz="2000" dirty="0" smtClean="0"/>
              <a:t> time</a:t>
            </a:r>
          </a:p>
          <a:p>
            <a:r>
              <a:rPr lang="en-US" altLang="zh-CN" sz="2000" dirty="0" smtClean="0"/>
              <a:t>Identify </a:t>
            </a:r>
            <a:r>
              <a:rPr lang="en-US" altLang="zh-CN" sz="2000" i="1" dirty="0" smtClean="0"/>
              <a:t>possible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corruption</a:t>
            </a:r>
            <a:r>
              <a:rPr lang="en-US" altLang="zh-CN" sz="2000" dirty="0" smtClean="0"/>
              <a:t> time</a:t>
            </a:r>
          </a:p>
          <a:p>
            <a:r>
              <a:rPr lang="en-US" altLang="zh-CN" sz="2000" dirty="0" smtClean="0"/>
              <a:t>Randomize code layout in between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TextBox 11"/>
          <p:cNvSpPr txBox="1"/>
          <p:nvPr/>
        </p:nvSpPr>
        <p:spPr>
          <a:xfrm>
            <a:off x="1992715" y="6053043"/>
            <a:ext cx="1435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 Space</a:t>
            </a:r>
          </a:p>
        </p:txBody>
      </p:sp>
      <p:sp>
        <p:nvSpPr>
          <p:cNvPr id="7" name="Rectangle 3"/>
          <p:cNvSpPr/>
          <p:nvPr/>
        </p:nvSpPr>
        <p:spPr bwMode="auto">
          <a:xfrm>
            <a:off x="2195736" y="2571574"/>
            <a:ext cx="1028968" cy="855232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8" name="Rectangle 4"/>
          <p:cNvSpPr/>
          <p:nvPr/>
        </p:nvSpPr>
        <p:spPr bwMode="auto">
          <a:xfrm>
            <a:off x="2195736" y="2434026"/>
            <a:ext cx="1028968" cy="3610828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2195736" y="5445224"/>
            <a:ext cx="1028968" cy="353611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Program code</a:t>
            </a:r>
          </a:p>
        </p:txBody>
      </p:sp>
      <p:sp>
        <p:nvSpPr>
          <p:cNvPr id="10" name="Rectangle 10"/>
          <p:cNvSpPr/>
          <p:nvPr/>
        </p:nvSpPr>
        <p:spPr bwMode="auto">
          <a:xfrm>
            <a:off x="2195733" y="3605470"/>
            <a:ext cx="1028968" cy="378786"/>
          </a:xfrm>
          <a:prstGeom prst="rect">
            <a:avLst/>
          </a:prstGeom>
          <a:solidFill>
            <a:srgbClr val="00AE00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Library code</a:t>
            </a:r>
          </a:p>
        </p:txBody>
      </p:sp>
      <p:sp>
        <p:nvSpPr>
          <p:cNvPr id="11" name="Rectangle 13"/>
          <p:cNvSpPr/>
          <p:nvPr/>
        </p:nvSpPr>
        <p:spPr bwMode="auto">
          <a:xfrm>
            <a:off x="2195735" y="2571574"/>
            <a:ext cx="1028968" cy="649800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Stack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pic>
        <p:nvPicPr>
          <p:cNvPr id="12" name="Picture 16" descr="PC-Comput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351" y="3998390"/>
            <a:ext cx="807727" cy="585379"/>
          </a:xfrm>
          <a:prstGeom prst="rect">
            <a:avLst/>
          </a:prstGeom>
        </p:spPr>
      </p:pic>
      <p:sp>
        <p:nvSpPr>
          <p:cNvPr id="13" name="TextBox 17"/>
          <p:cNvSpPr txBox="1"/>
          <p:nvPr/>
        </p:nvSpPr>
        <p:spPr>
          <a:xfrm>
            <a:off x="171187" y="4583769"/>
            <a:ext cx="700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Victim</a:t>
            </a:r>
          </a:p>
        </p:txBody>
      </p:sp>
      <p:cxnSp>
        <p:nvCxnSpPr>
          <p:cNvPr id="14" name="Straight Connector 20"/>
          <p:cNvCxnSpPr/>
          <p:nvPr/>
        </p:nvCxnSpPr>
        <p:spPr>
          <a:xfrm flipV="1">
            <a:off x="919672" y="2434025"/>
            <a:ext cx="1276063" cy="180541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15" name="Straight Connector 21"/>
          <p:cNvCxnSpPr/>
          <p:nvPr/>
        </p:nvCxnSpPr>
        <p:spPr>
          <a:xfrm>
            <a:off x="919672" y="4452629"/>
            <a:ext cx="1276063" cy="16004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6" name="Rectangle 14"/>
          <p:cNvSpPr/>
          <p:nvPr/>
        </p:nvSpPr>
        <p:spPr bwMode="auto">
          <a:xfrm>
            <a:off x="2195736" y="2852936"/>
            <a:ext cx="1028968" cy="181649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Return Address</a:t>
            </a:r>
          </a:p>
        </p:txBody>
      </p:sp>
      <p:sp>
        <p:nvSpPr>
          <p:cNvPr id="17" name="Cloud 27"/>
          <p:cNvSpPr/>
          <p:nvPr/>
        </p:nvSpPr>
        <p:spPr>
          <a:xfrm>
            <a:off x="3830102" y="2204865"/>
            <a:ext cx="3624311" cy="3572752"/>
          </a:xfrm>
          <a:prstGeom prst="cloud">
            <a:avLst/>
          </a:prstGeom>
          <a:solidFill>
            <a:srgbClr val="D2DCF2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722597" y="4003452"/>
            <a:ext cx="877163" cy="1630793"/>
            <a:chOff x="7703342" y="3928164"/>
            <a:chExt cx="877163" cy="1630793"/>
          </a:xfrm>
        </p:grpSpPr>
        <p:pic>
          <p:nvPicPr>
            <p:cNvPr id="18" name="Picture 28" descr="PC-Computer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38058" y="3928164"/>
              <a:ext cx="807727" cy="585379"/>
            </a:xfrm>
            <a:prstGeom prst="rect">
              <a:avLst/>
            </a:prstGeom>
          </p:spPr>
        </p:pic>
        <p:sp>
          <p:nvSpPr>
            <p:cNvPr id="19" name="TextBox 29"/>
            <p:cNvSpPr txBox="1"/>
            <p:nvPr/>
          </p:nvSpPr>
          <p:spPr>
            <a:xfrm>
              <a:off x="7703342" y="4513543"/>
              <a:ext cx="8771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Attacker</a:t>
              </a:r>
            </a:p>
          </p:txBody>
        </p:sp>
        <p:pic>
          <p:nvPicPr>
            <p:cNvPr id="22" name="Picture 13" descr="NewColorBadGuy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805826" y="4872979"/>
              <a:ext cx="601289" cy="685978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rgbClr val="919191">
                  <a:lumMod val="60000"/>
                  <a:lumOff val="40000"/>
                </a:srgbClr>
              </a:solidFill>
              <a:headEnd/>
              <a:tailEnd/>
            </a:ln>
          </p:spPr>
        </p:pic>
      </p:grpSp>
      <p:pic>
        <p:nvPicPr>
          <p:cNvPr id="23" name="Picture 26" descr="cli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343" y="4910645"/>
            <a:ext cx="605799" cy="685979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rgbClr val="919191">
                <a:lumMod val="60000"/>
                <a:lumOff val="40000"/>
              </a:srgbClr>
            </a:solidFill>
            <a:headEnd/>
            <a:tailEnd/>
          </a:ln>
        </p:spPr>
      </p:pic>
      <p:sp>
        <p:nvSpPr>
          <p:cNvPr id="24" name="Rectangle 13"/>
          <p:cNvSpPr/>
          <p:nvPr/>
        </p:nvSpPr>
        <p:spPr bwMode="auto">
          <a:xfrm>
            <a:off x="2195735" y="4509120"/>
            <a:ext cx="1028968" cy="525859"/>
          </a:xfrm>
          <a:prstGeom prst="rect">
            <a:avLst/>
          </a:prstGeom>
          <a:solidFill>
            <a:srgbClr val="618FFD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  <a:ea typeface="+mn-ea"/>
                <a:cs typeface="+mn-cs"/>
              </a:rPr>
              <a:t>Heap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  <a:p>
            <a:pPr marL="0" marR="0" lvl="0" indent="0" algn="ctr" defTabSz="6859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cxnSp>
        <p:nvCxnSpPr>
          <p:cNvPr id="30" name="Curved Connector 8"/>
          <p:cNvCxnSpPr/>
          <p:nvPr/>
        </p:nvCxnSpPr>
        <p:spPr>
          <a:xfrm flipH="1" flipV="1">
            <a:off x="3201948" y="4480918"/>
            <a:ext cx="4555365" cy="93610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31" name="TextBox 31"/>
          <p:cNvSpPr txBox="1"/>
          <p:nvPr/>
        </p:nvSpPr>
        <p:spPr>
          <a:xfrm rot="762938">
            <a:off x="3864580" y="4855533"/>
            <a:ext cx="27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Read a page size’s content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Curved Connector 8"/>
          <p:cNvCxnSpPr/>
          <p:nvPr/>
        </p:nvCxnSpPr>
        <p:spPr>
          <a:xfrm>
            <a:off x="3224701" y="4469465"/>
            <a:ext cx="4532612" cy="1076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cxnSp>
        <p:nvCxnSpPr>
          <p:cNvPr id="34" name="Curved Connector 8"/>
          <p:cNvCxnSpPr/>
          <p:nvPr/>
        </p:nvCxnSpPr>
        <p:spPr>
          <a:xfrm flipH="1" flipV="1">
            <a:off x="3256031" y="3534431"/>
            <a:ext cx="4501282" cy="69789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-305526" y="5575968"/>
            <a:ext cx="1870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Has Memory </a:t>
            </a:r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Disclosure </a:t>
            </a:r>
            <a:endParaRPr lang="en-US" sz="135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  <a:p>
            <a:pPr lvl="0" algn="ctr"/>
            <a:r>
              <a:rPr lang="en-US" sz="13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Vulnerabilities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" name="TextBox 31"/>
          <p:cNvSpPr txBox="1"/>
          <p:nvPr/>
        </p:nvSpPr>
        <p:spPr>
          <a:xfrm>
            <a:off x="4786297" y="4493544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Leak a code page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3" name="Curved Connector 8"/>
          <p:cNvCxnSpPr/>
          <p:nvPr/>
        </p:nvCxnSpPr>
        <p:spPr>
          <a:xfrm>
            <a:off x="3292471" y="3522976"/>
            <a:ext cx="4532610" cy="1057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66" name="TextBox 31"/>
          <p:cNvSpPr txBox="1"/>
          <p:nvPr/>
        </p:nvSpPr>
        <p:spPr>
          <a:xfrm rot="504244">
            <a:off x="3861675" y="3837353"/>
            <a:ext cx="27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Read a page size’s content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TextBox 31"/>
          <p:cNvSpPr txBox="1"/>
          <p:nvPr/>
        </p:nvSpPr>
        <p:spPr>
          <a:xfrm>
            <a:off x="4803195" y="3545308"/>
            <a:ext cx="248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rgbClr val="000000"/>
                </a:solidFill>
                <a:latin typeface="Arial"/>
              </a:rPr>
              <a:t>Leak a code page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73" name="Curved Connector 8"/>
          <p:cNvCxnSpPr/>
          <p:nvPr/>
        </p:nvCxnSpPr>
        <p:spPr>
          <a:xfrm flipH="1" flipV="1">
            <a:off x="3228960" y="2734258"/>
            <a:ext cx="4501282" cy="69789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 w="med" len="lg"/>
          </a:ln>
          <a:effectLst/>
        </p:spPr>
      </p:cxnSp>
      <p:sp>
        <p:nvSpPr>
          <p:cNvPr id="74" name="TextBox 31"/>
          <p:cNvSpPr txBox="1"/>
          <p:nvPr/>
        </p:nvSpPr>
        <p:spPr>
          <a:xfrm rot="504244">
            <a:off x="3912205" y="3044230"/>
            <a:ext cx="27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Upload </a:t>
            </a:r>
            <a:r>
              <a:rPr lang="en-US" sz="1400" b="1" dirty="0">
                <a:solidFill>
                  <a:srgbClr val="FF0000"/>
                </a:solidFill>
                <a:latin typeface="Arial"/>
              </a:rPr>
              <a:t>p</a:t>
            </a:r>
            <a:r>
              <a:rPr lang="en-US" sz="1400" b="1" dirty="0" smtClean="0">
                <a:solidFill>
                  <a:srgbClr val="FF0000"/>
                </a:solidFill>
                <a:latin typeface="Arial"/>
              </a:rPr>
              <a:t>ayload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638635" y="1168733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==&gt; Leak code pages (system output)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660711" y="1586383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==&gt; Upload payload  (system input)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0" grpId="0"/>
      <p:bldP spid="66" grpId="0"/>
      <p:bldP spid="67" grpId="0"/>
      <p:bldP spid="74" grpId="0"/>
      <p:bldP spid="75" grpId="0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to Perform Re-randomization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9296" cy="5184576"/>
          </a:xfrm>
        </p:spPr>
        <p:txBody>
          <a:bodyPr/>
          <a:lstStyle/>
          <a:p>
            <a:r>
              <a:rPr lang="en-US" altLang="zh-CN" dirty="0" smtClean="0"/>
              <a:t>Re-randomize </a:t>
            </a:r>
            <a:r>
              <a:rPr lang="en-US" altLang="zh-CN" dirty="0"/>
              <a:t>after system output and before system </a:t>
            </a:r>
            <a:r>
              <a:rPr lang="en-US" altLang="zh-CN" dirty="0" smtClean="0"/>
              <a:t>input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[TASR, CCS’15]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System Output</a:t>
            </a:r>
            <a:r>
              <a:rPr lang="en-US" altLang="zh-CN" dirty="0" smtClean="0"/>
              <a:t>: output system calls, such as </a:t>
            </a:r>
            <a:r>
              <a:rPr lang="en-US" altLang="zh-CN" i="1" dirty="0" smtClean="0"/>
              <a:t>write(), </a:t>
            </a:r>
            <a:r>
              <a:rPr lang="en-US" altLang="zh-CN" i="1" dirty="0" err="1" smtClean="0"/>
              <a:t>pwritev</a:t>
            </a:r>
            <a:r>
              <a:rPr lang="en-US" altLang="zh-CN" i="1" dirty="0" smtClean="0"/>
              <a:t>().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System Input  </a:t>
            </a:r>
            <a:r>
              <a:rPr lang="en-US" altLang="zh-CN" dirty="0" smtClean="0"/>
              <a:t>: input system calls, such as </a:t>
            </a:r>
            <a:r>
              <a:rPr lang="en-US" altLang="zh-CN" i="1" dirty="0" smtClean="0"/>
              <a:t>read(), </a:t>
            </a:r>
            <a:r>
              <a:rPr lang="en-US" altLang="zh-CN" i="1" dirty="0" err="1" smtClean="0"/>
              <a:t>preadv</a:t>
            </a:r>
            <a:r>
              <a:rPr lang="en-US" altLang="zh-CN" i="1" dirty="0" smtClean="0"/>
              <a:t>().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But we find </a:t>
            </a:r>
            <a:r>
              <a:rPr lang="en-US" altLang="zh-CN" dirty="0"/>
              <a:t>that this strategy may cause prohibitively high overhead for I/O intensive </a:t>
            </a:r>
            <a:r>
              <a:rPr lang="en-US" altLang="zh-CN" dirty="0" smtClean="0"/>
              <a:t>applications (e.g., Nginx).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 reduce the frequency of re-randomization, we proposed a new method based on </a:t>
            </a:r>
            <a:r>
              <a:rPr lang="en-US" altLang="zh-CN" dirty="0" smtClean="0">
                <a:solidFill>
                  <a:srgbClr val="FF0000"/>
                </a:solidFill>
              </a:rPr>
              <a:t>the amount of data transmitted </a:t>
            </a:r>
            <a:r>
              <a:rPr lang="en-US" altLang="zh-CN" dirty="0" smtClean="0"/>
              <a:t>by the output system calls.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to Perform Re-randomization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Inspiration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Sequence of output </a:t>
            </a:r>
            <a:r>
              <a:rPr lang="en-US" altLang="zh-CN" dirty="0" err="1" smtClean="0"/>
              <a:t>syscalls</a:t>
            </a:r>
            <a:r>
              <a:rPr lang="en-US" altLang="zh-CN" dirty="0" smtClean="0"/>
              <a:t> before an input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may not     </a:t>
            </a:r>
            <a:r>
              <a:rPr lang="en-US" altLang="zh-CN" dirty="0" smtClean="0"/>
              <a:t>transmit a large amount of data, e.g., password checking.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It is impossible to launch </a:t>
            </a:r>
            <a:r>
              <a:rPr lang="en-US" altLang="zh-CN" dirty="0"/>
              <a:t>a meaningful </a:t>
            </a:r>
            <a:r>
              <a:rPr lang="en-US" altLang="zh-CN" dirty="0" smtClean="0"/>
              <a:t>ROP attack </a:t>
            </a:r>
            <a:r>
              <a:rPr lang="en-US" altLang="zh-CN" dirty="0"/>
              <a:t>if the size of executable code is </a:t>
            </a:r>
            <a:r>
              <a:rPr lang="en-US" altLang="zh-CN" dirty="0">
                <a:solidFill>
                  <a:srgbClr val="FF0000"/>
                </a:solidFill>
              </a:rPr>
              <a:t>smaller than 20KB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.[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ROPecker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NDSS’14]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Our Strategy</a:t>
            </a:r>
          </a:p>
          <a:p>
            <a:pPr lvl="1"/>
            <a:r>
              <a:rPr lang="en-US" altLang="zh-CN" dirty="0"/>
              <a:t>Monitor the </a:t>
            </a:r>
            <a:r>
              <a:rPr lang="en-US" altLang="zh-CN" dirty="0">
                <a:solidFill>
                  <a:srgbClr val="FF0000"/>
                </a:solidFill>
              </a:rPr>
              <a:t>amount of transmitted data </a:t>
            </a:r>
            <a:r>
              <a:rPr lang="en-US" altLang="zh-CN" dirty="0"/>
              <a:t>of output system calls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Re-randomize when the accumulated amount exceeds a certain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threshold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to Perform Re-randomization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184576"/>
          </a:xfrm>
        </p:spPr>
        <p:txBody>
          <a:bodyPr/>
          <a:lstStyle/>
          <a:p>
            <a:r>
              <a:rPr lang="en-US" altLang="zh-CN" b="1" dirty="0" smtClean="0"/>
              <a:t>Example</a:t>
            </a:r>
          </a:p>
          <a:p>
            <a:pPr lvl="1"/>
            <a:r>
              <a:rPr lang="en-US" altLang="zh-CN" dirty="0"/>
              <a:t>Assume the average data size of </a:t>
            </a:r>
            <a:r>
              <a:rPr lang="en-US" altLang="zh-CN" i="1" dirty="0">
                <a:solidFill>
                  <a:srgbClr val="FF0000"/>
                </a:solidFill>
              </a:rPr>
              <a:t>write()</a:t>
            </a:r>
            <a:r>
              <a:rPr lang="en-US" altLang="zh-CN" dirty="0"/>
              <a:t> is </a:t>
            </a:r>
            <a:r>
              <a:rPr lang="en-US" altLang="zh-CN" b="1" dirty="0"/>
              <a:t>4KB</a:t>
            </a:r>
            <a:r>
              <a:rPr lang="en-US" altLang="zh-CN" dirty="0"/>
              <a:t> and the threshold is set to </a:t>
            </a:r>
            <a:r>
              <a:rPr lang="en-US" altLang="zh-CN" b="1" dirty="0"/>
              <a:t>20KB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Execution flow of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yscalls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sz="1800" i="1" dirty="0" smtClean="0">
                <a:solidFill>
                  <a:srgbClr val="FF0000"/>
                </a:solidFill>
              </a:rPr>
              <a:t>write</a:t>
            </a:r>
            <a:r>
              <a:rPr lang="en-US" altLang="zh-CN" sz="1800" i="1" dirty="0">
                <a:solidFill>
                  <a:srgbClr val="FF0000"/>
                </a:solidFill>
              </a:rPr>
              <a:t>()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rgbClr val="FF0000"/>
                </a:solidFill>
              </a:rPr>
              <a:t>write()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chemeClr val="accent1"/>
                </a:solidFill>
              </a:rPr>
              <a:t>read()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rgbClr val="FF0000"/>
                </a:solidFill>
              </a:rPr>
              <a:t>write()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-&gt; </a:t>
            </a:r>
            <a:r>
              <a:rPr lang="en-US" altLang="zh-CN" sz="1800" i="1" dirty="0" smtClean="0">
                <a:solidFill>
                  <a:schemeClr val="accent1"/>
                </a:solidFill>
              </a:rPr>
              <a:t>read</a:t>
            </a:r>
            <a:r>
              <a:rPr lang="en-US" altLang="zh-CN" sz="1800" i="1" dirty="0">
                <a:solidFill>
                  <a:schemeClr val="accent1"/>
                </a:solidFill>
              </a:rPr>
              <a:t>()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rgbClr val="FF0000"/>
                </a:solidFill>
              </a:rPr>
              <a:t>write()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chemeClr val="accent1"/>
                </a:solidFill>
              </a:rPr>
              <a:t>read()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rgbClr val="FF0000"/>
                </a:solidFill>
              </a:rPr>
              <a:t>write()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-&gt; </a:t>
            </a:r>
            <a:r>
              <a:rPr lang="en-US" altLang="zh-CN" sz="1800" i="1" dirty="0">
                <a:solidFill>
                  <a:schemeClr val="accent1"/>
                </a:solidFill>
              </a:rPr>
              <a:t>read</a:t>
            </a:r>
            <a:r>
              <a:rPr lang="en-US" altLang="zh-CN" sz="1800" i="1" dirty="0" smtClean="0">
                <a:solidFill>
                  <a:schemeClr val="accent1"/>
                </a:solidFill>
              </a:rPr>
              <a:t>()</a:t>
            </a:r>
          </a:p>
          <a:p>
            <a:pPr lvl="1"/>
            <a:endParaRPr lang="en-US" altLang="zh-CN" sz="1800" i="1" dirty="0" smtClean="0">
              <a:solidFill>
                <a:schemeClr val="accent1"/>
              </a:solidFill>
            </a:endParaRPr>
          </a:p>
          <a:p>
            <a:pPr lvl="1"/>
            <a:endParaRPr lang="en-US" altLang="zh-CN" sz="1800" i="1" dirty="0">
              <a:solidFill>
                <a:schemeClr val="accent1"/>
              </a:solidFill>
            </a:endParaRPr>
          </a:p>
          <a:p>
            <a:r>
              <a:rPr lang="en-US" altLang="zh-CN" sz="2200" dirty="0" smtClean="0"/>
              <a:t>TASR </a:t>
            </a:r>
            <a:r>
              <a:rPr lang="en-US" altLang="zh-CN" sz="2200" dirty="0"/>
              <a:t>needs re-randomize before each </a:t>
            </a:r>
            <a:r>
              <a:rPr lang="en-US" altLang="zh-CN" sz="2200" i="1" dirty="0">
                <a:solidFill>
                  <a:schemeClr val="accent1"/>
                </a:solidFill>
              </a:rPr>
              <a:t>read</a:t>
            </a:r>
            <a:r>
              <a:rPr lang="en-US" altLang="zh-CN" sz="2200" i="1" dirty="0" smtClean="0">
                <a:solidFill>
                  <a:schemeClr val="accent1"/>
                </a:solidFill>
              </a:rPr>
              <a:t>()</a:t>
            </a:r>
            <a:r>
              <a:rPr lang="en-US" altLang="zh-CN" sz="2200" dirty="0" smtClean="0"/>
              <a:t>.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Our </a:t>
            </a:r>
            <a:r>
              <a:rPr lang="en-US" altLang="zh-CN" sz="2200" dirty="0"/>
              <a:t>strategy needs only re-randomize before the last </a:t>
            </a:r>
            <a:r>
              <a:rPr lang="en-US" altLang="zh-CN" sz="2200" i="1" dirty="0">
                <a:solidFill>
                  <a:schemeClr val="accent1"/>
                </a:solidFill>
              </a:rPr>
              <a:t>read</a:t>
            </a:r>
            <a:r>
              <a:rPr lang="en-US" altLang="zh-CN" sz="2200" i="1" dirty="0" smtClean="0">
                <a:solidFill>
                  <a:schemeClr val="accent1"/>
                </a:solidFill>
              </a:rPr>
              <a:t>()</a:t>
            </a:r>
            <a:r>
              <a:rPr lang="en-US" altLang="zh-CN" sz="2200" dirty="0" smtClean="0"/>
              <a:t>.</a:t>
            </a: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dirty="0" smtClean="0"/>
              <a:t>Challenges</a:t>
            </a:r>
          </a:p>
          <a:p>
            <a:r>
              <a:rPr lang="en-US" altLang="zh-CN" sz="2800" dirty="0" smtClean="0"/>
              <a:t>Two Key Design Choices</a:t>
            </a:r>
            <a:endParaRPr lang="en-US" altLang="zh-CN" sz="2800" dirty="0"/>
          </a:p>
          <a:p>
            <a:r>
              <a:rPr lang="en-US" altLang="zh-CN" sz="2800" b="1" dirty="0" smtClean="0"/>
              <a:t>Architecture Overview</a:t>
            </a:r>
            <a:endParaRPr lang="en-US" altLang="zh-CN" b="1" dirty="0" smtClean="0"/>
          </a:p>
          <a:p>
            <a:r>
              <a:rPr lang="en-US" altLang="zh-CN" sz="2800" dirty="0" smtClean="0"/>
              <a:t>Evaluation</a:t>
            </a:r>
            <a:endParaRPr lang="en-US" altLang="zh-CN" sz="2800" dirty="0"/>
          </a:p>
          <a:p>
            <a:r>
              <a:rPr lang="en-US" altLang="zh-CN" sz="2800" dirty="0" smtClean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8226"/>
            <a:ext cx="9144000" cy="5353102"/>
          </a:xfrm>
        </p:spPr>
        <p:txBody>
          <a:bodyPr/>
          <a:lstStyle/>
          <a:p>
            <a:r>
              <a:rPr lang="en-US" altLang="zh-CN" b="1" dirty="0" smtClean="0"/>
              <a:t>Offline Static Analysis Phase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Analyze executable and related libraries and generate files for each     module.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Disassemble/Partition into Basic Blocks/Instruction Transformation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152" name="组合 151"/>
          <p:cNvGrpSpPr/>
          <p:nvPr/>
        </p:nvGrpSpPr>
        <p:grpSpPr>
          <a:xfrm>
            <a:off x="1619672" y="3521109"/>
            <a:ext cx="1490083" cy="2932227"/>
            <a:chOff x="1619672" y="3178328"/>
            <a:chExt cx="1490083" cy="2932227"/>
          </a:xfrm>
        </p:grpSpPr>
        <p:sp>
          <p:nvSpPr>
            <p:cNvPr id="82" name="圆角矩形 81"/>
            <p:cNvSpPr/>
            <p:nvPr/>
          </p:nvSpPr>
          <p:spPr>
            <a:xfrm>
              <a:off x="1706420" y="4231487"/>
              <a:ext cx="1329302" cy="678243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507" y="4365573"/>
              <a:ext cx="490625" cy="463852"/>
            </a:xfrm>
            <a:prstGeom prst="rect">
              <a:avLst/>
            </a:prstGeom>
          </p:spPr>
        </p:pic>
        <p:sp>
          <p:nvSpPr>
            <p:cNvPr id="86" name="文本框 85"/>
            <p:cNvSpPr txBox="1"/>
            <p:nvPr/>
          </p:nvSpPr>
          <p:spPr>
            <a:xfrm>
              <a:off x="2109205" y="4267521"/>
              <a:ext cx="988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Static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Analyzer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4" name="流程图: 多文档 93"/>
            <p:cNvSpPr/>
            <p:nvPr/>
          </p:nvSpPr>
          <p:spPr>
            <a:xfrm>
              <a:off x="1701429" y="5459412"/>
              <a:ext cx="1364028" cy="651143"/>
            </a:xfrm>
            <a:prstGeom prst="flowChartMultidocument">
              <a:avLst/>
            </a:prstGeom>
            <a:solidFill>
              <a:srgbClr val="44546A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619672" y="5515679"/>
              <a:ext cx="1288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Randomiza-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tion Files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0" name="流程图: 文档 129"/>
            <p:cNvSpPr/>
            <p:nvPr/>
          </p:nvSpPr>
          <p:spPr>
            <a:xfrm>
              <a:off x="1715212" y="3217528"/>
              <a:ext cx="1378031" cy="563278"/>
            </a:xfrm>
            <a:prstGeom prst="flowChartDocument">
              <a:avLst/>
            </a:pr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91889" y="3178328"/>
              <a:ext cx="141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Static Program Binary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6" name="下箭头 135"/>
            <p:cNvSpPr/>
            <p:nvPr/>
          </p:nvSpPr>
          <p:spPr>
            <a:xfrm>
              <a:off x="2166545" y="3846798"/>
              <a:ext cx="319740" cy="264960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下箭头 136"/>
            <p:cNvSpPr/>
            <p:nvPr/>
          </p:nvSpPr>
          <p:spPr>
            <a:xfrm>
              <a:off x="2147644" y="5061133"/>
              <a:ext cx="319740" cy="264960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2496582" y="5075855"/>
              <a:ext cx="220167" cy="207792"/>
            </a:xfrm>
            <a:prstGeom prst="flowChartConnector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文本框 4"/>
            <p:cNvSpPr txBox="1"/>
            <p:nvPr/>
          </p:nvSpPr>
          <p:spPr>
            <a:xfrm>
              <a:off x="2474665" y="5030931"/>
              <a:ext cx="357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53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5143" y="3643185"/>
            <a:ext cx="3154991" cy="269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矩形 153"/>
          <p:cNvSpPr/>
          <p:nvPr/>
        </p:nvSpPr>
        <p:spPr>
          <a:xfrm>
            <a:off x="4355976" y="4653136"/>
            <a:ext cx="4104456" cy="93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5976" y="5698436"/>
            <a:ext cx="4104456" cy="754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6649"/>
            <a:ext cx="9144000" cy="5364679"/>
          </a:xfrm>
        </p:spPr>
        <p:txBody>
          <a:bodyPr/>
          <a:lstStyle/>
          <a:p>
            <a:r>
              <a:rPr lang="en-US" altLang="zh-CN" b="1" dirty="0" smtClean="0"/>
              <a:t>Load-time Initialization Phase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/>
              <a:t>When the protected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</a:t>
            </a:r>
            <a:r>
              <a:rPr lang="en-US" altLang="zh-CN" dirty="0"/>
              <a:t>starts, kernel module starts a </a:t>
            </a:r>
            <a:r>
              <a:rPr lang="en-US" altLang="zh-CN" dirty="0">
                <a:solidFill>
                  <a:srgbClr val="FF0000"/>
                </a:solidFill>
              </a:rPr>
              <a:t>shuffling </a:t>
            </a:r>
            <a:r>
              <a:rPr lang="en-US" altLang="zh-CN" dirty="0" smtClean="0">
                <a:solidFill>
                  <a:srgbClr val="FF0000"/>
                </a:solidFill>
              </a:rPr>
              <a:t>proc</a:t>
            </a:r>
            <a:r>
              <a:rPr lang="en-US" altLang="zh-CN" dirty="0" smtClean="0"/>
              <a:t>.</a:t>
            </a:r>
          </a:p>
          <a:p>
            <a:pPr marL="914400" lvl="1" indent="-457200">
              <a:buFont typeface="+mj-ea"/>
              <a:buAutoNum type="circleNumDbPlain" startAt="2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15611" y="5977116"/>
            <a:ext cx="3760514" cy="4819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107088" y="5867106"/>
            <a:ext cx="0" cy="2461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圆角矩形 81"/>
          <p:cNvSpPr/>
          <p:nvPr/>
        </p:nvSpPr>
        <p:spPr>
          <a:xfrm>
            <a:off x="1706420" y="4569145"/>
            <a:ext cx="1329302" cy="678243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剪去对角的矩形 82"/>
          <p:cNvSpPr/>
          <p:nvPr/>
        </p:nvSpPr>
        <p:spPr>
          <a:xfrm>
            <a:off x="3865573" y="6113290"/>
            <a:ext cx="2684414" cy="249126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7" y="4703231"/>
            <a:ext cx="490625" cy="463852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2109205" y="4605179"/>
            <a:ext cx="98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Analyzer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6242949" y="3661558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直接箭头连接符 90"/>
          <p:cNvCxnSpPr/>
          <p:nvPr/>
        </p:nvCxnSpPr>
        <p:spPr>
          <a:xfrm>
            <a:off x="6238926" y="3966525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92" name="文本框 94"/>
          <p:cNvSpPr txBox="1"/>
          <p:nvPr/>
        </p:nvSpPr>
        <p:spPr>
          <a:xfrm>
            <a:off x="4486123" y="6062397"/>
            <a:ext cx="15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Kernel Module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15811" y="6186790"/>
            <a:ext cx="4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OS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流程图: 多文档 93"/>
          <p:cNvSpPr/>
          <p:nvPr/>
        </p:nvSpPr>
        <p:spPr>
          <a:xfrm>
            <a:off x="1701429" y="5797070"/>
            <a:ext cx="1364028" cy="651143"/>
          </a:xfrm>
          <a:prstGeom prst="flowChartMultidocumen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619672" y="5853337"/>
            <a:ext cx="12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Randomiza-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tion Files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262048" y="3542357"/>
            <a:ext cx="1814077" cy="237664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剪去对角的矩形 104"/>
          <p:cNvSpPr/>
          <p:nvPr/>
        </p:nvSpPr>
        <p:spPr>
          <a:xfrm>
            <a:off x="5413891" y="4584205"/>
            <a:ext cx="1436987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文本框 94"/>
          <p:cNvSpPr txBox="1"/>
          <p:nvPr/>
        </p:nvSpPr>
        <p:spPr>
          <a:xfrm>
            <a:off x="5655928" y="4561964"/>
            <a:ext cx="89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Library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5273066" y="3478626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Protected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剪去对角的矩形 115"/>
          <p:cNvSpPr/>
          <p:nvPr/>
        </p:nvSpPr>
        <p:spPr>
          <a:xfrm>
            <a:off x="5423601" y="5556889"/>
            <a:ext cx="1444862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94"/>
          <p:cNvSpPr txBox="1"/>
          <p:nvPr/>
        </p:nvSpPr>
        <p:spPr>
          <a:xfrm>
            <a:off x="5404284" y="5535860"/>
            <a:ext cx="147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 Program</a:t>
            </a:r>
          </a:p>
        </p:txBody>
      </p:sp>
      <p:cxnSp>
        <p:nvCxnSpPr>
          <p:cNvPr id="129" name="直接箭头连接符 128"/>
          <p:cNvCxnSpPr/>
          <p:nvPr/>
        </p:nvCxnSpPr>
        <p:spPr>
          <a:xfrm flipV="1">
            <a:off x="2619875" y="3620649"/>
            <a:ext cx="2632325" cy="6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流程图: 文档 129"/>
          <p:cNvSpPr/>
          <p:nvPr/>
        </p:nvSpPr>
        <p:spPr>
          <a:xfrm>
            <a:off x="1715212" y="3555186"/>
            <a:ext cx="1378031" cy="563278"/>
          </a:xfrm>
          <a:prstGeom prst="flowChartDocumen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691889" y="3515986"/>
            <a:ext cx="141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Program Binary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6" name="下箭头 135"/>
          <p:cNvSpPr/>
          <p:nvPr/>
        </p:nvSpPr>
        <p:spPr>
          <a:xfrm>
            <a:off x="2166545" y="4184456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下箭头 136"/>
          <p:cNvSpPr/>
          <p:nvPr/>
        </p:nvSpPr>
        <p:spPr>
          <a:xfrm>
            <a:off x="2147644" y="5398791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流程图: 联系 137"/>
          <p:cNvSpPr/>
          <p:nvPr/>
        </p:nvSpPr>
        <p:spPr>
          <a:xfrm>
            <a:off x="2496582" y="5413513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文本框 4"/>
          <p:cNvSpPr txBox="1"/>
          <p:nvPr/>
        </p:nvSpPr>
        <p:spPr>
          <a:xfrm>
            <a:off x="2474665" y="5368589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25159" y="3646563"/>
            <a:ext cx="2027669" cy="2478015"/>
            <a:chOff x="3225159" y="3646563"/>
            <a:chExt cx="2027669" cy="2478015"/>
          </a:xfrm>
        </p:grpSpPr>
        <p:sp>
          <p:nvSpPr>
            <p:cNvPr id="84" name="矩形 83"/>
            <p:cNvSpPr/>
            <p:nvPr/>
          </p:nvSpPr>
          <p:spPr>
            <a:xfrm>
              <a:off x="3330205" y="3718195"/>
              <a:ext cx="1812057" cy="2192389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25159" y="3646563"/>
              <a:ext cx="1871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Shuffling Process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4272773" y="5811555"/>
              <a:ext cx="11065" cy="31302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 w="med" len="med"/>
            </a:ln>
            <a:effectLst/>
          </p:spPr>
        </p:cxnSp>
        <p:sp>
          <p:nvSpPr>
            <p:cNvPr id="119" name="剪去对角的矩形 118"/>
            <p:cNvSpPr/>
            <p:nvPr/>
          </p:nvSpPr>
          <p:spPr>
            <a:xfrm>
              <a:off x="3450361" y="5581453"/>
              <a:ext cx="1569822" cy="241364"/>
            </a:xfrm>
            <a:prstGeom prst="snip2Diag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文本框 94"/>
            <p:cNvSpPr txBox="1"/>
            <p:nvPr/>
          </p:nvSpPr>
          <p:spPr>
            <a:xfrm>
              <a:off x="3469114" y="5532481"/>
              <a:ext cx="157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Communication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剪去对角的矩形 120"/>
            <p:cNvSpPr/>
            <p:nvPr/>
          </p:nvSpPr>
          <p:spPr>
            <a:xfrm>
              <a:off x="3421475" y="3976313"/>
              <a:ext cx="1569822" cy="241364"/>
            </a:xfrm>
            <a:prstGeom prst="snip2DiagRect">
              <a:avLst/>
            </a:prstGeom>
            <a:solidFill>
              <a:srgbClr val="5B9BD5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文本框 94"/>
            <p:cNvSpPr txBox="1"/>
            <p:nvPr/>
          </p:nvSpPr>
          <p:spPr>
            <a:xfrm>
              <a:off x="3425943" y="3919285"/>
              <a:ext cx="157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Code Generator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流程图: 联系 139"/>
            <p:cNvSpPr/>
            <p:nvPr/>
          </p:nvSpPr>
          <p:spPr>
            <a:xfrm>
              <a:off x="4909436" y="3716707"/>
              <a:ext cx="220167" cy="207792"/>
            </a:xfrm>
            <a:prstGeom prst="flowChartConnector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文本框 4"/>
            <p:cNvSpPr txBox="1"/>
            <p:nvPr/>
          </p:nvSpPr>
          <p:spPr>
            <a:xfrm>
              <a:off x="4895490" y="3672661"/>
              <a:ext cx="357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0" name="流程图: 联系 149"/>
          <p:cNvSpPr/>
          <p:nvPr/>
        </p:nvSpPr>
        <p:spPr>
          <a:xfrm>
            <a:off x="6130458" y="6129969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文本框 4"/>
          <p:cNvSpPr txBox="1"/>
          <p:nvPr/>
        </p:nvSpPr>
        <p:spPr>
          <a:xfrm>
            <a:off x="6108541" y="6085045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2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6649"/>
            <a:ext cx="9144000" cy="5364679"/>
          </a:xfrm>
        </p:spPr>
        <p:txBody>
          <a:bodyPr/>
          <a:lstStyle/>
          <a:p>
            <a:r>
              <a:rPr lang="en-US" altLang="zh-CN" b="1" dirty="0"/>
              <a:t>Load-time Initialization Phase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 smtClean="0"/>
              <a:t>When the protected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starts, kernel module starts a </a:t>
            </a:r>
            <a:r>
              <a:rPr lang="en-US" altLang="zh-CN" dirty="0" smtClean="0">
                <a:solidFill>
                  <a:srgbClr val="FF0000"/>
                </a:solidFill>
              </a:rPr>
              <a:t>shuffling proc</a:t>
            </a:r>
            <a:r>
              <a:rPr lang="en-US" altLang="zh-CN" dirty="0" smtClean="0"/>
              <a:t>.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 smtClean="0"/>
              <a:t>Along </a:t>
            </a:r>
            <a:r>
              <a:rPr lang="en-US" altLang="zh-CN" dirty="0"/>
              <a:t>with the initialization of the protected process, kernel module </a:t>
            </a:r>
            <a:r>
              <a:rPr lang="en-US" altLang="zh-CN" dirty="0" smtClean="0"/>
              <a:t>    allocates </a:t>
            </a:r>
            <a:r>
              <a:rPr lang="en-US" altLang="zh-CN" dirty="0">
                <a:solidFill>
                  <a:srgbClr val="FF0000"/>
                </a:solidFill>
              </a:rPr>
              <a:t>Code Cache </a:t>
            </a:r>
            <a:r>
              <a:rPr lang="en-US" altLang="zh-CN" dirty="0"/>
              <a:t>for </a:t>
            </a:r>
            <a:r>
              <a:rPr lang="en-US" altLang="zh-CN" dirty="0" smtClean="0"/>
              <a:t>each module.</a:t>
            </a:r>
            <a:endParaRPr lang="en-US" altLang="zh-CN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zh-CN" dirty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15611" y="5977116"/>
            <a:ext cx="3760514" cy="4819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107088" y="5867106"/>
            <a:ext cx="0" cy="2461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圆角矩形 81"/>
          <p:cNvSpPr/>
          <p:nvPr/>
        </p:nvSpPr>
        <p:spPr>
          <a:xfrm>
            <a:off x="1706420" y="4569145"/>
            <a:ext cx="1329302" cy="678243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剪去对角的矩形 82"/>
          <p:cNvSpPr/>
          <p:nvPr/>
        </p:nvSpPr>
        <p:spPr>
          <a:xfrm>
            <a:off x="3865573" y="6113290"/>
            <a:ext cx="2684414" cy="249126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30205" y="3718195"/>
            <a:ext cx="1812057" cy="2192389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7" y="4703231"/>
            <a:ext cx="490625" cy="463852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2109205" y="4605179"/>
            <a:ext cx="98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Analyzer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25159" y="3646563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Shuffling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6242949" y="3661558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直接箭头连接符 90"/>
          <p:cNvCxnSpPr/>
          <p:nvPr/>
        </p:nvCxnSpPr>
        <p:spPr>
          <a:xfrm>
            <a:off x="6238926" y="3966525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92" name="文本框 94"/>
          <p:cNvSpPr txBox="1"/>
          <p:nvPr/>
        </p:nvSpPr>
        <p:spPr>
          <a:xfrm>
            <a:off x="4486123" y="6062397"/>
            <a:ext cx="15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Kernel Module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15811" y="6186790"/>
            <a:ext cx="4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OS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流程图: 多文档 93"/>
          <p:cNvSpPr/>
          <p:nvPr/>
        </p:nvSpPr>
        <p:spPr>
          <a:xfrm>
            <a:off x="1701429" y="5797070"/>
            <a:ext cx="1364028" cy="651143"/>
          </a:xfrm>
          <a:prstGeom prst="flowChartMultidocumen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619672" y="5853337"/>
            <a:ext cx="12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Randomiza-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tion Files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4272773" y="5811555"/>
            <a:ext cx="11065" cy="3130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5262048" y="3542357"/>
            <a:ext cx="1814077" cy="237664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剪去对角的矩形 100"/>
          <p:cNvSpPr/>
          <p:nvPr/>
        </p:nvSpPr>
        <p:spPr>
          <a:xfrm>
            <a:off x="5405496" y="4967015"/>
            <a:ext cx="1459119" cy="508449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760" y="4925041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Main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5" name="剪去对角的矩形 104"/>
          <p:cNvSpPr/>
          <p:nvPr/>
        </p:nvSpPr>
        <p:spPr>
          <a:xfrm>
            <a:off x="5413891" y="4584205"/>
            <a:ext cx="1436987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文本框 94"/>
          <p:cNvSpPr txBox="1"/>
          <p:nvPr/>
        </p:nvSpPr>
        <p:spPr>
          <a:xfrm>
            <a:off x="5655928" y="4561964"/>
            <a:ext cx="89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Library</a:t>
            </a:r>
          </a:p>
        </p:txBody>
      </p:sp>
      <p:sp>
        <p:nvSpPr>
          <p:cNvPr id="107" name="剪去对角的矩形 106"/>
          <p:cNvSpPr/>
          <p:nvPr/>
        </p:nvSpPr>
        <p:spPr>
          <a:xfrm>
            <a:off x="5413891" y="3791545"/>
            <a:ext cx="1459118" cy="519711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4019" y="3755846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Lib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273066" y="3478626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Protected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6" name="剪去对角的矩形 115"/>
          <p:cNvSpPr/>
          <p:nvPr/>
        </p:nvSpPr>
        <p:spPr>
          <a:xfrm>
            <a:off x="5423601" y="5556889"/>
            <a:ext cx="1444862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94"/>
          <p:cNvSpPr txBox="1"/>
          <p:nvPr/>
        </p:nvSpPr>
        <p:spPr>
          <a:xfrm>
            <a:off x="5404284" y="5535860"/>
            <a:ext cx="147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 Program</a:t>
            </a:r>
          </a:p>
        </p:txBody>
      </p:sp>
      <p:sp>
        <p:nvSpPr>
          <p:cNvPr id="119" name="剪去对角的矩形 118"/>
          <p:cNvSpPr/>
          <p:nvPr/>
        </p:nvSpPr>
        <p:spPr>
          <a:xfrm>
            <a:off x="3450361" y="558145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文本框 94"/>
          <p:cNvSpPr txBox="1"/>
          <p:nvPr/>
        </p:nvSpPr>
        <p:spPr>
          <a:xfrm>
            <a:off x="3469114" y="5532481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Communication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剪去对角的矩形 120"/>
          <p:cNvSpPr/>
          <p:nvPr/>
        </p:nvSpPr>
        <p:spPr>
          <a:xfrm>
            <a:off x="3421475" y="397631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文本框 94"/>
          <p:cNvSpPr txBox="1"/>
          <p:nvPr/>
        </p:nvSpPr>
        <p:spPr>
          <a:xfrm>
            <a:off x="3425943" y="3919285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Code Generator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V="1">
            <a:off x="2619875" y="3620649"/>
            <a:ext cx="2632325" cy="6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流程图: 文档 129"/>
          <p:cNvSpPr/>
          <p:nvPr/>
        </p:nvSpPr>
        <p:spPr>
          <a:xfrm>
            <a:off x="1715212" y="3555186"/>
            <a:ext cx="1378031" cy="563278"/>
          </a:xfrm>
          <a:prstGeom prst="flowChartDocumen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691889" y="3515986"/>
            <a:ext cx="141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Program Binary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6" name="下箭头 135"/>
          <p:cNvSpPr/>
          <p:nvPr/>
        </p:nvSpPr>
        <p:spPr>
          <a:xfrm>
            <a:off x="2166545" y="4184456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下箭头 136"/>
          <p:cNvSpPr/>
          <p:nvPr/>
        </p:nvSpPr>
        <p:spPr>
          <a:xfrm>
            <a:off x="2147644" y="5398791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流程图: 联系 137"/>
          <p:cNvSpPr/>
          <p:nvPr/>
        </p:nvSpPr>
        <p:spPr>
          <a:xfrm>
            <a:off x="2496582" y="5413513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文本框 4"/>
          <p:cNvSpPr txBox="1"/>
          <p:nvPr/>
        </p:nvSpPr>
        <p:spPr>
          <a:xfrm>
            <a:off x="2474665" y="5368589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流程图: 联系 139"/>
          <p:cNvSpPr/>
          <p:nvPr/>
        </p:nvSpPr>
        <p:spPr>
          <a:xfrm>
            <a:off x="4909436" y="3716707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文本框 4"/>
          <p:cNvSpPr txBox="1"/>
          <p:nvPr/>
        </p:nvSpPr>
        <p:spPr>
          <a:xfrm>
            <a:off x="4887519" y="3663074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流程图: 联系 143"/>
          <p:cNvSpPr/>
          <p:nvPr/>
        </p:nvSpPr>
        <p:spPr>
          <a:xfrm>
            <a:off x="6792176" y="40354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文本框 4"/>
          <p:cNvSpPr txBox="1"/>
          <p:nvPr/>
        </p:nvSpPr>
        <p:spPr>
          <a:xfrm>
            <a:off x="6770259" y="39904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流程图: 联系 145"/>
          <p:cNvSpPr/>
          <p:nvPr/>
        </p:nvSpPr>
        <p:spPr>
          <a:xfrm>
            <a:off x="6780498" y="52120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文本框 4"/>
          <p:cNvSpPr txBox="1"/>
          <p:nvPr/>
        </p:nvSpPr>
        <p:spPr>
          <a:xfrm>
            <a:off x="6758581" y="51670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流程图: 联系 149"/>
          <p:cNvSpPr/>
          <p:nvPr/>
        </p:nvSpPr>
        <p:spPr>
          <a:xfrm>
            <a:off x="6130458" y="6129969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文本框 4"/>
          <p:cNvSpPr txBox="1"/>
          <p:nvPr/>
        </p:nvSpPr>
        <p:spPr>
          <a:xfrm>
            <a:off x="6108541" y="6085045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9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6649"/>
            <a:ext cx="9144000" cy="5364679"/>
          </a:xfrm>
        </p:spPr>
        <p:txBody>
          <a:bodyPr/>
          <a:lstStyle/>
          <a:p>
            <a:r>
              <a:rPr lang="en-US" altLang="zh-CN" b="1" dirty="0"/>
              <a:t>Load-time Initialization Phase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 smtClean="0"/>
              <a:t>When the protected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starts, kernel module starts a </a:t>
            </a:r>
            <a:r>
              <a:rPr lang="en-US" altLang="zh-CN" dirty="0" smtClean="0">
                <a:solidFill>
                  <a:srgbClr val="FF0000"/>
                </a:solidFill>
              </a:rPr>
              <a:t>shuffling proc</a:t>
            </a:r>
            <a:r>
              <a:rPr lang="en-US" altLang="zh-CN" dirty="0" smtClean="0"/>
              <a:t>.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 smtClean="0"/>
              <a:t>Along </a:t>
            </a:r>
            <a:r>
              <a:rPr lang="en-US" altLang="zh-CN" dirty="0"/>
              <a:t>with the initialization of the protected process, kernel module </a:t>
            </a:r>
            <a:r>
              <a:rPr lang="en-US" altLang="zh-CN" dirty="0" smtClean="0"/>
              <a:t>    allocates </a:t>
            </a:r>
            <a:r>
              <a:rPr lang="en-US" altLang="zh-CN" dirty="0">
                <a:solidFill>
                  <a:srgbClr val="FF0000"/>
                </a:solidFill>
              </a:rPr>
              <a:t>Code Cache </a:t>
            </a:r>
            <a:r>
              <a:rPr lang="en-US" altLang="zh-CN" dirty="0"/>
              <a:t>for </a:t>
            </a:r>
            <a:r>
              <a:rPr lang="en-US" altLang="zh-CN" dirty="0" smtClean="0"/>
              <a:t>each module.</a:t>
            </a:r>
            <a:endParaRPr lang="en-US" altLang="zh-CN" dirty="0"/>
          </a:p>
          <a:p>
            <a:pPr marL="914400" lvl="1" indent="-457200">
              <a:buFont typeface="+mj-ea"/>
              <a:buAutoNum type="circleNumDbPlain" startAt="2"/>
            </a:pPr>
            <a:r>
              <a:rPr lang="en-US" altLang="zh-CN" dirty="0"/>
              <a:t>Meanwhile, the shuffling process will </a:t>
            </a:r>
            <a:r>
              <a:rPr lang="en-US" altLang="zh-CN" dirty="0">
                <a:solidFill>
                  <a:srgbClr val="FF0000"/>
                </a:solidFill>
              </a:rPr>
              <a:t>read the randomization files </a:t>
            </a:r>
            <a:r>
              <a:rPr lang="en-US" altLang="zh-CN" dirty="0"/>
              <a:t>and </a:t>
            </a:r>
            <a:r>
              <a:rPr lang="en-US" altLang="zh-CN" dirty="0" smtClean="0"/>
              <a:t> generate </a:t>
            </a:r>
            <a:r>
              <a:rPr lang="en-US" altLang="zh-CN" dirty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first code variant </a:t>
            </a:r>
            <a:r>
              <a:rPr lang="en-US" altLang="zh-CN" dirty="0" smtClean="0"/>
              <a:t>into the Code Cache through </a:t>
            </a:r>
            <a:r>
              <a:rPr lang="en-US" altLang="zh-CN" dirty="0" smtClean="0">
                <a:solidFill>
                  <a:srgbClr val="FF0000"/>
                </a:solidFill>
              </a:rPr>
              <a:t>shared    memory mechanism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914400" lvl="1" indent="-457200">
              <a:buFont typeface="+mj-ea"/>
              <a:buAutoNum type="circleNumDbPlain" startAt="2"/>
            </a:pPr>
            <a:endParaRPr lang="en-US" altLang="zh-CN" dirty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15611" y="5977116"/>
            <a:ext cx="3760514" cy="4819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7088" y="5867106"/>
            <a:ext cx="0" cy="2461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圆角矩形 51"/>
          <p:cNvSpPr/>
          <p:nvPr/>
        </p:nvSpPr>
        <p:spPr>
          <a:xfrm>
            <a:off x="1706420" y="4569145"/>
            <a:ext cx="1329302" cy="678243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65573" y="6113290"/>
            <a:ext cx="2684414" cy="249126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30205" y="3718195"/>
            <a:ext cx="1812057" cy="2192389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7" y="4703231"/>
            <a:ext cx="490625" cy="463852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2109205" y="4605179"/>
            <a:ext cx="98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Analyzer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25159" y="3646563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Shuffling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2006" y="4221088"/>
            <a:ext cx="1547447" cy="338554"/>
            <a:chOff x="3612006" y="4221088"/>
            <a:chExt cx="1547447" cy="338554"/>
          </a:xfrm>
        </p:grpSpPr>
        <p:sp>
          <p:nvSpPr>
            <p:cNvPr id="58" name="圆角矩形 57"/>
            <p:cNvSpPr/>
            <p:nvPr/>
          </p:nvSpPr>
          <p:spPr>
            <a:xfrm>
              <a:off x="3750034" y="4278122"/>
              <a:ext cx="1239552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12006" y="4221088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60" name="直接箭头连接符 59"/>
          <p:cNvCxnSpPr/>
          <p:nvPr/>
        </p:nvCxnSpPr>
        <p:spPr>
          <a:xfrm>
            <a:off x="6242949" y="3661558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61" name="直接箭头连接符 60"/>
          <p:cNvCxnSpPr/>
          <p:nvPr/>
        </p:nvCxnSpPr>
        <p:spPr>
          <a:xfrm>
            <a:off x="6238926" y="3966525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62" name="文本框 94"/>
          <p:cNvSpPr txBox="1"/>
          <p:nvPr/>
        </p:nvSpPr>
        <p:spPr>
          <a:xfrm>
            <a:off x="4486123" y="6062397"/>
            <a:ext cx="15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Kernel Module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15811" y="6186790"/>
            <a:ext cx="4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OS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4" name="流程图: 多文档 63"/>
          <p:cNvSpPr/>
          <p:nvPr/>
        </p:nvSpPr>
        <p:spPr>
          <a:xfrm>
            <a:off x="1701429" y="5797070"/>
            <a:ext cx="1364028" cy="651143"/>
          </a:xfrm>
          <a:prstGeom prst="flowChartMultidocumen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19672" y="5853337"/>
            <a:ext cx="12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Randomiza-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tion Files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31300" y="5178678"/>
            <a:ext cx="1525503" cy="338554"/>
            <a:chOff x="3631300" y="5178678"/>
            <a:chExt cx="1525503" cy="338554"/>
          </a:xfrm>
        </p:grpSpPr>
        <p:sp>
          <p:nvSpPr>
            <p:cNvPr id="66" name="圆角矩形 65"/>
            <p:cNvSpPr/>
            <p:nvPr/>
          </p:nvSpPr>
          <p:spPr>
            <a:xfrm>
              <a:off x="3763303" y="5251021"/>
              <a:ext cx="1239552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631300" y="5178678"/>
              <a:ext cx="1525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4272773" y="5811555"/>
            <a:ext cx="11065" cy="3130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 w="med" len="med"/>
          </a:ln>
          <a:effectLst/>
        </p:spPr>
      </p:cxnSp>
      <p:cxnSp>
        <p:nvCxnSpPr>
          <p:cNvPr id="69" name="直接箭头连接符 68"/>
          <p:cNvCxnSpPr/>
          <p:nvPr/>
        </p:nvCxnSpPr>
        <p:spPr>
          <a:xfrm flipV="1">
            <a:off x="3528538" y="4402068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5262048" y="3542357"/>
            <a:ext cx="1814077" cy="237664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剪去对角的矩形 70"/>
          <p:cNvSpPr/>
          <p:nvPr/>
        </p:nvSpPr>
        <p:spPr>
          <a:xfrm>
            <a:off x="5405496" y="4967015"/>
            <a:ext cx="1459119" cy="508449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229760" y="4925041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Main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58981" y="5157192"/>
            <a:ext cx="1597099" cy="338554"/>
            <a:chOff x="5358981" y="5157192"/>
            <a:chExt cx="1597099" cy="338554"/>
          </a:xfrm>
        </p:grpSpPr>
        <p:sp>
          <p:nvSpPr>
            <p:cNvPr id="73" name="圆角矩形 72"/>
            <p:cNvSpPr/>
            <p:nvPr/>
          </p:nvSpPr>
          <p:spPr>
            <a:xfrm>
              <a:off x="5550234" y="5198757"/>
              <a:ext cx="1218131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358981" y="5157192"/>
              <a:ext cx="1597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5" name="剪去对角的矩形 74"/>
          <p:cNvSpPr/>
          <p:nvPr/>
        </p:nvSpPr>
        <p:spPr>
          <a:xfrm>
            <a:off x="5413891" y="4584205"/>
            <a:ext cx="1436987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94"/>
          <p:cNvSpPr txBox="1"/>
          <p:nvPr/>
        </p:nvSpPr>
        <p:spPr>
          <a:xfrm>
            <a:off x="5655928" y="4561964"/>
            <a:ext cx="89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Library</a:t>
            </a:r>
          </a:p>
        </p:txBody>
      </p:sp>
      <p:sp>
        <p:nvSpPr>
          <p:cNvPr id="77" name="剪去对角的矩形 76"/>
          <p:cNvSpPr/>
          <p:nvPr/>
        </p:nvSpPr>
        <p:spPr>
          <a:xfrm>
            <a:off x="5413891" y="3791545"/>
            <a:ext cx="1459118" cy="519711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224019" y="3755846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Lib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2270" y="3954542"/>
            <a:ext cx="1547447" cy="338554"/>
            <a:chOff x="5392270" y="3954542"/>
            <a:chExt cx="1547447" cy="338554"/>
          </a:xfrm>
        </p:grpSpPr>
        <p:sp>
          <p:nvSpPr>
            <p:cNvPr id="79" name="圆角矩形 78"/>
            <p:cNvSpPr/>
            <p:nvPr/>
          </p:nvSpPr>
          <p:spPr>
            <a:xfrm>
              <a:off x="5563344" y="4035231"/>
              <a:ext cx="1227230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92270" y="3954542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273066" y="3478626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Protected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4991261" y="5313431"/>
            <a:ext cx="572083" cy="4856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cxnSp>
        <p:nvCxnSpPr>
          <p:cNvPr id="97" name="直接箭头连接符 96"/>
          <p:cNvCxnSpPr/>
          <p:nvPr/>
        </p:nvCxnSpPr>
        <p:spPr>
          <a:xfrm flipV="1">
            <a:off x="4977238" y="4174940"/>
            <a:ext cx="599689" cy="23023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sp>
        <p:nvSpPr>
          <p:cNvPr id="99" name="文本框 98"/>
          <p:cNvSpPr txBox="1"/>
          <p:nvPr/>
        </p:nvSpPr>
        <p:spPr>
          <a:xfrm>
            <a:off x="5379255" y="4298794"/>
            <a:ext cx="155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Shared Memory</a:t>
            </a:r>
            <a:endParaRPr kumimoji="0" lang="zh-CN" alt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3" name="右箭头 102"/>
          <p:cNvSpPr/>
          <p:nvPr/>
        </p:nvSpPr>
        <p:spPr>
          <a:xfrm rot="12713569">
            <a:off x="5328231" y="4302407"/>
            <a:ext cx="185966" cy="21357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剪去对角的矩形 103"/>
          <p:cNvSpPr/>
          <p:nvPr/>
        </p:nvSpPr>
        <p:spPr>
          <a:xfrm>
            <a:off x="5423601" y="5556889"/>
            <a:ext cx="1444862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文本框 94"/>
          <p:cNvSpPr txBox="1"/>
          <p:nvPr/>
        </p:nvSpPr>
        <p:spPr>
          <a:xfrm>
            <a:off x="5404284" y="5535860"/>
            <a:ext cx="147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 Program</a:t>
            </a:r>
          </a:p>
        </p:txBody>
      </p:sp>
      <p:sp>
        <p:nvSpPr>
          <p:cNvPr id="112" name="剪去对角的矩形 111"/>
          <p:cNvSpPr/>
          <p:nvPr/>
        </p:nvSpPr>
        <p:spPr>
          <a:xfrm>
            <a:off x="3450361" y="558145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3469114" y="5532481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Communication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剪去对角的矩形 113"/>
          <p:cNvSpPr/>
          <p:nvPr/>
        </p:nvSpPr>
        <p:spPr>
          <a:xfrm>
            <a:off x="3421475" y="397631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文本框 94"/>
          <p:cNvSpPr txBox="1"/>
          <p:nvPr/>
        </p:nvSpPr>
        <p:spPr>
          <a:xfrm>
            <a:off x="3425943" y="3919285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Code Generator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7" name="肘形连接符 126"/>
          <p:cNvCxnSpPr>
            <a:stCxn id="64" idx="3"/>
            <a:endCxn id="115" idx="1"/>
          </p:cNvCxnSpPr>
          <p:nvPr/>
        </p:nvCxnSpPr>
        <p:spPr>
          <a:xfrm flipV="1">
            <a:off x="3065457" y="4088562"/>
            <a:ext cx="360486" cy="2034080"/>
          </a:xfrm>
          <a:prstGeom prst="bentConnector3">
            <a:avLst>
              <a:gd name="adj1" fmla="val 3292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接箭头连接符 127"/>
          <p:cNvCxnSpPr/>
          <p:nvPr/>
        </p:nvCxnSpPr>
        <p:spPr>
          <a:xfrm flipV="1">
            <a:off x="2619875" y="3620649"/>
            <a:ext cx="2632325" cy="6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2" name="流程图: 文档 131"/>
          <p:cNvSpPr/>
          <p:nvPr/>
        </p:nvSpPr>
        <p:spPr>
          <a:xfrm>
            <a:off x="1715212" y="3555186"/>
            <a:ext cx="1378031" cy="563278"/>
          </a:xfrm>
          <a:prstGeom prst="flowChartDocumen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691889" y="3515986"/>
            <a:ext cx="141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Program Binary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3539477" y="4228697"/>
            <a:ext cx="7942" cy="11780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3" name="直接箭头连接符 142"/>
          <p:cNvCxnSpPr/>
          <p:nvPr/>
        </p:nvCxnSpPr>
        <p:spPr>
          <a:xfrm flipV="1">
            <a:off x="3556133" y="5389719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148" name="下箭头 147"/>
          <p:cNvSpPr/>
          <p:nvPr/>
        </p:nvSpPr>
        <p:spPr>
          <a:xfrm>
            <a:off x="2166545" y="4184456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2147644" y="5398791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流程图: 联系 151"/>
          <p:cNvSpPr/>
          <p:nvPr/>
        </p:nvSpPr>
        <p:spPr>
          <a:xfrm>
            <a:off x="2496582" y="5413513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文本框 4"/>
          <p:cNvSpPr txBox="1"/>
          <p:nvPr/>
        </p:nvSpPr>
        <p:spPr>
          <a:xfrm>
            <a:off x="2474665" y="5368589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流程图: 联系 153"/>
          <p:cNvSpPr/>
          <p:nvPr/>
        </p:nvSpPr>
        <p:spPr>
          <a:xfrm>
            <a:off x="4909436" y="3716707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文本框 4"/>
          <p:cNvSpPr txBox="1"/>
          <p:nvPr/>
        </p:nvSpPr>
        <p:spPr>
          <a:xfrm>
            <a:off x="4887519" y="3663074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流程图: 联系 157"/>
          <p:cNvSpPr/>
          <p:nvPr/>
        </p:nvSpPr>
        <p:spPr>
          <a:xfrm>
            <a:off x="6792176" y="40354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文本框 4"/>
          <p:cNvSpPr txBox="1"/>
          <p:nvPr/>
        </p:nvSpPr>
        <p:spPr>
          <a:xfrm>
            <a:off x="6770259" y="39904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流程图: 联系 159"/>
          <p:cNvSpPr/>
          <p:nvPr/>
        </p:nvSpPr>
        <p:spPr>
          <a:xfrm>
            <a:off x="6780498" y="52120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文本框 4"/>
          <p:cNvSpPr txBox="1"/>
          <p:nvPr/>
        </p:nvSpPr>
        <p:spPr>
          <a:xfrm>
            <a:off x="6758581" y="51670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流程图: 联系 161"/>
          <p:cNvSpPr/>
          <p:nvPr/>
        </p:nvSpPr>
        <p:spPr>
          <a:xfrm>
            <a:off x="3057227" y="4229920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文本框 4"/>
          <p:cNvSpPr txBox="1"/>
          <p:nvPr/>
        </p:nvSpPr>
        <p:spPr>
          <a:xfrm>
            <a:off x="3017726" y="4184996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3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Return-Oriented Programming </a:t>
            </a:r>
            <a:r>
              <a:rPr lang="en-US" altLang="zh-CN" dirty="0" smtClean="0"/>
              <a:t>(ROP)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zh-CN" dirty="0" smtClean="0"/>
              <a:t>Find useful fragments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3" y="1784733"/>
            <a:ext cx="5088493" cy="46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4001"/>
            <a:ext cx="9144000" cy="5387327"/>
          </a:xfrm>
        </p:spPr>
        <p:txBody>
          <a:bodyPr/>
          <a:lstStyle/>
          <a:p>
            <a:r>
              <a:rPr lang="en-US" altLang="zh-CN" b="1" dirty="0"/>
              <a:t>Runtime Re-randomization Phase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zh-CN" dirty="0"/>
              <a:t>The kernel module detects the </a:t>
            </a:r>
            <a:r>
              <a:rPr lang="en-US" altLang="zh-CN" dirty="0" err="1">
                <a:solidFill>
                  <a:srgbClr val="FF0000"/>
                </a:solidFill>
              </a:rPr>
              <a:t>syscall</a:t>
            </a:r>
            <a:r>
              <a:rPr lang="en-US" altLang="zh-CN" dirty="0">
                <a:solidFill>
                  <a:srgbClr val="FF0000"/>
                </a:solidFill>
              </a:rPr>
              <a:t> pattern </a:t>
            </a:r>
            <a:r>
              <a:rPr lang="en-US" altLang="zh-CN" dirty="0"/>
              <a:t>in the execution of </a:t>
            </a:r>
            <a:r>
              <a:rPr lang="en-US" altLang="zh-CN" dirty="0" smtClean="0"/>
              <a:t>       protected process.</a:t>
            </a:r>
          </a:p>
          <a:p>
            <a:pPr marL="914400" lvl="1" indent="-457200">
              <a:buFont typeface="+mj-ea"/>
              <a:buAutoNum type="circleNumDbPlain" startAt="5"/>
            </a:pPr>
            <a:r>
              <a:rPr lang="en-US" altLang="zh-CN" dirty="0"/>
              <a:t>When a randomization point occurs, the kernel module modifies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 </a:t>
            </a:r>
            <a:r>
              <a:rPr lang="en-US" altLang="zh-CN" dirty="0" smtClean="0"/>
              <a:t>   protected process’s</a:t>
            </a:r>
            <a:r>
              <a:rPr lang="en-US" altLang="zh-CN" dirty="0" smtClean="0">
                <a:solidFill>
                  <a:srgbClr val="FF0000"/>
                </a:solidFill>
              </a:rPr>
              <a:t> page </a:t>
            </a:r>
            <a:r>
              <a:rPr lang="en-US" altLang="zh-CN" dirty="0">
                <a:solidFill>
                  <a:srgbClr val="FF0000"/>
                </a:solidFill>
              </a:rPr>
              <a:t>table</a:t>
            </a:r>
            <a:r>
              <a:rPr lang="en-US" altLang="zh-CN" dirty="0"/>
              <a:t> to map the </a:t>
            </a:r>
            <a:r>
              <a:rPr lang="en-US" altLang="zh-CN" dirty="0">
                <a:solidFill>
                  <a:srgbClr val="FF0000"/>
                </a:solidFill>
              </a:rPr>
              <a:t>new code variant </a:t>
            </a:r>
            <a:r>
              <a:rPr lang="en-US" altLang="zh-CN" dirty="0"/>
              <a:t>to the </a:t>
            </a:r>
            <a:r>
              <a:rPr lang="en-US" altLang="zh-CN" dirty="0" smtClean="0"/>
              <a:t>     protected </a:t>
            </a:r>
            <a:r>
              <a:rPr lang="en-US" altLang="zh-CN" dirty="0"/>
              <a:t>process’s </a:t>
            </a:r>
            <a:r>
              <a:rPr lang="en-US" altLang="zh-CN" dirty="0" smtClean="0"/>
              <a:t>Code Cache and </a:t>
            </a:r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en-US" altLang="zh-CN" dirty="0" smtClean="0"/>
              <a:t> all the tables, such as </a:t>
            </a:r>
            <a:r>
              <a:rPr lang="en-US" altLang="zh-CN" dirty="0" smtClean="0">
                <a:solidFill>
                  <a:srgbClr val="FF0000"/>
                </a:solidFill>
              </a:rPr>
              <a:t>RRAT</a:t>
            </a:r>
            <a:r>
              <a:rPr lang="en-US" altLang="zh-CN" dirty="0" smtClean="0"/>
              <a:t>. </a:t>
            </a:r>
            <a:endParaRPr lang="zh-CN" altLang="en-US" dirty="0"/>
          </a:p>
          <a:p>
            <a:pPr marL="914400" lvl="1" indent="-457200">
              <a:buFont typeface="+mj-ea"/>
              <a:buAutoNum type="circleNumDbPlain" startAt="5"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15611" y="5977116"/>
            <a:ext cx="3760514" cy="4819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107088" y="5867106"/>
            <a:ext cx="0" cy="2461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圆角矩形 81"/>
          <p:cNvSpPr/>
          <p:nvPr/>
        </p:nvSpPr>
        <p:spPr>
          <a:xfrm>
            <a:off x="1706420" y="4569145"/>
            <a:ext cx="1329302" cy="678243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剪去对角的矩形 82"/>
          <p:cNvSpPr/>
          <p:nvPr/>
        </p:nvSpPr>
        <p:spPr>
          <a:xfrm>
            <a:off x="3865573" y="6113290"/>
            <a:ext cx="2684414" cy="249126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30205" y="3718195"/>
            <a:ext cx="1812057" cy="2192389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7" y="4703231"/>
            <a:ext cx="490625" cy="463852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2109205" y="4605179"/>
            <a:ext cx="98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Analyzer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25159" y="3646563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Shuffling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750034" y="4278122"/>
            <a:ext cx="1239552" cy="229478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12006" y="4228697"/>
            <a:ext cx="154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Code Variant1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6242949" y="3661558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1" name="直接箭头连接符 90"/>
          <p:cNvCxnSpPr/>
          <p:nvPr/>
        </p:nvCxnSpPr>
        <p:spPr>
          <a:xfrm>
            <a:off x="6238926" y="3966525"/>
            <a:ext cx="3383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92" name="文本框 94"/>
          <p:cNvSpPr txBox="1"/>
          <p:nvPr/>
        </p:nvSpPr>
        <p:spPr>
          <a:xfrm>
            <a:off x="4486123" y="6062397"/>
            <a:ext cx="153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Kernel Module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15811" y="6186790"/>
            <a:ext cx="4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OS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流程图: 多文档 93"/>
          <p:cNvSpPr/>
          <p:nvPr/>
        </p:nvSpPr>
        <p:spPr>
          <a:xfrm>
            <a:off x="1701429" y="5797070"/>
            <a:ext cx="1364028" cy="651143"/>
          </a:xfrm>
          <a:prstGeom prst="flowChartMultidocumen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619672" y="5853337"/>
            <a:ext cx="12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Randomiza-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tion Files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763303" y="5251021"/>
            <a:ext cx="1239552" cy="229478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631300" y="5192717"/>
            <a:ext cx="152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Code Variant1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4272773" y="5811555"/>
            <a:ext cx="11065" cy="3130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 w="med" len="med"/>
          </a:ln>
          <a:effectLst/>
        </p:spPr>
      </p:cxnSp>
      <p:cxnSp>
        <p:nvCxnSpPr>
          <p:cNvPr id="99" name="直接箭头连接符 98"/>
          <p:cNvCxnSpPr/>
          <p:nvPr/>
        </p:nvCxnSpPr>
        <p:spPr>
          <a:xfrm flipV="1">
            <a:off x="3528538" y="4402068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5262048" y="3542357"/>
            <a:ext cx="1814077" cy="237664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剪去对角的矩形 100"/>
          <p:cNvSpPr/>
          <p:nvPr/>
        </p:nvSpPr>
        <p:spPr>
          <a:xfrm>
            <a:off x="5405496" y="4967015"/>
            <a:ext cx="1459119" cy="508449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760" y="4925041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Main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58981" y="5157192"/>
            <a:ext cx="1597099" cy="338554"/>
            <a:chOff x="5358981" y="5157192"/>
            <a:chExt cx="1597099" cy="338554"/>
          </a:xfrm>
        </p:grpSpPr>
        <p:sp>
          <p:nvSpPr>
            <p:cNvPr id="103" name="圆角矩形 102"/>
            <p:cNvSpPr/>
            <p:nvPr/>
          </p:nvSpPr>
          <p:spPr>
            <a:xfrm>
              <a:off x="5550234" y="5198757"/>
              <a:ext cx="1218131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358981" y="5157192"/>
              <a:ext cx="1597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5" name="剪去对角的矩形 104"/>
          <p:cNvSpPr/>
          <p:nvPr/>
        </p:nvSpPr>
        <p:spPr>
          <a:xfrm>
            <a:off x="5413891" y="4584205"/>
            <a:ext cx="1436987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文本框 94"/>
          <p:cNvSpPr txBox="1"/>
          <p:nvPr/>
        </p:nvSpPr>
        <p:spPr>
          <a:xfrm>
            <a:off x="5655928" y="4561964"/>
            <a:ext cx="89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Library</a:t>
            </a:r>
          </a:p>
        </p:txBody>
      </p:sp>
      <p:sp>
        <p:nvSpPr>
          <p:cNvPr id="107" name="剪去对角的矩形 106"/>
          <p:cNvSpPr/>
          <p:nvPr/>
        </p:nvSpPr>
        <p:spPr>
          <a:xfrm>
            <a:off x="5413891" y="3791545"/>
            <a:ext cx="1459118" cy="519711"/>
          </a:xfrm>
          <a:prstGeom prst="snip2DiagRect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4019" y="3755846"/>
            <a:ext cx="177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Lib Code Cache</a:t>
            </a:r>
            <a:endParaRPr kumimoji="0" lang="zh-CN" altLang="en-US" sz="15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20646" y="3965105"/>
            <a:ext cx="1547447" cy="338554"/>
            <a:chOff x="5420646" y="3965105"/>
            <a:chExt cx="1547447" cy="338554"/>
          </a:xfrm>
        </p:grpSpPr>
        <p:sp>
          <p:nvSpPr>
            <p:cNvPr id="109" name="圆角矩形 108"/>
            <p:cNvSpPr/>
            <p:nvPr/>
          </p:nvSpPr>
          <p:spPr>
            <a:xfrm>
              <a:off x="5563344" y="4035231"/>
              <a:ext cx="1227230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20646" y="3965105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5273066" y="3478626"/>
            <a:ext cx="187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Protected Process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991261" y="5313431"/>
            <a:ext cx="572083" cy="4856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>
          <a:xfrm flipV="1">
            <a:off x="4977238" y="4174940"/>
            <a:ext cx="599689" cy="23023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sp>
        <p:nvSpPr>
          <p:cNvPr id="114" name="文本框 113"/>
          <p:cNvSpPr txBox="1"/>
          <p:nvPr/>
        </p:nvSpPr>
        <p:spPr>
          <a:xfrm>
            <a:off x="5379255" y="4298794"/>
            <a:ext cx="155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Shared Memory</a:t>
            </a:r>
            <a:endParaRPr kumimoji="0" lang="zh-CN" alt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5" name="右箭头 114"/>
          <p:cNvSpPr/>
          <p:nvPr/>
        </p:nvSpPr>
        <p:spPr>
          <a:xfrm rot="12713569">
            <a:off x="5328231" y="4302407"/>
            <a:ext cx="185966" cy="21357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剪去对角的矩形 115"/>
          <p:cNvSpPr/>
          <p:nvPr/>
        </p:nvSpPr>
        <p:spPr>
          <a:xfrm>
            <a:off x="5423601" y="5556889"/>
            <a:ext cx="1444862" cy="298469"/>
          </a:xfrm>
          <a:prstGeom prst="snip2DiagRect">
            <a:avLst/>
          </a:prstGeom>
          <a:solidFill>
            <a:srgbClr val="ED7D31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94"/>
          <p:cNvSpPr txBox="1"/>
          <p:nvPr/>
        </p:nvSpPr>
        <p:spPr>
          <a:xfrm>
            <a:off x="5404284" y="5535860"/>
            <a:ext cx="147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 Program</a:t>
            </a:r>
          </a:p>
        </p:txBody>
      </p:sp>
      <p:sp>
        <p:nvSpPr>
          <p:cNvPr id="119" name="剪去对角的矩形 118"/>
          <p:cNvSpPr/>
          <p:nvPr/>
        </p:nvSpPr>
        <p:spPr>
          <a:xfrm>
            <a:off x="3450361" y="558145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文本框 94"/>
          <p:cNvSpPr txBox="1"/>
          <p:nvPr/>
        </p:nvSpPr>
        <p:spPr>
          <a:xfrm>
            <a:off x="3469114" y="5532481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Communication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剪去对角的矩形 120"/>
          <p:cNvSpPr/>
          <p:nvPr/>
        </p:nvSpPr>
        <p:spPr>
          <a:xfrm>
            <a:off x="3421475" y="3976313"/>
            <a:ext cx="1569822" cy="241364"/>
          </a:xfrm>
          <a:prstGeom prst="snip2Diag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文本框 94"/>
          <p:cNvSpPr txBox="1"/>
          <p:nvPr/>
        </p:nvSpPr>
        <p:spPr>
          <a:xfrm>
            <a:off x="3425943" y="3919285"/>
            <a:ext cx="157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Code Generator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00617" y="4533395"/>
            <a:ext cx="1547447" cy="338554"/>
            <a:chOff x="3600617" y="4533395"/>
            <a:chExt cx="1547447" cy="338554"/>
          </a:xfrm>
        </p:grpSpPr>
        <p:sp>
          <p:nvSpPr>
            <p:cNvPr id="123" name="圆角矩形 122"/>
            <p:cNvSpPr/>
            <p:nvPr/>
          </p:nvSpPr>
          <p:spPr>
            <a:xfrm>
              <a:off x="3754672" y="4608778"/>
              <a:ext cx="1239552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600617" y="4533395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5896" y="4852888"/>
            <a:ext cx="1525503" cy="338554"/>
            <a:chOff x="3635896" y="4852888"/>
            <a:chExt cx="1525503" cy="338554"/>
          </a:xfrm>
        </p:grpSpPr>
        <p:sp>
          <p:nvSpPr>
            <p:cNvPr id="125" name="圆角矩形 124"/>
            <p:cNvSpPr/>
            <p:nvPr/>
          </p:nvSpPr>
          <p:spPr>
            <a:xfrm>
              <a:off x="3766235" y="4911050"/>
              <a:ext cx="1239552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635896" y="4852888"/>
              <a:ext cx="1525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28" name="肘形连接符 127"/>
          <p:cNvCxnSpPr>
            <a:stCxn id="94" idx="3"/>
            <a:endCxn id="122" idx="1"/>
          </p:cNvCxnSpPr>
          <p:nvPr/>
        </p:nvCxnSpPr>
        <p:spPr>
          <a:xfrm flipV="1">
            <a:off x="3065457" y="4088562"/>
            <a:ext cx="360486" cy="2034080"/>
          </a:xfrm>
          <a:prstGeom prst="bentConnector3">
            <a:avLst>
              <a:gd name="adj1" fmla="val 3292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/>
          <p:cNvCxnSpPr/>
          <p:nvPr/>
        </p:nvCxnSpPr>
        <p:spPr>
          <a:xfrm flipV="1">
            <a:off x="2619875" y="3620649"/>
            <a:ext cx="2632325" cy="6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流程图: 文档 129"/>
          <p:cNvSpPr/>
          <p:nvPr/>
        </p:nvSpPr>
        <p:spPr>
          <a:xfrm>
            <a:off x="1715212" y="3555186"/>
            <a:ext cx="1378031" cy="563278"/>
          </a:xfrm>
          <a:prstGeom prst="flowChartDocumen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691889" y="3515986"/>
            <a:ext cx="141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Static Program Binary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3539477" y="4228697"/>
            <a:ext cx="7942" cy="11780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直接箭头连接符 132"/>
          <p:cNvCxnSpPr/>
          <p:nvPr/>
        </p:nvCxnSpPr>
        <p:spPr>
          <a:xfrm flipV="1">
            <a:off x="3539477" y="4728928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34" name="直接箭头连接符 133"/>
          <p:cNvCxnSpPr/>
          <p:nvPr/>
        </p:nvCxnSpPr>
        <p:spPr>
          <a:xfrm flipV="1">
            <a:off x="3544239" y="5027884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135" name="直接箭头连接符 134"/>
          <p:cNvCxnSpPr/>
          <p:nvPr/>
        </p:nvCxnSpPr>
        <p:spPr>
          <a:xfrm flipV="1">
            <a:off x="3556133" y="5389719"/>
            <a:ext cx="246577" cy="31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sp>
        <p:nvSpPr>
          <p:cNvPr id="136" name="下箭头 135"/>
          <p:cNvSpPr/>
          <p:nvPr/>
        </p:nvSpPr>
        <p:spPr>
          <a:xfrm>
            <a:off x="2166545" y="4184456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下箭头 136"/>
          <p:cNvSpPr/>
          <p:nvPr/>
        </p:nvSpPr>
        <p:spPr>
          <a:xfrm>
            <a:off x="2147644" y="5398791"/>
            <a:ext cx="319740" cy="264960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流程图: 联系 137"/>
          <p:cNvSpPr/>
          <p:nvPr/>
        </p:nvSpPr>
        <p:spPr>
          <a:xfrm>
            <a:off x="2496582" y="5413513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文本框 4"/>
          <p:cNvSpPr txBox="1"/>
          <p:nvPr/>
        </p:nvSpPr>
        <p:spPr>
          <a:xfrm>
            <a:off x="2474665" y="5368589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流程图: 联系 139"/>
          <p:cNvSpPr/>
          <p:nvPr/>
        </p:nvSpPr>
        <p:spPr>
          <a:xfrm>
            <a:off x="4909436" y="3716707"/>
            <a:ext cx="220167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文本框 4"/>
          <p:cNvSpPr txBox="1"/>
          <p:nvPr/>
        </p:nvSpPr>
        <p:spPr>
          <a:xfrm>
            <a:off x="4887519" y="3663074"/>
            <a:ext cx="3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04048" y="4710081"/>
            <a:ext cx="330740" cy="307777"/>
            <a:chOff x="5004048" y="4710081"/>
            <a:chExt cx="330740" cy="307777"/>
          </a:xfrm>
        </p:grpSpPr>
        <p:sp>
          <p:nvSpPr>
            <p:cNvPr id="142" name="流程图: 联系 141"/>
            <p:cNvSpPr/>
            <p:nvPr/>
          </p:nvSpPr>
          <p:spPr>
            <a:xfrm>
              <a:off x="5023370" y="4755005"/>
              <a:ext cx="203779" cy="207792"/>
            </a:xfrm>
            <a:prstGeom prst="flowChartConnector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文本框 4"/>
            <p:cNvSpPr txBox="1"/>
            <p:nvPr/>
          </p:nvSpPr>
          <p:spPr>
            <a:xfrm>
              <a:off x="5004048" y="4710081"/>
              <a:ext cx="330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4" name="流程图: 联系 143"/>
          <p:cNvSpPr/>
          <p:nvPr/>
        </p:nvSpPr>
        <p:spPr>
          <a:xfrm>
            <a:off x="6792176" y="40354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文本框 4"/>
          <p:cNvSpPr txBox="1"/>
          <p:nvPr/>
        </p:nvSpPr>
        <p:spPr>
          <a:xfrm>
            <a:off x="6770259" y="39904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流程图: 联系 145"/>
          <p:cNvSpPr/>
          <p:nvPr/>
        </p:nvSpPr>
        <p:spPr>
          <a:xfrm>
            <a:off x="6780498" y="5212007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文本框 4"/>
          <p:cNvSpPr txBox="1"/>
          <p:nvPr/>
        </p:nvSpPr>
        <p:spPr>
          <a:xfrm>
            <a:off x="6758581" y="5167083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流程图: 联系 147"/>
          <p:cNvSpPr/>
          <p:nvPr/>
        </p:nvSpPr>
        <p:spPr>
          <a:xfrm>
            <a:off x="3057227" y="4229920"/>
            <a:ext cx="203779" cy="207792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文本框 4"/>
          <p:cNvSpPr txBox="1"/>
          <p:nvPr/>
        </p:nvSpPr>
        <p:spPr>
          <a:xfrm>
            <a:off x="3017726" y="4184996"/>
            <a:ext cx="33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3468" y="6085045"/>
            <a:ext cx="330740" cy="307777"/>
            <a:chOff x="6113468" y="6085045"/>
            <a:chExt cx="330740" cy="307777"/>
          </a:xfrm>
        </p:grpSpPr>
        <p:sp>
          <p:nvSpPr>
            <p:cNvPr id="150" name="流程图: 联系 149"/>
            <p:cNvSpPr/>
            <p:nvPr/>
          </p:nvSpPr>
          <p:spPr>
            <a:xfrm>
              <a:off x="6130458" y="6129969"/>
              <a:ext cx="203779" cy="207792"/>
            </a:xfrm>
            <a:prstGeom prst="flowChartConnector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文本框 4"/>
            <p:cNvSpPr txBox="1"/>
            <p:nvPr/>
          </p:nvSpPr>
          <p:spPr>
            <a:xfrm>
              <a:off x="6113468" y="6085045"/>
              <a:ext cx="330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52" name="直接箭头连接符 151"/>
          <p:cNvCxnSpPr/>
          <p:nvPr/>
        </p:nvCxnSpPr>
        <p:spPr>
          <a:xfrm flipV="1">
            <a:off x="4977238" y="4217678"/>
            <a:ext cx="572996" cy="51125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cxnSp>
        <p:nvCxnSpPr>
          <p:cNvPr id="153" name="直接箭头连接符 152"/>
          <p:cNvCxnSpPr/>
          <p:nvPr/>
        </p:nvCxnSpPr>
        <p:spPr>
          <a:xfrm>
            <a:off x="4989586" y="5027884"/>
            <a:ext cx="560648" cy="28554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bevel/>
            <a:headEnd type="stealth" w="lg" len="lg"/>
            <a:tailEnd type="stealth" w="lg" len="lg"/>
          </a:ln>
          <a:effectLst/>
        </p:spPr>
      </p:cxnSp>
      <p:grpSp>
        <p:nvGrpSpPr>
          <p:cNvPr id="155" name="组合 154"/>
          <p:cNvGrpSpPr/>
          <p:nvPr/>
        </p:nvGrpSpPr>
        <p:grpSpPr>
          <a:xfrm>
            <a:off x="5397707" y="3967135"/>
            <a:ext cx="1547447" cy="338554"/>
            <a:chOff x="5420646" y="3965105"/>
            <a:chExt cx="1547447" cy="338554"/>
          </a:xfrm>
        </p:grpSpPr>
        <p:sp>
          <p:nvSpPr>
            <p:cNvPr id="156" name="圆角矩形 155"/>
            <p:cNvSpPr/>
            <p:nvPr/>
          </p:nvSpPr>
          <p:spPr>
            <a:xfrm>
              <a:off x="5563344" y="4035231"/>
              <a:ext cx="1227230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420646" y="3965105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402476" y="5117078"/>
            <a:ext cx="1547447" cy="338554"/>
            <a:chOff x="5420646" y="3965105"/>
            <a:chExt cx="1547447" cy="338554"/>
          </a:xfrm>
        </p:grpSpPr>
        <p:sp>
          <p:nvSpPr>
            <p:cNvPr id="159" name="圆角矩形 158"/>
            <p:cNvSpPr/>
            <p:nvPr/>
          </p:nvSpPr>
          <p:spPr>
            <a:xfrm>
              <a:off x="5563344" y="4035231"/>
              <a:ext cx="1227230" cy="229478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5420646" y="3965105"/>
              <a:ext cx="154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Code Variant2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1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&amp;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 Challenges</a:t>
            </a:r>
          </a:p>
          <a:p>
            <a:pPr lvl="1"/>
            <a:r>
              <a:rPr lang="en-US" altLang="zh-CN" dirty="0" smtClean="0"/>
              <a:t>Multi-threading</a:t>
            </a:r>
          </a:p>
          <a:p>
            <a:pPr lvl="1"/>
            <a:r>
              <a:rPr lang="en-US" altLang="zh-CN" dirty="0" smtClean="0"/>
              <a:t>Multiple processes</a:t>
            </a:r>
          </a:p>
          <a:p>
            <a:pPr lvl="1"/>
            <a:r>
              <a:rPr lang="en-US" altLang="zh-CN" dirty="0" smtClean="0"/>
              <a:t>Linux Signals</a:t>
            </a:r>
          </a:p>
          <a:p>
            <a:pPr lvl="1"/>
            <a:r>
              <a:rPr lang="en-US" altLang="zh-CN" dirty="0" smtClean="0"/>
              <a:t>Dynamic Library Loading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/>
              <a:t>Destroying Caller-saved </a:t>
            </a:r>
            <a:r>
              <a:rPr lang="en-US" altLang="zh-CN" dirty="0" smtClean="0"/>
              <a:t>Registers</a:t>
            </a:r>
          </a:p>
          <a:p>
            <a:pPr lvl="1"/>
            <a:r>
              <a:rPr lang="en-US" altLang="zh-CN" dirty="0"/>
              <a:t>Merging Fall-through Basic </a:t>
            </a:r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/>
              <a:t>Reordering Extended Basic Blocks in Group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9712" y="5180999"/>
            <a:ext cx="533494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    More details are in the paper!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</a:t>
            </a:r>
          </a:p>
          <a:p>
            <a:r>
              <a:rPr lang="en-US" altLang="zh-CN" sz="2800" dirty="0" smtClean="0"/>
              <a:t>The Idea of R</a:t>
            </a:r>
            <a:r>
              <a:rPr lang="en-US" altLang="zh-CN" dirty="0" smtClean="0"/>
              <a:t>E</a:t>
            </a:r>
            <a:r>
              <a:rPr lang="en-US" altLang="zh-CN" sz="2800" dirty="0" smtClean="0"/>
              <a:t>R</a:t>
            </a:r>
            <a:r>
              <a:rPr lang="en-US" altLang="zh-CN" dirty="0" smtClean="0"/>
              <a:t>ANZ</a:t>
            </a:r>
            <a:endParaRPr lang="en-US" altLang="zh-CN" sz="2800" dirty="0"/>
          </a:p>
          <a:p>
            <a:r>
              <a:rPr lang="en-US" altLang="zh-CN" sz="2800" dirty="0" smtClean="0"/>
              <a:t>Challenges</a:t>
            </a:r>
          </a:p>
          <a:p>
            <a:r>
              <a:rPr lang="en-US" altLang="zh-CN" sz="2800" dirty="0" smtClean="0"/>
              <a:t>Two Key Design Choices</a:t>
            </a:r>
            <a:endParaRPr lang="en-US" altLang="zh-CN" sz="2800" dirty="0"/>
          </a:p>
          <a:p>
            <a:r>
              <a:rPr lang="en-US" altLang="zh-CN" sz="2800" dirty="0" smtClean="0"/>
              <a:t>Architecture Overview</a:t>
            </a:r>
            <a:endParaRPr lang="en-US" altLang="zh-CN" dirty="0" smtClean="0"/>
          </a:p>
          <a:p>
            <a:r>
              <a:rPr lang="en-US" altLang="zh-CN" sz="2800" b="1" dirty="0" smtClean="0"/>
              <a:t>Evaluation</a:t>
            </a:r>
            <a:endParaRPr lang="en-US" altLang="zh-CN" sz="2800" b="1" dirty="0"/>
          </a:p>
          <a:p>
            <a:r>
              <a:rPr lang="en-US" altLang="zh-CN" sz="2800" dirty="0" smtClean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 Platform</a:t>
            </a:r>
          </a:p>
          <a:p>
            <a:pPr lvl="1"/>
            <a:r>
              <a:rPr lang="en-US" altLang="zh-CN" dirty="0" smtClean="0"/>
              <a:t>Machine</a:t>
            </a:r>
            <a:r>
              <a:rPr lang="en-US" altLang="zh-CN" dirty="0"/>
              <a:t>: Intel E74807 </a:t>
            </a:r>
            <a:r>
              <a:rPr lang="en-US" altLang="zh-CN" dirty="0" smtClean="0"/>
              <a:t>with 48 cores, 1.6GHZ and 16G </a:t>
            </a:r>
            <a:r>
              <a:rPr lang="en-US" altLang="zh-CN" dirty="0"/>
              <a:t>RAM</a:t>
            </a:r>
          </a:p>
          <a:p>
            <a:pPr lvl="1"/>
            <a:r>
              <a:rPr lang="en-US" altLang="zh-CN" dirty="0" smtClean="0"/>
              <a:t>OS</a:t>
            </a:r>
            <a:r>
              <a:rPr lang="en-US" altLang="zh-CN" dirty="0"/>
              <a:t>: Ubuntu 12.04.3 </a:t>
            </a:r>
            <a:r>
              <a:rPr lang="en-US" altLang="zh-CN" dirty="0" smtClean="0"/>
              <a:t>LTS (</a:t>
            </a:r>
            <a:r>
              <a:rPr lang="en-US" altLang="zh-CN" dirty="0"/>
              <a:t>x86-64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Security Evaluation</a:t>
            </a:r>
          </a:p>
          <a:p>
            <a:pPr lvl="1"/>
            <a:r>
              <a:rPr lang="en-US" altLang="zh-CN" dirty="0" smtClean="0"/>
              <a:t>Blind ROP attack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[Blind-ROP, S&amp;P’14]</a:t>
            </a:r>
          </a:p>
          <a:p>
            <a:pPr lvl="1"/>
            <a:r>
              <a:rPr lang="en-US" altLang="zh-CN" dirty="0" smtClean="0"/>
              <a:t>Useful Gadgets Analysis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Performance Evaluation</a:t>
            </a:r>
          </a:p>
          <a:p>
            <a:pPr lvl="1"/>
            <a:r>
              <a:rPr lang="en-US" altLang="zh-CN" dirty="0" smtClean="0"/>
              <a:t>SPEC CPU2006 with </a:t>
            </a:r>
            <a:r>
              <a:rPr lang="en-US" altLang="zh-CN" i="1" dirty="0" smtClean="0"/>
              <a:t>ref</a:t>
            </a:r>
            <a:r>
              <a:rPr lang="en-US" altLang="zh-CN" dirty="0" smtClean="0"/>
              <a:t> input.</a:t>
            </a:r>
          </a:p>
          <a:p>
            <a:pPr lvl="1"/>
            <a:r>
              <a:rPr lang="en-US" altLang="zh-CN" dirty="0" smtClean="0"/>
              <a:t>Multi-threaded Parsec-2.1 with </a:t>
            </a:r>
            <a:r>
              <a:rPr lang="en-US" altLang="zh-CN" i="1" dirty="0" smtClean="0"/>
              <a:t>native</a:t>
            </a:r>
            <a:r>
              <a:rPr lang="en-US" altLang="zh-CN" dirty="0" smtClean="0"/>
              <a:t> input.</a:t>
            </a:r>
          </a:p>
          <a:p>
            <a:pPr lvl="1"/>
            <a:r>
              <a:rPr lang="en-US" altLang="zh-CN" dirty="0" smtClean="0"/>
              <a:t>Nginx web server with 4 worker processes.</a:t>
            </a:r>
          </a:p>
          <a:p>
            <a:pPr lvl="1"/>
            <a:r>
              <a:rPr lang="en-US" altLang="zh-CN" dirty="0" smtClean="0"/>
              <a:t>Apache web server with 16 threads.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Exploit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Blind-ROP attack</a:t>
            </a:r>
          </a:p>
          <a:p>
            <a:pPr lvl="1"/>
            <a:r>
              <a:rPr lang="en-US" altLang="zh-CN" b="1" dirty="0" smtClean="0"/>
              <a:t>Stack Probing</a:t>
            </a:r>
            <a:r>
              <a:rPr lang="en-US" altLang="zh-CN" dirty="0" smtClean="0"/>
              <a:t>: Overwrite the stack byte-by-byte.</a:t>
            </a:r>
          </a:p>
          <a:p>
            <a:pPr lvl="1"/>
            <a:r>
              <a:rPr lang="en-US" altLang="zh-CN" b="1" dirty="0" smtClean="0"/>
              <a:t>Finding Enough Gadgets</a:t>
            </a:r>
            <a:r>
              <a:rPr lang="en-US" altLang="zh-CN" dirty="0" smtClean="0"/>
              <a:t>: Scan text segments.</a:t>
            </a:r>
          </a:p>
          <a:p>
            <a:pPr lvl="1"/>
            <a:r>
              <a:rPr lang="en-US" altLang="zh-CN" b="1" dirty="0" smtClean="0"/>
              <a:t>Build the Exploit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lang="en-US" altLang="zh-CN" sz="2000" dirty="0" smtClean="0"/>
              <a:t>E</a:t>
            </a:r>
            <a:r>
              <a:rPr lang="en-US" altLang="zh-CN" dirty="0" smtClean="0"/>
              <a:t>R</a:t>
            </a:r>
            <a:r>
              <a:rPr lang="en-US" altLang="zh-CN" sz="2000" dirty="0" smtClean="0"/>
              <a:t>ANZ</a:t>
            </a:r>
            <a:r>
              <a:rPr lang="en-US" altLang="zh-CN" dirty="0" smtClean="0"/>
              <a:t> </a:t>
            </a:r>
            <a:r>
              <a:rPr lang="en-US" altLang="zh-CN" dirty="0"/>
              <a:t>defends against </a:t>
            </a:r>
            <a:r>
              <a:rPr lang="en-US" altLang="zh-CN" dirty="0" smtClean="0"/>
              <a:t>Blind-ROP successfully.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4" y="3977845"/>
            <a:ext cx="1587059" cy="3318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958670" y="4386345"/>
            <a:ext cx="1028968" cy="1922975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58669" y="5644797"/>
            <a:ext cx="1028968" cy="133344"/>
          </a:xfrm>
          <a:prstGeom prst="rect">
            <a:avLst/>
          </a:prstGeom>
          <a:solidFill>
            <a:srgbClr val="F5FBC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8670" y="5867038"/>
            <a:ext cx="1028968" cy="87841"/>
          </a:xfrm>
          <a:prstGeom prst="rect">
            <a:avLst/>
          </a:prstGeom>
          <a:solidFill>
            <a:srgbClr val="D77F7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958670" y="5090601"/>
            <a:ext cx="1028968" cy="81527"/>
          </a:xfrm>
          <a:prstGeom prst="rect">
            <a:avLst/>
          </a:prstGeom>
          <a:solidFill>
            <a:srgbClr val="D77F7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sp>
        <p:nvSpPr>
          <p:cNvPr id="11" name="Rectangle 12"/>
          <p:cNvSpPr/>
          <p:nvPr/>
        </p:nvSpPr>
        <p:spPr bwMode="auto">
          <a:xfrm>
            <a:off x="958669" y="4733388"/>
            <a:ext cx="1028968" cy="135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pic>
        <p:nvPicPr>
          <p:cNvPr id="12" name="Picture 13" descr="NewColorBadGuy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03084" y="4842072"/>
            <a:ext cx="601289" cy="685978"/>
          </a:xfrm>
          <a:prstGeom prst="rect">
            <a:avLst/>
          </a:prstGeom>
          <a:gradFill flip="none" rotWithShape="1">
            <a:gsLst>
              <a:gs pos="3000">
                <a:srgbClr val="FFFF00"/>
              </a:gs>
              <a:gs pos="100000">
                <a:srgbClr val="FFFFC7"/>
              </a:gs>
            </a:gsLst>
            <a:lin ang="16440000" scaled="0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</p:spPr>
      </p:pic>
      <p:grpSp>
        <p:nvGrpSpPr>
          <p:cNvPr id="13" name="Group 23"/>
          <p:cNvGrpSpPr/>
          <p:nvPr/>
        </p:nvGrpSpPr>
        <p:grpSpPr>
          <a:xfrm>
            <a:off x="1993772" y="4603172"/>
            <a:ext cx="4605082" cy="449899"/>
            <a:chOff x="2657669" y="3997768"/>
            <a:chExt cx="6138511" cy="599709"/>
          </a:xfrm>
        </p:grpSpPr>
        <p:sp>
          <p:nvSpPr>
            <p:cNvPr id="14" name="Freeform 19"/>
            <p:cNvSpPr/>
            <p:nvPr/>
          </p:nvSpPr>
          <p:spPr>
            <a:xfrm>
              <a:off x="2657669" y="3997768"/>
              <a:ext cx="6138511" cy="599709"/>
            </a:xfrm>
            <a:custGeom>
              <a:avLst/>
              <a:gdLst>
                <a:gd name="connsiteX0" fmla="*/ 6138511 w 6138511"/>
                <a:gd name="connsiteY0" fmla="*/ 576193 h 599709"/>
                <a:gd name="connsiteX1" fmla="*/ 3186852 w 6138511"/>
                <a:gd name="connsiteY1" fmla="*/ 39 h 599709"/>
                <a:gd name="connsiteX2" fmla="*/ 0 w 6138511"/>
                <a:gd name="connsiteY2" fmla="*/ 599709 h 5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511" h="599709">
                  <a:moveTo>
                    <a:pt x="6138511" y="576193"/>
                  </a:moveTo>
                  <a:cubicBezTo>
                    <a:pt x="5174224" y="286156"/>
                    <a:pt x="4209937" y="-3880"/>
                    <a:pt x="3186852" y="39"/>
                  </a:cubicBezTo>
                  <a:cubicBezTo>
                    <a:pt x="2163767" y="3958"/>
                    <a:pt x="0" y="599709"/>
                    <a:pt x="0" y="59970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TextBox 21"/>
            <p:cNvSpPr txBox="1"/>
            <p:nvPr/>
          </p:nvSpPr>
          <p:spPr>
            <a:xfrm>
              <a:off x="5282678" y="4091871"/>
              <a:ext cx="955569" cy="33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Request</a:t>
              </a:r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2002238" y="5347461"/>
            <a:ext cx="4605082" cy="449899"/>
            <a:chOff x="2668954" y="4973245"/>
            <a:chExt cx="6138511" cy="599709"/>
          </a:xfrm>
        </p:grpSpPr>
        <p:sp>
          <p:nvSpPr>
            <p:cNvPr id="17" name="Freeform 20"/>
            <p:cNvSpPr/>
            <p:nvPr/>
          </p:nvSpPr>
          <p:spPr>
            <a:xfrm rot="10800000">
              <a:off x="2668954" y="4973245"/>
              <a:ext cx="6138511" cy="599709"/>
            </a:xfrm>
            <a:custGeom>
              <a:avLst/>
              <a:gdLst>
                <a:gd name="connsiteX0" fmla="*/ 6138511 w 6138511"/>
                <a:gd name="connsiteY0" fmla="*/ 576193 h 599709"/>
                <a:gd name="connsiteX1" fmla="*/ 3186852 w 6138511"/>
                <a:gd name="connsiteY1" fmla="*/ 39 h 599709"/>
                <a:gd name="connsiteX2" fmla="*/ 0 w 6138511"/>
                <a:gd name="connsiteY2" fmla="*/ 599709 h 5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511" h="599709">
                  <a:moveTo>
                    <a:pt x="6138511" y="576193"/>
                  </a:moveTo>
                  <a:cubicBezTo>
                    <a:pt x="5174224" y="286156"/>
                    <a:pt x="4209937" y="-3880"/>
                    <a:pt x="3186852" y="39"/>
                  </a:cubicBezTo>
                  <a:cubicBezTo>
                    <a:pt x="2163767" y="3958"/>
                    <a:pt x="0" y="599709"/>
                    <a:pt x="0" y="59970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4846238" y="5173174"/>
              <a:ext cx="1615834" cy="338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Crash/No-Crash</a:t>
              </a:r>
            </a:p>
          </p:txBody>
        </p:sp>
      </p:grpSp>
      <p:sp>
        <p:nvSpPr>
          <p:cNvPr id="19" name="Rectangle 11"/>
          <p:cNvSpPr/>
          <p:nvPr/>
        </p:nvSpPr>
        <p:spPr bwMode="auto">
          <a:xfrm>
            <a:off x="958670" y="5171203"/>
            <a:ext cx="1028968" cy="20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  <p:sp>
        <p:nvSpPr>
          <p:cNvPr id="20" name="Rectangle 9"/>
          <p:cNvSpPr/>
          <p:nvPr/>
        </p:nvSpPr>
        <p:spPr bwMode="auto">
          <a:xfrm>
            <a:off x="958670" y="5953955"/>
            <a:ext cx="1028968" cy="18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1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Gadgets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184576"/>
          </a:xfrm>
        </p:spPr>
        <p:txBody>
          <a:bodyPr/>
          <a:lstStyle/>
          <a:p>
            <a:r>
              <a:rPr lang="en-US" altLang="zh-CN" dirty="0" smtClean="0"/>
              <a:t>Use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ROPgadget</a:t>
            </a:r>
            <a:r>
              <a:rPr lang="en-US" altLang="zh-CN" dirty="0" smtClean="0"/>
              <a:t> </a:t>
            </a:r>
            <a:r>
              <a:rPr lang="en-US" altLang="zh-CN" dirty="0"/>
              <a:t>tool to find useful gadgets </a:t>
            </a:r>
            <a:r>
              <a:rPr lang="en-US" altLang="zh-CN" dirty="0" smtClean="0"/>
              <a:t>in code variants.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8" y="1724105"/>
            <a:ext cx="2088232" cy="47292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60" y="1772816"/>
            <a:ext cx="2095030" cy="4702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08362" y="4509120"/>
            <a:ext cx="209503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5160" y="5805264"/>
            <a:ext cx="209503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6198596"/>
            <a:ext cx="4179863" cy="25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83" y="2848235"/>
            <a:ext cx="4452913" cy="16308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88224" y="3717032"/>
            <a:ext cx="1931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43308" y="3740519"/>
            <a:ext cx="1221180" cy="192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 CPU2006 &amp; Parsec-2.1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Threshold=0</a:t>
            </a:r>
          </a:p>
          <a:p>
            <a:pPr lvl="1"/>
            <a:r>
              <a:rPr lang="en-US" altLang="zh-CN" dirty="0" smtClean="0"/>
              <a:t>TASR’s Re-rand </a:t>
            </a:r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78856"/>
            <a:ext cx="7543800" cy="256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60" y="1196752"/>
            <a:ext cx="3960440" cy="24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9731"/>
            <a:ext cx="8229600" cy="39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Could not defend against </a:t>
            </a:r>
            <a:r>
              <a:rPr lang="en-US" altLang="zh-CN" i="1" dirty="0" smtClean="0"/>
              <a:t>function-reuse </a:t>
            </a:r>
            <a:r>
              <a:rPr lang="en-US" altLang="zh-CN" dirty="0" smtClean="0"/>
              <a:t>attacks, such as </a:t>
            </a:r>
            <a:r>
              <a:rPr lang="en-US" altLang="zh-CN" i="1" dirty="0" smtClean="0"/>
              <a:t>COOP</a:t>
            </a:r>
            <a:r>
              <a:rPr lang="en-US" altLang="zh-CN" dirty="0" smtClean="0"/>
              <a:t> attack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[COOP, S&amp;P’15].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Watching over the </a:t>
            </a:r>
            <a:r>
              <a:rPr lang="en-US" altLang="zh-CN" dirty="0" smtClean="0"/>
              <a:t>content transmitted </a:t>
            </a:r>
            <a:r>
              <a:rPr lang="en-US" altLang="zh-CN" dirty="0"/>
              <a:t>might help to </a:t>
            </a:r>
            <a:r>
              <a:rPr lang="en-US" altLang="zh-CN" dirty="0" smtClean="0"/>
              <a:t>    make </a:t>
            </a:r>
            <a:r>
              <a:rPr lang="en-US" altLang="zh-CN" dirty="0"/>
              <a:t>more accurate decisions </a:t>
            </a:r>
            <a:r>
              <a:rPr lang="en-US" altLang="zh-CN" dirty="0" smtClean="0"/>
              <a:t>on whether </a:t>
            </a:r>
            <a:r>
              <a:rPr lang="en-US" altLang="zh-CN" dirty="0"/>
              <a:t>re-randomization is warranted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</a:t>
            </a:r>
            <a:r>
              <a:rPr lang="en-US" altLang="zh-CN" sz="1900" dirty="0" smtClean="0"/>
              <a:t>E</a:t>
            </a:r>
            <a:r>
              <a:rPr lang="en-US" altLang="zh-CN" dirty="0" smtClean="0"/>
              <a:t>R</a:t>
            </a:r>
            <a:r>
              <a:rPr lang="en-US" altLang="zh-CN" sz="1900" dirty="0" smtClean="0"/>
              <a:t>ANZ</a:t>
            </a:r>
            <a:r>
              <a:rPr lang="en-US" altLang="zh-CN" dirty="0" smtClean="0"/>
              <a:t> could re-randomize all code in the protected process.</a:t>
            </a:r>
            <a:endParaRPr lang="en-US" altLang="zh-CN" dirty="0"/>
          </a:p>
          <a:p>
            <a:pPr lvl="1"/>
            <a:r>
              <a:rPr lang="en-US" altLang="zh-CN" dirty="0" smtClean="0"/>
              <a:t>Avoid identifying </a:t>
            </a:r>
            <a:r>
              <a:rPr lang="en-US" altLang="zh-CN" dirty="0"/>
              <a:t>and updating code pointers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Data accumulation based re-randomization strategy.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Asynchronous </a:t>
            </a:r>
            <a:r>
              <a:rPr lang="en-US" altLang="zh-CN" dirty="0" smtClean="0">
                <a:solidFill>
                  <a:srgbClr val="FF0000"/>
                </a:solidFill>
              </a:rPr>
              <a:t>Re-randomization (by using a shuffling process)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/>
              <a:t>Efficient</a:t>
            </a:r>
          </a:p>
          <a:p>
            <a:pPr lvl="1"/>
            <a:r>
              <a:rPr lang="en-US" altLang="zh-CN" dirty="0"/>
              <a:t>Introduce 6% and 9.7% overhead for SPEC CPU2006 and Parsec-2.1.</a:t>
            </a:r>
          </a:p>
          <a:p>
            <a:pPr lvl="1"/>
            <a:r>
              <a:rPr lang="en-US" altLang="zh-CN" dirty="0"/>
              <a:t>Incur 10% overhead for Apache/Nginx running in the batch mode.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Deployable</a:t>
            </a:r>
          </a:p>
          <a:p>
            <a:pPr lvl="1"/>
            <a:r>
              <a:rPr lang="en-US" altLang="zh-CN" dirty="0" smtClean="0"/>
              <a:t>Without needing any source </a:t>
            </a:r>
            <a:r>
              <a:rPr lang="en-US" altLang="zh-CN" dirty="0"/>
              <a:t>code.</a:t>
            </a:r>
          </a:p>
          <a:p>
            <a:pPr lvl="1"/>
            <a:r>
              <a:rPr lang="en-US" altLang="zh-CN" dirty="0"/>
              <a:t>Support common application features</a:t>
            </a:r>
          </a:p>
          <a:p>
            <a:pPr lvl="2"/>
            <a:r>
              <a:rPr lang="en-US" altLang="zh-CN" dirty="0"/>
              <a:t>Multi-threading/Multi-processes</a:t>
            </a:r>
          </a:p>
          <a:p>
            <a:pPr lvl="2"/>
            <a:r>
              <a:rPr lang="en-US" altLang="zh-CN" dirty="0"/>
              <a:t>Linux Signals/Dynamic Library Loading.</a:t>
            </a:r>
          </a:p>
          <a:p>
            <a:pPr lvl="2"/>
            <a:r>
              <a:rPr lang="en-US" altLang="zh-CN" dirty="0"/>
              <a:t>Self-referencing Code</a:t>
            </a:r>
          </a:p>
          <a:p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Return-Oriented Programming </a:t>
            </a:r>
            <a:r>
              <a:rPr lang="en-US" altLang="zh-CN" dirty="0" smtClean="0"/>
              <a:t>(ROP)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dirty="0" smtClean="0"/>
              <a:t>Chain these fragments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94" y="1772478"/>
            <a:ext cx="5072412" cy="46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zh-CN" altLang="en-US" sz="4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and Output </a:t>
            </a:r>
            <a:r>
              <a:rPr lang="en-US" altLang="zh-CN" dirty="0" err="1" smtClean="0"/>
              <a:t>Syscalls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72816"/>
            <a:ext cx="6067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2" y="1227212"/>
            <a:ext cx="7873127" cy="49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83" y="2276872"/>
            <a:ext cx="67532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1: </a:t>
            </a:r>
            <a:r>
              <a:rPr lang="en-US" altLang="zh-CN" dirty="0" smtClean="0"/>
              <a:t>Scan binaries to find code fragments (</a:t>
            </a:r>
            <a:r>
              <a:rPr lang="en-US" altLang="zh-CN" dirty="0" smtClean="0">
                <a:solidFill>
                  <a:srgbClr val="FF0000"/>
                </a:solidFill>
              </a:rPr>
              <a:t>gadgets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1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1: </a:t>
            </a:r>
            <a:r>
              <a:rPr lang="en-US" altLang="zh-CN" dirty="0" smtClean="0"/>
              <a:t>Scan binaries to find code fragments (</a:t>
            </a:r>
            <a:r>
              <a:rPr lang="en-US" altLang="zh-CN" dirty="0" smtClean="0">
                <a:solidFill>
                  <a:srgbClr val="FF0000"/>
                </a:solidFill>
              </a:rPr>
              <a:t>gadgets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6430215" y="2619810"/>
            <a:ext cx="1497412" cy="3707335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30214" y="5091004"/>
            <a:ext cx="1497412" cy="344095"/>
          </a:xfrm>
          <a:prstGeom prst="rect">
            <a:avLst/>
          </a:prstGeom>
          <a:solidFill>
            <a:srgbClr val="FF00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6739106" y="387409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021352" y="2695872"/>
            <a:ext cx="8291" cy="118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57428" y="5030040"/>
            <a:ext cx="163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address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30215" y="5401658"/>
            <a:ext cx="1497412" cy="556591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81936" y="5469335"/>
            <a:ext cx="14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har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[20]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 rot="5400000">
            <a:off x="7572511" y="3103599"/>
            <a:ext cx="15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tack growth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878526" y="5908630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35762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20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an ROP Attack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Step 2: </a:t>
            </a:r>
            <a:r>
              <a:rPr lang="en-US" altLang="zh-CN" dirty="0" smtClean="0"/>
              <a:t>Upload the </a:t>
            </a:r>
            <a:r>
              <a:rPr lang="en-US" altLang="zh-CN" dirty="0" smtClean="0">
                <a:solidFill>
                  <a:srgbClr val="FF0000"/>
                </a:solidFill>
              </a:rPr>
              <a:t>payload</a:t>
            </a:r>
            <a:r>
              <a:rPr lang="en-US" altLang="zh-CN" dirty="0" smtClean="0"/>
              <a:t> (gadgets’ addresses) 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32882" y="1668457"/>
            <a:ext cx="1006228" cy="1375242"/>
            <a:chOff x="696119" y="2852936"/>
            <a:chExt cx="1006228" cy="1375242"/>
          </a:xfrm>
        </p:grpSpPr>
        <p:pic>
          <p:nvPicPr>
            <p:cNvPr id="11" name="Picture 13" descr="NewColorBadGuy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576" y="2852936"/>
              <a:ext cx="946771" cy="1080120"/>
            </a:xfrm>
            <a:prstGeom prst="rect">
              <a:avLst/>
            </a:prstGeom>
            <a:gradFill flip="none" rotWithShape="1">
              <a:gsLst>
                <a:gs pos="3000">
                  <a:srgbClr val="FFFF00"/>
                </a:gs>
                <a:gs pos="100000">
                  <a:srgbClr val="FFFFC7"/>
                </a:gs>
              </a:gsLst>
              <a:lin ang="16440000" scaled="0"/>
              <a:tileRect/>
            </a:gradFill>
            <a:ln>
              <a:solidFill>
                <a:schemeClr val="bg2">
                  <a:lumMod val="60000"/>
                  <a:lumOff val="40000"/>
                </a:schemeClr>
              </a:solidFill>
              <a:headEnd/>
              <a:tailEnd/>
            </a:ln>
          </p:spPr>
        </p:pic>
        <p:sp>
          <p:nvSpPr>
            <p:cNvPr id="12" name="TextBox 29"/>
            <p:cNvSpPr txBox="1"/>
            <p:nvPr/>
          </p:nvSpPr>
          <p:spPr>
            <a:xfrm>
              <a:off x="696119" y="3889624"/>
              <a:ext cx="100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Attacker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57200" y="5013176"/>
            <a:ext cx="3133084" cy="1368152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72" y="5466710"/>
            <a:ext cx="289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950" y="5754742"/>
            <a:ext cx="316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xor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rsi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950" y="6042774"/>
            <a:ext cx="26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0x4004b5:  pop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rdi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072" y="5178678"/>
            <a:ext cx="366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0x4005b2: 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mov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%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eax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0x3b; </a:t>
            </a:r>
            <a:r>
              <a:rPr lang="en-US" altLang="zh-CN" sz="1600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syscall</a:t>
            </a:r>
            <a:endParaRPr lang="zh-CN" altLang="en-US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8136" y="4959908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Gadgets in Binary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lowchart: Multidocument 3"/>
          <p:cNvSpPr/>
          <p:nvPr/>
        </p:nvSpPr>
        <p:spPr>
          <a:xfrm>
            <a:off x="1044612" y="3335163"/>
            <a:ext cx="2074715" cy="1022665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Executable and Libraries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1" idx="1"/>
            <a:endCxn id="28" idx="0"/>
          </p:cNvCxnSpPr>
          <p:nvPr/>
        </p:nvCxnSpPr>
        <p:spPr>
          <a:xfrm rot="10800000" flipV="1">
            <a:off x="2224703" y="2208517"/>
            <a:ext cx="1867637" cy="11266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1752601" y="4523330"/>
            <a:ext cx="474222" cy="3305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2834170" y="2132915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35" name="文本框 4"/>
          <p:cNvSpPr txBox="1"/>
          <p:nvPr/>
        </p:nvSpPr>
        <p:spPr>
          <a:xfrm>
            <a:off x="2808861" y="2081292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" descr="C:\Users\Administrator\Downloads\tumblr_mkc1btGC9k1s5jjtzo1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94" y="3866352"/>
            <a:ext cx="809501" cy="60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 rot="16200000">
            <a:off x="6684252" y="5671305"/>
            <a:ext cx="74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680908" y="397245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386956" y="2588015"/>
            <a:ext cx="1497412" cy="3707336"/>
          </a:xfrm>
          <a:prstGeom prst="rec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86956" y="5038392"/>
            <a:ext cx="1497412" cy="352302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86956" y="4694297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6956" y="4348964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86956" y="4004250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956" y="3661328"/>
            <a:ext cx="1497412" cy="3440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肘形连接符 66"/>
          <p:cNvCxnSpPr>
            <a:stCxn id="74" idx="3"/>
            <a:endCxn id="72" idx="3"/>
          </p:cNvCxnSpPr>
          <p:nvPr/>
        </p:nvCxnSpPr>
        <p:spPr>
          <a:xfrm flipV="1">
            <a:off x="7670039" y="3088232"/>
            <a:ext cx="214328" cy="1774009"/>
          </a:xfrm>
          <a:prstGeom prst="bentConnector3">
            <a:avLst>
              <a:gd name="adj1" fmla="val 20665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7013087" y="364073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86956" y="3318613"/>
            <a:ext cx="1497412" cy="34409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86956" y="5391312"/>
            <a:ext cx="1497412" cy="65146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69327" y="5531765"/>
            <a:ext cx="7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20*’A’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86956" y="2861354"/>
            <a:ext cx="1497411" cy="45375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0177" y="2892276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“/bin/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03643" y="4677575"/>
            <a:ext cx="9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binsh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579548" y="5046907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0x4004b5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67596" y="4347043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0x4005a3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563066" y="3992805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0x400394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64521" y="3292311"/>
            <a:ext cx="11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0x4005b2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32240" y="2175247"/>
            <a:ext cx="8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Stack</a:t>
            </a:r>
            <a:endParaRPr lang="zh-CN" altLang="en-US" sz="2400" dirty="0"/>
          </a:p>
        </p:txBody>
      </p:sp>
      <p:cxnSp>
        <p:nvCxnSpPr>
          <p:cNvPr id="82" name="曲线连接符 81"/>
          <p:cNvCxnSpPr>
            <a:stCxn id="11" idx="3"/>
            <a:endCxn id="83" idx="1"/>
          </p:cNvCxnSpPr>
          <p:nvPr/>
        </p:nvCxnSpPr>
        <p:spPr>
          <a:xfrm>
            <a:off x="5039110" y="2208517"/>
            <a:ext cx="1087246" cy="1942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左大括号 82"/>
          <p:cNvSpPr/>
          <p:nvPr/>
        </p:nvSpPr>
        <p:spPr>
          <a:xfrm>
            <a:off x="6126356" y="2892276"/>
            <a:ext cx="238025" cy="2498418"/>
          </a:xfrm>
          <a:prstGeom prst="leftBrace">
            <a:avLst>
              <a:gd name="adj1" fmla="val 8333"/>
              <a:gd name="adj2" fmla="val 50381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联系 84"/>
          <p:cNvSpPr/>
          <p:nvPr/>
        </p:nvSpPr>
        <p:spPr>
          <a:xfrm>
            <a:off x="5615659" y="2817737"/>
            <a:ext cx="250083" cy="2623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500" dirty="0"/>
          </a:p>
        </p:txBody>
      </p:sp>
      <p:sp>
        <p:nvSpPr>
          <p:cNvPr id="86" name="文本框 4"/>
          <p:cNvSpPr txBox="1"/>
          <p:nvPr/>
        </p:nvSpPr>
        <p:spPr>
          <a:xfrm>
            <a:off x="5590350" y="2766114"/>
            <a:ext cx="3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38041</TotalTime>
  <Words>6540</Words>
  <Application>Microsoft Office PowerPoint</Application>
  <PresentationFormat>全屏显示(4:3)</PresentationFormat>
  <Paragraphs>1359</Paragraphs>
  <Slides>63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 (标题)</vt:lpstr>
      <vt:lpstr>맑은 고딕</vt:lpstr>
      <vt:lpstr>黑体</vt:lpstr>
      <vt:lpstr>宋体</vt:lpstr>
      <vt:lpstr>Arial</vt:lpstr>
      <vt:lpstr>Calibri</vt:lpstr>
      <vt:lpstr>Courier New</vt:lpstr>
      <vt:lpstr>Tahoma</vt:lpstr>
      <vt:lpstr>Times New Roman</vt:lpstr>
      <vt:lpstr>主题3</vt:lpstr>
      <vt:lpstr>RERANZ: A Light-Weight Virtual Machine to Mitigate Memory Disclosure Attacks</vt:lpstr>
      <vt:lpstr> Outline</vt:lpstr>
      <vt:lpstr> Outline</vt:lpstr>
      <vt:lpstr>Return-Oriented Programming (ROP)</vt:lpstr>
      <vt:lpstr>Return-Oriented Programming (ROP)</vt:lpstr>
      <vt:lpstr>Return-Oriented Programming (ROP)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Example of an ROP Attack</vt:lpstr>
      <vt:lpstr>Address Space Layout Randomization</vt:lpstr>
      <vt:lpstr>Address Space Layout Randomization</vt:lpstr>
      <vt:lpstr>Address Space Layout Randomization</vt:lpstr>
      <vt:lpstr>Address Space Layout Randomization</vt:lpstr>
      <vt:lpstr>Memory Disclosure Attacks</vt:lpstr>
      <vt:lpstr>Memory Disclosure Attacks</vt:lpstr>
      <vt:lpstr> Outline</vt:lpstr>
      <vt:lpstr>The Idea of RERANZ</vt:lpstr>
      <vt:lpstr>What is RERANZ ?</vt:lpstr>
      <vt:lpstr> Outline</vt:lpstr>
      <vt:lpstr>Challenges</vt:lpstr>
      <vt:lpstr>Challenges</vt:lpstr>
      <vt:lpstr>Challenges</vt:lpstr>
      <vt:lpstr>Challenges</vt:lpstr>
      <vt:lpstr>Challenges</vt:lpstr>
      <vt:lpstr> Outline</vt:lpstr>
      <vt:lpstr>Re-randomization without Tracking Pointers</vt:lpstr>
      <vt:lpstr>Re-randomization without Tracking Pointers</vt:lpstr>
      <vt:lpstr>Re-randomization without Tracking Pointers</vt:lpstr>
      <vt:lpstr>Re-randomization without Tracking Pointers</vt:lpstr>
      <vt:lpstr>Re-randomization without Tracking Pointers</vt:lpstr>
      <vt:lpstr>Re-randomization without Tracking Pointers</vt:lpstr>
      <vt:lpstr>Re-randomization without Tracking Pointers</vt:lpstr>
      <vt:lpstr>Time to Perform Re-randomization</vt:lpstr>
      <vt:lpstr>Time to Perform Re-randomization</vt:lpstr>
      <vt:lpstr>Time to Perform Re-randomization</vt:lpstr>
      <vt:lpstr>Time to Perform Re-randomization</vt:lpstr>
      <vt:lpstr>Time to Perform Re-randomization</vt:lpstr>
      <vt:lpstr> Outline</vt:lpstr>
      <vt:lpstr>Architecture Overview</vt:lpstr>
      <vt:lpstr>Architecture Overview</vt:lpstr>
      <vt:lpstr>Architecture Overview</vt:lpstr>
      <vt:lpstr>Architecture Overview</vt:lpstr>
      <vt:lpstr>Architecture Overview</vt:lpstr>
      <vt:lpstr>Challenges &amp; Optimization</vt:lpstr>
      <vt:lpstr> Outline</vt:lpstr>
      <vt:lpstr>Evaluation</vt:lpstr>
      <vt:lpstr>Real Exploit Testing</vt:lpstr>
      <vt:lpstr>Useful Gadgets Analysis</vt:lpstr>
      <vt:lpstr>SPEC CPU2006 &amp; Parsec-2.1</vt:lpstr>
      <vt:lpstr>Web servers</vt:lpstr>
      <vt:lpstr>Future Work</vt:lpstr>
      <vt:lpstr>Conclusion</vt:lpstr>
      <vt:lpstr>PowerPoint 演示文稿</vt:lpstr>
      <vt:lpstr>Input and Output Syscalls</vt:lpstr>
      <vt:lpstr>Instruction Transformation</vt:lpstr>
      <vt:lpstr>Instruction Transformation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Embedded Shadow Page Table for Cross-ISA System Mode Emulation</dc:title>
  <dc:creator>wangzhe</dc:creator>
  <cp:lastModifiedBy>wangzhe</cp:lastModifiedBy>
  <cp:revision>626</cp:revision>
  <dcterms:created xsi:type="dcterms:W3CDTF">2014-07-08T06:50:40Z</dcterms:created>
  <dcterms:modified xsi:type="dcterms:W3CDTF">2017-04-06T10:40:42Z</dcterms:modified>
</cp:coreProperties>
</file>