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530" r:id="rId3"/>
    <p:sldId id="532" r:id="rId4"/>
    <p:sldId id="565" r:id="rId5"/>
    <p:sldId id="566" r:id="rId6"/>
    <p:sldId id="567" r:id="rId7"/>
    <p:sldId id="580" r:id="rId8"/>
    <p:sldId id="568" r:id="rId9"/>
    <p:sldId id="569" r:id="rId10"/>
    <p:sldId id="570" r:id="rId11"/>
    <p:sldId id="571" r:id="rId12"/>
    <p:sldId id="578" r:id="rId13"/>
    <p:sldId id="572" r:id="rId14"/>
    <p:sldId id="574" r:id="rId15"/>
    <p:sldId id="575" r:id="rId16"/>
    <p:sldId id="581" r:id="rId17"/>
    <p:sldId id="576" r:id="rId18"/>
    <p:sldId id="583" r:id="rId19"/>
    <p:sldId id="584" r:id="rId20"/>
    <p:sldId id="577" r:id="rId21"/>
    <p:sldId id="585" r:id="rId22"/>
    <p:sldId id="586" r:id="rId23"/>
    <p:sldId id="587" r:id="rId24"/>
    <p:sldId id="588" r:id="rId25"/>
    <p:sldId id="579" r:id="rId26"/>
    <p:sldId id="590" r:id="rId27"/>
    <p:sldId id="589" r:id="rId28"/>
    <p:sldId id="582" r:id="rId29"/>
    <p:sldId id="593" r:id="rId30"/>
    <p:sldId id="592" r:id="rId31"/>
    <p:sldId id="594" r:id="rId32"/>
    <p:sldId id="595" r:id="rId33"/>
    <p:sldId id="591" r:id="rId34"/>
    <p:sldId id="597" r:id="rId35"/>
    <p:sldId id="596" r:id="rId36"/>
    <p:sldId id="598" r:id="rId37"/>
    <p:sldId id="599" r:id="rId38"/>
    <p:sldId id="57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F19"/>
    <a:srgbClr val="C3D69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95502" autoAdjust="0"/>
  </p:normalViewPr>
  <p:slideViewPr>
    <p:cSldViewPr snapToGrid="0" snapToObjects="1">
      <p:cViewPr varScale="1">
        <p:scale>
          <a:sx n="115" d="100"/>
          <a:sy n="115" d="100"/>
        </p:scale>
        <p:origin x="135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15C1-B2D1-BD42-851F-39DF0D2AF02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96937-9D60-CC49-93E3-77AA9E467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6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0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9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8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7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1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1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3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3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5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9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1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6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2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5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3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C088-8DDE-FA47-8B58-A6BA289C0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6A63-EB88-E84A-BFB3-C9A294BB882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33D7-29FA-BF45-A355-FC19246892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0.jp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69" y="1955439"/>
            <a:ext cx="8423252" cy="147002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: An Efficient and Secure Information Hiding Technique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Using Re-randomization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341" y="4356246"/>
            <a:ext cx="7873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latin typeface="Candara"/>
                <a:cs typeface="Candara"/>
              </a:rPr>
              <a:t>Zhe</a:t>
            </a:r>
            <a:r>
              <a:rPr lang="en-US" altLang="zh-CN" sz="2400" b="1" dirty="0" smtClean="0">
                <a:latin typeface="Candara"/>
                <a:cs typeface="Candara"/>
              </a:rPr>
              <a:t> Wang</a:t>
            </a:r>
            <a:r>
              <a:rPr lang="en-US" altLang="zh-CN" sz="2400" dirty="0" smtClean="0">
                <a:latin typeface="Candara"/>
                <a:cs typeface="Candara"/>
              </a:rPr>
              <a:t>, Chenggang Wu</a:t>
            </a: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ISec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 Lab,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State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Key Laboratory of Computer Architecture,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Institute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of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/>
                <a:cs typeface="Candara"/>
              </a:rPr>
              <a:t>Computing Technology (ICT)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1683" y="0"/>
            <a:ext cx="772510" cy="1450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Threat Model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latin typeface="Candara"/>
                <a:cs typeface="Candara"/>
              </a:rPr>
              <a:t>Attack vectors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Our design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System Implementation</a:t>
            </a:r>
          </a:p>
          <a:p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982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Attack Vectors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—— Summary of Attacks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Vector-1 </a:t>
            </a:r>
            <a:r>
              <a:rPr lang="en-US" altLang="zh-CN" dirty="0" smtClean="0">
                <a:latin typeface="Candara"/>
                <a:cs typeface="Candara"/>
              </a:rPr>
              <a:t>Gathering memory layout information to help to locate safe areas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Vector-2 </a:t>
            </a:r>
            <a:r>
              <a:rPr lang="en-US" altLang="zh-CN" dirty="0" smtClean="0">
                <a:latin typeface="Candara"/>
                <a:cs typeface="Candara"/>
              </a:rPr>
              <a:t>Creating opportunities to probe safe areas without crashing the system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Vector-3 </a:t>
            </a:r>
            <a:r>
              <a:rPr lang="en-US" altLang="zh-CN" dirty="0" smtClean="0">
                <a:latin typeface="Candara"/>
                <a:cs typeface="Candara"/>
              </a:rPr>
              <a:t>Reducing the entropy of the randomized safe area locations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Vector-4 </a:t>
            </a:r>
            <a:r>
              <a:rPr lang="en-US" altLang="zh-CN" dirty="0" smtClean="0">
                <a:latin typeface="Candara"/>
                <a:cs typeface="Candara"/>
              </a:rPr>
              <a:t>Monitoring page-table access patterns using cache side channels</a:t>
            </a:r>
            <a:endParaRPr lang="en-US" altLang="zh-CN" dirty="0">
              <a:latin typeface="Candara"/>
              <a:cs typeface="Candara"/>
            </a:endParaRPr>
          </a:p>
          <a:p>
            <a:pPr lvl="1"/>
            <a:endParaRPr lang="en-US" altLang="zh-CN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9733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Threat Model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Attack</a:t>
            </a:r>
            <a:r>
              <a:rPr lang="en-US" altLang="zh-CN" b="1" dirty="0">
                <a:latin typeface="Candara"/>
                <a:cs typeface="Candara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vectors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latin typeface="Candara"/>
                <a:cs typeface="Candara"/>
              </a:rPr>
              <a:t>Our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b="1" dirty="0">
                <a:latin typeface="Candara"/>
                <a:cs typeface="Candara"/>
              </a:rPr>
              <a:t>design</a:t>
            </a:r>
          </a:p>
          <a:p>
            <a:pPr marL="342900" lvl="1" indent="-342900">
              <a:buFont typeface="Arial"/>
              <a:buChar char="•"/>
            </a:pP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System Implementation</a:t>
            </a:r>
          </a:p>
          <a:p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8959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Our Design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—— </a:t>
            </a:r>
            <a:r>
              <a:rPr lang="en-US" altLang="zh-CN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is proposed to block these attack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vectors</a:t>
            </a: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Candara"/>
              <a:cs typeface="Candara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Mediating </a:t>
            </a:r>
            <a:r>
              <a:rPr lang="en-US" altLang="zh-CN" sz="2400" dirty="0">
                <a:solidFill>
                  <a:srgbClr val="000000"/>
                </a:solidFill>
                <a:latin typeface="Candara"/>
                <a:cs typeface="Candara"/>
              </a:rPr>
              <a:t>all types of probes that may leak the </a:t>
            </a:r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locations</a:t>
            </a: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Candara"/>
              <a:cs typeface="Candara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Randomizing safe areas upon detecting suspicious probes </a:t>
            </a: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Candara"/>
              <a:cs typeface="Candara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Isolating the thread-local safe areas</a:t>
            </a:r>
          </a:p>
          <a:p>
            <a:pPr lvl="1"/>
            <a:endParaRPr lang="en-US" altLang="zh-CN" sz="2400" dirty="0" smtClean="0">
              <a:solidFill>
                <a:srgbClr val="000000"/>
              </a:solidFill>
              <a:latin typeface="Candara"/>
              <a:cs typeface="Candara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Raising security alarms when illegal probes are detected</a:t>
            </a: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9685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Vector-1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Vector-1 </a:t>
            </a:r>
            <a:r>
              <a:rPr lang="en-US" altLang="zh-CN" dirty="0">
                <a:latin typeface="Candara"/>
                <a:cs typeface="Candara"/>
              </a:rPr>
              <a:t>Gathering memory layout information to help to locate safe </a:t>
            </a:r>
            <a:r>
              <a:rPr lang="en-US" altLang="zh-CN" dirty="0" smtClean="0">
                <a:latin typeface="Candara"/>
                <a:cs typeface="Candara"/>
              </a:rPr>
              <a:t>areas</a:t>
            </a:r>
            <a:endParaRPr lang="en-US" altLang="zh-CN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</p:txBody>
      </p:sp>
      <p:sp>
        <p:nvSpPr>
          <p:cNvPr id="77" name="TextBox 11"/>
          <p:cNvSpPr txBox="1"/>
          <p:nvPr/>
        </p:nvSpPr>
        <p:spPr>
          <a:xfrm>
            <a:off x="2801939" y="6573716"/>
            <a:ext cx="143510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dirty="0">
                <a:latin typeface="Arial"/>
              </a:rPr>
              <a:t>Address Space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005139" y="2337250"/>
            <a:ext cx="1028700" cy="422852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900" b="1">
              <a:latin typeface="Arial" panose="020B0604020202020204" pitchFamily="34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6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7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5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3005137" y="4855851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libraries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3005137" y="4638210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executables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3005137" y="4390295"/>
            <a:ext cx="1028700" cy="246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[heap]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3005137" y="2643549"/>
            <a:ext cx="1028700" cy="205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[stack]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5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77" y="2422842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2425908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" y="2553962"/>
            <a:ext cx="2615863" cy="1825021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7" y="4636916"/>
            <a:ext cx="2617083" cy="1577727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4052919" y="3629646"/>
            <a:ext cx="565910" cy="449908"/>
            <a:chOff x="4386727" y="3594793"/>
            <a:chExt cx="565910" cy="44990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96" name="右箭头 95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054951" y="4617749"/>
            <a:ext cx="565910" cy="449908"/>
            <a:chOff x="4386727" y="3594793"/>
            <a:chExt cx="565910" cy="449908"/>
          </a:xfrm>
        </p:grpSpPr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99" name="右箭头 98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052919" y="5341103"/>
            <a:ext cx="565910" cy="449908"/>
            <a:chOff x="4386727" y="3594793"/>
            <a:chExt cx="565910" cy="449908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102" name="右箭头 101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040360" y="3116660"/>
            <a:ext cx="565910" cy="449908"/>
            <a:chOff x="4386727" y="3594793"/>
            <a:chExt cx="565910" cy="449908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105" name="右箭头 104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3686074"/>
            <a:ext cx="173055" cy="193033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0" t="-396"/>
          <a:stretch/>
        </p:blipFill>
        <p:spPr>
          <a:xfrm>
            <a:off x="4210721" y="3116660"/>
            <a:ext cx="211063" cy="270742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4689231"/>
            <a:ext cx="173055" cy="193033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5412819"/>
            <a:ext cx="173055" cy="193033"/>
          </a:xfrm>
          <a:prstGeom prst="rect">
            <a:avLst/>
          </a:prstGeom>
        </p:spPr>
      </p:pic>
      <p:sp>
        <p:nvSpPr>
          <p:cNvPr id="110" name="Rectangle 10"/>
          <p:cNvSpPr>
            <a:spLocks noChangeArrowheads="1"/>
          </p:cNvSpPr>
          <p:nvPr/>
        </p:nvSpPr>
        <p:spPr bwMode="auto">
          <a:xfrm>
            <a:off x="3005137" y="6024777"/>
            <a:ext cx="1028700" cy="1711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Hidden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8998" y="5947137"/>
            <a:ext cx="654803" cy="649834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383224" y="6198953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Candara" panose="020E0502030303020204" pitchFamily="34" charset="0"/>
                <a:ea typeface="楷体" panose="02010609060101010101" pitchFamily="49" charset="-122"/>
              </a:rPr>
              <a:t>But persistent attacks</a:t>
            </a:r>
          </a:p>
          <a:p>
            <a:pPr algn="ctr"/>
            <a:r>
              <a:rPr lang="en-US" altLang="zh-CN" b="1" dirty="0">
                <a:latin typeface="Candara" panose="020E0502030303020204" pitchFamily="34" charset="0"/>
                <a:ea typeface="楷体" panose="02010609060101010101" pitchFamily="49" charset="-122"/>
              </a:rPr>
              <a:t>could always succeed.</a:t>
            </a:r>
            <a:endParaRPr lang="zh-CN" altLang="en-US" b="1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4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4.72222E-6 -0.1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10093 L -4.72222E-6 -0.2770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27708 L -4.72222E-6 -0.413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10" grpId="2" animBg="1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Vector-2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Vector-2 </a:t>
            </a:r>
            <a:r>
              <a:rPr lang="en-US" altLang="zh-CN" dirty="0">
                <a:latin typeface="Candara"/>
                <a:cs typeface="Candara"/>
              </a:rPr>
              <a:t>Creating opportunities to probe safe areas without crashing the </a:t>
            </a:r>
            <a:r>
              <a:rPr lang="en-US" altLang="zh-CN" dirty="0" smtClean="0">
                <a:latin typeface="Candara"/>
                <a:cs typeface="Candara"/>
              </a:rPr>
              <a:t>system</a:t>
            </a:r>
            <a:endParaRPr lang="en-US" altLang="zh-CN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2801939" y="6573716"/>
            <a:ext cx="143510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dirty="0">
                <a:latin typeface="Arial"/>
              </a:rPr>
              <a:t>Address Space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05139" y="2337250"/>
            <a:ext cx="1028700" cy="422852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900" b="1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6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7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5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05137" y="4855851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libraries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05137" y="4638210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executables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05137" y="4390295"/>
            <a:ext cx="1028700" cy="246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[heap]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05137" y="2643549"/>
            <a:ext cx="1028700" cy="205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[stack]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5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77" y="2422842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95" y="2425908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" y="2553962"/>
            <a:ext cx="2615863" cy="1825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61" y="3235357"/>
            <a:ext cx="821761" cy="6454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7" y="4636916"/>
            <a:ext cx="2617083" cy="157772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052919" y="3629646"/>
            <a:ext cx="565910" cy="449908"/>
            <a:chOff x="4386727" y="3594793"/>
            <a:chExt cx="565910" cy="44990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26" name="右箭头 25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54951" y="4617749"/>
            <a:ext cx="565910" cy="449908"/>
            <a:chOff x="4386727" y="3594793"/>
            <a:chExt cx="565910" cy="44990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29" name="右箭头 28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52919" y="5341103"/>
            <a:ext cx="565910" cy="449908"/>
            <a:chOff x="4386727" y="3594793"/>
            <a:chExt cx="565910" cy="44990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32" name="右箭头 31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40360" y="3116660"/>
            <a:ext cx="565910" cy="449908"/>
            <a:chOff x="4386727" y="3594793"/>
            <a:chExt cx="565910" cy="44990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89" y="3594793"/>
              <a:ext cx="453348" cy="449908"/>
            </a:xfrm>
            <a:prstGeom prst="rect">
              <a:avLst/>
            </a:prstGeom>
          </p:spPr>
        </p:pic>
        <p:sp>
          <p:nvSpPr>
            <p:cNvPr id="35" name="右箭头 34"/>
            <p:cNvSpPr/>
            <p:nvPr/>
          </p:nvSpPr>
          <p:spPr>
            <a:xfrm rot="10800000">
              <a:off x="4386727" y="3711388"/>
              <a:ext cx="95626" cy="102808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3686074"/>
            <a:ext cx="173055" cy="19303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0" t="-396"/>
          <a:stretch/>
        </p:blipFill>
        <p:spPr>
          <a:xfrm>
            <a:off x="4210721" y="3116660"/>
            <a:ext cx="211063" cy="27074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4689231"/>
            <a:ext cx="173055" cy="19303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94" b="-1075"/>
          <a:stretch/>
        </p:blipFill>
        <p:spPr>
          <a:xfrm>
            <a:off x="4237039" y="5412819"/>
            <a:ext cx="173055" cy="193033"/>
          </a:xfrm>
          <a:prstGeom prst="rect">
            <a:avLst/>
          </a:prstGeom>
        </p:spPr>
      </p:pic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05137" y="6024777"/>
            <a:ext cx="1028700" cy="1711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Hidden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8998" y="5947137"/>
            <a:ext cx="654803" cy="649834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541736" y="4137450"/>
            <a:ext cx="1801365" cy="7920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Leave Traps</a:t>
            </a:r>
            <a:endParaRPr lang="zh-CN" altLang="en-US" b="1" dirty="0">
              <a:solidFill>
                <a:srgbClr val="C00000"/>
              </a:solidFill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3224" y="6198953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Candara" panose="020E0502030303020204" pitchFamily="34" charset="0"/>
                <a:ea typeface="楷体" panose="02010609060101010101" pitchFamily="49" charset="-122"/>
              </a:rPr>
              <a:t>But persistent attacks</a:t>
            </a:r>
          </a:p>
          <a:p>
            <a:pPr algn="ctr"/>
            <a:r>
              <a:rPr lang="en-US" altLang="zh-CN" b="1" dirty="0">
                <a:latin typeface="Candara" panose="020E0502030303020204" pitchFamily="34" charset="0"/>
                <a:ea typeface="楷体" panose="02010609060101010101" pitchFamily="49" charset="-122"/>
              </a:rPr>
              <a:t>could always succeed.</a:t>
            </a:r>
            <a:endParaRPr lang="zh-CN" altLang="en-US" b="1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6276427" y="6573716"/>
            <a:ext cx="143510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b="1" dirty="0">
                <a:latin typeface="Arial"/>
              </a:rPr>
              <a:t>Address Space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479627" y="2337250"/>
            <a:ext cx="1028700" cy="422852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900" b="1">
              <a:latin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84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5" y="6297690"/>
            <a:ext cx="234885" cy="163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83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3" y="5615231"/>
            <a:ext cx="234885" cy="178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479625" y="4855851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libraries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6479625" y="4638210"/>
            <a:ext cx="1028700" cy="223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executables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6479625" y="4390295"/>
            <a:ext cx="1028700" cy="2466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[heap]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6479625" y="2643549"/>
            <a:ext cx="1028700" cy="205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[stack]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83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3" y="3876840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65" y="2422842"/>
            <a:ext cx="234885" cy="178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3" y="2425908"/>
            <a:ext cx="234885" cy="17840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9" name="组合 58"/>
          <p:cNvGrpSpPr/>
          <p:nvPr/>
        </p:nvGrpSpPr>
        <p:grpSpPr>
          <a:xfrm>
            <a:off x="7518422" y="5142025"/>
            <a:ext cx="565911" cy="625094"/>
            <a:chOff x="7781110" y="3491878"/>
            <a:chExt cx="565911" cy="625094"/>
          </a:xfrm>
        </p:grpSpPr>
        <p:sp>
          <p:nvSpPr>
            <p:cNvPr id="60" name="爆炸形 2 59"/>
            <p:cNvSpPr/>
            <p:nvPr/>
          </p:nvSpPr>
          <p:spPr>
            <a:xfrm>
              <a:off x="7834022" y="3491878"/>
              <a:ext cx="484619" cy="518318"/>
            </a:xfrm>
            <a:prstGeom prst="irregularSeal2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781110" y="3667064"/>
              <a:ext cx="565911" cy="449908"/>
              <a:chOff x="4386727" y="3603216"/>
              <a:chExt cx="565911" cy="449908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90" y="3603216"/>
                <a:ext cx="453348" cy="449908"/>
              </a:xfrm>
              <a:prstGeom prst="rect">
                <a:avLst/>
              </a:prstGeom>
            </p:spPr>
          </p:pic>
          <p:sp>
            <p:nvSpPr>
              <p:cNvPr id="63" name="右箭头 62"/>
              <p:cNvSpPr/>
              <p:nvPr/>
            </p:nvSpPr>
            <p:spPr>
              <a:xfrm rot="10800000">
                <a:off x="4386727" y="3711388"/>
                <a:ext cx="95626" cy="102808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7527407" y="2778743"/>
            <a:ext cx="565910" cy="449908"/>
            <a:chOff x="7484224" y="3274890"/>
            <a:chExt cx="565910" cy="449908"/>
          </a:xfrm>
        </p:grpSpPr>
        <p:grpSp>
          <p:nvGrpSpPr>
            <p:cNvPr id="65" name="组合 64"/>
            <p:cNvGrpSpPr/>
            <p:nvPr/>
          </p:nvGrpSpPr>
          <p:grpSpPr>
            <a:xfrm>
              <a:off x="7484224" y="3274890"/>
              <a:ext cx="565910" cy="449908"/>
              <a:chOff x="4386727" y="3594793"/>
              <a:chExt cx="565910" cy="44990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89" y="3594793"/>
                <a:ext cx="453348" cy="449908"/>
              </a:xfrm>
              <a:prstGeom prst="rect">
                <a:avLst/>
              </a:prstGeom>
            </p:spPr>
          </p:pic>
          <p:sp>
            <p:nvSpPr>
              <p:cNvPr id="68" name="右箭头 67"/>
              <p:cNvSpPr/>
              <p:nvPr/>
            </p:nvSpPr>
            <p:spPr>
              <a:xfrm rot="10800000">
                <a:off x="4386727" y="3711388"/>
                <a:ext cx="95626" cy="102808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图片 6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2994" b="-1075"/>
            <a:stretch/>
          </p:blipFill>
          <p:spPr>
            <a:xfrm>
              <a:off x="7668344" y="3331318"/>
              <a:ext cx="173055" cy="193033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7552152" y="3718890"/>
            <a:ext cx="565910" cy="449908"/>
            <a:chOff x="7486256" y="4262993"/>
            <a:chExt cx="565910" cy="449908"/>
          </a:xfrm>
        </p:grpSpPr>
        <p:grpSp>
          <p:nvGrpSpPr>
            <p:cNvPr id="70" name="组合 69"/>
            <p:cNvGrpSpPr/>
            <p:nvPr/>
          </p:nvGrpSpPr>
          <p:grpSpPr>
            <a:xfrm>
              <a:off x="7486256" y="4262993"/>
              <a:ext cx="565910" cy="449908"/>
              <a:chOff x="4386727" y="3594793"/>
              <a:chExt cx="565910" cy="449908"/>
            </a:xfrm>
          </p:grpSpPr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89" y="3594793"/>
                <a:ext cx="453348" cy="449908"/>
              </a:xfrm>
              <a:prstGeom prst="rect">
                <a:avLst/>
              </a:prstGeom>
            </p:spPr>
          </p:pic>
          <p:sp>
            <p:nvSpPr>
              <p:cNvPr id="73" name="右箭头 72"/>
              <p:cNvSpPr/>
              <p:nvPr/>
            </p:nvSpPr>
            <p:spPr>
              <a:xfrm rot="10800000">
                <a:off x="4386727" y="3711388"/>
                <a:ext cx="95626" cy="102808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1" name="图片 7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2994" b="-1075"/>
            <a:stretch/>
          </p:blipFill>
          <p:spPr>
            <a:xfrm>
              <a:off x="7668344" y="4334475"/>
              <a:ext cx="173055" cy="193033"/>
            </a:xfrm>
            <a:prstGeom prst="rect">
              <a:avLst/>
            </a:prstGeom>
          </p:spPr>
        </p:pic>
      </p:grp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6479625" y="6024777"/>
            <a:ext cx="1028700" cy="1711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 smtClean="0">
                <a:latin typeface="Arial" panose="020B0604020202020204" pitchFamily="34" charset="0"/>
              </a:rPr>
              <a:t>Hidden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8296" y="5953483"/>
            <a:ext cx="654803" cy="649834"/>
          </a:xfrm>
          <a:prstGeom prst="rect">
            <a:avLst/>
          </a:prstGeom>
        </p:spPr>
      </p:pic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6479625" y="6032248"/>
            <a:ext cx="1028700" cy="171128"/>
          </a:xfrm>
          <a:prstGeom prst="rect">
            <a:avLst/>
          </a:prstGeom>
          <a:pattFill prst="horzBrick">
            <a:fgClr>
              <a:schemeClr val="bg1"/>
            </a:fgClr>
            <a:bgClr>
              <a:srgbClr val="FF0000"/>
            </a:bgClr>
          </a:patt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6479625" y="5378632"/>
            <a:ext cx="1028700" cy="171128"/>
          </a:xfrm>
          <a:prstGeom prst="rect">
            <a:avLst/>
          </a:prstGeom>
          <a:pattFill prst="horzBrick">
            <a:fgClr>
              <a:schemeClr val="bg1"/>
            </a:fgClr>
            <a:bgClr>
              <a:srgbClr val="FF0000"/>
            </a:bgClr>
          </a:patt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6479625" y="3593281"/>
            <a:ext cx="1028700" cy="171128"/>
          </a:xfrm>
          <a:prstGeom prst="rect">
            <a:avLst/>
          </a:prstGeom>
          <a:pattFill prst="horzBrick">
            <a:fgClr>
              <a:schemeClr val="bg1"/>
            </a:fgClr>
            <a:bgClr>
              <a:srgbClr val="FF0000"/>
            </a:bgClr>
          </a:patt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200" b="1" dirty="0">
              <a:latin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527407" y="4385930"/>
            <a:ext cx="565910" cy="449908"/>
            <a:chOff x="7484224" y="3274890"/>
            <a:chExt cx="565910" cy="449908"/>
          </a:xfrm>
        </p:grpSpPr>
        <p:grpSp>
          <p:nvGrpSpPr>
            <p:cNvPr id="80" name="组合 79"/>
            <p:cNvGrpSpPr/>
            <p:nvPr/>
          </p:nvGrpSpPr>
          <p:grpSpPr>
            <a:xfrm>
              <a:off x="7484224" y="3274890"/>
              <a:ext cx="565910" cy="449908"/>
              <a:chOff x="4386727" y="3594793"/>
              <a:chExt cx="565910" cy="449908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89" y="3594793"/>
                <a:ext cx="453348" cy="449908"/>
              </a:xfrm>
              <a:prstGeom prst="rect">
                <a:avLst/>
              </a:prstGeom>
            </p:spPr>
          </p:pic>
          <p:sp>
            <p:nvSpPr>
              <p:cNvPr id="83" name="右箭头 82"/>
              <p:cNvSpPr/>
              <p:nvPr/>
            </p:nvSpPr>
            <p:spPr>
              <a:xfrm rot="10800000">
                <a:off x="4386727" y="3711388"/>
                <a:ext cx="95626" cy="102808"/>
              </a:xfrm>
              <a:prstGeom prst="right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2994" b="-1075"/>
            <a:stretch/>
          </p:blipFill>
          <p:spPr>
            <a:xfrm>
              <a:off x="7668344" y="3331318"/>
              <a:ext cx="173055" cy="193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9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017 -0.0914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9143 L 0.00017 -0.36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36065 L 0.00017 -0.44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6" grpId="0" animBg="1"/>
      <p:bldP spid="51" grpId="0" animBg="1"/>
      <p:bldP spid="52" grpId="0" animBg="1"/>
      <p:bldP spid="53" grpId="0" animBg="1"/>
      <p:bldP spid="54" grpId="0" animBg="1"/>
      <p:bldP spid="74" grpId="0" animBg="1"/>
      <p:bldP spid="74" grpId="1" animBg="1"/>
      <p:bldP spid="74" grpId="2" animBg="1"/>
      <p:bldP spid="74" grpId="3" animBg="1"/>
      <p:bldP spid="76" grpId="0" animBg="1"/>
      <p:bldP spid="77" grpId="0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But when to perform randomization?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17811"/>
              </p:ext>
            </p:extLst>
          </p:nvPr>
        </p:nvGraphicFramePr>
        <p:xfrm>
          <a:off x="1423892" y="4224907"/>
          <a:ext cx="7636253" cy="25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549"/>
                <a:gridCol w="977258"/>
                <a:gridCol w="1007562"/>
                <a:gridCol w="1015138"/>
                <a:gridCol w="825746"/>
              </a:tblGrid>
              <a:tr h="444918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Events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Responses</a:t>
                      </a:r>
                      <a:r>
                        <a:rPr lang="en-US" altLang="zh-CN" sz="2000" baseline="0" dirty="0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in </a:t>
                      </a:r>
                      <a:r>
                        <a:rPr lang="en-US" altLang="zh-CN" sz="2000" baseline="0" dirty="0" err="1" smtClean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SafeHidden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63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SA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UA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TA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OA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639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memory management system calls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Alarm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Alarm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—</a:t>
                      </a:r>
                      <a:endParaRPr lang="zh-CN" alt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639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Candara" panose="020E0502030303020204" pitchFamily="34" charset="0"/>
                        </a:rPr>
                        <a:t>syscalls</a:t>
                      </a:r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 that could return EFAULT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Alarm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Alarm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—</a:t>
                      </a:r>
                      <a:endParaRPr lang="zh-CN" alt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63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cloning memory space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63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memory access instructions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—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Rand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Alarm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—</a:t>
                      </a:r>
                      <a:endParaRPr lang="zh-CN" alt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1" name="组合 250"/>
          <p:cNvGrpSpPr/>
          <p:nvPr/>
        </p:nvGrpSpPr>
        <p:grpSpPr>
          <a:xfrm>
            <a:off x="1681629" y="3602155"/>
            <a:ext cx="7113218" cy="398715"/>
            <a:chOff x="1677167" y="1453248"/>
            <a:chExt cx="7113218" cy="398715"/>
          </a:xfrm>
        </p:grpSpPr>
        <p:sp>
          <p:nvSpPr>
            <p:cNvPr id="236" name="Rectangle 10"/>
            <p:cNvSpPr>
              <a:spLocks noChangeArrowheads="1"/>
            </p:cNvSpPr>
            <p:nvPr/>
          </p:nvSpPr>
          <p:spPr bwMode="auto">
            <a:xfrm>
              <a:off x="1677167" y="1460100"/>
              <a:ext cx="1616101" cy="391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 dirty="0" smtClean="0">
                  <a:latin typeface="Candara" panose="020E0502030303020204" pitchFamily="34" charset="0"/>
                </a:rPr>
                <a:t>Other Area (OA)</a:t>
              </a:r>
              <a:endParaRPr lang="en-US" altLang="zh-CN" sz="1600" b="1" dirty="0">
                <a:latin typeface="Candara" panose="020E0502030303020204" pitchFamily="34" charset="0"/>
              </a:endParaRPr>
            </a:p>
          </p:txBody>
        </p:sp>
        <p:sp>
          <p:nvSpPr>
            <p:cNvPr id="237" name="Rectangle 10"/>
            <p:cNvSpPr>
              <a:spLocks noChangeArrowheads="1"/>
            </p:cNvSpPr>
            <p:nvPr/>
          </p:nvSpPr>
          <p:spPr bwMode="auto">
            <a:xfrm>
              <a:off x="3452295" y="1456124"/>
              <a:ext cx="1597018" cy="395839"/>
            </a:xfrm>
            <a:prstGeom prst="rect">
              <a:avLst/>
            </a:prstGeom>
            <a:pattFill prst="horzBrick">
              <a:fgClr>
                <a:schemeClr val="bg1"/>
              </a:fgClr>
              <a:bgClr>
                <a:srgbClr val="FF0000"/>
              </a:bgClr>
            </a:patt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 dirty="0" smtClean="0">
                  <a:latin typeface="Candara" panose="020E0502030303020204" pitchFamily="34" charset="0"/>
                </a:rPr>
                <a:t>Trap Area (TA)</a:t>
              </a:r>
              <a:endParaRPr lang="en-US" altLang="zh-CN" sz="1600" b="1" dirty="0">
                <a:latin typeface="Candara" panose="020E0502030303020204" pitchFamily="34" charset="0"/>
              </a:endParaRPr>
            </a:p>
          </p:txBody>
        </p:sp>
        <p:sp>
          <p:nvSpPr>
            <p:cNvPr id="238" name="Rectangle 10"/>
            <p:cNvSpPr>
              <a:spLocks noChangeArrowheads="1"/>
            </p:cNvSpPr>
            <p:nvPr/>
          </p:nvSpPr>
          <p:spPr bwMode="auto">
            <a:xfrm>
              <a:off x="5256186" y="1456124"/>
              <a:ext cx="1619690" cy="3904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 dirty="0" smtClean="0">
                  <a:latin typeface="Candara" panose="020E0502030303020204" pitchFamily="34" charset="0"/>
                </a:rPr>
                <a:t>Safe Area (SA)</a:t>
              </a:r>
              <a:endParaRPr lang="en-US" altLang="zh-CN" sz="1600" b="1" dirty="0">
                <a:latin typeface="Candara" panose="020E0502030303020204" pitchFamily="34" charset="0"/>
              </a:endParaRPr>
            </a:p>
          </p:txBody>
        </p:sp>
        <p:sp>
          <p:nvSpPr>
            <p:cNvPr id="239" name="Rectangle 10"/>
            <p:cNvSpPr>
              <a:spLocks noChangeArrowheads="1"/>
            </p:cNvSpPr>
            <p:nvPr/>
          </p:nvSpPr>
          <p:spPr bwMode="auto">
            <a:xfrm>
              <a:off x="7170695" y="1453248"/>
              <a:ext cx="1619690" cy="3904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 dirty="0" smtClean="0">
                  <a:latin typeface="Candara" panose="020E0502030303020204" pitchFamily="34" charset="0"/>
                </a:rPr>
                <a:t>Unmapped Area (UA)</a:t>
              </a:r>
              <a:endParaRPr lang="en-US" altLang="zh-CN" sz="16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-14694" y="1483064"/>
            <a:ext cx="1363476" cy="5382224"/>
            <a:chOff x="-14694" y="1483064"/>
            <a:chExt cx="1363476" cy="5382224"/>
          </a:xfrm>
        </p:grpSpPr>
        <p:grpSp>
          <p:nvGrpSpPr>
            <p:cNvPr id="4" name="组合 3"/>
            <p:cNvGrpSpPr/>
            <p:nvPr/>
          </p:nvGrpSpPr>
          <p:grpSpPr>
            <a:xfrm>
              <a:off x="-14694" y="1483064"/>
              <a:ext cx="1301958" cy="5382224"/>
              <a:chOff x="-14694" y="1666872"/>
              <a:chExt cx="1301958" cy="538222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-14694" y="1666872"/>
                <a:ext cx="1301958" cy="5382224"/>
                <a:chOff x="6342998" y="2337250"/>
                <a:chExt cx="1301958" cy="5382224"/>
              </a:xfrm>
            </p:grpSpPr>
            <p:sp>
              <p:nvSpPr>
                <p:cNvPr id="215" name="TextBox 11"/>
                <p:cNvSpPr txBox="1"/>
                <p:nvPr/>
              </p:nvSpPr>
              <p:spPr>
                <a:xfrm>
                  <a:off x="6342998" y="7411697"/>
                  <a:ext cx="1301958" cy="3077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>
                      <a:latin typeface="Candara" panose="020E0502030303020204" pitchFamily="34" charset="0"/>
                    </a:rPr>
                    <a:t>Address Space</a:t>
                  </a:r>
                </a:p>
              </p:txBody>
            </p:sp>
            <p:sp>
              <p:nvSpPr>
                <p:cNvPr id="216" name="Rectangle 4"/>
                <p:cNvSpPr>
                  <a:spLocks noChangeArrowheads="1"/>
                </p:cNvSpPr>
                <p:nvPr/>
              </p:nvSpPr>
              <p:spPr bwMode="auto">
                <a:xfrm>
                  <a:off x="6479627" y="2337250"/>
                  <a:ext cx="1028700" cy="5074447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zh-CN" sz="900" b="1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217" name="图片 21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0884" y="6297690"/>
                  <a:ext cx="234885" cy="16311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18" name="图片 2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2185" y="6297690"/>
                  <a:ext cx="234885" cy="16311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19" name="图片 21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0883" y="5615231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20" name="图片 2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2183" y="5615231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221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4855851"/>
                  <a:ext cx="1028700" cy="22324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200" b="1" dirty="0" smtClean="0">
                      <a:latin typeface="Arial" panose="020B0604020202020204" pitchFamily="34" charset="0"/>
                    </a:rPr>
                    <a:t>libraries</a:t>
                  </a: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4638210"/>
                  <a:ext cx="1028700" cy="22324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200" b="1" dirty="0" smtClean="0">
                      <a:latin typeface="Arial" panose="020B0604020202020204" pitchFamily="34" charset="0"/>
                    </a:rPr>
                    <a:t>executables</a:t>
                  </a: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225" name="图片 2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0883" y="3876840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26" name="图片 2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2183" y="3876840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27" name="图片 2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9965" y="2422842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228" name="图片 2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2183" y="2425908"/>
                  <a:ext cx="234885" cy="17840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229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6024777"/>
                  <a:ext cx="1028700" cy="1711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200" b="1" dirty="0" smtClean="0">
                      <a:latin typeface="Arial" panose="020B0604020202020204" pitchFamily="34" charset="0"/>
                    </a:rPr>
                    <a:t>Hidden</a:t>
                  </a: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6032248"/>
                  <a:ext cx="1028700" cy="171128"/>
                </a:xfrm>
                <a:prstGeom prst="rect">
                  <a:avLst/>
                </a:prstGeom>
                <a:pattFill prst="horzBrick">
                  <a:fgClr>
                    <a:schemeClr val="bg1"/>
                  </a:fgClr>
                  <a:bgClr>
                    <a:srgbClr val="FF0000"/>
                  </a:bgClr>
                </a:patt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1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5378632"/>
                  <a:ext cx="1028700" cy="171128"/>
                </a:xfrm>
                <a:prstGeom prst="rect">
                  <a:avLst/>
                </a:prstGeom>
                <a:pattFill prst="horzBrick">
                  <a:fgClr>
                    <a:schemeClr val="bg1"/>
                  </a:fgClr>
                  <a:bgClr>
                    <a:srgbClr val="FF0000"/>
                  </a:bgClr>
                </a:patt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2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3593281"/>
                  <a:ext cx="1028700" cy="171128"/>
                </a:xfrm>
                <a:prstGeom prst="rect">
                  <a:avLst/>
                </a:prstGeom>
                <a:pattFill prst="horzBrick">
                  <a:fgClr>
                    <a:schemeClr val="bg1"/>
                  </a:fgClr>
                  <a:bgClr>
                    <a:srgbClr val="FF0000"/>
                  </a:bgClr>
                </a:patt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3" name="Rectangle 10"/>
                <p:cNvSpPr>
                  <a:spLocks noChangeArrowheads="1"/>
                </p:cNvSpPr>
                <p:nvPr/>
              </p:nvSpPr>
              <p:spPr bwMode="auto">
                <a:xfrm>
                  <a:off x="6479625" y="3038230"/>
                  <a:ext cx="1028700" cy="1711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68598" tIns="34299" rIns="68598" bIns="34299" anchor="ctr"/>
                <a:lstStyle>
                  <a:lvl1pPr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200150" indent="-2857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5430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00250" indent="-171450" defTabSz="68580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4574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146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3718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29050" indent="-171450" defTabSz="685800" eaLnBrk="0" fontAlgn="base" hangingPunct="0"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1287C3"/>
                    </a:buClr>
                    <a:buSzPct val="145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200" b="1" dirty="0" smtClean="0">
                      <a:latin typeface="Arial" panose="020B0604020202020204" pitchFamily="34" charset="0"/>
                    </a:rPr>
                    <a:t>Hidden</a:t>
                  </a:r>
                  <a:endParaRPr lang="en-US" altLang="zh-CN" sz="1200" b="1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4" name="Rectangle 10"/>
              <p:cNvSpPr>
                <a:spLocks noChangeArrowheads="1"/>
              </p:cNvSpPr>
              <p:nvPr/>
            </p:nvSpPr>
            <p:spPr bwMode="auto">
              <a:xfrm>
                <a:off x="124077" y="3711696"/>
                <a:ext cx="1028700" cy="2232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68598" tIns="34299" rIns="68598" bIns="34299" anchor="ctr"/>
              <a:lstStyle>
                <a:lvl1pPr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200150" indent="-2857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543050" indent="-1714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00250" indent="-1714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4574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146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3718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290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200" b="1" dirty="0" smtClean="0">
                    <a:latin typeface="Arial" panose="020B0604020202020204" pitchFamily="34" charset="0"/>
                  </a:rPr>
                  <a:t>[heap]</a:t>
                </a:r>
                <a:endParaRPr lang="en-US" altLang="zh-CN" sz="1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0"/>
              <p:cNvSpPr>
                <a:spLocks noChangeArrowheads="1"/>
              </p:cNvSpPr>
              <p:nvPr/>
            </p:nvSpPr>
            <p:spPr bwMode="auto">
              <a:xfrm>
                <a:off x="118124" y="2035772"/>
                <a:ext cx="1028700" cy="2232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lIns="68598" tIns="34299" rIns="68598" bIns="34299" anchor="ctr"/>
              <a:lstStyle>
                <a:lvl1pPr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200150" indent="-2857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543050" indent="-1714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00250" indent="-171450" defTabSz="6858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4574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146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3718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29050" indent="-171450" defTabSz="685800" eaLnBrk="0" fontAlgn="base" hangingPunct="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200" b="1" dirty="0" smtClean="0">
                    <a:latin typeface="Arial" panose="020B0604020202020204" pitchFamily="34" charset="0"/>
                  </a:rPr>
                  <a:t>[stack]</a:t>
                </a:r>
                <a:endParaRPr lang="en-US" altLang="zh-CN" sz="12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82871" y="4978686"/>
              <a:ext cx="565911" cy="625094"/>
              <a:chOff x="7781110" y="3491878"/>
              <a:chExt cx="565911" cy="625094"/>
            </a:xfrm>
          </p:grpSpPr>
          <p:sp>
            <p:nvSpPr>
              <p:cNvPr id="241" name="爆炸形 2 240"/>
              <p:cNvSpPr/>
              <p:nvPr/>
            </p:nvSpPr>
            <p:spPr>
              <a:xfrm>
                <a:off x="7834022" y="3491878"/>
                <a:ext cx="484619" cy="518318"/>
              </a:xfrm>
              <a:prstGeom prst="irregularSeal2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7781110" y="3667064"/>
                <a:ext cx="565911" cy="449908"/>
                <a:chOff x="4386727" y="3603216"/>
                <a:chExt cx="565911" cy="449908"/>
              </a:xfrm>
            </p:grpSpPr>
            <p:pic>
              <p:nvPicPr>
                <p:cNvPr id="243" name="图片 24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9290" y="3603216"/>
                  <a:ext cx="453348" cy="449908"/>
                </a:xfrm>
                <a:prstGeom prst="rect">
                  <a:avLst/>
                </a:prstGeom>
              </p:spPr>
            </p:pic>
            <p:sp>
              <p:nvSpPr>
                <p:cNvPr id="244" name="右箭头 243"/>
                <p:cNvSpPr/>
                <p:nvPr/>
              </p:nvSpPr>
              <p:spPr>
                <a:xfrm rot="10800000">
                  <a:off x="4386727" y="3711388"/>
                  <a:ext cx="95626" cy="102808"/>
                </a:xfrm>
                <a:prstGeom prst="rightArrow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5" name="Rectangle 10"/>
            <p:cNvSpPr>
              <a:spLocks noChangeArrowheads="1"/>
            </p:cNvSpPr>
            <p:nvPr/>
          </p:nvSpPr>
          <p:spPr bwMode="auto">
            <a:xfrm>
              <a:off x="118124" y="5949363"/>
              <a:ext cx="1028700" cy="171128"/>
            </a:xfrm>
            <a:prstGeom prst="rect">
              <a:avLst/>
            </a:prstGeom>
            <a:pattFill prst="horzBrick">
              <a:fgClr>
                <a:schemeClr val="bg1"/>
              </a:fgClr>
              <a:bgClr>
                <a:srgbClr val="FF0000"/>
              </a:bgClr>
            </a:patt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9" name="表格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01681"/>
              </p:ext>
            </p:extLst>
          </p:nvPr>
        </p:nvGraphicFramePr>
        <p:xfrm>
          <a:off x="1416331" y="1271855"/>
          <a:ext cx="7643814" cy="216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020"/>
                <a:gridCol w="4064794"/>
              </a:tblGrid>
              <a:tr h="4451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Candara" panose="020E0502030303020204" pitchFamily="34" charset="0"/>
                        </a:rPr>
                        <a:t>Events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Candara" panose="020E0502030303020204" pitchFamily="34" charset="0"/>
                        </a:rPr>
                        <a:t>Interception Points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43037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memory management system calls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mmap</a:t>
                      </a:r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munmap</a:t>
                      </a:r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mremap</a:t>
                      </a:r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mprotect</a:t>
                      </a:r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brk</a:t>
                      </a:r>
                      <a:endParaRPr lang="zh-CN" altLang="en-US" b="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037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Candara" panose="020E0502030303020204" pitchFamily="34" charset="0"/>
                        </a:rPr>
                        <a:t>syscalls</a:t>
                      </a:r>
                      <a:r>
                        <a:rPr lang="en-US" altLang="zh-CN" b="1" dirty="0" smtClean="0">
                          <a:latin typeface="Candara" panose="020E0502030303020204" pitchFamily="34" charset="0"/>
                        </a:rPr>
                        <a:t> that could return EFAULT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read, write, access, send, ...</a:t>
                      </a:r>
                      <a:endParaRPr lang="zh-CN" altLang="en-US" b="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0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u="none" strike="noStrike" kern="1200" baseline="0" dirty="0" smtClean="0">
                          <a:latin typeface="Candara" panose="020E0502030303020204" pitchFamily="34" charset="0"/>
                        </a:rPr>
                        <a:t>cloning memory space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i="1" dirty="0" smtClean="0">
                          <a:latin typeface="Candara" panose="020E0502030303020204" pitchFamily="34" charset="0"/>
                        </a:rPr>
                        <a:t>clone, fork, </a:t>
                      </a:r>
                      <a:r>
                        <a:rPr lang="en-US" altLang="zh-CN" i="1" dirty="0" err="1" smtClean="0">
                          <a:latin typeface="Candara" panose="020E0502030303020204" pitchFamily="34" charset="0"/>
                        </a:rPr>
                        <a:t>vfork</a:t>
                      </a:r>
                      <a:endParaRPr lang="zh-CN" altLang="en-US" b="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03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u="none" strike="noStrike" kern="1200" baseline="0" dirty="0" smtClean="0">
                          <a:latin typeface="Candara" panose="020E0502030303020204" pitchFamily="34" charset="0"/>
                        </a:rPr>
                        <a:t>memory access instructions</a:t>
                      </a:r>
                      <a:endParaRPr lang="zh-CN" alt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i="1" u="none" strike="noStrike" kern="1200" baseline="0" dirty="0" smtClean="0">
                          <a:latin typeface="Candara" panose="020E0502030303020204" pitchFamily="34" charset="0"/>
                        </a:rPr>
                        <a:t>page fault exception</a:t>
                      </a:r>
                      <a:endParaRPr lang="zh-CN" altLang="en-US" b="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10"/>
          <p:cNvSpPr>
            <a:spLocks noChangeArrowheads="1"/>
          </p:cNvSpPr>
          <p:nvPr/>
        </p:nvSpPr>
        <p:spPr bwMode="auto">
          <a:xfrm>
            <a:off x="1416332" y="1724796"/>
            <a:ext cx="7643814" cy="390420"/>
          </a:xfrm>
          <a:prstGeom prst="rect">
            <a:avLst/>
          </a:prstGeom>
          <a:solidFill>
            <a:srgbClr val="C00000">
              <a:alpha val="31000"/>
            </a:srgbClr>
          </a:solidFill>
          <a:ln w="25400" algn="ctr">
            <a:noFill/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dirty="0">
              <a:latin typeface="Candara" panose="020E0502030303020204" pitchFamily="34" charset="0"/>
            </a:endParaRPr>
          </a:p>
        </p:txBody>
      </p:sp>
      <p:sp>
        <p:nvSpPr>
          <p:cNvPr id="252" name="Rectangle 10"/>
          <p:cNvSpPr>
            <a:spLocks noChangeArrowheads="1"/>
          </p:cNvSpPr>
          <p:nvPr/>
        </p:nvSpPr>
        <p:spPr bwMode="auto">
          <a:xfrm>
            <a:off x="1423891" y="5081660"/>
            <a:ext cx="7636255" cy="415344"/>
          </a:xfrm>
          <a:prstGeom prst="rect">
            <a:avLst/>
          </a:prstGeom>
          <a:solidFill>
            <a:srgbClr val="C00000">
              <a:alpha val="31000"/>
            </a:srgbClr>
          </a:solidFill>
          <a:ln w="25400" algn="ctr">
            <a:noFill/>
            <a:round/>
            <a:headEnd type="none" w="sm" len="sm"/>
            <a:tailEnd type="none" w="sm" len="sm"/>
          </a:ln>
        </p:spPr>
        <p:txBody>
          <a:bodyPr lIns="68598" tIns="34299" rIns="68598" bIns="34299" anchor="ctr"/>
          <a:lstStyle>
            <a:lvl1pPr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200150" indent="-2857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5430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00250" indent="-171450" defTabSz="685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4574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146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3718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29050" indent="-171450" defTabSz="6858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3.05556E-6 0.0636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3.88889E-6 0.0620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6366 L -3.05556E-6 0.127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6203 L -3.88889E-6 0.121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2616 L -3.05556E-6 0.1868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12176 L -3.88889E-6 0.1849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0" grpId="1" animBg="1"/>
      <p:bldP spid="250" grpId="2" animBg="1"/>
      <p:bldP spid="250" grpId="3" animBg="1"/>
      <p:bldP spid="252" grpId="0" animBg="1"/>
      <p:bldP spid="252" grpId="1" animBg="1"/>
      <p:bldP spid="252" grpId="2" animBg="1"/>
      <p:bldP spid="252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Vector-3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Vector-3 </a:t>
            </a:r>
            <a:r>
              <a:rPr lang="en-US" altLang="zh-CN" dirty="0">
                <a:latin typeface="Candara"/>
                <a:cs typeface="Candara"/>
              </a:rPr>
              <a:t>Reducing the entropy of the randomized safe area </a:t>
            </a:r>
            <a:r>
              <a:rPr lang="en-US" altLang="zh-CN" dirty="0" smtClean="0">
                <a:latin typeface="Candara"/>
                <a:cs typeface="Candara"/>
              </a:rPr>
              <a:t>locations</a:t>
            </a:r>
          </a:p>
          <a:p>
            <a:pPr marL="342900" lvl="1" indent="-342900">
              <a:buFont typeface="Arial"/>
              <a:buChar char="•"/>
            </a:pPr>
            <a:endParaRPr lang="en-US" altLang="zh-CN" sz="1600" b="1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err="1" smtClean="0">
                <a:latin typeface="Candara"/>
                <a:cs typeface="Candara"/>
              </a:rPr>
              <a:t>SafeHidden</a:t>
            </a:r>
            <a:r>
              <a:rPr lang="en-US" altLang="zh-CN" dirty="0" smtClean="0">
                <a:latin typeface="Candara"/>
                <a:cs typeface="Candara"/>
              </a:rPr>
              <a:t> </a:t>
            </a:r>
            <a:r>
              <a:rPr lang="en-US" altLang="zh-CN" dirty="0">
                <a:latin typeface="Candara"/>
                <a:cs typeface="Candara"/>
              </a:rPr>
              <a:t>prevents </a:t>
            </a:r>
            <a:r>
              <a:rPr lang="en-US" altLang="zh-CN" b="1" dirty="0">
                <a:latin typeface="Candara"/>
                <a:cs typeface="Candara"/>
              </a:rPr>
              <a:t>unlimited shrink </a:t>
            </a:r>
            <a:r>
              <a:rPr lang="en-US" altLang="zh-CN" dirty="0">
                <a:latin typeface="Candara"/>
                <a:cs typeface="Candara"/>
              </a:rPr>
              <a:t>of unmapped areas and </a:t>
            </a:r>
            <a:r>
              <a:rPr lang="en-US" altLang="zh-CN" b="1" dirty="0">
                <a:latin typeface="Candara"/>
                <a:cs typeface="Candara"/>
              </a:rPr>
              <a:t>unrestricted growth </a:t>
            </a:r>
            <a:r>
              <a:rPr lang="en-US" altLang="zh-CN" dirty="0">
                <a:latin typeface="Candara"/>
                <a:cs typeface="Candara"/>
              </a:rPr>
              <a:t>of safe </a:t>
            </a:r>
            <a:r>
              <a:rPr lang="en-US" altLang="zh-CN" dirty="0" smtClean="0">
                <a:latin typeface="Candara"/>
                <a:cs typeface="Candara"/>
              </a:rPr>
              <a:t>areas.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 panose="020E0502030303020204" pitchFamily="34" charset="0"/>
              </a:rPr>
              <a:t>The </a:t>
            </a:r>
            <a:r>
              <a:rPr lang="en-US" altLang="zh-CN" dirty="0" smtClean="0">
                <a:latin typeface="Candara"/>
                <a:cs typeface="Candara"/>
              </a:rPr>
              <a:t>maximum </a:t>
            </a:r>
            <a:r>
              <a:rPr lang="en-US" altLang="zh-CN" dirty="0">
                <a:latin typeface="Candara"/>
                <a:cs typeface="Candara"/>
              </a:rPr>
              <a:t>size of the mapped area </a:t>
            </a:r>
            <a:r>
              <a:rPr lang="en-US" altLang="zh-CN" dirty="0" smtClean="0">
                <a:latin typeface="Candara"/>
                <a:cs typeface="Candara"/>
              </a:rPr>
              <a:t>is set to </a:t>
            </a:r>
            <a:r>
              <a:rPr lang="en-US" altLang="zh-CN" b="1" dirty="0" smtClean="0">
                <a:latin typeface="Candara"/>
                <a:cs typeface="Candara"/>
              </a:rPr>
              <a:t>64 TB</a:t>
            </a:r>
            <a:r>
              <a:rPr lang="en-US" altLang="zh-CN" dirty="0" smtClean="0">
                <a:latin typeface="Candara"/>
                <a:cs typeface="Candara"/>
              </a:rPr>
              <a:t>.</a:t>
            </a:r>
          </a:p>
          <a:p>
            <a:pPr marL="1200150" lvl="3" indent="-342900">
              <a:buFont typeface="宋体" panose="02010600030101010101" pitchFamily="2" charset="-122"/>
              <a:buChar char="－"/>
            </a:pPr>
            <a:r>
              <a:rPr lang="en-US" altLang="zh-CN" dirty="0">
                <a:latin typeface="Candara"/>
                <a:cs typeface="Candara"/>
              </a:rPr>
              <a:t>It is half of the entire virtual address </a:t>
            </a:r>
            <a:r>
              <a:rPr lang="en-US" altLang="zh-CN" dirty="0" smtClean="0">
                <a:latin typeface="Candara"/>
                <a:cs typeface="Candara"/>
              </a:rPr>
              <a:t>space in </a:t>
            </a:r>
            <a:r>
              <a:rPr lang="en-US" altLang="zh-CN" dirty="0">
                <a:latin typeface="Candara"/>
                <a:cs typeface="Candara"/>
              </a:rPr>
              <a:t>the user </a:t>
            </a:r>
            <a:r>
              <a:rPr lang="en-US" altLang="zh-CN" dirty="0" smtClean="0">
                <a:latin typeface="Candara"/>
                <a:cs typeface="Candara"/>
              </a:rPr>
              <a:t>space.</a:t>
            </a:r>
            <a:endParaRPr lang="en-US" altLang="zh-CN" dirty="0">
              <a:latin typeface="Candara"/>
              <a:cs typeface="Candara"/>
            </a:endParaRP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Using thread-private memory mechanism to </a:t>
            </a:r>
            <a:r>
              <a:rPr lang="en-US" altLang="zh-CN" b="1" dirty="0" smtClean="0">
                <a:latin typeface="Candara"/>
                <a:cs typeface="Candara"/>
              </a:rPr>
              <a:t>isolate</a:t>
            </a:r>
            <a:r>
              <a:rPr lang="en-US" altLang="zh-CN" dirty="0" smtClean="0">
                <a:latin typeface="Candara"/>
                <a:cs typeface="Candara"/>
              </a:rPr>
              <a:t> </a:t>
            </a:r>
            <a:r>
              <a:rPr lang="en-US" altLang="zh-CN" i="1" dirty="0" smtClean="0">
                <a:latin typeface="Candara"/>
                <a:cs typeface="Candara"/>
              </a:rPr>
              <a:t>thread-local</a:t>
            </a:r>
            <a:r>
              <a:rPr lang="en-US" altLang="zh-CN" dirty="0" smtClean="0">
                <a:latin typeface="Candara"/>
                <a:cs typeface="Candara"/>
              </a:rPr>
              <a:t> safe areas.</a:t>
            </a:r>
          </a:p>
          <a:p>
            <a:pPr marL="1200150" lvl="3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The </a:t>
            </a:r>
            <a:r>
              <a:rPr lang="en-US" altLang="zh-CN" dirty="0">
                <a:latin typeface="Candara"/>
                <a:cs typeface="Candara"/>
              </a:rPr>
              <a:t>entropy will not be </a:t>
            </a:r>
            <a:r>
              <a:rPr lang="en-US" altLang="zh-CN" dirty="0" smtClean="0">
                <a:latin typeface="Candara"/>
                <a:cs typeface="Candara"/>
              </a:rPr>
              <a:t>reduced by thread spraying.</a:t>
            </a:r>
            <a:endParaRPr lang="en-US" altLang="zh-CN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985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Thread-private Memory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Instead of using the </a:t>
            </a:r>
            <a:r>
              <a:rPr lang="en-US" altLang="zh-CN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thread-private page table method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, we use a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thread-private EPT method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to avoid the compatible problem.</a:t>
            </a:r>
            <a:endParaRPr lang="en-US" altLang="zh-CN" sz="2400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sz="1400" b="1" dirty="0">
              <a:latin typeface="Candara"/>
              <a:cs typeface="Candar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1656" y="2521725"/>
            <a:ext cx="2275169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Thread0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Virtual 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66701" y="2606380"/>
            <a:ext cx="218057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 23"/>
          <p:cNvGrpSpPr/>
          <p:nvPr/>
        </p:nvGrpSpPr>
        <p:grpSpPr>
          <a:xfrm>
            <a:off x="2491455" y="5392223"/>
            <a:ext cx="876865" cy="708433"/>
            <a:chOff x="6437287" y="2697587"/>
            <a:chExt cx="876865" cy="708433"/>
          </a:xfrm>
        </p:grpSpPr>
        <p:sp>
          <p:nvSpPr>
            <p:cNvPr id="52" name="矩形 51"/>
            <p:cNvSpPr/>
            <p:nvPr/>
          </p:nvSpPr>
          <p:spPr>
            <a:xfrm>
              <a:off x="6437288" y="3224820"/>
              <a:ext cx="876863" cy="18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437288" y="3054775"/>
              <a:ext cx="876863" cy="17900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37287" y="2871701"/>
              <a:ext cx="876863" cy="17900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37289" y="2697587"/>
              <a:ext cx="876863" cy="17900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284971" y="2593711"/>
            <a:ext cx="218057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55163" y="4315948"/>
            <a:ext cx="1453660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42782" y="6178764"/>
            <a:ext cx="176573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43596" y="2531813"/>
            <a:ext cx="2275169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Thread1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Virtual 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组 28"/>
          <p:cNvGrpSpPr/>
          <p:nvPr/>
        </p:nvGrpSpPr>
        <p:grpSpPr>
          <a:xfrm>
            <a:off x="4305277" y="3056558"/>
            <a:ext cx="876864" cy="853569"/>
            <a:chOff x="6437288" y="2542943"/>
            <a:chExt cx="876864" cy="853569"/>
          </a:xfrm>
        </p:grpSpPr>
        <p:sp>
          <p:nvSpPr>
            <p:cNvPr id="61" name="矩形 60"/>
            <p:cNvSpPr/>
            <p:nvPr/>
          </p:nvSpPr>
          <p:spPr>
            <a:xfrm>
              <a:off x="6437288" y="3233323"/>
              <a:ext cx="876863" cy="163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37288" y="3054775"/>
              <a:ext cx="876863" cy="17900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37288" y="2878137"/>
              <a:ext cx="876863" cy="1790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37289" y="2542943"/>
              <a:ext cx="876863" cy="33364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Guest Page Table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5" name="直线连接符 98"/>
          <p:cNvCxnSpPr/>
          <p:nvPr/>
        </p:nvCxnSpPr>
        <p:spPr>
          <a:xfrm flipV="1">
            <a:off x="1721850" y="4864826"/>
            <a:ext cx="5743697" cy="51945"/>
          </a:xfrm>
          <a:prstGeom prst="line">
            <a:avLst/>
          </a:prstGeom>
          <a:noFill/>
          <a:ln w="38100" cap="flat" cmpd="sng" algn="ctr">
            <a:solidFill>
              <a:srgbClr val="5B9BD5"/>
            </a:solidFill>
            <a:prstDash val="dash"/>
            <a:miter lim="800000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1575766" y="4482929"/>
            <a:ext cx="755864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Guest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99241" y="4909648"/>
            <a:ext cx="900617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39849" y="4523171"/>
            <a:ext cx="1941182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Guest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Physical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89481" y="6419063"/>
            <a:ext cx="1941182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Physical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组 50"/>
          <p:cNvGrpSpPr/>
          <p:nvPr/>
        </p:nvGrpSpPr>
        <p:grpSpPr>
          <a:xfrm>
            <a:off x="6214880" y="5413879"/>
            <a:ext cx="876864" cy="712830"/>
            <a:chOff x="6437288" y="2697587"/>
            <a:chExt cx="876864" cy="712830"/>
          </a:xfrm>
        </p:grpSpPr>
        <p:sp>
          <p:nvSpPr>
            <p:cNvPr id="71" name="矩形 70"/>
            <p:cNvSpPr/>
            <p:nvPr/>
          </p:nvSpPr>
          <p:spPr>
            <a:xfrm>
              <a:off x="6437288" y="3233323"/>
              <a:ext cx="876863" cy="1770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37288" y="3054775"/>
              <a:ext cx="876863" cy="17900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37288" y="2878137"/>
              <a:ext cx="876863" cy="1790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37289" y="2697587"/>
              <a:ext cx="876863" cy="17900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006444" y="4110166"/>
            <a:ext cx="1346084" cy="644392"/>
            <a:chOff x="7432500" y="3773268"/>
            <a:chExt cx="1346084" cy="644392"/>
          </a:xfrm>
        </p:grpSpPr>
        <p:sp>
          <p:nvSpPr>
            <p:cNvPr id="76" name="矩形 75"/>
            <p:cNvSpPr/>
            <p:nvPr/>
          </p:nvSpPr>
          <p:spPr>
            <a:xfrm>
              <a:off x="7487649" y="4075704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EPTP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487649" y="3851027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CR3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914" y="3805901"/>
              <a:ext cx="466725" cy="447675"/>
            </a:xfrm>
            <a:prstGeom prst="rect">
              <a:avLst/>
            </a:prstGeom>
          </p:spPr>
        </p:pic>
        <p:sp>
          <p:nvSpPr>
            <p:cNvPr id="79" name="矩形 78"/>
            <p:cNvSpPr/>
            <p:nvPr/>
          </p:nvSpPr>
          <p:spPr>
            <a:xfrm>
              <a:off x="7432500" y="3773268"/>
              <a:ext cx="1346084" cy="64439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Core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63909" y="4125556"/>
            <a:ext cx="1346084" cy="644392"/>
            <a:chOff x="7611553" y="5312806"/>
            <a:chExt cx="1346084" cy="644392"/>
          </a:xfrm>
        </p:grpSpPr>
        <p:sp>
          <p:nvSpPr>
            <p:cNvPr id="81" name="矩形 80"/>
            <p:cNvSpPr/>
            <p:nvPr/>
          </p:nvSpPr>
          <p:spPr>
            <a:xfrm>
              <a:off x="8240655" y="5618249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EPTP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8240656" y="5399324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CR3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6283" y="5345439"/>
              <a:ext cx="466725" cy="447675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7611553" y="5312806"/>
              <a:ext cx="1346084" cy="64439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Core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85" name="肘形连接符 84"/>
          <p:cNvCxnSpPr>
            <a:stCxn id="77" idx="0"/>
          </p:cNvCxnSpPr>
          <p:nvPr/>
        </p:nvCxnSpPr>
        <p:spPr>
          <a:xfrm rot="16200000" flipV="1">
            <a:off x="5297637" y="3091288"/>
            <a:ext cx="964543" cy="122873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82" idx="0"/>
          </p:cNvCxnSpPr>
          <p:nvPr/>
        </p:nvCxnSpPr>
        <p:spPr>
          <a:xfrm rot="5400000" flipH="1" flipV="1">
            <a:off x="3343385" y="3208181"/>
            <a:ext cx="986200" cy="1021587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6" idx="2"/>
            <a:endCxn id="74" idx="0"/>
          </p:cNvCxnSpPr>
          <p:nvPr/>
        </p:nvCxnSpPr>
        <p:spPr>
          <a:xfrm rot="16200000" flipH="1">
            <a:off x="6094314" y="4854880"/>
            <a:ext cx="858958" cy="25904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1" idx="2"/>
            <a:endCxn id="55" idx="0"/>
          </p:cNvCxnSpPr>
          <p:nvPr/>
        </p:nvCxnSpPr>
        <p:spPr>
          <a:xfrm rot="5400000">
            <a:off x="2718338" y="4784869"/>
            <a:ext cx="818905" cy="3958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Thread-private Memory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84402" y="2541573"/>
            <a:ext cx="2275169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Thread0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Virtual 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166701" y="2610566"/>
            <a:ext cx="218057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491456" y="5923642"/>
            <a:ext cx="876863" cy="1812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91456" y="5753597"/>
            <a:ext cx="876863" cy="1790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491456" y="5576959"/>
            <a:ext cx="876863" cy="179004"/>
          </a:xfrm>
          <a:prstGeom prst="rect">
            <a:avLst/>
          </a:prstGeom>
          <a:pattFill prst="wdDnDiag">
            <a:fgClr>
              <a:srgbClr val="92D050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491457" y="5396409"/>
            <a:ext cx="876863" cy="1790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EPT0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284971" y="2597897"/>
            <a:ext cx="218057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955163" y="4320134"/>
            <a:ext cx="1453660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42782" y="6182950"/>
            <a:ext cx="1765736" cy="31407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097836" y="2542882"/>
            <a:ext cx="2275169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Thread1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noProof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Virtual 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>
          <a:xfrm flipH="1">
            <a:off x="3307542" y="2612112"/>
            <a:ext cx="150780" cy="31125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P0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305277" y="3751124"/>
            <a:ext cx="876863" cy="16318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05277" y="3572576"/>
            <a:ext cx="876863" cy="1790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305277" y="3395938"/>
            <a:ext cx="876863" cy="1790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305278" y="3060744"/>
            <a:ext cx="876863" cy="33364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Guest Page Table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 flipH="1">
            <a:off x="6907538" y="2597897"/>
            <a:ext cx="160686" cy="31407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P3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 flipH="1">
            <a:off x="5165542" y="4314394"/>
            <a:ext cx="119428" cy="31407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lang="en-US" altLang="zh-CN" sz="1200" b="1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r>
            <a:endParaRPr lang="en-US" altLang="zh-CN" sz="1050" b="1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 flipH="1">
            <a:off x="4094425" y="4320754"/>
            <a:ext cx="143913" cy="31407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 flipH="1">
            <a:off x="4035030" y="6184190"/>
            <a:ext cx="158536" cy="31407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 flipH="1">
            <a:off x="5270806" y="6179605"/>
            <a:ext cx="138017" cy="31407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P6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3" name="肘形连接符 162"/>
          <p:cNvCxnSpPr>
            <a:stCxn id="158" idx="2"/>
            <a:endCxn id="154" idx="0"/>
          </p:cNvCxnSpPr>
          <p:nvPr/>
        </p:nvCxnSpPr>
        <p:spPr>
          <a:xfrm rot="5400000">
            <a:off x="5446218" y="2209461"/>
            <a:ext cx="839154" cy="2244172"/>
          </a:xfrm>
          <a:prstGeom prst="bentConnector3">
            <a:avLst>
              <a:gd name="adj1" fmla="val 84359"/>
            </a:avLst>
          </a:prstGeom>
          <a:noFill/>
          <a:ln w="254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肘形连接符 163"/>
          <p:cNvCxnSpPr>
            <a:stCxn id="154" idx="2"/>
            <a:endCxn id="159" idx="0"/>
          </p:cNvCxnSpPr>
          <p:nvPr/>
        </p:nvCxnSpPr>
        <p:spPr>
          <a:xfrm rot="16200000" flipH="1">
            <a:off x="4784442" y="3873579"/>
            <a:ext cx="400081" cy="48154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5" name="直线连接符 98"/>
          <p:cNvCxnSpPr/>
          <p:nvPr/>
        </p:nvCxnSpPr>
        <p:spPr>
          <a:xfrm flipV="1">
            <a:off x="1721850" y="4869012"/>
            <a:ext cx="5743697" cy="51945"/>
          </a:xfrm>
          <a:prstGeom prst="line">
            <a:avLst/>
          </a:prstGeom>
          <a:noFill/>
          <a:ln w="38100" cap="flat" cmpd="sng" algn="ctr">
            <a:solidFill>
              <a:srgbClr val="5B9BD5"/>
            </a:solidFill>
            <a:prstDash val="dash"/>
            <a:miter lim="800000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1575766" y="4487115"/>
            <a:ext cx="755864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Guest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499241" y="4913834"/>
            <a:ext cx="900617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9849" y="4527357"/>
            <a:ext cx="1941182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Guest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Physical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789481" y="6423249"/>
            <a:ext cx="1941182" cy="426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Host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Physical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214880" y="5953801"/>
            <a:ext cx="876863" cy="177094"/>
          </a:xfrm>
          <a:prstGeom prst="rect">
            <a:avLst/>
          </a:prstGeom>
          <a:pattFill prst="wdDnDiag">
            <a:fgClr>
              <a:srgbClr val="FFC000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214880" y="5775253"/>
            <a:ext cx="876863" cy="1790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…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214880" y="5598615"/>
            <a:ext cx="876863" cy="17900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6214881" y="5418065"/>
            <a:ext cx="876863" cy="17900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EPT1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4" name="肘形连接符 173"/>
          <p:cNvCxnSpPr>
            <a:stCxn id="159" idx="1"/>
            <a:endCxn id="172" idx="1"/>
          </p:cNvCxnSpPr>
          <p:nvPr/>
        </p:nvCxnSpPr>
        <p:spPr>
          <a:xfrm>
            <a:off x="5284970" y="4471431"/>
            <a:ext cx="929910" cy="121668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5" name="肘形连接符 174"/>
          <p:cNvCxnSpPr>
            <a:stCxn id="172" idx="3"/>
            <a:endCxn id="162" idx="0"/>
          </p:cNvCxnSpPr>
          <p:nvPr/>
        </p:nvCxnSpPr>
        <p:spPr>
          <a:xfrm flipH="1">
            <a:off x="5339814" y="5688117"/>
            <a:ext cx="1751929" cy="491488"/>
          </a:xfrm>
          <a:prstGeom prst="bentConnector4">
            <a:avLst>
              <a:gd name="adj1" fmla="val -13048"/>
              <a:gd name="adj2" fmla="val 33963"/>
            </a:avLst>
          </a:prstGeom>
          <a:noFill/>
          <a:ln w="254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6" name="矩形 175"/>
          <p:cNvSpPr/>
          <p:nvPr/>
        </p:nvSpPr>
        <p:spPr>
          <a:xfrm flipH="1">
            <a:off x="3819673" y="2612112"/>
            <a:ext cx="153165" cy="314073"/>
          </a:xfrm>
          <a:prstGeom prst="rect">
            <a:avLst/>
          </a:prstGeom>
          <a:pattFill prst="wdUpDiag">
            <a:fgClr>
              <a:srgbClr val="92D050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P1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 flipH="1">
            <a:off x="6395406" y="2596714"/>
            <a:ext cx="158302" cy="314073"/>
          </a:xfrm>
          <a:prstGeom prst="rect">
            <a:avLst/>
          </a:prstGeom>
          <a:pattFill prst="wdUpDiag">
            <a:fgClr>
              <a:srgbClr val="FFC000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P2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8" name="肘形连接符 177"/>
          <p:cNvCxnSpPr>
            <a:stCxn id="176" idx="1"/>
            <a:endCxn id="154" idx="1"/>
          </p:cNvCxnSpPr>
          <p:nvPr/>
        </p:nvCxnSpPr>
        <p:spPr>
          <a:xfrm>
            <a:off x="3972838" y="2769149"/>
            <a:ext cx="332439" cy="10635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79" name="肘形连接符 178"/>
          <p:cNvCxnSpPr>
            <a:stCxn id="154" idx="3"/>
            <a:endCxn id="159" idx="3"/>
          </p:cNvCxnSpPr>
          <p:nvPr/>
        </p:nvCxnSpPr>
        <p:spPr>
          <a:xfrm flipH="1">
            <a:off x="5165542" y="3832719"/>
            <a:ext cx="16598" cy="638712"/>
          </a:xfrm>
          <a:prstGeom prst="bentConnector5">
            <a:avLst>
              <a:gd name="adj1" fmla="val -1377274"/>
              <a:gd name="adj2" fmla="val 53122"/>
              <a:gd name="adj3" fmla="val 1477274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80" name="肘形连接符 179"/>
          <p:cNvCxnSpPr>
            <a:stCxn id="159" idx="2"/>
            <a:endCxn id="147" idx="3"/>
          </p:cNvCxnSpPr>
          <p:nvPr/>
        </p:nvCxnSpPr>
        <p:spPr>
          <a:xfrm rot="5400000">
            <a:off x="3777791" y="4218996"/>
            <a:ext cx="1037994" cy="1856937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81" name="禁止符 180"/>
          <p:cNvSpPr/>
          <p:nvPr/>
        </p:nvSpPr>
        <p:spPr>
          <a:xfrm>
            <a:off x="3612388" y="5492780"/>
            <a:ext cx="304146" cy="302272"/>
          </a:xfrm>
          <a:prstGeom prst="noSmoking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110605" y="3105913"/>
            <a:ext cx="2667203" cy="923330"/>
            <a:chOff x="58432" y="2765488"/>
            <a:chExt cx="2762921" cy="923330"/>
          </a:xfrm>
        </p:grpSpPr>
        <p:sp>
          <p:nvSpPr>
            <p:cNvPr id="183" name="文本框 182"/>
            <p:cNvSpPr txBox="1"/>
            <p:nvPr/>
          </p:nvSpPr>
          <p:spPr>
            <a:xfrm>
              <a:off x="58432" y="2765488"/>
              <a:ext cx="2762921" cy="9233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Thread0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楷体" panose="02010609060101010101" pitchFamily="49" charset="-122"/>
                </a:rPr>
                <a:t>’s safe area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楷体" panose="02010609060101010101" pitchFamily="49" charset="-122"/>
                </a:rPr>
                <a:t>：  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楷体" panose="02010609060101010101" pitchFamily="49" charset="-122"/>
              </a:endParaRPr>
            </a:p>
            <a:p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楷体" panose="02010609060101010101" pitchFamily="49" charset="-122"/>
              </a:endParaRPr>
            </a:p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楷体" panose="02010609060101010101" pitchFamily="49" charset="-122"/>
                </a:rPr>
                <a:t>Thread1’s safe area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  <a:ea typeface="楷体" panose="02010609060101010101" pitchFamily="49" charset="-122"/>
                </a:rPr>
                <a:t>：   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 flipH="1">
              <a:off x="2256240" y="2811255"/>
              <a:ext cx="150780" cy="31125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P0</a:t>
              </a:r>
              <a:endPara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 flipH="1">
              <a:off x="2527207" y="2813729"/>
              <a:ext cx="158302" cy="314073"/>
            </a:xfrm>
            <a:prstGeom prst="rect">
              <a:avLst/>
            </a:prstGeom>
            <a:pattFill prst="wdUpDiag">
              <a:fgClr>
                <a:srgbClr val="FFC000"/>
              </a:fgClr>
              <a:bgClr>
                <a:sysClr val="window" lastClr="FFFFFF"/>
              </a:bgClr>
            </a:patt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P2</a:t>
              </a:r>
              <a:endParaRPr kumimoji="0" lang="zh-CN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 flipH="1">
              <a:off x="2246693" y="3332460"/>
              <a:ext cx="153165" cy="314073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P1</a:t>
              </a:r>
              <a:endParaRPr kumimoji="0" lang="zh-CN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 flipH="1">
              <a:off x="2519661" y="3316521"/>
              <a:ext cx="160686" cy="314073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P3</a:t>
              </a:r>
              <a:endPara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6006444" y="4114352"/>
            <a:ext cx="1346084" cy="644392"/>
            <a:chOff x="7432500" y="3773268"/>
            <a:chExt cx="1346084" cy="644392"/>
          </a:xfrm>
        </p:grpSpPr>
        <p:sp>
          <p:nvSpPr>
            <p:cNvPr id="189" name="矩形 188"/>
            <p:cNvSpPr/>
            <p:nvPr/>
          </p:nvSpPr>
          <p:spPr>
            <a:xfrm>
              <a:off x="7487649" y="4075704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EPTP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7487649" y="3851027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CR3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91" name="图片 1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914" y="3805901"/>
              <a:ext cx="466725" cy="447675"/>
            </a:xfrm>
            <a:prstGeom prst="rect">
              <a:avLst/>
            </a:prstGeom>
          </p:spPr>
        </p:pic>
        <p:sp>
          <p:nvSpPr>
            <p:cNvPr id="192" name="矩形 191"/>
            <p:cNvSpPr/>
            <p:nvPr/>
          </p:nvSpPr>
          <p:spPr>
            <a:xfrm>
              <a:off x="7432500" y="3773268"/>
              <a:ext cx="1346084" cy="64439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Core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363909" y="4129742"/>
            <a:ext cx="1346084" cy="644392"/>
            <a:chOff x="7611553" y="5312806"/>
            <a:chExt cx="1346084" cy="644392"/>
          </a:xfrm>
        </p:grpSpPr>
        <p:sp>
          <p:nvSpPr>
            <p:cNvPr id="194" name="矩形 193"/>
            <p:cNvSpPr/>
            <p:nvPr/>
          </p:nvSpPr>
          <p:spPr>
            <a:xfrm>
              <a:off x="8240655" y="5618249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EPTP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8240656" y="5399324"/>
              <a:ext cx="665359" cy="142319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CR3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96" name="图片 1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6283" y="5345439"/>
              <a:ext cx="466725" cy="447675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7611553" y="5312806"/>
              <a:ext cx="1346084" cy="64439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Core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8" name="肘形连接符 197"/>
          <p:cNvCxnSpPr>
            <a:stCxn id="190" idx="0"/>
          </p:cNvCxnSpPr>
          <p:nvPr/>
        </p:nvCxnSpPr>
        <p:spPr>
          <a:xfrm rot="16200000" flipV="1">
            <a:off x="5297637" y="3095474"/>
            <a:ext cx="964543" cy="122873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95" idx="0"/>
          </p:cNvCxnSpPr>
          <p:nvPr/>
        </p:nvCxnSpPr>
        <p:spPr>
          <a:xfrm rot="5400000" flipH="1" flipV="1">
            <a:off x="3343385" y="3212367"/>
            <a:ext cx="986200" cy="1021587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189" idx="2"/>
            <a:endCxn id="173" idx="0"/>
          </p:cNvCxnSpPr>
          <p:nvPr/>
        </p:nvCxnSpPr>
        <p:spPr>
          <a:xfrm rot="16200000" flipH="1">
            <a:off x="6094314" y="4859066"/>
            <a:ext cx="858958" cy="25904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4" idx="2"/>
            <a:endCxn id="148" idx="0"/>
          </p:cNvCxnSpPr>
          <p:nvPr/>
        </p:nvCxnSpPr>
        <p:spPr>
          <a:xfrm rot="5400000">
            <a:off x="2718338" y="4789055"/>
            <a:ext cx="818905" cy="3958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Instead of using the </a:t>
            </a:r>
            <a:r>
              <a:rPr lang="en-US" altLang="zh-CN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thread-private page table method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, we use a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thread-private EPT method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to avoid the compatible problem.</a:t>
            </a:r>
            <a:endParaRPr lang="en-US" altLang="zh-CN" sz="2400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sz="14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0946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6" grpId="0" animBg="1"/>
      <p:bldP spid="177" grpId="0" animBg="1"/>
      <p:bldP spid="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Information Hiding Technique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Hiding an important area at a </a:t>
            </a:r>
            <a:r>
              <a:rPr lang="en-US" altLang="zh-CN" sz="2400" b="1" dirty="0" smtClean="0">
                <a:latin typeface="Candara"/>
                <a:cs typeface="Candara"/>
              </a:rPr>
              <a:t>random</a:t>
            </a:r>
            <a:r>
              <a:rPr lang="en-US" altLang="zh-CN" sz="2400" dirty="0" smtClean="0">
                <a:latin typeface="Candara"/>
                <a:cs typeface="Candara"/>
              </a:rPr>
              <a:t> location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Has </a:t>
            </a:r>
            <a:r>
              <a:rPr lang="en-US" altLang="zh-CN" sz="2400" b="1" dirty="0" smtClean="0">
                <a:solidFill>
                  <a:srgbClr val="000000"/>
                </a:solidFill>
                <a:latin typeface="Candara"/>
                <a:cs typeface="Candara"/>
              </a:rPr>
              <a:t>no pointers </a:t>
            </a:r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in memory referring to it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Is as </a:t>
            </a:r>
            <a:r>
              <a:rPr lang="en-US" altLang="zh-CN" sz="2400" b="1" dirty="0" smtClean="0">
                <a:solidFill>
                  <a:srgbClr val="000000"/>
                </a:solidFill>
                <a:latin typeface="Candara"/>
                <a:cs typeface="Candara"/>
              </a:rPr>
              <a:t>small</a:t>
            </a:r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 as possible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Candara"/>
                <a:cs typeface="Candara"/>
              </a:rPr>
              <a:t>Normal accesses are done through 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Candara"/>
                <a:cs typeface="Candara"/>
              </a:rPr>
              <a:t>    an </a:t>
            </a:r>
            <a:r>
              <a:rPr lang="en-US" altLang="zh-CN" sz="2400" b="1" dirty="0">
                <a:solidFill>
                  <a:srgbClr val="000000"/>
                </a:solidFill>
                <a:latin typeface="Candara"/>
                <a:cs typeface="Candara"/>
              </a:rPr>
              <a:t>offset from a dedicated </a:t>
            </a:r>
            <a:r>
              <a:rPr lang="en-US" altLang="zh-CN" sz="2400" b="1" dirty="0" smtClean="0">
                <a:solidFill>
                  <a:srgbClr val="000000"/>
                </a:solidFill>
                <a:latin typeface="Candara"/>
                <a:cs typeface="Candara"/>
              </a:rPr>
              <a:t>register</a:t>
            </a:r>
          </a:p>
          <a:p>
            <a:pPr marL="457200" lvl="1" indent="0">
              <a:buNone/>
            </a:pPr>
            <a:endParaRPr lang="en-US" altLang="zh-CN" sz="2400" b="1" dirty="0" smtClean="0">
              <a:solidFill>
                <a:srgbClr val="000000"/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It is widely used in</a:t>
            </a:r>
            <a:r>
              <a:rPr lang="en-US" altLang="zh-CN" b="1" dirty="0" smtClean="0">
                <a:solidFill>
                  <a:srgbClr val="000000"/>
                </a:solidFill>
                <a:latin typeface="Candara"/>
                <a:cs typeface="Candara"/>
              </a:rPr>
              <a:t> 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Code Pointer Integrity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Control Flow Integrity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Code (Re-)Randomization</a:t>
            </a:r>
            <a:endParaRPr lang="en-US" altLang="zh-CN" sz="24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Candara"/>
              <a:cs typeface="Candara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Candara"/>
              <a:cs typeface="Candara"/>
            </a:endParaRPr>
          </a:p>
          <a:p>
            <a:pPr lvl="1"/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457200" lvl="1" indent="0">
              <a:buNone/>
            </a:pPr>
            <a:endParaRPr lang="en-US" altLang="zh-CN" sz="2400" dirty="0">
              <a:latin typeface="Candara"/>
              <a:cs typeface="Candara"/>
            </a:endParaRPr>
          </a:p>
          <a:p>
            <a:pPr lvl="1"/>
            <a:endParaRPr lang="en-US" altLang="zh-CN" dirty="0" smtClean="0">
              <a:latin typeface="Candara"/>
              <a:cs typeface="Candar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I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nformation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iding Technique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258284" y="2612654"/>
            <a:ext cx="4551337" cy="3921495"/>
            <a:chOff x="4533868" y="2612655"/>
            <a:chExt cx="4392585" cy="3814140"/>
          </a:xfrm>
        </p:grpSpPr>
        <p:sp>
          <p:nvSpPr>
            <p:cNvPr id="20" name="TextBox 11"/>
            <p:cNvSpPr txBox="1"/>
            <p:nvPr/>
          </p:nvSpPr>
          <p:spPr>
            <a:xfrm>
              <a:off x="7491353" y="6126757"/>
              <a:ext cx="1435100" cy="3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1" dirty="0">
                  <a:solidFill>
                    <a:srgbClr val="000000"/>
                  </a:solidFill>
                  <a:latin typeface="Arial"/>
                </a:rPr>
                <a:t>Address Space</a:t>
              </a: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7694553" y="2612655"/>
              <a:ext cx="1028700" cy="350616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9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7694552" y="5483472"/>
              <a:ext cx="1028700" cy="196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b="1" dirty="0" smtClean="0">
                  <a:latin typeface="Arial" panose="020B0604020202020204" pitchFamily="34" charset="0"/>
                </a:rPr>
                <a:t>Hidden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810" y="5850731"/>
              <a:ext cx="234885" cy="1631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111" y="5850731"/>
              <a:ext cx="234885" cy="16311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809" y="5168272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109" y="5168272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7694551" y="4408892"/>
              <a:ext cx="1028700" cy="2232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b="1" dirty="0" smtClean="0">
                  <a:latin typeface="Arial" panose="020B0604020202020204" pitchFamily="34" charset="0"/>
                </a:rPr>
                <a:t>libraries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7694551" y="4191251"/>
              <a:ext cx="1028700" cy="2232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b="1" dirty="0" smtClean="0">
                  <a:latin typeface="Arial" panose="020B0604020202020204" pitchFamily="34" charset="0"/>
                </a:rPr>
                <a:t>executables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694551" y="4011230"/>
              <a:ext cx="1028700" cy="1787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b="1" dirty="0" smtClean="0">
                  <a:latin typeface="Arial" panose="020B0604020202020204" pitchFamily="34" charset="0"/>
                </a:rPr>
                <a:t>[</a:t>
              </a:r>
              <a:r>
                <a:rPr lang="en-US" altLang="zh-CN" sz="1200" b="1" dirty="0">
                  <a:latin typeface="Arial" panose="020B0604020202020204" pitchFamily="34" charset="0"/>
                </a:rPr>
                <a:t>heap</a:t>
              </a:r>
              <a:r>
                <a:rPr lang="en-US" altLang="zh-CN" sz="1200" b="1" dirty="0" smtClean="0">
                  <a:latin typeface="Arial" panose="020B0604020202020204" pitchFamily="34" charset="0"/>
                </a:rPr>
                <a:t>]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7694551" y="2961144"/>
              <a:ext cx="1028700" cy="20561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68598" tIns="34299" rIns="68598" bIns="34299" anchor="ctr"/>
            <a:lstStyle>
              <a:lvl1pPr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200150" indent="-2857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5430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00250" indent="-171450" defTabSz="6858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4574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146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3718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29050" indent="-171450" defTabSz="6858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b="1" dirty="0" smtClean="0">
                  <a:latin typeface="Arial" panose="020B0604020202020204" pitchFamily="34" charset="0"/>
                </a:rPr>
                <a:t>[stack]</a:t>
              </a:r>
              <a:endParaRPr lang="en-US" altLang="zh-CN" sz="1200" b="1" dirty="0">
                <a:latin typeface="Arial" panose="020B0604020202020204" pitchFamily="34" charset="0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809" y="3429881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109" y="3429881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809" y="2676174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109" y="2676174"/>
              <a:ext cx="234885" cy="178403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0" name="组合 49"/>
            <p:cNvGrpSpPr/>
            <p:nvPr/>
          </p:nvGrpSpPr>
          <p:grpSpPr>
            <a:xfrm>
              <a:off x="4533868" y="4546093"/>
              <a:ext cx="3176342" cy="1324159"/>
              <a:chOff x="179415" y="4644642"/>
              <a:chExt cx="3176342" cy="1324159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15" y="4644642"/>
                <a:ext cx="2753898" cy="1324159"/>
              </a:xfrm>
              <a:prstGeom prst="rect">
                <a:avLst/>
              </a:prstGeom>
            </p:spPr>
          </p:pic>
          <p:cxnSp>
            <p:nvCxnSpPr>
              <p:cNvPr id="53" name="直接连接符 52"/>
              <p:cNvCxnSpPr/>
              <p:nvPr/>
            </p:nvCxnSpPr>
            <p:spPr>
              <a:xfrm>
                <a:off x="2431003" y="5177650"/>
                <a:ext cx="924754" cy="396434"/>
              </a:xfrm>
              <a:prstGeom prst="line">
                <a:avLst/>
              </a:prstGeom>
              <a:ln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2407796" y="5788643"/>
                <a:ext cx="947961" cy="131057"/>
              </a:xfrm>
              <a:prstGeom prst="line">
                <a:avLst/>
              </a:prstGeom>
              <a:ln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3" descr="C:\Users\Administrator\Downloads\tumblr_mkc1btGC9k1s5jjtzo1_128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4727">
              <a:off x="7405601" y="5399153"/>
              <a:ext cx="653397" cy="49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789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Vector-4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Vector-4 </a:t>
            </a:r>
            <a:r>
              <a:rPr lang="en-US" altLang="zh-CN" dirty="0">
                <a:latin typeface="Candara"/>
                <a:cs typeface="Candara"/>
              </a:rPr>
              <a:t>Monitoring page-table access patterns using cache side </a:t>
            </a:r>
            <a:r>
              <a:rPr lang="en-US" altLang="zh-CN" dirty="0" smtClean="0">
                <a:latin typeface="Candara"/>
                <a:cs typeface="Candara"/>
              </a:rPr>
              <a:t>channels</a:t>
            </a:r>
          </a:p>
          <a:p>
            <a:pPr marL="0" lvl="1" indent="0">
              <a:buNone/>
            </a:pPr>
            <a:endParaRPr lang="en-US" altLang="zh-CN" dirty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latin typeface="Candara"/>
                <a:cs typeface="Candara"/>
              </a:rPr>
              <a:t>Observation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It needs </a:t>
            </a:r>
            <a:r>
              <a:rPr lang="en-US" altLang="zh-CN" dirty="0">
                <a:solidFill>
                  <a:srgbClr val="FF0000"/>
                </a:solidFill>
                <a:latin typeface="Candara"/>
                <a:cs typeface="Candara"/>
              </a:rPr>
              <a:t>hundreds</a:t>
            </a:r>
            <a:r>
              <a:rPr lang="en-US" altLang="zh-CN" dirty="0">
                <a:latin typeface="Candara"/>
                <a:cs typeface="Candara"/>
              </a:rPr>
              <a:t> </a:t>
            </a:r>
            <a:r>
              <a:rPr lang="en-US" altLang="zh-CN" dirty="0" smtClean="0">
                <a:latin typeface="Candara"/>
                <a:cs typeface="Candara"/>
              </a:rPr>
              <a:t>of </a:t>
            </a:r>
            <a:r>
              <a:rPr lang="en-US" altLang="zh-CN" dirty="0" err="1" smtClean="0">
                <a:latin typeface="Candara"/>
                <a:cs typeface="Candara"/>
              </a:rPr>
              <a:t>Prime+Probe</a:t>
            </a:r>
            <a:r>
              <a:rPr lang="en-US" altLang="zh-CN" dirty="0" smtClean="0">
                <a:latin typeface="Candara"/>
                <a:cs typeface="Candara"/>
              </a:rPr>
              <a:t> </a:t>
            </a:r>
            <a:r>
              <a:rPr lang="en-US" altLang="zh-CN" dirty="0">
                <a:latin typeface="Candara"/>
                <a:cs typeface="Candara"/>
              </a:rPr>
              <a:t>or </a:t>
            </a:r>
            <a:r>
              <a:rPr lang="en-US" altLang="zh-CN" dirty="0" err="1">
                <a:latin typeface="Candara"/>
                <a:cs typeface="Candara"/>
              </a:rPr>
              <a:t>Evict+Time</a:t>
            </a:r>
            <a:r>
              <a:rPr lang="en-US" altLang="zh-CN" dirty="0">
                <a:latin typeface="Candara"/>
                <a:cs typeface="Candara"/>
              </a:rPr>
              <a:t> </a:t>
            </a:r>
            <a:r>
              <a:rPr lang="en-US" altLang="zh-CN" dirty="0" smtClean="0">
                <a:latin typeface="Candara"/>
                <a:cs typeface="Candara"/>
              </a:rPr>
              <a:t>tests.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It is also imperative that the test </a:t>
            </a:r>
            <a:r>
              <a:rPr lang="en-US" altLang="zh-CN" dirty="0" smtClean="0">
                <a:solidFill>
                  <a:srgbClr val="FF0000"/>
                </a:solidFill>
                <a:latin typeface="Candara"/>
                <a:cs typeface="Candara"/>
              </a:rPr>
              <a:t>address remains the same </a:t>
            </a:r>
            <a:r>
              <a:rPr lang="en-US" altLang="zh-CN" dirty="0" smtClean="0">
                <a:latin typeface="Candara"/>
                <a:cs typeface="Candara"/>
              </a:rPr>
              <a:t>and the </a:t>
            </a:r>
            <a:r>
              <a:rPr lang="en-US" altLang="zh-CN" dirty="0" smtClean="0">
                <a:solidFill>
                  <a:srgbClr val="FF0000"/>
                </a:solidFill>
                <a:latin typeface="Candara"/>
                <a:cs typeface="Candara"/>
              </a:rPr>
              <a:t>PTEs remain the same</a:t>
            </a:r>
            <a:r>
              <a:rPr lang="en-US" altLang="zh-CN" dirty="0" smtClean="0">
                <a:latin typeface="Candara"/>
                <a:cs typeface="Candara"/>
              </a:rPr>
              <a:t>, too.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endParaRPr lang="en-US" altLang="zh-CN" dirty="0">
              <a:latin typeface="Candara"/>
              <a:cs typeface="Candar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ndara"/>
                <a:cs typeface="Candara"/>
              </a:rPr>
              <a:t>Solution: Re-randomization!</a:t>
            </a: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5906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Vector-4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also monitors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legal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accesses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to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safe area that may be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triggered by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attacker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purpose.</a:t>
            </a:r>
            <a:endParaRPr lang="en-US" altLang="zh-CN" dirty="0" smtClean="0">
              <a:latin typeface="Candara"/>
              <a:cs typeface="Candara"/>
            </a:endParaRPr>
          </a:p>
          <a:p>
            <a:pPr marL="0" lvl="1" indent="0"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Once such a legal access is detected,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will randomize the location of the safe area.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The </a:t>
            </a:r>
            <a:r>
              <a:rPr lang="en-US" altLang="zh-CN" dirty="0">
                <a:latin typeface="Candara"/>
                <a:cs typeface="Candara"/>
              </a:rPr>
              <a:t>virtual address of the safe area is changed.</a:t>
            </a:r>
            <a:endParaRPr lang="en-US" altLang="zh-CN" dirty="0" smtClean="0">
              <a:latin typeface="Candara"/>
              <a:cs typeface="Candara"/>
            </a:endParaRP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latin typeface="Candara"/>
                <a:cs typeface="Candara"/>
              </a:rPr>
              <a:t>The </a:t>
            </a:r>
            <a:r>
              <a:rPr lang="en-US" altLang="zh-CN" dirty="0">
                <a:latin typeface="Candara"/>
                <a:cs typeface="Candara"/>
              </a:rPr>
              <a:t>corresponding PTEs and their </a:t>
            </a:r>
            <a:r>
              <a:rPr lang="en-US" altLang="zh-CN" dirty="0" smtClean="0">
                <a:latin typeface="Candara"/>
                <a:cs typeface="Candara"/>
              </a:rPr>
              <a:t>cache entries no longer reflect </a:t>
            </a:r>
            <a:r>
              <a:rPr lang="en-US" altLang="zh-CN" dirty="0">
                <a:latin typeface="Candara"/>
                <a:cs typeface="Candara"/>
              </a:rPr>
              <a:t>the real virtual address of the safe </a:t>
            </a:r>
            <a:r>
              <a:rPr lang="en-US" altLang="zh-CN" dirty="0" smtClean="0">
                <a:latin typeface="Candara"/>
                <a:cs typeface="Candara"/>
              </a:rPr>
              <a:t>area.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endParaRPr lang="en-US" altLang="zh-CN" dirty="0" smtClean="0">
              <a:latin typeface="Candara"/>
              <a:cs typeface="Candar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But, how to detect this legal access from the attacker?</a:t>
            </a:r>
          </a:p>
          <a:p>
            <a:pPr marL="0" lvl="1" indent="0">
              <a:buNone/>
            </a:pPr>
            <a:endParaRPr lang="en-US" altLang="zh-CN" sz="1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9123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Block Attack Vector-4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key step of cache side-channel attack against page table is to force a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page table walk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.</a:t>
            </a:r>
            <a:endParaRPr lang="en-US" altLang="zh-CN" dirty="0" smtClean="0">
              <a:latin typeface="Candara"/>
              <a:cs typeface="Candar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23" y="2800295"/>
            <a:ext cx="4797632" cy="379989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32296" y="2983175"/>
            <a:ext cx="4378701" cy="932119"/>
            <a:chOff x="4632296" y="2983175"/>
            <a:chExt cx="4378701" cy="932119"/>
          </a:xfrm>
        </p:grpSpPr>
        <p:sp>
          <p:nvSpPr>
            <p:cNvPr id="2" name="椭圆 1"/>
            <p:cNvSpPr/>
            <p:nvPr/>
          </p:nvSpPr>
          <p:spPr>
            <a:xfrm>
              <a:off x="4632296" y="3566160"/>
              <a:ext cx="482139" cy="3491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114435" y="2983175"/>
              <a:ext cx="3896562" cy="831273"/>
              <a:chOff x="5114435" y="2983175"/>
              <a:chExt cx="3896562" cy="831273"/>
            </a:xfrm>
          </p:grpSpPr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367548" y="2983175"/>
                <a:ext cx="2643449" cy="831273"/>
              </a:xfrm>
              <a:prstGeom prst="rect">
                <a:avLst/>
              </a:prstGeom>
              <a:ln w="50800">
                <a:solidFill>
                  <a:schemeClr val="accent1"/>
                </a:solidFill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None/>
                </a:pPr>
                <a:r>
                  <a:rPr lang="en-US" altLang="zh-CN" sz="2400" dirty="0" smtClean="0">
                    <a:solidFill>
                      <a:schemeClr val="accent1"/>
                    </a:solidFill>
                    <a:latin typeface="Candara"/>
                    <a:cs typeface="Candara"/>
                  </a:rPr>
                  <a:t>We could intercept TLB misses !!!</a:t>
                </a:r>
              </a:p>
            </p:txBody>
          </p:sp>
          <p:cxnSp>
            <p:nvCxnSpPr>
              <p:cNvPr id="4" name="直接箭头连接符 3"/>
              <p:cNvCxnSpPr>
                <a:stCxn id="2" idx="6"/>
                <a:endCxn id="8" idx="1"/>
              </p:cNvCxnSpPr>
              <p:nvPr/>
            </p:nvCxnSpPr>
            <p:spPr>
              <a:xfrm flipV="1">
                <a:off x="5114435" y="3398812"/>
                <a:ext cx="1253113" cy="341915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6367548" y="3814448"/>
            <a:ext cx="2643449" cy="2345283"/>
            <a:chOff x="6367548" y="3814448"/>
            <a:chExt cx="2643449" cy="2345283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367548" y="4590302"/>
              <a:ext cx="2643449" cy="1569429"/>
            </a:xfrm>
            <a:prstGeom prst="rect">
              <a:avLst/>
            </a:prstGeom>
            <a:ln w="50800">
              <a:solidFill>
                <a:schemeClr val="accent1"/>
              </a:solidFill>
            </a:ln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2400" dirty="0" smtClean="0">
                  <a:solidFill>
                    <a:schemeClr val="accent1"/>
                  </a:solidFill>
                  <a:latin typeface="Candara"/>
                  <a:cs typeface="Candara"/>
                </a:rPr>
                <a:t>But, how to only intercept the TLB miss occurred in safe areas?</a:t>
              </a:r>
            </a:p>
          </p:txBody>
        </p:sp>
        <p:cxnSp>
          <p:nvCxnSpPr>
            <p:cNvPr id="17" name="直接箭头连接符 16"/>
            <p:cNvCxnSpPr>
              <a:stCxn id="8" idx="2"/>
              <a:endCxn id="16" idx="0"/>
            </p:cNvCxnSpPr>
            <p:nvPr/>
          </p:nvCxnSpPr>
          <p:spPr>
            <a:xfrm>
              <a:off x="7689273" y="3814448"/>
              <a:ext cx="0" cy="775854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Convert TLB Miss to Page Fault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E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xception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When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reserved bit is set, a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page fault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exception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will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be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triggered during the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page table walk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.</a:t>
            </a:r>
          </a:p>
          <a:p>
            <a:pPr marL="0" lvl="1" indent="0"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sets the reserved bit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in all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PTEs for the safe areas to detect the TLB misses.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When a TLB miss occurs, it is trapped into the pf handler.</a:t>
            </a:r>
            <a:endParaRPr lang="en-US" altLang="zh-CN" dirty="0" smtClean="0">
              <a:latin typeface="Candara"/>
              <a:cs typeface="Candar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72" y="1638188"/>
            <a:ext cx="5886450" cy="10191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516832" y="2061548"/>
            <a:ext cx="783620" cy="5607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5910874" y="4918539"/>
            <a:ext cx="3361626" cy="1041166"/>
            <a:chOff x="5910874" y="4918539"/>
            <a:chExt cx="3361626" cy="1041166"/>
          </a:xfrm>
        </p:grpSpPr>
        <p:sp>
          <p:nvSpPr>
            <p:cNvPr id="72" name="矩形 71"/>
            <p:cNvSpPr/>
            <p:nvPr/>
          </p:nvSpPr>
          <p:spPr>
            <a:xfrm>
              <a:off x="5910874" y="4918539"/>
              <a:ext cx="3238911" cy="104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606146" y="5023623"/>
              <a:ext cx="16663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Cause false alarm</a:t>
              </a:r>
            </a:p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TLB misses </a:t>
              </a:r>
            </a:p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at new location</a:t>
              </a:r>
              <a:endParaRPr lang="zh-CN" altLang="en-US" sz="1600" b="1" i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905088" y="3692311"/>
            <a:ext cx="3238911" cy="1162323"/>
            <a:chOff x="5905088" y="3692311"/>
            <a:chExt cx="3238911" cy="1162323"/>
          </a:xfrm>
        </p:grpSpPr>
        <p:sp>
          <p:nvSpPr>
            <p:cNvPr id="29" name="矩形 28"/>
            <p:cNvSpPr/>
            <p:nvPr/>
          </p:nvSpPr>
          <p:spPr>
            <a:xfrm>
              <a:off x="5905088" y="3692311"/>
              <a:ext cx="3238911" cy="11623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655704" y="3857973"/>
              <a:ext cx="138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How to insert </a:t>
              </a:r>
            </a:p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TLB entry </a:t>
              </a:r>
            </a:p>
            <a:p>
              <a:r>
                <a:rPr lang="en-US" altLang="zh-CN" sz="1600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under KPTI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Flowchart of Page Fault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andler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898880" y="1698286"/>
            <a:ext cx="1837112" cy="301752"/>
          </a:xfrm>
          <a:prstGeom prst="flowChartTerminator">
            <a:avLst/>
          </a:prstGeom>
          <a:solidFill>
            <a:srgbClr val="FFC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andara" panose="020E0502030303020204" pitchFamily="34" charset="0"/>
              </a:rPr>
              <a:t>Virtual Address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流程图: 终止 8"/>
          <p:cNvSpPr/>
          <p:nvPr/>
        </p:nvSpPr>
        <p:spPr>
          <a:xfrm>
            <a:off x="898880" y="6291343"/>
            <a:ext cx="1837112" cy="301752"/>
          </a:xfrm>
          <a:prstGeom prst="flowChartTerminator">
            <a:avLst/>
          </a:prstGeom>
          <a:solidFill>
            <a:srgbClr val="FFC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andara" panose="020E0502030303020204" pitchFamily="34" charset="0"/>
              </a:rPr>
              <a:t>Physical Address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4" name="流程图: 预定义过程 3"/>
          <p:cNvSpPr/>
          <p:nvPr/>
        </p:nvSpPr>
        <p:spPr>
          <a:xfrm>
            <a:off x="1130251" y="2398381"/>
            <a:ext cx="1263534" cy="752301"/>
          </a:xfrm>
          <a:prstGeom prst="flowChartPredefinedProcess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TLB Lookup</a:t>
            </a:r>
            <a:endParaRPr lang="zh-CN" alt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963996" y="3549026"/>
            <a:ext cx="1596044" cy="714894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TLB Hit?</a:t>
            </a:r>
            <a:endParaRPr lang="zh-CN" alt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流程图: 文档 5"/>
          <p:cNvSpPr/>
          <p:nvPr/>
        </p:nvSpPr>
        <p:spPr>
          <a:xfrm>
            <a:off x="963996" y="4842073"/>
            <a:ext cx="1726276" cy="752301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Hardware Page Table Walk</a:t>
            </a:r>
            <a:endParaRPr lang="zh-CN" alt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3614450" y="4760281"/>
            <a:ext cx="1358308" cy="714894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RSVD==0?</a:t>
            </a:r>
            <a:endParaRPr lang="zh-CN" alt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流程图: 文档 24"/>
          <p:cNvSpPr/>
          <p:nvPr/>
        </p:nvSpPr>
        <p:spPr>
          <a:xfrm>
            <a:off x="3430466" y="3573455"/>
            <a:ext cx="1726276" cy="752301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Original Page Fault Handler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778924" y="1995055"/>
            <a:ext cx="0" cy="399010"/>
          </a:xfrm>
          <a:custGeom>
            <a:avLst/>
            <a:gdLst>
              <a:gd name="connsiteX0" fmla="*/ 0 w 0"/>
              <a:gd name="connsiteY0" fmla="*/ 0 h 399010"/>
              <a:gd name="connsiteX1" fmla="*/ 0 w 0"/>
              <a:gd name="connsiteY1" fmla="*/ 399010 h 39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9010">
                <a:moveTo>
                  <a:pt x="0" y="0"/>
                </a:moveTo>
                <a:lnTo>
                  <a:pt x="0" y="399010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778924" y="3133898"/>
            <a:ext cx="0" cy="415637"/>
          </a:xfrm>
          <a:custGeom>
            <a:avLst/>
            <a:gdLst>
              <a:gd name="connsiteX0" fmla="*/ 0 w 0"/>
              <a:gd name="connsiteY0" fmla="*/ 0 h 415637"/>
              <a:gd name="connsiteX1" fmla="*/ 0 w 0"/>
              <a:gd name="connsiteY1" fmla="*/ 415637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5637">
                <a:moveTo>
                  <a:pt x="0" y="0"/>
                </a:moveTo>
                <a:lnTo>
                  <a:pt x="0" y="415637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57200" y="3906982"/>
            <a:ext cx="532015" cy="2543694"/>
          </a:xfrm>
          <a:custGeom>
            <a:avLst/>
            <a:gdLst>
              <a:gd name="connsiteX0" fmla="*/ 532015 w 532015"/>
              <a:gd name="connsiteY0" fmla="*/ 0 h 2543694"/>
              <a:gd name="connsiteX1" fmla="*/ 0 w 532015"/>
              <a:gd name="connsiteY1" fmla="*/ 0 h 2543694"/>
              <a:gd name="connsiteX2" fmla="*/ 0 w 532015"/>
              <a:gd name="connsiteY2" fmla="*/ 2543694 h 2543694"/>
              <a:gd name="connsiteX3" fmla="*/ 465513 w 532015"/>
              <a:gd name="connsiteY3" fmla="*/ 2543694 h 254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015" h="2543694">
                <a:moveTo>
                  <a:pt x="532015" y="0"/>
                </a:moveTo>
                <a:lnTo>
                  <a:pt x="0" y="0"/>
                </a:lnTo>
                <a:lnTo>
                  <a:pt x="0" y="2543694"/>
                </a:lnTo>
                <a:lnTo>
                  <a:pt x="465513" y="2543694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753985" y="4264429"/>
            <a:ext cx="0" cy="590204"/>
          </a:xfrm>
          <a:custGeom>
            <a:avLst/>
            <a:gdLst>
              <a:gd name="connsiteX0" fmla="*/ 0 w 0"/>
              <a:gd name="connsiteY0" fmla="*/ 0 h 590204"/>
              <a:gd name="connsiteX1" fmla="*/ 0 w 0"/>
              <a:gd name="connsiteY1" fmla="*/ 590204 h 59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204">
                <a:moveTo>
                  <a:pt x="0" y="0"/>
                </a:moveTo>
                <a:lnTo>
                  <a:pt x="0" y="590204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693324" y="5112327"/>
            <a:ext cx="947651" cy="0"/>
          </a:xfrm>
          <a:custGeom>
            <a:avLst/>
            <a:gdLst>
              <a:gd name="connsiteX0" fmla="*/ 0 w 947651"/>
              <a:gd name="connsiteY0" fmla="*/ 0 h 0"/>
              <a:gd name="connsiteX1" fmla="*/ 947651 w 94765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7651">
                <a:moveTo>
                  <a:pt x="0" y="0"/>
                </a:moveTo>
                <a:lnTo>
                  <a:pt x="947651" y="0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297680" y="4281055"/>
            <a:ext cx="0" cy="473825"/>
          </a:xfrm>
          <a:custGeom>
            <a:avLst/>
            <a:gdLst>
              <a:gd name="connsiteX0" fmla="*/ 0 w 0"/>
              <a:gd name="connsiteY0" fmla="*/ 473825 h 473825"/>
              <a:gd name="connsiteX1" fmla="*/ 0 w 0"/>
              <a:gd name="connsiteY1" fmla="*/ 0 h 47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73825">
                <a:moveTo>
                  <a:pt x="0" y="47382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49943" y="1521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ndara" panose="020E0502030303020204" pitchFamily="34" charset="0"/>
              </a:rPr>
              <a:t>Return from Trap</a:t>
            </a:r>
            <a:endParaRPr lang="zh-CN" altLang="en-US" i="1" dirty="0">
              <a:latin typeface="Candara" panose="020E05020303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21034" y="183264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ndara" panose="020E0502030303020204" pitchFamily="34" charset="0"/>
              </a:rPr>
              <a:t>Retry will    hit in TLB</a:t>
            </a:r>
            <a:endParaRPr lang="zh-CN" altLang="en-US" i="1" dirty="0">
              <a:latin typeface="Candara" panose="020E05020303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7576" y="36159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Y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47899" y="433397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269153" y="43748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Y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9187" y="5494713"/>
            <a:ext cx="2101631" cy="1264636"/>
            <a:chOff x="3059187" y="5494713"/>
            <a:chExt cx="2101631" cy="1264636"/>
          </a:xfrm>
        </p:grpSpPr>
        <p:sp>
          <p:nvSpPr>
            <p:cNvPr id="17" name="流程图: 文档 16"/>
            <p:cNvSpPr/>
            <p:nvPr/>
          </p:nvSpPr>
          <p:spPr>
            <a:xfrm>
              <a:off x="3434542" y="6007048"/>
              <a:ext cx="1726276" cy="752301"/>
            </a:xfrm>
            <a:prstGeom prst="flowChart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Trap Handler: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Instrumented #PF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4297680" y="5494713"/>
              <a:ext cx="0" cy="515389"/>
            </a:xfrm>
            <a:custGeom>
              <a:avLst/>
              <a:gdLst>
                <a:gd name="connsiteX0" fmla="*/ 0 w 0"/>
                <a:gd name="connsiteY0" fmla="*/ 0 h 515389"/>
                <a:gd name="connsiteX1" fmla="*/ 0 w 0"/>
                <a:gd name="connsiteY1" fmla="*/ 515389 h 5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5389">
                  <a:moveTo>
                    <a:pt x="0" y="0"/>
                  </a:moveTo>
                  <a:lnTo>
                    <a:pt x="0" y="515389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77465" y="554170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ndara" panose="020E0502030303020204" pitchFamily="34" charset="0"/>
                </a:rPr>
                <a:t>N</a:t>
              </a:r>
              <a:endParaRPr lang="zh-CN" altLang="en-US" dirty="0">
                <a:latin typeface="Candara" panose="020E0502030303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059187" y="6229309"/>
              <a:ext cx="357338" cy="307777"/>
              <a:chOff x="3325048" y="5700590"/>
              <a:chExt cx="357338" cy="307777"/>
            </a:xfrm>
          </p:grpSpPr>
          <p:sp>
            <p:nvSpPr>
              <p:cNvPr id="45" name="流程图: 联系 44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3325048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170516" y="5983566"/>
            <a:ext cx="2541365" cy="696812"/>
            <a:chOff x="5170516" y="5983566"/>
            <a:chExt cx="2541365" cy="696812"/>
          </a:xfrm>
        </p:grpSpPr>
        <p:sp>
          <p:nvSpPr>
            <p:cNvPr id="19" name="剪去单角的矩形 18"/>
            <p:cNvSpPr/>
            <p:nvPr/>
          </p:nvSpPr>
          <p:spPr>
            <a:xfrm>
              <a:off x="5985605" y="6007048"/>
              <a:ext cx="1726276" cy="673330"/>
            </a:xfrm>
            <a:prstGeom prst="snip1Rect">
              <a:avLst>
                <a:gd name="adj" fmla="val 39216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Clean All Page Table Entries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170516" y="6359236"/>
              <a:ext cx="822960" cy="0"/>
            </a:xfrm>
            <a:custGeom>
              <a:avLst/>
              <a:gdLst>
                <a:gd name="connsiteX0" fmla="*/ 0 w 822960"/>
                <a:gd name="connsiteY0" fmla="*/ 0 h 0"/>
                <a:gd name="connsiteX1" fmla="*/ 822960 w 8229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960">
                  <a:moveTo>
                    <a:pt x="0" y="0"/>
                  </a:moveTo>
                  <a:lnTo>
                    <a:pt x="822960" y="0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607289" y="5983566"/>
              <a:ext cx="357338" cy="307777"/>
              <a:chOff x="3317904" y="5700590"/>
              <a:chExt cx="357338" cy="307777"/>
            </a:xfrm>
          </p:grpSpPr>
          <p:sp>
            <p:nvSpPr>
              <p:cNvPr id="49" name="流程图: 联系 48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文本框 4"/>
              <p:cNvSpPr txBox="1"/>
              <p:nvPr/>
            </p:nvSpPr>
            <p:spPr>
              <a:xfrm>
                <a:off x="3317904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rPr>
                  <a:t>2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602951" y="5016164"/>
            <a:ext cx="2087952" cy="973155"/>
            <a:chOff x="5602951" y="5016164"/>
            <a:chExt cx="2087952" cy="973155"/>
          </a:xfrm>
        </p:grpSpPr>
        <p:sp>
          <p:nvSpPr>
            <p:cNvPr id="18" name="剪去单角的矩形 17"/>
            <p:cNvSpPr/>
            <p:nvPr/>
          </p:nvSpPr>
          <p:spPr>
            <a:xfrm>
              <a:off x="5964627" y="5016164"/>
              <a:ext cx="1726276" cy="673330"/>
            </a:xfrm>
            <a:prstGeom prst="snip1Rect">
              <a:avLst>
                <a:gd name="adj" fmla="val 39216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Randomization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6780434" y="5689494"/>
              <a:ext cx="45719" cy="299825"/>
            </a:xfrm>
            <a:custGeom>
              <a:avLst/>
              <a:gdLst>
                <a:gd name="connsiteX0" fmla="*/ 0 w 0"/>
                <a:gd name="connsiteY0" fmla="*/ 473825 h 473825"/>
                <a:gd name="connsiteX1" fmla="*/ 0 w 0"/>
                <a:gd name="connsiteY1" fmla="*/ 0 h 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3825">
                  <a:moveTo>
                    <a:pt x="0" y="47382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602951" y="5228100"/>
              <a:ext cx="357338" cy="307777"/>
              <a:chOff x="3325048" y="5700590"/>
              <a:chExt cx="357338" cy="307777"/>
            </a:xfrm>
          </p:grpSpPr>
          <p:sp>
            <p:nvSpPr>
              <p:cNvPr id="52" name="流程图: 联系 51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文本框 4"/>
              <p:cNvSpPr txBox="1"/>
              <p:nvPr/>
            </p:nvSpPr>
            <p:spPr>
              <a:xfrm>
                <a:off x="3325048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noProof="0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rPr>
                  <a:t>3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5599660" y="3997305"/>
            <a:ext cx="2075223" cy="1043103"/>
            <a:chOff x="5599660" y="3997305"/>
            <a:chExt cx="2075223" cy="1043103"/>
          </a:xfrm>
        </p:grpSpPr>
        <p:sp>
          <p:nvSpPr>
            <p:cNvPr id="20" name="剪去单角的矩形 19"/>
            <p:cNvSpPr/>
            <p:nvPr/>
          </p:nvSpPr>
          <p:spPr>
            <a:xfrm>
              <a:off x="5948607" y="3997305"/>
              <a:ext cx="1726276" cy="673330"/>
            </a:xfrm>
            <a:prstGeom prst="snip1Rect">
              <a:avLst>
                <a:gd name="adj" fmla="val 39216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Insert TLB Entry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flipH="1">
              <a:off x="6778219" y="4670636"/>
              <a:ext cx="56385" cy="369772"/>
            </a:xfrm>
            <a:custGeom>
              <a:avLst/>
              <a:gdLst>
                <a:gd name="connsiteX0" fmla="*/ 0 w 0"/>
                <a:gd name="connsiteY0" fmla="*/ 473825 h 473825"/>
                <a:gd name="connsiteX1" fmla="*/ 0 w 0"/>
                <a:gd name="connsiteY1" fmla="*/ 0 h 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3825">
                  <a:moveTo>
                    <a:pt x="0" y="47382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599660" y="4211401"/>
              <a:ext cx="357338" cy="307777"/>
              <a:chOff x="3325048" y="5700590"/>
              <a:chExt cx="357338" cy="307777"/>
            </a:xfrm>
          </p:grpSpPr>
          <p:sp>
            <p:nvSpPr>
              <p:cNvPr id="55" name="流程图: 联系 54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4"/>
              <p:cNvSpPr txBox="1"/>
              <p:nvPr/>
            </p:nvSpPr>
            <p:spPr>
              <a:xfrm>
                <a:off x="3325048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rPr>
                  <a:t>4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5616785" y="2920398"/>
            <a:ext cx="2079575" cy="1043102"/>
            <a:chOff x="5616785" y="2920398"/>
            <a:chExt cx="2079575" cy="1043102"/>
          </a:xfrm>
        </p:grpSpPr>
        <p:sp>
          <p:nvSpPr>
            <p:cNvPr id="21" name="剪去单角的矩形 20"/>
            <p:cNvSpPr/>
            <p:nvPr/>
          </p:nvSpPr>
          <p:spPr>
            <a:xfrm>
              <a:off x="5970084" y="2920398"/>
              <a:ext cx="1726276" cy="673330"/>
            </a:xfrm>
            <a:prstGeom prst="snip1Rect">
              <a:avLst>
                <a:gd name="adj" fmla="val 39216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Set Reserved Bit in All of PTEs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6765907" y="3593728"/>
              <a:ext cx="56385" cy="369772"/>
            </a:xfrm>
            <a:custGeom>
              <a:avLst/>
              <a:gdLst>
                <a:gd name="connsiteX0" fmla="*/ 0 w 0"/>
                <a:gd name="connsiteY0" fmla="*/ 473825 h 473825"/>
                <a:gd name="connsiteX1" fmla="*/ 0 w 0"/>
                <a:gd name="connsiteY1" fmla="*/ 0 h 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3825">
                  <a:moveTo>
                    <a:pt x="0" y="47382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616785" y="3133278"/>
              <a:ext cx="357338" cy="307777"/>
              <a:chOff x="3325048" y="5700590"/>
              <a:chExt cx="357338" cy="307777"/>
            </a:xfrm>
          </p:grpSpPr>
          <p:sp>
            <p:nvSpPr>
              <p:cNvPr id="58" name="流程图: 联系 57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文本框 4"/>
              <p:cNvSpPr txBox="1"/>
              <p:nvPr/>
            </p:nvSpPr>
            <p:spPr>
              <a:xfrm>
                <a:off x="3325048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noProof="0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rPr>
                  <a:t>5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5612433" y="1783283"/>
            <a:ext cx="2083927" cy="1162107"/>
            <a:chOff x="5612433" y="1783283"/>
            <a:chExt cx="2083927" cy="1162107"/>
          </a:xfrm>
        </p:grpSpPr>
        <p:sp>
          <p:nvSpPr>
            <p:cNvPr id="24" name="剪去单角的矩形 23"/>
            <p:cNvSpPr/>
            <p:nvPr/>
          </p:nvSpPr>
          <p:spPr>
            <a:xfrm>
              <a:off x="5970084" y="1783283"/>
              <a:ext cx="1726276" cy="673330"/>
            </a:xfrm>
            <a:prstGeom prst="snip1Rect">
              <a:avLst>
                <a:gd name="adj" fmla="val 39216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Relocate to the New Address</a:t>
              </a:r>
              <a:endParaRPr lang="zh-CN" alt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flipH="1">
              <a:off x="6746340" y="2474342"/>
              <a:ext cx="71828" cy="471048"/>
            </a:xfrm>
            <a:custGeom>
              <a:avLst/>
              <a:gdLst>
                <a:gd name="connsiteX0" fmla="*/ 0 w 0"/>
                <a:gd name="connsiteY0" fmla="*/ 473825 h 473825"/>
                <a:gd name="connsiteX1" fmla="*/ 0 w 0"/>
                <a:gd name="connsiteY1" fmla="*/ 0 h 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3825">
                  <a:moveTo>
                    <a:pt x="0" y="473825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612433" y="1958660"/>
              <a:ext cx="357338" cy="307777"/>
              <a:chOff x="3325048" y="5700590"/>
              <a:chExt cx="357338" cy="307777"/>
            </a:xfrm>
          </p:grpSpPr>
          <p:sp>
            <p:nvSpPr>
              <p:cNvPr id="61" name="流程图: 联系 60"/>
              <p:cNvSpPr/>
              <p:nvPr/>
            </p:nvSpPr>
            <p:spPr>
              <a:xfrm>
                <a:off x="3346965" y="5745514"/>
                <a:ext cx="220167" cy="207792"/>
              </a:xfrm>
              <a:prstGeom prst="flowChartConnector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4"/>
              <p:cNvSpPr txBox="1"/>
              <p:nvPr/>
            </p:nvSpPr>
            <p:spPr>
              <a:xfrm>
                <a:off x="3325048" y="5700590"/>
                <a:ext cx="357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b="1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rPr>
                  <a:t>6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3" name="任意多边形 62"/>
          <p:cNvSpPr/>
          <p:nvPr/>
        </p:nvSpPr>
        <p:spPr>
          <a:xfrm>
            <a:off x="2734887" y="1845425"/>
            <a:ext cx="1537855" cy="1720735"/>
          </a:xfrm>
          <a:custGeom>
            <a:avLst/>
            <a:gdLst>
              <a:gd name="connsiteX0" fmla="*/ 1537855 w 1537855"/>
              <a:gd name="connsiteY0" fmla="*/ 1720735 h 1720735"/>
              <a:gd name="connsiteX1" fmla="*/ 1537855 w 1537855"/>
              <a:gd name="connsiteY1" fmla="*/ 0 h 1720735"/>
              <a:gd name="connsiteX2" fmla="*/ 0 w 1537855"/>
              <a:gd name="connsiteY2" fmla="*/ 0 h 172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7855" h="1720735">
                <a:moveTo>
                  <a:pt x="1537855" y="1720735"/>
                </a:moveTo>
                <a:lnTo>
                  <a:pt x="1537855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4289367" y="1845423"/>
            <a:ext cx="1687484" cy="0"/>
          </a:xfrm>
          <a:custGeom>
            <a:avLst/>
            <a:gdLst>
              <a:gd name="connsiteX0" fmla="*/ 1687484 w 1687484"/>
              <a:gd name="connsiteY0" fmla="*/ 0 h 0"/>
              <a:gd name="connsiteX1" fmla="*/ 0 w 16874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7484">
                <a:moveTo>
                  <a:pt x="1687484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843392" y="5048599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ndara" panose="020E0502030303020204" pitchFamily="34" charset="0"/>
              </a:rPr>
              <a:t>Trap</a:t>
            </a:r>
            <a:endParaRPr lang="zh-CN" altLang="en-US" i="1" dirty="0">
              <a:latin typeface="Candara" panose="020E0502030303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690272" y="480867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Candara" panose="020E0502030303020204" pitchFamily="34" charset="0"/>
              </a:rPr>
              <a:t>Possible</a:t>
            </a:r>
            <a:endParaRPr lang="zh-CN" altLang="en-US" i="1" dirty="0">
              <a:latin typeface="Candara" panose="020E0502030303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675562" y="3150682"/>
            <a:ext cx="1552605" cy="435822"/>
            <a:chOff x="7675562" y="3150682"/>
            <a:chExt cx="1552605" cy="435822"/>
          </a:xfrm>
        </p:grpSpPr>
        <p:sp>
          <p:nvSpPr>
            <p:cNvPr id="77" name="矩形 76"/>
            <p:cNvSpPr/>
            <p:nvPr/>
          </p:nvSpPr>
          <p:spPr>
            <a:xfrm>
              <a:off x="7734903" y="3150682"/>
              <a:ext cx="1414882" cy="422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675562" y="3217172"/>
              <a:ext cx="1552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Two Problems</a:t>
              </a:r>
              <a:endParaRPr lang="zh-CN" altLang="en-US" b="1" i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3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Threat Model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Attack</a:t>
            </a:r>
            <a:r>
              <a:rPr lang="en-US" altLang="zh-CN" b="1" dirty="0">
                <a:latin typeface="Candara"/>
                <a:cs typeface="Candara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vectors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Our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design</a:t>
            </a:r>
          </a:p>
          <a:p>
            <a:pPr marL="342900" lvl="1" indent="-342900">
              <a:buFont typeface="Arial"/>
              <a:buChar char="•"/>
            </a:pP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>
                <a:latin typeface="Candara"/>
                <a:cs typeface="Candara"/>
              </a:rPr>
              <a:t>System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sz="2800" b="1" dirty="0">
                <a:latin typeface="Candara"/>
                <a:cs typeface="Candara"/>
              </a:rPr>
              <a:t>Implementation</a:t>
            </a:r>
          </a:p>
          <a:p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989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Architecture Overview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is designed as a loadable kernel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module.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>
                <a:latin typeface="Candara"/>
                <a:cs typeface="Candara"/>
              </a:rPr>
              <a:t>No need to modify the existing defenses.</a:t>
            </a:r>
          </a:p>
          <a:p>
            <a:pPr marL="742950" lvl="2" indent="-342900">
              <a:buFont typeface="宋体" panose="02010600030101010101" pitchFamily="2" charset="-122"/>
              <a:buChar char="－"/>
            </a:pPr>
            <a:r>
              <a:rPr lang="en-US" altLang="zh-CN" dirty="0">
                <a:latin typeface="Candara"/>
                <a:cs typeface="Candara"/>
              </a:rPr>
              <a:t>No need to re-compile the OS kernel</a:t>
            </a:r>
            <a:r>
              <a:rPr lang="en-US" altLang="zh-CN" dirty="0" smtClean="0">
                <a:latin typeface="Candara"/>
                <a:cs typeface="Candara"/>
              </a:rPr>
              <a:t>.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We integrated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thin hypervisor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into the kernel module for a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non-virtualized OS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. </a:t>
            </a:r>
          </a:p>
          <a:p>
            <a:pPr marL="742950" lvl="2" indent="-342900"/>
            <a:r>
              <a:rPr lang="en-US" altLang="zh-CN" dirty="0" smtClean="0">
                <a:latin typeface="Candara"/>
                <a:cs typeface="Candara"/>
              </a:rPr>
              <a:t>The </a:t>
            </a:r>
            <a:r>
              <a:rPr lang="en-US" altLang="zh-CN" dirty="0">
                <a:latin typeface="Candara"/>
                <a:cs typeface="Candara"/>
              </a:rPr>
              <a:t>thin hypervisor virtualizes the </a:t>
            </a:r>
            <a:r>
              <a:rPr lang="en-US" altLang="zh-CN" dirty="0" smtClean="0">
                <a:latin typeface="Candara"/>
                <a:cs typeface="Candara"/>
              </a:rPr>
              <a:t>running OS </a:t>
            </a:r>
            <a:r>
              <a:rPr lang="en-US" altLang="zh-CN" dirty="0">
                <a:latin typeface="Candara"/>
                <a:cs typeface="Candara"/>
              </a:rPr>
              <a:t>as the guest without rebooting the system. </a:t>
            </a:r>
            <a:endParaRPr lang="en-US" altLang="zh-CN" dirty="0" smtClean="0">
              <a:latin typeface="Candara"/>
              <a:cs typeface="Candara"/>
            </a:endParaRPr>
          </a:p>
          <a:p>
            <a:pPr marL="742950" lvl="2" indent="-342900"/>
            <a:r>
              <a:rPr lang="en-US" altLang="zh-CN" dirty="0" smtClean="0">
                <a:latin typeface="Candara"/>
                <a:cs typeface="Candara"/>
              </a:rPr>
              <a:t>The other components, called </a:t>
            </a:r>
            <a:r>
              <a:rPr lang="en-US" altLang="zh-CN" dirty="0" err="1" smtClean="0">
                <a:latin typeface="Candara"/>
                <a:cs typeface="Candara"/>
              </a:rPr>
              <a:t>GuestKM</a:t>
            </a:r>
            <a:r>
              <a:rPr lang="en-US" altLang="zh-CN" dirty="0">
                <a:latin typeface="Candara"/>
                <a:cs typeface="Candara"/>
              </a:rPr>
              <a:t>, </a:t>
            </a:r>
            <a:r>
              <a:rPr lang="en-US" altLang="zh-CN" dirty="0" smtClean="0">
                <a:latin typeface="Candara"/>
                <a:cs typeface="Candara"/>
              </a:rPr>
              <a:t>runs </a:t>
            </a:r>
            <a:r>
              <a:rPr lang="en-US" altLang="zh-CN" dirty="0">
                <a:latin typeface="Candara"/>
                <a:cs typeface="Candara"/>
              </a:rPr>
              <a:t>in </a:t>
            </a:r>
            <a:r>
              <a:rPr lang="en-US" altLang="zh-CN" dirty="0" smtClean="0">
                <a:latin typeface="Candara"/>
                <a:cs typeface="Candara"/>
              </a:rPr>
              <a:t>guest </a:t>
            </a:r>
            <a:r>
              <a:rPr lang="en-US" altLang="zh-CN" dirty="0">
                <a:latin typeface="Candara"/>
                <a:cs typeface="Candara"/>
              </a:rPr>
              <a:t>kernel.</a:t>
            </a:r>
          </a:p>
          <a:p>
            <a:pPr marL="742950" lvl="2" indent="-342900"/>
            <a:endParaRPr lang="en-US" altLang="zh-CN" dirty="0" smtClean="0">
              <a:latin typeface="Candara"/>
              <a:cs typeface="Candara"/>
            </a:endParaRPr>
          </a:p>
          <a:p>
            <a:pPr marL="342900" lvl="1" indent="-342900"/>
            <a:endParaRPr lang="en-US" altLang="zh-CN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9425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Architecture Overview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314437" y="2783200"/>
            <a:ext cx="5058334" cy="2514642"/>
            <a:chOff x="159007" y="826597"/>
            <a:chExt cx="5058334" cy="2514642"/>
          </a:xfrm>
        </p:grpSpPr>
        <p:sp>
          <p:nvSpPr>
            <p:cNvPr id="116" name="圆角矩形 115"/>
            <p:cNvSpPr/>
            <p:nvPr/>
          </p:nvSpPr>
          <p:spPr>
            <a:xfrm>
              <a:off x="159007" y="826597"/>
              <a:ext cx="2778768" cy="25146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496481" y="2263902"/>
              <a:ext cx="4720860" cy="107150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321150" y="2128905"/>
              <a:ext cx="2625511" cy="11930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19" name="圆角矩形 118"/>
          <p:cNvSpPr/>
          <p:nvPr/>
        </p:nvSpPr>
        <p:spPr>
          <a:xfrm>
            <a:off x="2939169" y="5571039"/>
            <a:ext cx="3588219" cy="12313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120" name="组合 119"/>
          <p:cNvGrpSpPr/>
          <p:nvPr/>
        </p:nvGrpSpPr>
        <p:grpSpPr>
          <a:xfrm>
            <a:off x="1204096" y="5492364"/>
            <a:ext cx="1457926" cy="1313745"/>
            <a:chOff x="6896938" y="4272195"/>
            <a:chExt cx="1727847" cy="1535638"/>
          </a:xfrm>
        </p:grpSpPr>
        <p:grpSp>
          <p:nvGrpSpPr>
            <p:cNvPr id="121" name="组合 120"/>
            <p:cNvGrpSpPr/>
            <p:nvPr/>
          </p:nvGrpSpPr>
          <p:grpSpPr>
            <a:xfrm>
              <a:off x="7006641" y="4272195"/>
              <a:ext cx="1618144" cy="1292973"/>
              <a:chOff x="6997016" y="4146661"/>
              <a:chExt cx="1618144" cy="1292973"/>
            </a:xfrm>
          </p:grpSpPr>
          <p:pic>
            <p:nvPicPr>
              <p:cNvPr id="123" name="图片 1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016" y="4146661"/>
                <a:ext cx="809072" cy="809072"/>
              </a:xfrm>
              <a:prstGeom prst="rect">
                <a:avLst/>
              </a:prstGeom>
            </p:spPr>
          </p:pic>
          <p:pic>
            <p:nvPicPr>
              <p:cNvPr id="124" name="图片 1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6088" y="4173116"/>
                <a:ext cx="809072" cy="809072"/>
              </a:xfrm>
              <a:prstGeom prst="rect">
                <a:avLst/>
              </a:prstGeom>
            </p:spPr>
          </p:pic>
          <p:pic>
            <p:nvPicPr>
              <p:cNvPr id="125" name="图片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016" y="4604107"/>
                <a:ext cx="809072" cy="809072"/>
              </a:xfrm>
              <a:prstGeom prst="rect">
                <a:avLst/>
              </a:prstGeom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6088" y="4630562"/>
                <a:ext cx="809072" cy="809072"/>
              </a:xfrm>
              <a:prstGeom prst="rect">
                <a:avLst/>
              </a:prstGeom>
            </p:spPr>
          </p:pic>
        </p:grpSp>
        <p:sp>
          <p:nvSpPr>
            <p:cNvPr id="122" name="文本框 121"/>
            <p:cNvSpPr txBox="1"/>
            <p:nvPr/>
          </p:nvSpPr>
          <p:spPr>
            <a:xfrm>
              <a:off x="6896938" y="5412097"/>
              <a:ext cx="1221106" cy="395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FF0000"/>
                  </a:solidFill>
                </a:rPr>
                <a:t>H</a:t>
              </a:r>
              <a:r>
                <a:rPr lang="en-US" altLang="zh-CN" sz="1600" b="1" i="1" dirty="0" smtClean="0">
                  <a:solidFill>
                    <a:srgbClr val="FF0000"/>
                  </a:solidFill>
                </a:rPr>
                <a:t>ardware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7" name="圆角矩形 126"/>
          <p:cNvSpPr/>
          <p:nvPr/>
        </p:nvSpPr>
        <p:spPr>
          <a:xfrm>
            <a:off x="1143081" y="5555414"/>
            <a:ext cx="1708586" cy="12469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8" name="文本框 127"/>
          <p:cNvSpPr txBox="1"/>
          <p:nvPr/>
        </p:nvSpPr>
        <p:spPr>
          <a:xfrm>
            <a:off x="5372527" y="6483925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</a:rPr>
              <a:t>Hypervisor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143081" y="2554669"/>
            <a:ext cx="5384307" cy="284124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0" name="文本框 129"/>
          <p:cNvSpPr txBox="1"/>
          <p:nvPr/>
        </p:nvSpPr>
        <p:spPr>
          <a:xfrm>
            <a:off x="5293273" y="2545363"/>
            <a:ext cx="1048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OS Kernel</a:t>
            </a:r>
            <a:endParaRPr lang="zh-CN" altLang="en-US" sz="1600" b="1" i="1" dirty="0"/>
          </a:p>
        </p:txBody>
      </p:sp>
      <p:sp>
        <p:nvSpPr>
          <p:cNvPr id="131" name="圆角矩形 130"/>
          <p:cNvSpPr/>
          <p:nvPr/>
        </p:nvSpPr>
        <p:spPr>
          <a:xfrm>
            <a:off x="1143081" y="1744593"/>
            <a:ext cx="1553219" cy="659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Protected APP’s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14683" y="1755401"/>
            <a:ext cx="1553219" cy="659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3046691" y="1752054"/>
            <a:ext cx="1553219" cy="659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Protected APP’s thread1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5342252" y="2901163"/>
            <a:ext cx="975226" cy="1010654"/>
            <a:chOff x="7594333" y="2358190"/>
            <a:chExt cx="991402" cy="1049154"/>
          </a:xfrm>
        </p:grpSpPr>
        <p:pic>
          <p:nvPicPr>
            <p:cNvPr id="135" name="图片 13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1" t="6661" r="5050" b="2691"/>
            <a:stretch/>
          </p:blipFill>
          <p:spPr>
            <a:xfrm>
              <a:off x="7594333" y="2358190"/>
              <a:ext cx="991402" cy="1049154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7672086" y="2605810"/>
              <a:ext cx="790678" cy="54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Process</a:t>
              </a:r>
            </a:p>
            <a:p>
              <a:pPr algn="ctr"/>
              <a:r>
                <a:rPr lang="en-US" altLang="zh-CN" sz="1400" b="1" dirty="0" smtClean="0"/>
                <a:t>Sched</a:t>
              </a:r>
              <a:endParaRPr lang="zh-CN" altLang="en-US" sz="1400" b="1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447199" y="2371974"/>
            <a:ext cx="2475978" cy="1151020"/>
            <a:chOff x="1447199" y="2371974"/>
            <a:chExt cx="2475978" cy="1151020"/>
          </a:xfrm>
        </p:grpSpPr>
        <p:sp>
          <p:nvSpPr>
            <p:cNvPr id="138" name="剪去对角的矩形 137"/>
            <p:cNvSpPr/>
            <p:nvPr/>
          </p:nvSpPr>
          <p:spPr>
            <a:xfrm>
              <a:off x="1447199" y="3081177"/>
              <a:ext cx="2475978" cy="441817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Syscall</a:t>
              </a:r>
              <a:r>
                <a:rPr lang="en-US" altLang="zh-CN" sz="1600" dirty="0" smtClean="0"/>
                <a:t> Interceptor</a:t>
              </a:r>
              <a:endParaRPr lang="zh-CN" altLang="en-US" sz="1600" dirty="0"/>
            </a:p>
          </p:txBody>
        </p:sp>
        <p:cxnSp>
          <p:nvCxnSpPr>
            <p:cNvPr id="139" name="直接箭头连接符 138"/>
            <p:cNvCxnSpPr>
              <a:stCxn id="131" idx="2"/>
            </p:cNvCxnSpPr>
            <p:nvPr/>
          </p:nvCxnSpPr>
          <p:spPr>
            <a:xfrm flipH="1">
              <a:off x="1919690" y="2404427"/>
              <a:ext cx="1" cy="66323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3524572" y="2371974"/>
              <a:ext cx="4795" cy="69569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1420528" y="3794078"/>
            <a:ext cx="1665511" cy="484343"/>
            <a:chOff x="1420528" y="3794078"/>
            <a:chExt cx="1665511" cy="484343"/>
          </a:xfrm>
        </p:grpSpPr>
        <p:sp>
          <p:nvSpPr>
            <p:cNvPr id="142" name="剪去对角的矩形 141"/>
            <p:cNvSpPr/>
            <p:nvPr/>
          </p:nvSpPr>
          <p:spPr>
            <a:xfrm>
              <a:off x="1420528" y="3794078"/>
              <a:ext cx="1398478" cy="484343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Randomizer</a:t>
              </a:r>
            </a:p>
          </p:txBody>
        </p:sp>
        <p:cxnSp>
          <p:nvCxnSpPr>
            <p:cNvPr id="143" name="直接箭头连接符 142"/>
            <p:cNvCxnSpPr>
              <a:stCxn id="192" idx="2"/>
              <a:endCxn id="142" idx="0"/>
            </p:cNvCxnSpPr>
            <p:nvPr/>
          </p:nvCxnSpPr>
          <p:spPr>
            <a:xfrm flipH="1">
              <a:off x="2819006" y="4033165"/>
              <a:ext cx="267033" cy="3085"/>
            </a:xfrm>
            <a:prstGeom prst="straightConnector1">
              <a:avLst/>
            </a:prstGeom>
            <a:ln w="25400">
              <a:headEnd w="lg" len="lg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4097575" y="2659665"/>
            <a:ext cx="1089209" cy="1209582"/>
            <a:chOff x="7603185" y="2204938"/>
            <a:chExt cx="1089209" cy="1209582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760192" y="2512775"/>
              <a:ext cx="877186" cy="901745"/>
              <a:chOff x="9339905" y="1978341"/>
              <a:chExt cx="1007253" cy="1093038"/>
            </a:xfrm>
          </p:grpSpPr>
          <p:sp>
            <p:nvSpPr>
              <p:cNvPr id="147" name="圆角矩形 146"/>
              <p:cNvSpPr/>
              <p:nvPr/>
            </p:nvSpPr>
            <p:spPr>
              <a:xfrm>
                <a:off x="9339905" y="1978341"/>
                <a:ext cx="872031" cy="891050"/>
              </a:xfrm>
              <a:prstGeom prst="roundRect">
                <a:avLst/>
              </a:prstGeom>
              <a:pattFill prst="horzBrick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>
                <a:off x="9399391" y="2047431"/>
                <a:ext cx="872031" cy="891050"/>
              </a:xfrm>
              <a:prstGeom prst="roundRect">
                <a:avLst/>
              </a:prstGeom>
              <a:pattFill prst="horzBrick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>
                <a:off x="9475127" y="2121657"/>
                <a:ext cx="872031" cy="891050"/>
              </a:xfrm>
              <a:prstGeom prst="roundRect">
                <a:avLst/>
              </a:prstGeom>
              <a:pattFill prst="horzBrick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直接连接符 149"/>
              <p:cNvCxnSpPr>
                <a:stCxn id="149" idx="1"/>
                <a:endCxn id="149" idx="3"/>
              </p:cNvCxnSpPr>
              <p:nvPr/>
            </p:nvCxnSpPr>
            <p:spPr>
              <a:xfrm>
                <a:off x="9475127" y="2567182"/>
                <a:ext cx="872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9475127" y="2363447"/>
                <a:ext cx="872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9475127" y="2785355"/>
                <a:ext cx="872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/>
              <p:cNvSpPr txBox="1"/>
              <p:nvPr/>
            </p:nvSpPr>
            <p:spPr>
              <a:xfrm>
                <a:off x="9712216" y="2735618"/>
                <a:ext cx="418205" cy="33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#0</a:t>
                </a:r>
                <a:endParaRPr lang="zh-CN" altLang="en-US" sz="1200" dirty="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9538960" y="2080023"/>
                <a:ext cx="610963" cy="33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#511</a:t>
                </a:r>
                <a:endParaRPr lang="zh-CN" altLang="en-US" sz="1200" dirty="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9678491" y="2208031"/>
                <a:ext cx="469744" cy="373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. . .</a:t>
                </a:r>
                <a:endParaRPr lang="zh-CN" altLang="en-US" sz="1400" dirty="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9678491" y="2398315"/>
                <a:ext cx="469744" cy="373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. . .</a:t>
                </a:r>
                <a:endParaRPr lang="zh-CN" altLang="en-US" sz="1400" dirty="0"/>
              </a:p>
            </p:txBody>
          </p:sp>
        </p:grpSp>
        <p:sp>
          <p:nvSpPr>
            <p:cNvPr id="146" name="文本框 145"/>
            <p:cNvSpPr txBox="1"/>
            <p:nvPr/>
          </p:nvSpPr>
          <p:spPr>
            <a:xfrm>
              <a:off x="7603185" y="2204938"/>
              <a:ext cx="1089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Page Tables</a:t>
              </a:r>
              <a:endParaRPr lang="zh-CN" altLang="en-US" sz="1400" dirty="0"/>
            </a:p>
          </p:txBody>
        </p:sp>
      </p:grpSp>
      <p:pic>
        <p:nvPicPr>
          <p:cNvPr id="157" name="图片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27682" y="3583650"/>
            <a:ext cx="399920" cy="39992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3721974" y="6040583"/>
            <a:ext cx="1587871" cy="806233"/>
            <a:chOff x="7489453" y="5314386"/>
            <a:chExt cx="1587871" cy="806233"/>
          </a:xfrm>
        </p:grpSpPr>
        <p:grpSp>
          <p:nvGrpSpPr>
            <p:cNvPr id="159" name="组合 158"/>
            <p:cNvGrpSpPr/>
            <p:nvPr/>
          </p:nvGrpSpPr>
          <p:grpSpPr>
            <a:xfrm>
              <a:off x="8027951" y="5314386"/>
              <a:ext cx="711723" cy="671221"/>
              <a:chOff x="9339905" y="1978341"/>
              <a:chExt cx="1007253" cy="1139227"/>
            </a:xfrm>
          </p:grpSpPr>
          <p:sp>
            <p:nvSpPr>
              <p:cNvPr id="161" name="圆角矩形 160"/>
              <p:cNvSpPr/>
              <p:nvPr/>
            </p:nvSpPr>
            <p:spPr>
              <a:xfrm>
                <a:off x="9339905" y="1978341"/>
                <a:ext cx="872031" cy="8910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圆角矩形 161"/>
              <p:cNvSpPr/>
              <p:nvPr/>
            </p:nvSpPr>
            <p:spPr>
              <a:xfrm>
                <a:off x="9413013" y="2047431"/>
                <a:ext cx="872030" cy="8910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>
                <a:off x="9475127" y="2121657"/>
                <a:ext cx="872031" cy="8910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" name="直接连接符 163"/>
              <p:cNvCxnSpPr>
                <a:stCxn id="163" idx="1"/>
                <a:endCxn id="163" idx="3"/>
              </p:cNvCxnSpPr>
              <p:nvPr/>
            </p:nvCxnSpPr>
            <p:spPr>
              <a:xfrm>
                <a:off x="9475127" y="2567182"/>
                <a:ext cx="8720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9475127" y="2363447"/>
                <a:ext cx="8720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9475126" y="2785355"/>
                <a:ext cx="8720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/>
              <p:cNvSpPr txBox="1"/>
              <p:nvPr/>
            </p:nvSpPr>
            <p:spPr>
              <a:xfrm>
                <a:off x="9712216" y="2686610"/>
                <a:ext cx="483670" cy="43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#0</a:t>
                </a:r>
                <a:endParaRPr lang="zh-CN" altLang="en-US" sz="105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9538960" y="2031017"/>
                <a:ext cx="705995" cy="43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#511</a:t>
                </a:r>
                <a:endParaRPr lang="zh-CN" altLang="en-US" sz="1050" dirty="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9678491" y="2208031"/>
                <a:ext cx="510893" cy="44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. . .</a:t>
                </a:r>
                <a:endParaRPr lang="zh-CN" altLang="en-US" sz="1100" dirty="0"/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9678491" y="2414652"/>
                <a:ext cx="510893" cy="44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smtClean="0"/>
                  <a:t>. . .</a:t>
                </a:r>
                <a:endParaRPr lang="zh-CN" altLang="en-US" sz="1100" dirty="0"/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7489453" y="5843620"/>
              <a:ext cx="1587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Extended page tables</a:t>
              </a:r>
              <a:endParaRPr lang="zh-CN" altLang="en-US" sz="1200" dirty="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696300" y="5752221"/>
            <a:ext cx="1484405" cy="861774"/>
            <a:chOff x="2696300" y="5752221"/>
            <a:chExt cx="1484405" cy="861774"/>
          </a:xfrm>
        </p:grpSpPr>
        <p:cxnSp>
          <p:nvCxnSpPr>
            <p:cNvPr id="172" name="直接箭头连接符 171"/>
            <p:cNvCxnSpPr/>
            <p:nvPr/>
          </p:nvCxnSpPr>
          <p:spPr>
            <a:xfrm>
              <a:off x="2696300" y="6184528"/>
              <a:ext cx="4994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组合 172"/>
            <p:cNvGrpSpPr/>
            <p:nvPr/>
          </p:nvGrpSpPr>
          <p:grpSpPr>
            <a:xfrm>
              <a:off x="3184612" y="5752221"/>
              <a:ext cx="996093" cy="861774"/>
              <a:chOff x="3184612" y="5752221"/>
              <a:chExt cx="996093" cy="861774"/>
            </a:xfrm>
          </p:grpSpPr>
          <p:sp>
            <p:nvSpPr>
              <p:cNvPr id="174" name="剪去对角的矩形 173"/>
              <p:cNvSpPr/>
              <p:nvPr/>
            </p:nvSpPr>
            <p:spPr>
              <a:xfrm>
                <a:off x="3184612" y="5782477"/>
                <a:ext cx="996093" cy="785620"/>
              </a:xfrm>
              <a:prstGeom prst="snip2Diag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3192459" y="5752221"/>
                <a:ext cx="95410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EPT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Violation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Handler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6" name="组合 175"/>
          <p:cNvGrpSpPr/>
          <p:nvPr/>
        </p:nvGrpSpPr>
        <p:grpSpPr>
          <a:xfrm>
            <a:off x="4274769" y="4970448"/>
            <a:ext cx="2098002" cy="1588720"/>
            <a:chOff x="4274769" y="4970448"/>
            <a:chExt cx="2098002" cy="1588720"/>
          </a:xfrm>
        </p:grpSpPr>
        <p:sp>
          <p:nvSpPr>
            <p:cNvPr id="177" name="剪去对角的矩形 176"/>
            <p:cNvSpPr/>
            <p:nvPr/>
          </p:nvSpPr>
          <p:spPr>
            <a:xfrm>
              <a:off x="4274769" y="5612015"/>
              <a:ext cx="2063790" cy="371061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 smtClean="0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4381365" y="4970448"/>
              <a:ext cx="1991406" cy="1588720"/>
              <a:chOff x="4381365" y="4970448"/>
              <a:chExt cx="1991406" cy="1588720"/>
            </a:xfrm>
          </p:grpSpPr>
          <p:sp>
            <p:nvSpPr>
              <p:cNvPr id="179" name="文本框 178"/>
              <p:cNvSpPr txBox="1"/>
              <p:nvPr/>
            </p:nvSpPr>
            <p:spPr>
              <a:xfrm>
                <a:off x="4381365" y="5613744"/>
                <a:ext cx="1991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 smtClean="0">
                    <a:solidFill>
                      <a:schemeClr val="bg1"/>
                    </a:solidFill>
                  </a:rPr>
                  <a:t>Hypercall</a:t>
                </a:r>
                <a:r>
                  <a:rPr lang="en-US" altLang="zh-CN" sz="1600" dirty="0" smtClean="0">
                    <a:solidFill>
                      <a:schemeClr val="bg1"/>
                    </a:solidFill>
                  </a:rPr>
                  <a:t> Handlers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>
              <a:xfrm>
                <a:off x="5829865" y="4970448"/>
                <a:ext cx="0" cy="655616"/>
              </a:xfrm>
              <a:prstGeom prst="straightConnector1">
                <a:avLst/>
              </a:prstGeom>
              <a:ln w="25400" cmpd="sng">
                <a:prstDash val="solid"/>
                <a:headEnd w="lg" len="lg"/>
                <a:tailEnd type="arrow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/>
              <p:cNvCxnSpPr/>
              <p:nvPr/>
            </p:nvCxnSpPr>
            <p:spPr>
              <a:xfrm>
                <a:off x="4686099" y="4975891"/>
                <a:ext cx="0" cy="655616"/>
              </a:xfrm>
              <a:prstGeom prst="straightConnector1">
                <a:avLst/>
              </a:prstGeom>
              <a:ln w="25400">
                <a:headEnd w="lg" len="lg"/>
                <a:tailEnd type="arrow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肘形连接符 181"/>
              <p:cNvCxnSpPr>
                <a:stCxn id="179" idx="2"/>
                <a:endCxn id="163" idx="3"/>
              </p:cNvCxnSpPr>
              <p:nvPr/>
            </p:nvCxnSpPr>
            <p:spPr>
              <a:xfrm rot="5400000">
                <a:off x="4957020" y="5967474"/>
                <a:ext cx="435224" cy="404873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70662" y="6234427"/>
                <a:ext cx="323733" cy="324741"/>
              </a:xfrm>
              <a:prstGeom prst="rect">
                <a:avLst/>
              </a:prstGeom>
            </p:spPr>
          </p:pic>
        </p:grpSp>
      </p:grpSp>
      <p:sp>
        <p:nvSpPr>
          <p:cNvPr id="184" name="文本框 183"/>
          <p:cNvSpPr txBox="1"/>
          <p:nvPr/>
        </p:nvSpPr>
        <p:spPr>
          <a:xfrm>
            <a:off x="1940420" y="2714835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</a:rPr>
              <a:t>Kernel Module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1310067" y="4644735"/>
            <a:ext cx="1782627" cy="1101835"/>
            <a:chOff x="1310067" y="4644735"/>
            <a:chExt cx="1782627" cy="1101835"/>
          </a:xfrm>
        </p:grpSpPr>
        <p:sp>
          <p:nvSpPr>
            <p:cNvPr id="186" name="剪去对角的矩形 185"/>
            <p:cNvSpPr/>
            <p:nvPr/>
          </p:nvSpPr>
          <p:spPr>
            <a:xfrm>
              <a:off x="1423046" y="4644735"/>
              <a:ext cx="1566780" cy="441817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1310067" y="4669244"/>
              <a:ext cx="1782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#PF Interceptor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1919690" y="5068192"/>
              <a:ext cx="0" cy="6783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9" name="组合 188"/>
          <p:cNvGrpSpPr/>
          <p:nvPr/>
        </p:nvGrpSpPr>
        <p:grpSpPr>
          <a:xfrm>
            <a:off x="2989826" y="3479365"/>
            <a:ext cx="1078569" cy="1386279"/>
            <a:chOff x="2989826" y="3479365"/>
            <a:chExt cx="1078569" cy="1386279"/>
          </a:xfrm>
        </p:grpSpPr>
        <p:cxnSp>
          <p:nvCxnSpPr>
            <p:cNvPr id="190" name="直接箭头连接符 189"/>
            <p:cNvCxnSpPr>
              <a:endCxn id="192" idx="3"/>
            </p:cNvCxnSpPr>
            <p:nvPr/>
          </p:nvCxnSpPr>
          <p:spPr>
            <a:xfrm>
              <a:off x="3561483" y="3479365"/>
              <a:ext cx="2941" cy="311628"/>
            </a:xfrm>
            <a:prstGeom prst="straightConnector1">
              <a:avLst/>
            </a:prstGeom>
            <a:ln w="25400">
              <a:headEnd w="lg" len="lg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1" name="组合 190"/>
            <p:cNvGrpSpPr/>
            <p:nvPr/>
          </p:nvGrpSpPr>
          <p:grpSpPr>
            <a:xfrm>
              <a:off x="2989826" y="3790993"/>
              <a:ext cx="1078569" cy="1074651"/>
              <a:chOff x="2989826" y="3790993"/>
              <a:chExt cx="1078569" cy="1074651"/>
            </a:xfrm>
          </p:grpSpPr>
          <p:sp>
            <p:nvSpPr>
              <p:cNvPr id="192" name="剪去对角的矩形 191"/>
              <p:cNvSpPr/>
              <p:nvPr/>
            </p:nvSpPr>
            <p:spPr>
              <a:xfrm>
                <a:off x="3086039" y="3790993"/>
                <a:ext cx="956769" cy="484343"/>
              </a:xfrm>
              <a:prstGeom prst="snip2Diag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3091910" y="3805245"/>
                <a:ext cx="976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Checker</a:t>
                </a:r>
              </a:p>
            </p:txBody>
          </p:sp>
          <p:cxnSp>
            <p:nvCxnSpPr>
              <p:cNvPr id="194" name="肘形连接符 193"/>
              <p:cNvCxnSpPr>
                <a:stCxn id="186" idx="0"/>
              </p:cNvCxnSpPr>
              <p:nvPr/>
            </p:nvCxnSpPr>
            <p:spPr>
              <a:xfrm flipV="1">
                <a:off x="2989826" y="4254530"/>
                <a:ext cx="324381" cy="611114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文本框 194"/>
          <p:cNvSpPr txBox="1"/>
          <p:nvPr/>
        </p:nvSpPr>
        <p:spPr>
          <a:xfrm>
            <a:off x="7224815" y="472597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 smtClean="0"/>
              <a:t>vmcall</a:t>
            </a:r>
            <a:endParaRPr lang="zh-CN" altLang="en-US" sz="1600" i="1" dirty="0"/>
          </a:p>
        </p:txBody>
      </p:sp>
      <p:sp>
        <p:nvSpPr>
          <p:cNvPr id="196" name="圆角矩形 195"/>
          <p:cNvSpPr/>
          <p:nvPr/>
        </p:nvSpPr>
        <p:spPr>
          <a:xfrm>
            <a:off x="6698744" y="2407775"/>
            <a:ext cx="440967" cy="3242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7" name="虚尾箭头 196"/>
          <p:cNvSpPr/>
          <p:nvPr/>
        </p:nvSpPr>
        <p:spPr>
          <a:xfrm>
            <a:off x="6714290" y="3961259"/>
            <a:ext cx="463147" cy="388379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98" name="直接箭头连接符 197"/>
          <p:cNvCxnSpPr/>
          <p:nvPr/>
        </p:nvCxnSpPr>
        <p:spPr>
          <a:xfrm>
            <a:off x="6739493" y="4939690"/>
            <a:ext cx="454297" cy="0"/>
          </a:xfrm>
          <a:prstGeom prst="straightConnector1">
            <a:avLst/>
          </a:prstGeom>
          <a:ln w="25400" cmpd="sng">
            <a:prstDash val="solid"/>
            <a:headEnd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7187681" y="3842946"/>
            <a:ext cx="81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Linux</a:t>
            </a:r>
          </a:p>
          <a:p>
            <a:r>
              <a:rPr lang="en-US" altLang="zh-CN" sz="1600" i="1" dirty="0" err="1" smtClean="0"/>
              <a:t>Notifier</a:t>
            </a:r>
            <a:endParaRPr lang="en-US" altLang="zh-CN" sz="1600" i="1" dirty="0" smtClean="0"/>
          </a:p>
        </p:txBody>
      </p:sp>
      <p:sp>
        <p:nvSpPr>
          <p:cNvPr id="200" name="文本框 199"/>
          <p:cNvSpPr txBox="1"/>
          <p:nvPr/>
        </p:nvSpPr>
        <p:spPr>
          <a:xfrm>
            <a:off x="7125036" y="2371974"/>
            <a:ext cx="1200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 smtClean="0"/>
              <a:t>SafeHidden</a:t>
            </a:r>
            <a:endParaRPr lang="zh-CN" altLang="en-US" sz="1600" i="1" dirty="0"/>
          </a:p>
        </p:txBody>
      </p:sp>
      <p:sp>
        <p:nvSpPr>
          <p:cNvPr id="201" name="剪去对角的矩形 200"/>
          <p:cNvSpPr/>
          <p:nvPr/>
        </p:nvSpPr>
        <p:spPr>
          <a:xfrm>
            <a:off x="6714290" y="3141104"/>
            <a:ext cx="432189" cy="371306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2" name="文本框 201"/>
          <p:cNvSpPr txBox="1"/>
          <p:nvPr/>
        </p:nvSpPr>
        <p:spPr>
          <a:xfrm>
            <a:off x="7146479" y="3013559"/>
            <a:ext cx="932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Function</a:t>
            </a:r>
          </a:p>
          <a:p>
            <a:r>
              <a:rPr lang="en-US" altLang="zh-CN" sz="1600" i="1" dirty="0" smtClean="0"/>
              <a:t>Module</a:t>
            </a:r>
            <a:endParaRPr lang="zh-CN" altLang="en-US" sz="1600" i="1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5347812" y="3961259"/>
            <a:ext cx="971494" cy="1209537"/>
            <a:chOff x="5347812" y="3961259"/>
            <a:chExt cx="971494" cy="1209537"/>
          </a:xfrm>
        </p:grpSpPr>
        <p:sp>
          <p:nvSpPr>
            <p:cNvPr id="204" name="虚尾箭头 203"/>
            <p:cNvSpPr/>
            <p:nvPr/>
          </p:nvSpPr>
          <p:spPr>
            <a:xfrm rot="5400000">
              <a:off x="5516820" y="4073289"/>
              <a:ext cx="612439" cy="388379"/>
            </a:xfrm>
            <a:prstGeom prst="stripedRightArrow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5" name="剪去对角的矩形 204"/>
            <p:cNvSpPr/>
            <p:nvPr/>
          </p:nvSpPr>
          <p:spPr>
            <a:xfrm>
              <a:off x="5347812" y="4593464"/>
              <a:ext cx="971494" cy="577332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Switch EPT</a:t>
              </a:r>
              <a:endParaRPr lang="zh-CN" altLang="en-US" sz="1600" dirty="0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2989826" y="3961259"/>
            <a:ext cx="2136629" cy="1188724"/>
            <a:chOff x="2989826" y="3961259"/>
            <a:chExt cx="2136629" cy="1188724"/>
          </a:xfrm>
        </p:grpSpPr>
        <p:cxnSp>
          <p:nvCxnSpPr>
            <p:cNvPr id="207" name="直接箭头连接符 206"/>
            <p:cNvCxnSpPr>
              <a:stCxn id="186" idx="0"/>
            </p:cNvCxnSpPr>
            <p:nvPr/>
          </p:nvCxnSpPr>
          <p:spPr>
            <a:xfrm flipV="1">
              <a:off x="2989826" y="4861317"/>
              <a:ext cx="1202622" cy="4327"/>
            </a:xfrm>
            <a:prstGeom prst="straightConnector1">
              <a:avLst/>
            </a:prstGeom>
            <a:ln w="25400">
              <a:headEnd w="lg" len="lg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虚尾箭头 207"/>
            <p:cNvSpPr/>
            <p:nvPr/>
          </p:nvSpPr>
          <p:spPr>
            <a:xfrm rot="5400000">
              <a:off x="4379458" y="4071350"/>
              <a:ext cx="608561" cy="388379"/>
            </a:xfrm>
            <a:prstGeom prst="stripedRightArrow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9" name="剪去对角的矩形 208"/>
            <p:cNvSpPr/>
            <p:nvPr/>
          </p:nvSpPr>
          <p:spPr>
            <a:xfrm>
              <a:off x="4211698" y="4572651"/>
              <a:ext cx="914757" cy="577332"/>
            </a:xfrm>
            <a:prstGeom prst="snip2Diag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Sync EPT</a:t>
              </a:r>
              <a:endParaRPr lang="zh-CN" altLang="en-US" sz="1600" dirty="0"/>
            </a:p>
          </p:txBody>
        </p:sp>
      </p:grpSp>
      <p:cxnSp>
        <p:nvCxnSpPr>
          <p:cNvPr id="210" name="直接箭头连接符 209"/>
          <p:cNvCxnSpPr/>
          <p:nvPr/>
        </p:nvCxnSpPr>
        <p:spPr>
          <a:xfrm>
            <a:off x="6763303" y="6264224"/>
            <a:ext cx="49942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7184748" y="5969628"/>
            <a:ext cx="95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Intercept</a:t>
            </a:r>
          </a:p>
          <a:p>
            <a:r>
              <a:rPr lang="en-US" altLang="zh-CN" sz="1600" i="1" dirty="0" smtClean="0"/>
              <a:t>Events</a:t>
            </a:r>
            <a:endParaRPr lang="zh-CN" altLang="en-US" sz="1600" i="1" dirty="0"/>
          </a:p>
        </p:txBody>
      </p:sp>
      <p:sp>
        <p:nvSpPr>
          <p:cNvPr id="212" name="文本框 211"/>
          <p:cNvSpPr txBox="1"/>
          <p:nvPr/>
        </p:nvSpPr>
        <p:spPr>
          <a:xfrm>
            <a:off x="7227499" y="5171892"/>
            <a:ext cx="934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/>
              <a:t>Inject</a:t>
            </a:r>
          </a:p>
          <a:p>
            <a:r>
              <a:rPr lang="en-US" altLang="zh-CN" sz="1600" i="1" dirty="0" smtClean="0"/>
              <a:t>Interrupt</a:t>
            </a:r>
            <a:endParaRPr lang="zh-CN" altLang="en-US" sz="1600" i="1" dirty="0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6763303" y="5541224"/>
            <a:ext cx="454297" cy="0"/>
          </a:xfrm>
          <a:prstGeom prst="straightConnector1">
            <a:avLst/>
          </a:prstGeom>
          <a:ln w="25400" cmpd="sng">
            <a:prstDash val="sysDot"/>
            <a:headEnd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4" name="组 2"/>
          <p:cNvGrpSpPr/>
          <p:nvPr/>
        </p:nvGrpSpPr>
        <p:grpSpPr>
          <a:xfrm>
            <a:off x="3519397" y="4293638"/>
            <a:ext cx="615891" cy="413488"/>
            <a:chOff x="6900319" y="1774488"/>
            <a:chExt cx="615891" cy="413488"/>
          </a:xfrm>
        </p:grpSpPr>
        <p:cxnSp>
          <p:nvCxnSpPr>
            <p:cNvPr id="215" name="肘形连接符 214"/>
            <p:cNvCxnSpPr>
              <a:stCxn id="192" idx="1"/>
            </p:cNvCxnSpPr>
            <p:nvPr/>
          </p:nvCxnSpPr>
          <p:spPr>
            <a:xfrm rot="16200000" flipH="1">
              <a:off x="6935447" y="1739360"/>
              <a:ext cx="252364" cy="322619"/>
            </a:xfrm>
            <a:prstGeom prst="bentConnector2">
              <a:avLst/>
            </a:prstGeom>
            <a:ln w="25400">
              <a:solidFill>
                <a:schemeClr val="tx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6" name="Picture 2" descr="https://timgsa.baidu.com/timg?image&amp;quality=80&amp;size=b9999_10000&amp;sec=1555414360960&amp;di=a837d55dfac2ab438ae1b366142da277&amp;imgtype=0&amp;src=http%3A%2F%2Fimg.mp.itc.cn%2Fq_mini%2Cc_zoom%2Cw_640%2Fupload%2F20161109%2F7282cfdf2148480c8450142a33f653fe.gif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CFC"/>
                </a:clrFrom>
                <a:clrTo>
                  <a:srgbClr val="FD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815" y="1835668"/>
              <a:ext cx="291395" cy="352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7" name="组 4"/>
          <p:cNvGrpSpPr/>
          <p:nvPr/>
        </p:nvGrpSpPr>
        <p:grpSpPr>
          <a:xfrm>
            <a:off x="3552114" y="4886406"/>
            <a:ext cx="291172" cy="930370"/>
            <a:chOff x="8132450" y="1202963"/>
            <a:chExt cx="291172" cy="930370"/>
          </a:xfrm>
        </p:grpSpPr>
        <p:cxnSp>
          <p:nvCxnSpPr>
            <p:cNvPr id="218" name="直接箭头连接符 217"/>
            <p:cNvCxnSpPr/>
            <p:nvPr/>
          </p:nvCxnSpPr>
          <p:spPr>
            <a:xfrm flipH="1" flipV="1">
              <a:off x="8274888" y="1527546"/>
              <a:ext cx="5357" cy="605787"/>
            </a:xfrm>
            <a:prstGeom prst="straightConnector1">
              <a:avLst/>
            </a:prstGeom>
            <a:ln w="25400" cmpd="sng">
              <a:prstDash val="sysDot"/>
              <a:headEnd w="lg" len="lg"/>
              <a:tailEnd type="arrow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19" name="Picture 4" descr="https://timgsa.baidu.com/timg?image&amp;quality=80&amp;size=b9999_10000&amp;sec=1555414360960&amp;di=a837d55dfac2ab438ae1b366142da277&amp;imgtype=0&amp;src=http%3A%2F%2Fimg.mp.itc.cn%2Fq_mini%2Cc_zoom%2Cw_640%2Fupload%2F20161109%2F7282cfdf2148480c8450142a33f653fe.gif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CFC"/>
                </a:clrFrom>
                <a:clrTo>
                  <a:srgbClr val="FD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450" y="1202963"/>
              <a:ext cx="291172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0" name="图片 219"/>
          <p:cNvPicPr>
            <a:picLocks noChangeAspect="1"/>
          </p:cNvPicPr>
          <p:nvPr/>
        </p:nvPicPr>
        <p:blipFill>
          <a:blip r:embed="rId8">
            <a:clrChange>
              <a:clrFrom>
                <a:srgbClr val="FDFCFC"/>
              </a:clrFrom>
              <a:clrTo>
                <a:srgbClr val="FD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0346" y="4314011"/>
            <a:ext cx="339989" cy="4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How to Integrate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with KPTI?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KPTI splits the page table for each process into a user-mode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page table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and a kernel-mode page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table.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PCID is used to avoid the TLB flush during context-switch.</a:t>
            </a:r>
          </a:p>
        </p:txBody>
      </p:sp>
      <p:sp>
        <p:nvSpPr>
          <p:cNvPr id="35" name="矩形 34"/>
          <p:cNvSpPr/>
          <p:nvPr/>
        </p:nvSpPr>
        <p:spPr>
          <a:xfrm>
            <a:off x="3966938" y="3109620"/>
            <a:ext cx="1160408" cy="10804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286775" y="5650949"/>
            <a:ext cx="38405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1270231" y="6030395"/>
            <a:ext cx="386187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2453171" y="5388823"/>
            <a:ext cx="1538433" cy="297624"/>
            <a:chOff x="3532405" y="5407165"/>
            <a:chExt cx="1538433" cy="297624"/>
          </a:xfrm>
        </p:grpSpPr>
        <p:sp>
          <p:nvSpPr>
            <p:cNvPr id="39" name="任意多边形 38"/>
            <p:cNvSpPr/>
            <p:nvPr/>
          </p:nvSpPr>
          <p:spPr>
            <a:xfrm rot="5400000" flipV="1">
              <a:off x="4182716" y="4756854"/>
              <a:ext cx="237811" cy="1538433"/>
            </a:xfrm>
            <a:custGeom>
              <a:avLst/>
              <a:gdLst>
                <a:gd name="connsiteX0" fmla="*/ 242902 w 242902"/>
                <a:gd name="connsiteY0" fmla="*/ 628650 h 628650"/>
                <a:gd name="connsiteX1" fmla="*/ 15 w 242902"/>
                <a:gd name="connsiteY1" fmla="*/ 323850 h 628650"/>
                <a:gd name="connsiteX2" fmla="*/ 233377 w 242902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902" h="628650">
                  <a:moveTo>
                    <a:pt x="242902" y="628650"/>
                  </a:moveTo>
                  <a:cubicBezTo>
                    <a:pt x="122252" y="528637"/>
                    <a:pt x="1602" y="428625"/>
                    <a:pt x="15" y="323850"/>
                  </a:cubicBezTo>
                  <a:cubicBezTo>
                    <a:pt x="-1573" y="219075"/>
                    <a:pt x="115902" y="109537"/>
                    <a:pt x="233377" y="0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17516" y="542293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CR3[12] =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937" y="4190575"/>
            <a:ext cx="1160409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66938" y="3945026"/>
            <a:ext cx="1160408" cy="24502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5468" y="4190575"/>
            <a:ext cx="1163036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468" y="3109620"/>
            <a:ext cx="1163036" cy="108042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86775" y="28482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Kernel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9248" y="286657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User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47498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Kernel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1850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User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74665" y="5667572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4474" y="5659689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stCxn id="48" idx="0"/>
            <a:endCxn id="41" idx="2"/>
          </p:cNvCxnSpPr>
          <p:nvPr/>
        </p:nvCxnSpPr>
        <p:spPr>
          <a:xfrm flipV="1">
            <a:off x="4164223" y="5512823"/>
            <a:ext cx="382919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2" name="直接箭头连接符 51"/>
          <p:cNvCxnSpPr>
            <a:stCxn id="47" idx="0"/>
            <a:endCxn id="43" idx="2"/>
          </p:cNvCxnSpPr>
          <p:nvPr/>
        </p:nvCxnSpPr>
        <p:spPr>
          <a:xfrm flipH="1" flipV="1">
            <a:off x="1846986" y="5512823"/>
            <a:ext cx="472885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5" name="右箭头 54"/>
          <p:cNvSpPr/>
          <p:nvPr/>
        </p:nvSpPr>
        <p:spPr>
          <a:xfrm rot="10800000">
            <a:off x="2740122" y="5626644"/>
            <a:ext cx="1003849" cy="421441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6200000">
            <a:off x="2982742" y="3943819"/>
            <a:ext cx="416961" cy="1466389"/>
          </a:xfrm>
          <a:prstGeom prst="rightArrow">
            <a:avLst>
              <a:gd name="adj1" fmla="val 51300"/>
              <a:gd name="adj2" fmla="val 5000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65043" y="4108295"/>
            <a:ext cx="852358" cy="2818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kPCID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53" idx="1"/>
          </p:cNvCxnSpPr>
          <p:nvPr/>
        </p:nvCxnSpPr>
        <p:spPr>
          <a:xfrm flipH="1">
            <a:off x="2428504" y="4249221"/>
            <a:ext cx="3365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753226" y="4958833"/>
            <a:ext cx="1213711" cy="281852"/>
            <a:chOff x="3832460" y="4977175"/>
            <a:chExt cx="1213711" cy="281852"/>
          </a:xfrm>
        </p:grpSpPr>
        <p:sp>
          <p:nvSpPr>
            <p:cNvPr id="54" name="矩形 53"/>
            <p:cNvSpPr/>
            <p:nvPr/>
          </p:nvSpPr>
          <p:spPr>
            <a:xfrm>
              <a:off x="3832460" y="4977175"/>
              <a:ext cx="852358" cy="28185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uPCID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684819" y="5121768"/>
              <a:ext cx="36135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2529050" y="3558015"/>
            <a:ext cx="1355003" cy="1401902"/>
            <a:chOff x="3608284" y="3576357"/>
            <a:chExt cx="1355003" cy="1401902"/>
          </a:xfrm>
        </p:grpSpPr>
        <p:sp>
          <p:nvSpPr>
            <p:cNvPr id="61" name="矩形 60"/>
            <p:cNvSpPr/>
            <p:nvPr/>
          </p:nvSpPr>
          <p:spPr>
            <a:xfrm>
              <a:off x="3608284" y="357635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CR3[11] =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4065771" y="3749291"/>
              <a:ext cx="897516" cy="1228968"/>
            </a:xfrm>
            <a:custGeom>
              <a:avLst/>
              <a:gdLst>
                <a:gd name="connsiteX0" fmla="*/ 619125 w 897516"/>
                <a:gd name="connsiteY0" fmla="*/ 1497722 h 1497722"/>
                <a:gd name="connsiteX1" fmla="*/ 895350 w 897516"/>
                <a:gd name="connsiteY1" fmla="*/ 630947 h 1497722"/>
                <a:gd name="connsiteX2" fmla="*/ 704850 w 897516"/>
                <a:gd name="connsiteY2" fmla="*/ 2297 h 1497722"/>
                <a:gd name="connsiteX3" fmla="*/ 0 w 897516"/>
                <a:gd name="connsiteY3" fmla="*/ 459497 h 149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16" h="1497722">
                  <a:moveTo>
                    <a:pt x="619125" y="1497722"/>
                  </a:moveTo>
                  <a:cubicBezTo>
                    <a:pt x="750094" y="1188953"/>
                    <a:pt x="881063" y="880184"/>
                    <a:pt x="895350" y="630947"/>
                  </a:cubicBezTo>
                  <a:cubicBezTo>
                    <a:pt x="909637" y="381710"/>
                    <a:pt x="854075" y="30872"/>
                    <a:pt x="704850" y="2297"/>
                  </a:cubicBezTo>
                  <a:cubicBezTo>
                    <a:pt x="555625" y="-26278"/>
                    <a:pt x="277812" y="216609"/>
                    <a:pt x="0" y="459497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50009" y="5693073"/>
            <a:ext cx="1038623" cy="3018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memory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66782" y="3458855"/>
            <a:ext cx="1160408" cy="24502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err="1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SafeHidden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6705"/>
              </p:ext>
            </p:extLst>
          </p:nvPr>
        </p:nvGraphicFramePr>
        <p:xfrm>
          <a:off x="6287755" y="2950528"/>
          <a:ext cx="279745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718"/>
                <a:gridCol w="1948733"/>
              </a:tblGrid>
              <a:tr h="2856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</a:rPr>
                        <a:t>TLB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PCID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VPN-&gt;PFN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268096" y="4404018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曲线连接符 76"/>
          <p:cNvCxnSpPr>
            <a:stCxn id="67" idx="1"/>
            <a:endCxn id="73" idx="1"/>
          </p:cNvCxnSpPr>
          <p:nvPr/>
        </p:nvCxnSpPr>
        <p:spPr>
          <a:xfrm rot="10800000" flipH="1" flipV="1">
            <a:off x="1266782" y="3581365"/>
            <a:ext cx="1314" cy="945163"/>
          </a:xfrm>
          <a:prstGeom prst="curvedConnector3">
            <a:avLst>
              <a:gd name="adj1" fmla="val -320761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971320" y="4404017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25853" y="3344951"/>
            <a:ext cx="739069" cy="369332"/>
            <a:chOff x="425853" y="3344951"/>
            <a:chExt cx="739069" cy="369332"/>
          </a:xfrm>
        </p:grpSpPr>
        <p:sp>
          <p:nvSpPr>
            <p:cNvPr id="79" name="右箭头 78"/>
            <p:cNvSpPr/>
            <p:nvPr/>
          </p:nvSpPr>
          <p:spPr>
            <a:xfrm>
              <a:off x="798976" y="3458855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25853" y="33449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3" grpId="0" animBg="1"/>
      <p:bldP spid="67" grpId="0" animBg="1"/>
      <p:bldP spid="73" grpId="0" animBg="1"/>
      <p:bldP spid="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How to Integrate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with KPTI?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TLB entry loaded in kernel-mode page table with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kPCID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cannot be used by user-mode code!</a:t>
            </a:r>
          </a:p>
        </p:txBody>
      </p:sp>
      <p:sp>
        <p:nvSpPr>
          <p:cNvPr id="35" name="矩形 34"/>
          <p:cNvSpPr/>
          <p:nvPr/>
        </p:nvSpPr>
        <p:spPr>
          <a:xfrm>
            <a:off x="3966938" y="3109620"/>
            <a:ext cx="1160408" cy="10804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286775" y="5650949"/>
            <a:ext cx="38405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1270231" y="6030395"/>
            <a:ext cx="386187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2453171" y="5388823"/>
            <a:ext cx="1538433" cy="297624"/>
            <a:chOff x="3532405" y="5407165"/>
            <a:chExt cx="1538433" cy="297624"/>
          </a:xfrm>
        </p:grpSpPr>
        <p:sp>
          <p:nvSpPr>
            <p:cNvPr id="39" name="任意多边形 38"/>
            <p:cNvSpPr/>
            <p:nvPr/>
          </p:nvSpPr>
          <p:spPr>
            <a:xfrm rot="5400000" flipV="1">
              <a:off x="4182716" y="4756854"/>
              <a:ext cx="237811" cy="1538433"/>
            </a:xfrm>
            <a:custGeom>
              <a:avLst/>
              <a:gdLst>
                <a:gd name="connsiteX0" fmla="*/ 242902 w 242902"/>
                <a:gd name="connsiteY0" fmla="*/ 628650 h 628650"/>
                <a:gd name="connsiteX1" fmla="*/ 15 w 242902"/>
                <a:gd name="connsiteY1" fmla="*/ 323850 h 628650"/>
                <a:gd name="connsiteX2" fmla="*/ 233377 w 242902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902" h="628650">
                  <a:moveTo>
                    <a:pt x="242902" y="628650"/>
                  </a:moveTo>
                  <a:cubicBezTo>
                    <a:pt x="122252" y="528637"/>
                    <a:pt x="1602" y="428625"/>
                    <a:pt x="15" y="323850"/>
                  </a:cubicBezTo>
                  <a:cubicBezTo>
                    <a:pt x="-1573" y="219075"/>
                    <a:pt x="115902" y="109537"/>
                    <a:pt x="233377" y="0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17516" y="542293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CR3[12] =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937" y="4190575"/>
            <a:ext cx="1160409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66938" y="3945026"/>
            <a:ext cx="1160408" cy="24502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5468" y="4190575"/>
            <a:ext cx="1163036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468" y="3109620"/>
            <a:ext cx="1163036" cy="108042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86775" y="28482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Kernel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9248" y="286657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User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47498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Kernel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1850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User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74665" y="5667572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4474" y="5659689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stCxn id="48" idx="0"/>
            <a:endCxn id="41" idx="2"/>
          </p:cNvCxnSpPr>
          <p:nvPr/>
        </p:nvCxnSpPr>
        <p:spPr>
          <a:xfrm flipV="1">
            <a:off x="4164223" y="5512823"/>
            <a:ext cx="382919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2" name="直接箭头连接符 51"/>
          <p:cNvCxnSpPr>
            <a:stCxn id="47" idx="0"/>
            <a:endCxn id="43" idx="2"/>
          </p:cNvCxnSpPr>
          <p:nvPr/>
        </p:nvCxnSpPr>
        <p:spPr>
          <a:xfrm flipH="1" flipV="1">
            <a:off x="1846986" y="5512823"/>
            <a:ext cx="472885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5" name="右箭头 54"/>
          <p:cNvSpPr/>
          <p:nvPr/>
        </p:nvSpPr>
        <p:spPr>
          <a:xfrm rot="10800000">
            <a:off x="2740122" y="5626644"/>
            <a:ext cx="1003849" cy="421441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6200000">
            <a:off x="2982742" y="3943819"/>
            <a:ext cx="416961" cy="1466389"/>
          </a:xfrm>
          <a:prstGeom prst="rightArrow">
            <a:avLst>
              <a:gd name="adj1" fmla="val 51300"/>
              <a:gd name="adj2" fmla="val 5000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65043" y="4108295"/>
            <a:ext cx="852358" cy="2818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kPCID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53" idx="1"/>
          </p:cNvCxnSpPr>
          <p:nvPr/>
        </p:nvCxnSpPr>
        <p:spPr>
          <a:xfrm flipH="1">
            <a:off x="2428504" y="4249221"/>
            <a:ext cx="3365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753226" y="4958833"/>
            <a:ext cx="1213711" cy="281852"/>
            <a:chOff x="3832460" y="4977175"/>
            <a:chExt cx="1213711" cy="281852"/>
          </a:xfrm>
        </p:grpSpPr>
        <p:sp>
          <p:nvSpPr>
            <p:cNvPr id="54" name="矩形 53"/>
            <p:cNvSpPr/>
            <p:nvPr/>
          </p:nvSpPr>
          <p:spPr>
            <a:xfrm>
              <a:off x="3832460" y="4977175"/>
              <a:ext cx="852358" cy="28185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uPCID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684819" y="5121768"/>
              <a:ext cx="36135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2529050" y="3558015"/>
            <a:ext cx="1355003" cy="1401902"/>
            <a:chOff x="3608284" y="3576357"/>
            <a:chExt cx="1355003" cy="1401902"/>
          </a:xfrm>
        </p:grpSpPr>
        <p:sp>
          <p:nvSpPr>
            <p:cNvPr id="61" name="矩形 60"/>
            <p:cNvSpPr/>
            <p:nvPr/>
          </p:nvSpPr>
          <p:spPr>
            <a:xfrm>
              <a:off x="3608284" y="357635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CR3[11] =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4065771" y="3749291"/>
              <a:ext cx="897516" cy="1228968"/>
            </a:xfrm>
            <a:custGeom>
              <a:avLst/>
              <a:gdLst>
                <a:gd name="connsiteX0" fmla="*/ 619125 w 897516"/>
                <a:gd name="connsiteY0" fmla="*/ 1497722 h 1497722"/>
                <a:gd name="connsiteX1" fmla="*/ 895350 w 897516"/>
                <a:gd name="connsiteY1" fmla="*/ 630947 h 1497722"/>
                <a:gd name="connsiteX2" fmla="*/ 704850 w 897516"/>
                <a:gd name="connsiteY2" fmla="*/ 2297 h 1497722"/>
                <a:gd name="connsiteX3" fmla="*/ 0 w 897516"/>
                <a:gd name="connsiteY3" fmla="*/ 459497 h 149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16" h="1497722">
                  <a:moveTo>
                    <a:pt x="619125" y="1497722"/>
                  </a:moveTo>
                  <a:cubicBezTo>
                    <a:pt x="750094" y="1188953"/>
                    <a:pt x="881063" y="880184"/>
                    <a:pt x="895350" y="630947"/>
                  </a:cubicBezTo>
                  <a:cubicBezTo>
                    <a:pt x="909637" y="381710"/>
                    <a:pt x="854075" y="30872"/>
                    <a:pt x="704850" y="2297"/>
                  </a:cubicBezTo>
                  <a:cubicBezTo>
                    <a:pt x="555625" y="-26278"/>
                    <a:pt x="277812" y="216609"/>
                    <a:pt x="0" y="459497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50009" y="5693073"/>
            <a:ext cx="1038623" cy="3018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memory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66782" y="3458855"/>
            <a:ext cx="1160408" cy="24502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err="1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SafeHidden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3987"/>
              </p:ext>
            </p:extLst>
          </p:nvPr>
        </p:nvGraphicFramePr>
        <p:xfrm>
          <a:off x="6287755" y="2950528"/>
          <a:ext cx="279745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718"/>
                <a:gridCol w="1948733"/>
              </a:tblGrid>
              <a:tr h="2856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</a:rPr>
                        <a:t>TLB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PCID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VPN-&gt;PFN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0xsafearea    -&gt;0x…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268096" y="4404018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曲线连接符 76"/>
          <p:cNvCxnSpPr>
            <a:stCxn id="67" idx="1"/>
            <a:endCxn id="73" idx="1"/>
          </p:cNvCxnSpPr>
          <p:nvPr/>
        </p:nvCxnSpPr>
        <p:spPr>
          <a:xfrm rot="10800000" flipH="1" flipV="1">
            <a:off x="1266782" y="3581365"/>
            <a:ext cx="1314" cy="945163"/>
          </a:xfrm>
          <a:prstGeom prst="curvedConnector3">
            <a:avLst>
              <a:gd name="adj1" fmla="val -320761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971320" y="4404017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70681" y="4644332"/>
            <a:ext cx="1143545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TLB miss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36111" y="4317226"/>
            <a:ext cx="749492" cy="369332"/>
            <a:chOff x="5136111" y="4317226"/>
            <a:chExt cx="749492" cy="369332"/>
          </a:xfrm>
        </p:grpSpPr>
        <p:sp>
          <p:nvSpPr>
            <p:cNvPr id="81" name="右箭头 80"/>
            <p:cNvSpPr/>
            <p:nvPr/>
          </p:nvSpPr>
          <p:spPr>
            <a:xfrm rot="10800000">
              <a:off x="5136111" y="4421889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444457" y="43172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3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Information Hiding is Not Secure Any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M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ore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Recent attacks have made it vulnerable again.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Via breaking the </a:t>
            </a:r>
            <a:r>
              <a:rPr lang="en-US" altLang="zh-CN" sz="2400" b="1" dirty="0" smtClean="0">
                <a:latin typeface="Candara"/>
                <a:cs typeface="Candara"/>
              </a:rPr>
              <a:t>assumptions</a:t>
            </a:r>
            <a:r>
              <a:rPr lang="en-US" altLang="zh-CN" sz="2400" dirty="0" smtClean="0">
                <a:latin typeface="Candara"/>
                <a:cs typeface="Candara"/>
              </a:rPr>
              <a:t> of this technique !!!</a:t>
            </a:r>
          </a:p>
          <a:p>
            <a:pPr marL="0" indent="0">
              <a:buNone/>
            </a:pP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Rethink the assumptions of IH :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zh-CN" sz="2400" dirty="0">
                <a:latin typeface="Candara"/>
                <a:cs typeface="Candara"/>
                <a:sym typeface="Wingdings" panose="05000000000000000000" pitchFamily="2" charset="2"/>
              </a:rPr>
              <a:t>Failed guesses could crash the program </a:t>
            </a:r>
          </a:p>
          <a:p>
            <a:pPr marL="5715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		 Avoid </a:t>
            </a:r>
            <a:r>
              <a:rPr lang="en-US" altLang="zh-CN" sz="2400" dirty="0" smtClean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crash</a:t>
            </a:r>
            <a:endParaRPr lang="en-US" altLang="zh-CN" sz="2400" dirty="0" smtClean="0">
              <a:latin typeface="Candara"/>
              <a:cs typeface="Candara"/>
            </a:endParaRPr>
          </a:p>
          <a:p>
            <a:pPr marL="514350" indent="-457200">
              <a:buFont typeface="+mj-lt"/>
              <a:buAutoNum type="arabicPeriod" startAt="2"/>
            </a:pPr>
            <a:r>
              <a:rPr lang="en-US" altLang="zh-CN" sz="2400" dirty="0" smtClean="0">
                <a:latin typeface="Candara"/>
                <a:cs typeface="Candara"/>
              </a:rPr>
              <a:t>Safe area is designed very small (high entropy) </a:t>
            </a:r>
          </a:p>
          <a:p>
            <a:pPr marL="5715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		 Reduce entropy</a:t>
            </a:r>
          </a:p>
          <a:p>
            <a:pPr marL="514350" indent="-457200">
              <a:buFont typeface="+mj-lt"/>
              <a:buAutoNum type="arabicPeriod" startAt="3"/>
            </a:pPr>
            <a:r>
              <a:rPr lang="en-US" altLang="zh-CN" sz="2400" dirty="0" smtClean="0">
                <a:latin typeface="Candara"/>
                <a:cs typeface="Candara"/>
              </a:rPr>
              <a:t>Normal accesses will not leak the location </a:t>
            </a:r>
          </a:p>
          <a:p>
            <a:pPr marL="5715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	 Leak page table </a:t>
            </a:r>
            <a:r>
              <a:rPr lang="en-US" altLang="zh-CN" sz="2400" dirty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latin typeface="Candara"/>
                <a:cs typeface="Candara"/>
                <a:sym typeface="Wingdings" panose="05000000000000000000" pitchFamily="2" charset="2"/>
              </a:rPr>
              <a:t>tructure</a:t>
            </a:r>
            <a:endParaRPr lang="en-US" altLang="zh-CN" sz="2400" dirty="0">
              <a:solidFill>
                <a:srgbClr val="FF0000"/>
              </a:solidFill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7601443" y="5599999"/>
            <a:ext cx="416752" cy="192435"/>
          </a:xfrm>
          <a:prstGeom prst="curvedConnector3">
            <a:avLst>
              <a:gd name="adj1" fmla="val 62312"/>
            </a:avLst>
          </a:prstGeom>
          <a:ln w="1016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How to Integrate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with KPTI?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proposed to bind kernel-mode page table with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uPCID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temporarily. </a:t>
            </a:r>
          </a:p>
        </p:txBody>
      </p:sp>
      <p:sp>
        <p:nvSpPr>
          <p:cNvPr id="35" name="矩形 34"/>
          <p:cNvSpPr/>
          <p:nvPr/>
        </p:nvSpPr>
        <p:spPr>
          <a:xfrm>
            <a:off x="3966938" y="3109620"/>
            <a:ext cx="1160408" cy="10804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286775" y="5650949"/>
            <a:ext cx="38405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1270231" y="6030395"/>
            <a:ext cx="386187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2453171" y="5388823"/>
            <a:ext cx="1538433" cy="297624"/>
            <a:chOff x="3532405" y="5407165"/>
            <a:chExt cx="1538433" cy="297624"/>
          </a:xfrm>
        </p:grpSpPr>
        <p:sp>
          <p:nvSpPr>
            <p:cNvPr id="39" name="任意多边形 38"/>
            <p:cNvSpPr/>
            <p:nvPr/>
          </p:nvSpPr>
          <p:spPr>
            <a:xfrm rot="5400000" flipV="1">
              <a:off x="4182716" y="4756854"/>
              <a:ext cx="237811" cy="1538433"/>
            </a:xfrm>
            <a:custGeom>
              <a:avLst/>
              <a:gdLst>
                <a:gd name="connsiteX0" fmla="*/ 242902 w 242902"/>
                <a:gd name="connsiteY0" fmla="*/ 628650 h 628650"/>
                <a:gd name="connsiteX1" fmla="*/ 15 w 242902"/>
                <a:gd name="connsiteY1" fmla="*/ 323850 h 628650"/>
                <a:gd name="connsiteX2" fmla="*/ 233377 w 242902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902" h="628650">
                  <a:moveTo>
                    <a:pt x="242902" y="628650"/>
                  </a:moveTo>
                  <a:cubicBezTo>
                    <a:pt x="122252" y="528637"/>
                    <a:pt x="1602" y="428625"/>
                    <a:pt x="15" y="323850"/>
                  </a:cubicBezTo>
                  <a:cubicBezTo>
                    <a:pt x="-1573" y="219075"/>
                    <a:pt x="115902" y="109537"/>
                    <a:pt x="233377" y="0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17516" y="542293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CR3[12] =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937" y="4190575"/>
            <a:ext cx="1160409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66938" y="3945026"/>
            <a:ext cx="1160408" cy="24502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5468" y="4190575"/>
            <a:ext cx="1163036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468" y="3109620"/>
            <a:ext cx="1163036" cy="108042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86775" y="28482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Kernel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9248" y="286657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User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47498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Kernel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1850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User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74665" y="5667572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4474" y="5659689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stCxn id="48" idx="0"/>
            <a:endCxn id="41" idx="2"/>
          </p:cNvCxnSpPr>
          <p:nvPr/>
        </p:nvCxnSpPr>
        <p:spPr>
          <a:xfrm flipV="1">
            <a:off x="4164223" y="5512823"/>
            <a:ext cx="382919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2" name="直接箭头连接符 51"/>
          <p:cNvCxnSpPr>
            <a:stCxn id="47" idx="0"/>
            <a:endCxn id="43" idx="2"/>
          </p:cNvCxnSpPr>
          <p:nvPr/>
        </p:nvCxnSpPr>
        <p:spPr>
          <a:xfrm flipH="1" flipV="1">
            <a:off x="1846986" y="5512823"/>
            <a:ext cx="472885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5" name="右箭头 54"/>
          <p:cNvSpPr/>
          <p:nvPr/>
        </p:nvSpPr>
        <p:spPr>
          <a:xfrm rot="10800000">
            <a:off x="2740122" y="5626644"/>
            <a:ext cx="1003849" cy="421441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6200000">
            <a:off x="2982742" y="3943819"/>
            <a:ext cx="416961" cy="1466389"/>
          </a:xfrm>
          <a:prstGeom prst="rightArrow">
            <a:avLst>
              <a:gd name="adj1" fmla="val 51300"/>
              <a:gd name="adj2" fmla="val 5000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65043" y="4108295"/>
            <a:ext cx="852358" cy="2818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kPCID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53" idx="1"/>
          </p:cNvCxnSpPr>
          <p:nvPr/>
        </p:nvCxnSpPr>
        <p:spPr>
          <a:xfrm flipH="1">
            <a:off x="2428504" y="4249221"/>
            <a:ext cx="3365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753226" y="4958833"/>
            <a:ext cx="1213711" cy="281852"/>
            <a:chOff x="3832460" y="4977175"/>
            <a:chExt cx="1213711" cy="281852"/>
          </a:xfrm>
        </p:grpSpPr>
        <p:sp>
          <p:nvSpPr>
            <p:cNvPr id="54" name="矩形 53"/>
            <p:cNvSpPr/>
            <p:nvPr/>
          </p:nvSpPr>
          <p:spPr>
            <a:xfrm>
              <a:off x="3832460" y="4977175"/>
              <a:ext cx="852358" cy="28185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uPCID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684819" y="5121768"/>
              <a:ext cx="36135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2529050" y="3558015"/>
            <a:ext cx="1355003" cy="1401902"/>
            <a:chOff x="3608284" y="3576357"/>
            <a:chExt cx="1355003" cy="1401902"/>
          </a:xfrm>
        </p:grpSpPr>
        <p:sp>
          <p:nvSpPr>
            <p:cNvPr id="61" name="矩形 60"/>
            <p:cNvSpPr/>
            <p:nvPr/>
          </p:nvSpPr>
          <p:spPr>
            <a:xfrm>
              <a:off x="3608284" y="357635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CR3[11] =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4065771" y="3749291"/>
              <a:ext cx="897516" cy="1228968"/>
            </a:xfrm>
            <a:custGeom>
              <a:avLst/>
              <a:gdLst>
                <a:gd name="connsiteX0" fmla="*/ 619125 w 897516"/>
                <a:gd name="connsiteY0" fmla="*/ 1497722 h 1497722"/>
                <a:gd name="connsiteX1" fmla="*/ 895350 w 897516"/>
                <a:gd name="connsiteY1" fmla="*/ 630947 h 1497722"/>
                <a:gd name="connsiteX2" fmla="*/ 704850 w 897516"/>
                <a:gd name="connsiteY2" fmla="*/ 2297 h 1497722"/>
                <a:gd name="connsiteX3" fmla="*/ 0 w 897516"/>
                <a:gd name="connsiteY3" fmla="*/ 459497 h 149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16" h="1497722">
                  <a:moveTo>
                    <a:pt x="619125" y="1497722"/>
                  </a:moveTo>
                  <a:cubicBezTo>
                    <a:pt x="750094" y="1188953"/>
                    <a:pt x="881063" y="880184"/>
                    <a:pt x="895350" y="630947"/>
                  </a:cubicBezTo>
                  <a:cubicBezTo>
                    <a:pt x="909637" y="381710"/>
                    <a:pt x="854075" y="30872"/>
                    <a:pt x="704850" y="2297"/>
                  </a:cubicBezTo>
                  <a:cubicBezTo>
                    <a:pt x="555625" y="-26278"/>
                    <a:pt x="277812" y="216609"/>
                    <a:pt x="0" y="459497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50009" y="5693073"/>
            <a:ext cx="1038623" cy="3018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memory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66782" y="3458855"/>
            <a:ext cx="1160408" cy="24502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err="1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SafeHidden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16802"/>
              </p:ext>
            </p:extLst>
          </p:nvPr>
        </p:nvGraphicFramePr>
        <p:xfrm>
          <a:off x="6287755" y="2950528"/>
          <a:ext cx="279745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718"/>
                <a:gridCol w="1948733"/>
              </a:tblGrid>
              <a:tr h="2856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</a:rPr>
                        <a:t>TLB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PCID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VPN-&gt;PFN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268096" y="4404018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曲线连接符 76"/>
          <p:cNvCxnSpPr>
            <a:stCxn id="67" idx="1"/>
            <a:endCxn id="73" idx="1"/>
          </p:cNvCxnSpPr>
          <p:nvPr/>
        </p:nvCxnSpPr>
        <p:spPr>
          <a:xfrm rot="10800000" flipH="1" flipV="1">
            <a:off x="1266782" y="3581365"/>
            <a:ext cx="1314" cy="945163"/>
          </a:xfrm>
          <a:prstGeom prst="curvedConnector3">
            <a:avLst>
              <a:gd name="adj1" fmla="val -320761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971320" y="4404017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25853" y="3344951"/>
            <a:ext cx="739069" cy="369332"/>
            <a:chOff x="425853" y="3344951"/>
            <a:chExt cx="739069" cy="369332"/>
          </a:xfrm>
        </p:grpSpPr>
        <p:sp>
          <p:nvSpPr>
            <p:cNvPr id="64" name="右箭头 63"/>
            <p:cNvSpPr/>
            <p:nvPr/>
          </p:nvSpPr>
          <p:spPr>
            <a:xfrm>
              <a:off x="798976" y="3458855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25853" y="33449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1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-0.00104 0.124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How to Integrate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with KPTI?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proposed to bind kernel-mode page table with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uPCID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temporarily. </a:t>
            </a:r>
          </a:p>
          <a:p>
            <a:pPr lvl="1"/>
            <a:r>
              <a:rPr lang="en-US" altLang="zh-CN" sz="2400" dirty="0">
                <a:latin typeface="Candara"/>
                <a:cs typeface="Candara"/>
              </a:rPr>
              <a:t>But some pages related to this operation are also loaded.</a:t>
            </a:r>
          </a:p>
          <a:p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66938" y="3109620"/>
            <a:ext cx="1160408" cy="10804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286775" y="5650949"/>
            <a:ext cx="38405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1270231" y="6030395"/>
            <a:ext cx="386187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2453171" y="5388823"/>
            <a:ext cx="1538433" cy="297624"/>
            <a:chOff x="3532405" y="5407165"/>
            <a:chExt cx="1538433" cy="297624"/>
          </a:xfrm>
        </p:grpSpPr>
        <p:sp>
          <p:nvSpPr>
            <p:cNvPr id="39" name="任意多边形 38"/>
            <p:cNvSpPr/>
            <p:nvPr/>
          </p:nvSpPr>
          <p:spPr>
            <a:xfrm rot="5400000" flipV="1">
              <a:off x="4182716" y="4756854"/>
              <a:ext cx="237811" cy="1538433"/>
            </a:xfrm>
            <a:custGeom>
              <a:avLst/>
              <a:gdLst>
                <a:gd name="connsiteX0" fmla="*/ 242902 w 242902"/>
                <a:gd name="connsiteY0" fmla="*/ 628650 h 628650"/>
                <a:gd name="connsiteX1" fmla="*/ 15 w 242902"/>
                <a:gd name="connsiteY1" fmla="*/ 323850 h 628650"/>
                <a:gd name="connsiteX2" fmla="*/ 233377 w 242902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902" h="628650">
                  <a:moveTo>
                    <a:pt x="242902" y="628650"/>
                  </a:moveTo>
                  <a:cubicBezTo>
                    <a:pt x="122252" y="528637"/>
                    <a:pt x="1602" y="428625"/>
                    <a:pt x="15" y="323850"/>
                  </a:cubicBezTo>
                  <a:cubicBezTo>
                    <a:pt x="-1573" y="219075"/>
                    <a:pt x="115902" y="109537"/>
                    <a:pt x="233377" y="0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17516" y="542293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CR3[12] =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937" y="4190575"/>
            <a:ext cx="1160409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66938" y="3945026"/>
            <a:ext cx="1160408" cy="24502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5468" y="4190575"/>
            <a:ext cx="1163036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468" y="3109620"/>
            <a:ext cx="1163036" cy="108042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86775" y="28482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Kernel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9248" y="286657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User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47498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Kernel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1850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User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74665" y="5667572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4474" y="5659689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stCxn id="48" idx="0"/>
            <a:endCxn id="41" idx="2"/>
          </p:cNvCxnSpPr>
          <p:nvPr/>
        </p:nvCxnSpPr>
        <p:spPr>
          <a:xfrm flipV="1">
            <a:off x="4164223" y="5512823"/>
            <a:ext cx="382919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2" name="直接箭头连接符 51"/>
          <p:cNvCxnSpPr>
            <a:stCxn id="47" idx="0"/>
            <a:endCxn id="43" idx="2"/>
          </p:cNvCxnSpPr>
          <p:nvPr/>
        </p:nvCxnSpPr>
        <p:spPr>
          <a:xfrm flipH="1" flipV="1">
            <a:off x="1846986" y="5512823"/>
            <a:ext cx="472885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5" name="右箭头 54"/>
          <p:cNvSpPr/>
          <p:nvPr/>
        </p:nvSpPr>
        <p:spPr>
          <a:xfrm rot="10800000">
            <a:off x="2740122" y="5626644"/>
            <a:ext cx="1003849" cy="421441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6200000">
            <a:off x="2982742" y="3943819"/>
            <a:ext cx="416961" cy="1466389"/>
          </a:xfrm>
          <a:prstGeom prst="rightArrow">
            <a:avLst>
              <a:gd name="adj1" fmla="val 51300"/>
              <a:gd name="adj2" fmla="val 5000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65043" y="4108295"/>
            <a:ext cx="852358" cy="2818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kPCID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2428504" y="5103426"/>
            <a:ext cx="3365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753226" y="4958833"/>
            <a:ext cx="1213711" cy="281852"/>
            <a:chOff x="3832460" y="4977175"/>
            <a:chExt cx="1213711" cy="281852"/>
          </a:xfrm>
        </p:grpSpPr>
        <p:sp>
          <p:nvSpPr>
            <p:cNvPr id="54" name="矩形 53"/>
            <p:cNvSpPr/>
            <p:nvPr/>
          </p:nvSpPr>
          <p:spPr>
            <a:xfrm>
              <a:off x="3832460" y="4977175"/>
              <a:ext cx="852358" cy="28185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uPCID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684819" y="5121768"/>
              <a:ext cx="36135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2529050" y="3558015"/>
            <a:ext cx="1355003" cy="1401902"/>
            <a:chOff x="3608284" y="3576357"/>
            <a:chExt cx="1355003" cy="1401902"/>
          </a:xfrm>
        </p:grpSpPr>
        <p:sp>
          <p:nvSpPr>
            <p:cNvPr id="61" name="矩形 60"/>
            <p:cNvSpPr/>
            <p:nvPr/>
          </p:nvSpPr>
          <p:spPr>
            <a:xfrm>
              <a:off x="3608284" y="357635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CR3[11] =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4065771" y="3749291"/>
              <a:ext cx="897516" cy="1228968"/>
            </a:xfrm>
            <a:custGeom>
              <a:avLst/>
              <a:gdLst>
                <a:gd name="connsiteX0" fmla="*/ 619125 w 897516"/>
                <a:gd name="connsiteY0" fmla="*/ 1497722 h 1497722"/>
                <a:gd name="connsiteX1" fmla="*/ 895350 w 897516"/>
                <a:gd name="connsiteY1" fmla="*/ 630947 h 1497722"/>
                <a:gd name="connsiteX2" fmla="*/ 704850 w 897516"/>
                <a:gd name="connsiteY2" fmla="*/ 2297 h 1497722"/>
                <a:gd name="connsiteX3" fmla="*/ 0 w 897516"/>
                <a:gd name="connsiteY3" fmla="*/ 459497 h 149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16" h="1497722">
                  <a:moveTo>
                    <a:pt x="619125" y="1497722"/>
                  </a:moveTo>
                  <a:cubicBezTo>
                    <a:pt x="750094" y="1188953"/>
                    <a:pt x="881063" y="880184"/>
                    <a:pt x="895350" y="630947"/>
                  </a:cubicBezTo>
                  <a:cubicBezTo>
                    <a:pt x="909637" y="381710"/>
                    <a:pt x="854075" y="30872"/>
                    <a:pt x="704850" y="2297"/>
                  </a:cubicBezTo>
                  <a:cubicBezTo>
                    <a:pt x="555625" y="-26278"/>
                    <a:pt x="277812" y="216609"/>
                    <a:pt x="0" y="459497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50009" y="5693073"/>
            <a:ext cx="1038623" cy="3018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memory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66782" y="3458855"/>
            <a:ext cx="1160408" cy="24502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err="1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SafeHidden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04752"/>
              </p:ext>
            </p:extLst>
          </p:nvPr>
        </p:nvGraphicFramePr>
        <p:xfrm>
          <a:off x="6287755" y="2950528"/>
          <a:ext cx="279745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718"/>
                <a:gridCol w="1948733"/>
              </a:tblGrid>
              <a:tr h="2856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</a:rPr>
                        <a:t>TLB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PCID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VPN-&gt;PFN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uPCID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0xsafearea    -&gt;0x…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268096" y="4404018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曲线连接符 76"/>
          <p:cNvCxnSpPr>
            <a:stCxn id="67" idx="1"/>
            <a:endCxn id="73" idx="1"/>
          </p:cNvCxnSpPr>
          <p:nvPr/>
        </p:nvCxnSpPr>
        <p:spPr>
          <a:xfrm rot="10800000" flipH="1" flipV="1">
            <a:off x="1266782" y="3581365"/>
            <a:ext cx="1314" cy="945163"/>
          </a:xfrm>
          <a:prstGeom prst="curvedConnector3">
            <a:avLst>
              <a:gd name="adj1" fmla="val -320761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971320" y="4404017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25853" y="3344951"/>
            <a:ext cx="739069" cy="369332"/>
            <a:chOff x="425853" y="3344951"/>
            <a:chExt cx="739069" cy="369332"/>
          </a:xfrm>
        </p:grpSpPr>
        <p:sp>
          <p:nvSpPr>
            <p:cNvPr id="66" name="右箭头 65"/>
            <p:cNvSpPr/>
            <p:nvPr/>
          </p:nvSpPr>
          <p:spPr>
            <a:xfrm>
              <a:off x="798976" y="3458855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5853" y="33449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5070681" y="4644332"/>
            <a:ext cx="1143545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TLB hit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136111" y="4317226"/>
            <a:ext cx="749492" cy="369332"/>
            <a:chOff x="5136111" y="4317226"/>
            <a:chExt cx="749492" cy="369332"/>
          </a:xfrm>
        </p:grpSpPr>
        <p:sp>
          <p:nvSpPr>
            <p:cNvPr id="76" name="右箭头 75"/>
            <p:cNvSpPr/>
            <p:nvPr/>
          </p:nvSpPr>
          <p:spPr>
            <a:xfrm rot="10800000">
              <a:off x="5136111" y="4421889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44457" y="43172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How to Integrate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SafeHidden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with KPTI? 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proposed to bind kernel-mode page table with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uPCID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temporarily. </a:t>
            </a:r>
          </a:p>
          <a:p>
            <a:pPr lvl="1"/>
            <a:r>
              <a:rPr lang="en-US" altLang="zh-CN" sz="2400" dirty="0">
                <a:latin typeface="Candara"/>
                <a:cs typeface="Candara"/>
              </a:rPr>
              <a:t>But </a:t>
            </a:r>
            <a:r>
              <a:rPr lang="en-US" altLang="zh-CN" sz="2400" dirty="0" smtClean="0">
                <a:latin typeface="Candara"/>
                <a:cs typeface="Candara"/>
              </a:rPr>
              <a:t>some </a:t>
            </a:r>
            <a:r>
              <a:rPr lang="en-US" altLang="zh-CN" sz="2400" dirty="0">
                <a:latin typeface="Candara"/>
                <a:cs typeface="Candara"/>
              </a:rPr>
              <a:t>pages related to </a:t>
            </a:r>
            <a:r>
              <a:rPr lang="en-US" altLang="zh-CN" sz="2400" dirty="0" smtClean="0">
                <a:latin typeface="Candara"/>
                <a:cs typeface="Candara"/>
              </a:rPr>
              <a:t>this operation are also loaded.</a:t>
            </a:r>
          </a:p>
        </p:txBody>
      </p:sp>
      <p:sp>
        <p:nvSpPr>
          <p:cNvPr id="35" name="矩形 34"/>
          <p:cNvSpPr/>
          <p:nvPr/>
        </p:nvSpPr>
        <p:spPr>
          <a:xfrm>
            <a:off x="3966938" y="3109620"/>
            <a:ext cx="1160408" cy="10804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286775" y="5650949"/>
            <a:ext cx="3840572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>
            <a:off x="1270231" y="6030395"/>
            <a:ext cx="386187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2453171" y="5388823"/>
            <a:ext cx="1538433" cy="297624"/>
            <a:chOff x="3532405" y="5407165"/>
            <a:chExt cx="1538433" cy="297624"/>
          </a:xfrm>
        </p:grpSpPr>
        <p:sp>
          <p:nvSpPr>
            <p:cNvPr id="39" name="任意多边形 38"/>
            <p:cNvSpPr/>
            <p:nvPr/>
          </p:nvSpPr>
          <p:spPr>
            <a:xfrm rot="5400000" flipV="1">
              <a:off x="4182716" y="4756854"/>
              <a:ext cx="237811" cy="1538433"/>
            </a:xfrm>
            <a:custGeom>
              <a:avLst/>
              <a:gdLst>
                <a:gd name="connsiteX0" fmla="*/ 242902 w 242902"/>
                <a:gd name="connsiteY0" fmla="*/ 628650 h 628650"/>
                <a:gd name="connsiteX1" fmla="*/ 15 w 242902"/>
                <a:gd name="connsiteY1" fmla="*/ 323850 h 628650"/>
                <a:gd name="connsiteX2" fmla="*/ 233377 w 242902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902" h="628650">
                  <a:moveTo>
                    <a:pt x="242902" y="628650"/>
                  </a:moveTo>
                  <a:cubicBezTo>
                    <a:pt x="122252" y="528637"/>
                    <a:pt x="1602" y="428625"/>
                    <a:pt x="15" y="323850"/>
                  </a:cubicBezTo>
                  <a:cubicBezTo>
                    <a:pt x="-1573" y="219075"/>
                    <a:pt x="115902" y="109537"/>
                    <a:pt x="233377" y="0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17516" y="542293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CR3[12] = 0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937" y="4190575"/>
            <a:ext cx="1160409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66938" y="3945026"/>
            <a:ext cx="1160408" cy="24502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5468" y="4190575"/>
            <a:ext cx="1163036" cy="132224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User Space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5468" y="3109620"/>
            <a:ext cx="1163036" cy="108042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kern="0" dirty="0">
              <a:solidFill>
                <a:prstClr val="black"/>
              </a:solidFill>
              <a:latin typeface="Candara" panose="020E0502030303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Kernel Space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86775" y="28482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Kernel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9248" y="286657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rPr>
              <a:t>User Mode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47498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Kernel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1850" y="5650042"/>
            <a:ext cx="744745" cy="38035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PGD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 User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74665" y="5667572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4474" y="5659689"/>
            <a:ext cx="511850" cy="2818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stCxn id="48" idx="0"/>
            <a:endCxn id="41" idx="2"/>
          </p:cNvCxnSpPr>
          <p:nvPr/>
        </p:nvCxnSpPr>
        <p:spPr>
          <a:xfrm flipV="1">
            <a:off x="4164223" y="5512823"/>
            <a:ext cx="382919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2" name="直接箭头连接符 51"/>
          <p:cNvCxnSpPr>
            <a:stCxn id="47" idx="0"/>
            <a:endCxn id="43" idx="2"/>
          </p:cNvCxnSpPr>
          <p:nvPr/>
        </p:nvCxnSpPr>
        <p:spPr>
          <a:xfrm flipH="1" flipV="1">
            <a:off x="1846986" y="5512823"/>
            <a:ext cx="472885" cy="13721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55" name="右箭头 54"/>
          <p:cNvSpPr/>
          <p:nvPr/>
        </p:nvSpPr>
        <p:spPr>
          <a:xfrm rot="10800000">
            <a:off x="2740122" y="5626644"/>
            <a:ext cx="1003849" cy="421441"/>
          </a:xfrm>
          <a:prstGeom prst="rightArrow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16200000">
            <a:off x="2982742" y="3943819"/>
            <a:ext cx="416961" cy="1466389"/>
          </a:xfrm>
          <a:prstGeom prst="rightArrow">
            <a:avLst>
              <a:gd name="adj1" fmla="val 51300"/>
              <a:gd name="adj2" fmla="val 5000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65043" y="4108295"/>
            <a:ext cx="852358" cy="2818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kPCID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2428504" y="5103426"/>
            <a:ext cx="33653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753226" y="4958833"/>
            <a:ext cx="1213711" cy="281852"/>
            <a:chOff x="3832460" y="4977175"/>
            <a:chExt cx="1213711" cy="281852"/>
          </a:xfrm>
        </p:grpSpPr>
        <p:sp>
          <p:nvSpPr>
            <p:cNvPr id="54" name="矩形 53"/>
            <p:cNvSpPr/>
            <p:nvPr/>
          </p:nvSpPr>
          <p:spPr>
            <a:xfrm>
              <a:off x="3832460" y="4977175"/>
              <a:ext cx="852358" cy="28185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uPCID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684819" y="5121768"/>
              <a:ext cx="36135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2529050" y="3558015"/>
            <a:ext cx="1355003" cy="1401902"/>
            <a:chOff x="3608284" y="3576357"/>
            <a:chExt cx="1355003" cy="1401902"/>
          </a:xfrm>
        </p:grpSpPr>
        <p:sp>
          <p:nvSpPr>
            <p:cNvPr id="61" name="矩形 60"/>
            <p:cNvSpPr/>
            <p:nvPr/>
          </p:nvSpPr>
          <p:spPr>
            <a:xfrm>
              <a:off x="3608284" y="3576357"/>
              <a:ext cx="1143545" cy="2818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ndara" panose="020E0502030303020204" pitchFamily="34" charset="0"/>
                  <a:ea typeface="宋体" panose="02010600030101010101" pitchFamily="2" charset="-122"/>
                </a:rPr>
                <a:t>CR3[11] = 1</a:t>
              </a:r>
              <a:endPara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4065771" y="3749291"/>
              <a:ext cx="897516" cy="1228968"/>
            </a:xfrm>
            <a:custGeom>
              <a:avLst/>
              <a:gdLst>
                <a:gd name="connsiteX0" fmla="*/ 619125 w 897516"/>
                <a:gd name="connsiteY0" fmla="*/ 1497722 h 1497722"/>
                <a:gd name="connsiteX1" fmla="*/ 895350 w 897516"/>
                <a:gd name="connsiteY1" fmla="*/ 630947 h 1497722"/>
                <a:gd name="connsiteX2" fmla="*/ 704850 w 897516"/>
                <a:gd name="connsiteY2" fmla="*/ 2297 h 1497722"/>
                <a:gd name="connsiteX3" fmla="*/ 0 w 897516"/>
                <a:gd name="connsiteY3" fmla="*/ 459497 h 149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516" h="1497722">
                  <a:moveTo>
                    <a:pt x="619125" y="1497722"/>
                  </a:moveTo>
                  <a:cubicBezTo>
                    <a:pt x="750094" y="1188953"/>
                    <a:pt x="881063" y="880184"/>
                    <a:pt x="895350" y="630947"/>
                  </a:cubicBezTo>
                  <a:cubicBezTo>
                    <a:pt x="909637" y="381710"/>
                    <a:pt x="854075" y="30872"/>
                    <a:pt x="704850" y="2297"/>
                  </a:cubicBezTo>
                  <a:cubicBezTo>
                    <a:pt x="555625" y="-26278"/>
                    <a:pt x="277812" y="216609"/>
                    <a:pt x="0" y="459497"/>
                  </a:cubicBezTo>
                </a:path>
              </a:pathLst>
            </a:cu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50009" y="5693073"/>
            <a:ext cx="1038623" cy="3018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</a:rPr>
              <a:t>memory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66782" y="3458855"/>
            <a:ext cx="1160408" cy="245022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err="1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SafeHidden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19371"/>
              </p:ext>
            </p:extLst>
          </p:nvPr>
        </p:nvGraphicFramePr>
        <p:xfrm>
          <a:off x="6287755" y="2950528"/>
          <a:ext cx="2797451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718"/>
                <a:gridCol w="1948733"/>
              </a:tblGrid>
              <a:tr h="2856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</a:rPr>
                        <a:t>TLB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PCID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ndara" panose="020E0502030303020204" pitchFamily="34" charset="0"/>
                        </a:rPr>
                        <a:t>VPN-&gt;PFN</a:t>
                      </a:r>
                      <a:endParaRPr lang="zh-CN" alt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 panose="020E0502030303020204" pitchFamily="34" charset="0"/>
                        </a:rPr>
                        <a:t>kPCID</a:t>
                      </a:r>
                      <a:endParaRPr lang="zh-CN" altLang="en-US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accent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>
                        <a:solidFill>
                          <a:schemeClr val="accent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uPCID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0xsafearea    -&gt;0x…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uPCID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0xsafehidden-&gt;0x…</a:t>
                      </a:r>
                      <a:endParaRPr lang="zh-CN" altLang="en-US" sz="1600" b="1" kern="1200" dirty="0" smtClean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61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1268096" y="4404018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曲线连接符 76"/>
          <p:cNvCxnSpPr>
            <a:stCxn id="67" idx="1"/>
            <a:endCxn id="73" idx="1"/>
          </p:cNvCxnSpPr>
          <p:nvPr/>
        </p:nvCxnSpPr>
        <p:spPr>
          <a:xfrm rot="10800000" flipH="1" flipV="1">
            <a:off x="1266782" y="3581365"/>
            <a:ext cx="1314" cy="945163"/>
          </a:xfrm>
          <a:prstGeom prst="curvedConnector3">
            <a:avLst>
              <a:gd name="adj1" fmla="val -320761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971320" y="4404017"/>
            <a:ext cx="1160408" cy="2450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  <a:latin typeface="Candara" panose="020E0502030303020204" pitchFamily="34" charset="0"/>
                <a:ea typeface="宋体" panose="02010600030101010101" pitchFamily="2" charset="-122"/>
              </a:rPr>
              <a:t>Safe Area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25853" y="3344951"/>
            <a:ext cx="739069" cy="369332"/>
            <a:chOff x="425853" y="3344951"/>
            <a:chExt cx="739069" cy="369332"/>
          </a:xfrm>
        </p:grpSpPr>
        <p:sp>
          <p:nvSpPr>
            <p:cNvPr id="66" name="右箭头 65"/>
            <p:cNvSpPr/>
            <p:nvPr/>
          </p:nvSpPr>
          <p:spPr>
            <a:xfrm>
              <a:off x="798976" y="3458855"/>
              <a:ext cx="365946" cy="173796"/>
            </a:xfrm>
            <a:prstGeom prst="rightArrow">
              <a:avLst/>
            </a:prstGeom>
            <a:solidFill>
              <a:srgbClr val="7030A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5853" y="33449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PC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</a:endParaRPr>
            </a:p>
          </p:txBody>
        </p:sp>
      </p:grpSp>
      <p:sp>
        <p:nvSpPr>
          <p:cNvPr id="56" name="Content Placeholder 2"/>
          <p:cNvSpPr txBox="1">
            <a:spLocks/>
          </p:cNvSpPr>
          <p:nvPr/>
        </p:nvSpPr>
        <p:spPr>
          <a:xfrm>
            <a:off x="207914" y="6118042"/>
            <a:ext cx="8994716" cy="766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Candara"/>
              </a:rPr>
              <a:t>To avoid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these TLB entries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to be exploited by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the Meltdown attack, </a:t>
            </a:r>
          </a:p>
          <a:p>
            <a:pPr marL="0" indent="0" algn="ctr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 flush them by using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invcpid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instructions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Candar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29325" y="5303451"/>
            <a:ext cx="3228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9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Reload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ing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TLB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E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ntries after Randomization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uses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Intel TSX to test which PTEs of safe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areas are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loaded in the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TLB.</a:t>
            </a:r>
          </a:p>
          <a:p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And then loading them into TLB after randomization to avoid many false alarms of TLB misses.</a:t>
            </a:r>
            <a:endParaRPr lang="en-US" altLang="zh-CN" sz="2400" dirty="0">
              <a:solidFill>
                <a:srgbClr val="000000"/>
              </a:solidFill>
              <a:latin typeface="Candara"/>
              <a:cs typeface="Candara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3750367" y="4439419"/>
            <a:ext cx="5056827" cy="2041212"/>
            <a:chOff x="1327250" y="1671427"/>
            <a:chExt cx="4338472" cy="2494080"/>
          </a:xfrm>
        </p:grpSpPr>
        <p:sp>
          <p:nvSpPr>
            <p:cNvPr id="6" name="Rectangle 8"/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 smtClean="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400" dirty="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1475915" y="1804424"/>
              <a:ext cx="4092122" cy="1993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Candara"/>
                  <a:cs typeface="Candara"/>
                </a:rPr>
                <a:t>i</a:t>
              </a:r>
              <a:r>
                <a:rPr lang="en-US" altLang="zh-CN" sz="2000" b="1" dirty="0" smtClean="0">
                  <a:latin typeface="Candara"/>
                  <a:cs typeface="Candara"/>
                </a:rPr>
                <a:t>f</a:t>
              </a:r>
              <a:r>
                <a:rPr lang="en-US" altLang="zh-CN" sz="2000" dirty="0" smtClean="0">
                  <a:latin typeface="Candara"/>
                  <a:cs typeface="Candara"/>
                </a:rPr>
                <a:t>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2000" i="1" dirty="0" err="1" smtClean="0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  <a:endParaRPr lang="en-US" altLang="zh-CN" sz="2000" dirty="0">
                <a:solidFill>
                  <a:srgbClr val="000000"/>
                </a:solidFill>
                <a:latin typeface="Candara"/>
                <a:cs typeface="Candara"/>
              </a:endParaRPr>
            </a:p>
            <a:p>
              <a:r>
                <a:rPr lang="en-US" altLang="zh-CN" sz="2000" i="1" dirty="0" smtClean="0">
                  <a:solidFill>
                    <a:srgbClr val="FF0000"/>
                  </a:solidFill>
                  <a:latin typeface="Candara"/>
                  <a:cs typeface="Candara"/>
                </a:rPr>
                <a:t>     access a page in safe area</a:t>
              </a:r>
              <a:endParaRPr lang="en-US" altLang="zh-CN" sz="2000" i="1" dirty="0" smtClean="0">
                <a:solidFill>
                  <a:srgbClr val="000000"/>
                </a:solidFill>
                <a:latin typeface="Candara"/>
                <a:cs typeface="Candara"/>
              </a:endParaRPr>
            </a:p>
            <a:p>
              <a:r>
                <a:rPr lang="en-US" altLang="zh-CN" sz="2000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Candara"/>
                  <a:cs typeface="Candara"/>
                </a:rPr>
                <a:t>    </a:t>
              </a:r>
              <a:r>
                <a:rPr lang="zh-CN" altLang="zh-CN" sz="2000" i="1" dirty="0" smtClean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2000" i="1" dirty="0" err="1" smtClean="0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2000" i="1" dirty="0" smtClean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2000" b="1" i="1" dirty="0">
                  <a:latin typeface="Candara"/>
                  <a:cs typeface="Candara"/>
                </a:rPr>
                <a:t>e</a:t>
              </a:r>
              <a:r>
                <a:rPr lang="en-US" altLang="zh-CN" sz="2000" b="1" i="1" dirty="0" smtClean="0">
                  <a:latin typeface="Candara"/>
                  <a:cs typeface="Candara"/>
                </a:rPr>
                <a:t>lse</a:t>
              </a:r>
            </a:p>
            <a:p>
              <a:r>
                <a:rPr lang="zh-CN" altLang="zh-CN" sz="2000" i="1" dirty="0">
                  <a:latin typeface="Candara"/>
                  <a:cs typeface="Candara"/>
                </a:rPr>
                <a:t> </a:t>
              </a:r>
              <a:r>
                <a:rPr lang="zh-CN" altLang="en-US" sz="2000" i="1" dirty="0" smtClean="0">
                  <a:latin typeface="Candara"/>
                  <a:cs typeface="Candara"/>
                </a:rPr>
                <a:t>  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2000" i="1" dirty="0" smtClean="0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andara"/>
                  <a:cs typeface="Candara"/>
                </a:rPr>
                <a:t>routine</a:t>
              </a:r>
              <a:endParaRPr lang="en-US" altLang="zh-CN" sz="2000" dirty="0" smtClean="0">
                <a:solidFill>
                  <a:srgbClr val="FF0000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272801" y="5186719"/>
            <a:ext cx="1534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0099"/>
                </a:solidFill>
                <a:latin typeface="Candara"/>
                <a:cs typeface="Candara"/>
              </a:rPr>
              <a:t>Abort if it is 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  <a:latin typeface="Candara"/>
                <a:cs typeface="Candara"/>
              </a:rPr>
              <a:t>not in TLB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9" name="U-Turn Arrow 11"/>
          <p:cNvSpPr/>
          <p:nvPr/>
        </p:nvSpPr>
        <p:spPr>
          <a:xfrm rot="5400000">
            <a:off x="6617318" y="5354410"/>
            <a:ext cx="973673" cy="380998"/>
          </a:xfrm>
          <a:prstGeom prst="uturnArrow">
            <a:avLst>
              <a:gd name="adj1" fmla="val 11408"/>
              <a:gd name="adj2" fmla="val 25000"/>
              <a:gd name="adj3" fmla="val 25000"/>
              <a:gd name="adj4" fmla="val 40352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78581" y="4746466"/>
            <a:ext cx="33387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latin typeface="Candara"/>
              </a:rPr>
              <a:t>When MMU walk a </a:t>
            </a:r>
            <a:r>
              <a:rPr lang="en-US" sz="2000" b="1" dirty="0" smtClean="0">
                <a:solidFill>
                  <a:schemeClr val="accent1"/>
                </a:solidFill>
                <a:latin typeface="Candara"/>
              </a:rPr>
              <a:t>poisoned PTE, it will trigger </a:t>
            </a:r>
            <a:r>
              <a:rPr lang="en-US" sz="2000" b="1" i="1" dirty="0" smtClean="0">
                <a:solidFill>
                  <a:schemeClr val="accent1"/>
                </a:solidFill>
                <a:latin typeface="Candara"/>
              </a:rPr>
              <a:t>#PF, and then captured by Intel TSX.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Threat Model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Attack</a:t>
            </a:r>
            <a:r>
              <a:rPr lang="en-US" altLang="zh-CN" b="1" dirty="0">
                <a:latin typeface="Candara"/>
                <a:cs typeface="Candara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vectors</a:t>
            </a:r>
          </a:p>
          <a:p>
            <a:pPr lvl="1"/>
            <a:endParaRPr lang="en-US" altLang="zh-CN" sz="20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Our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design</a:t>
            </a:r>
          </a:p>
          <a:p>
            <a:pPr marL="342900" lvl="1" indent="-342900">
              <a:buFont typeface="Arial"/>
              <a:buChar char="•"/>
            </a:pP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System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Implementation</a:t>
            </a:r>
          </a:p>
          <a:p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>
                <a:latin typeface="Candara"/>
                <a:cs typeface="Candar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288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86742" y="1423478"/>
            <a:ext cx="8957258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CPU-intensive benchmarks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SPEC CPU2006 benchmark with </a:t>
            </a:r>
            <a:r>
              <a:rPr lang="en-US" altLang="zh-CN" sz="2400" i="1" dirty="0" smtClean="0">
                <a:latin typeface="Candara"/>
                <a:cs typeface="Candara"/>
              </a:rPr>
              <a:t>ref</a:t>
            </a:r>
            <a:r>
              <a:rPr lang="en-US" altLang="zh-CN" sz="2400" dirty="0" smtClean="0">
                <a:latin typeface="Candara"/>
                <a:cs typeface="Candara"/>
              </a:rPr>
              <a:t> input</a:t>
            </a:r>
          </a:p>
          <a:p>
            <a:pPr lvl="2"/>
            <a:r>
              <a:rPr lang="en-US" altLang="zh-CN" sz="2000" dirty="0" smtClean="0">
                <a:latin typeface="Candara"/>
                <a:cs typeface="Candara"/>
              </a:rPr>
              <a:t>Incurred 2.75% and 2.76% when protecting O-CFI and Shadow Stack.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Multi-threaded Parsec-2.1 benchmark with </a:t>
            </a:r>
            <a:r>
              <a:rPr lang="en-US" altLang="zh-CN" sz="2400" i="1" dirty="0" smtClean="0">
                <a:latin typeface="Candara"/>
                <a:cs typeface="Candara"/>
              </a:rPr>
              <a:t>native</a:t>
            </a:r>
            <a:r>
              <a:rPr lang="en-US" altLang="zh-CN" sz="2400" dirty="0" smtClean="0">
                <a:latin typeface="Candara"/>
                <a:cs typeface="Candara"/>
              </a:rPr>
              <a:t> input</a:t>
            </a:r>
          </a:p>
          <a:p>
            <a:pPr lvl="2"/>
            <a:r>
              <a:rPr lang="en-US" altLang="zh-CN" sz="2000" dirty="0" smtClean="0">
                <a:latin typeface="Candara"/>
                <a:cs typeface="Candara"/>
              </a:rPr>
              <a:t>Incurred 5.78% and 6.44% when protecting O-CFI and Shadow Stack.</a:t>
            </a:r>
            <a:endParaRPr lang="en-US" sz="2000" dirty="0" smtClean="0">
              <a:latin typeface="Candara" panose="020E0502030303020204" pitchFamily="34" charset="0"/>
              <a:cs typeface="Candara"/>
            </a:endParaRPr>
          </a:p>
          <a:p>
            <a:pPr marL="0" indent="0">
              <a:buNone/>
            </a:pPr>
            <a:endParaRPr lang="en-US" sz="2800" dirty="0" smtClean="0">
              <a:latin typeface="Candara" panose="020E0502030303020204" pitchFamily="34" charset="0"/>
              <a:cs typeface="Candara"/>
            </a:endParaRPr>
          </a:p>
          <a:p>
            <a:pPr lvl="1"/>
            <a:endParaRPr lang="en-US" altLang="zh-CN" sz="2000" dirty="0">
              <a:latin typeface="Candara" panose="020E0502030303020204" pitchFamily="34" charset="0"/>
              <a:cs typeface="Candara"/>
            </a:endParaRPr>
          </a:p>
          <a:p>
            <a:endParaRPr lang="en-US" altLang="zh-CN" sz="2800" dirty="0" smtClean="0">
              <a:latin typeface="Candara" panose="020E0502030303020204" pitchFamily="34" charset="0"/>
              <a:cs typeface="Candar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Performance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Evaluation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837"/>
            <a:ext cx="9144000" cy="22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86742" y="1423478"/>
            <a:ext cx="8957258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Network I/O benchmarks</a:t>
            </a:r>
          </a:p>
          <a:p>
            <a:pPr lvl="1"/>
            <a:r>
              <a:rPr lang="en-US" altLang="zh-CN" sz="2400" dirty="0">
                <a:latin typeface="Candara"/>
                <a:cs typeface="Candara"/>
              </a:rPr>
              <a:t>Apache </a:t>
            </a:r>
            <a:r>
              <a:rPr lang="en-US" altLang="zh-CN" sz="2400" dirty="0" smtClean="0">
                <a:latin typeface="Candara"/>
                <a:cs typeface="Candara"/>
              </a:rPr>
              <a:t>is configured to work </a:t>
            </a:r>
            <a:r>
              <a:rPr lang="en-US" altLang="zh-CN" sz="2400" i="1" dirty="0" err="1" smtClean="0">
                <a:latin typeface="Candara"/>
                <a:cs typeface="Candara"/>
              </a:rPr>
              <a:t>mpm</a:t>
            </a:r>
            <a:r>
              <a:rPr lang="en-US" altLang="zh-CN" sz="2400" i="1" dirty="0" smtClean="0">
                <a:latin typeface="Candara"/>
                <a:cs typeface="Candara"/>
              </a:rPr>
              <a:t>-worker</a:t>
            </a:r>
            <a:r>
              <a:rPr lang="en-US" altLang="zh-CN" sz="2400" dirty="0" smtClean="0">
                <a:latin typeface="Candara"/>
                <a:cs typeface="Candara"/>
              </a:rPr>
              <a:t> mode (8 threads).</a:t>
            </a:r>
          </a:p>
          <a:p>
            <a:pPr lvl="2"/>
            <a:r>
              <a:rPr lang="en-US" altLang="zh-CN" sz="2000" dirty="0">
                <a:latin typeface="Candara"/>
                <a:cs typeface="Candara"/>
              </a:rPr>
              <a:t>Incurred </a:t>
            </a:r>
            <a:r>
              <a:rPr lang="en-US" altLang="zh-CN" sz="2000" dirty="0" smtClean="0">
                <a:latin typeface="Candara"/>
                <a:cs typeface="Candara"/>
              </a:rPr>
              <a:t>12.07% </a:t>
            </a:r>
            <a:r>
              <a:rPr lang="en-US" altLang="zh-CN" sz="2000" dirty="0">
                <a:latin typeface="Candara"/>
                <a:cs typeface="Candara"/>
              </a:rPr>
              <a:t>and </a:t>
            </a:r>
            <a:r>
              <a:rPr lang="en-US" altLang="zh-CN" sz="2000" dirty="0" smtClean="0">
                <a:latin typeface="Candara"/>
                <a:cs typeface="Candara"/>
              </a:rPr>
              <a:t>12.18% </a:t>
            </a:r>
            <a:r>
              <a:rPr lang="en-US" altLang="zh-CN" sz="2000" dirty="0">
                <a:latin typeface="Candara"/>
                <a:cs typeface="Candara"/>
              </a:rPr>
              <a:t>when protecting O-CFI and Shadow Stack.</a:t>
            </a:r>
            <a:endParaRPr lang="en-US" altLang="zh-CN" sz="2000" dirty="0" smtClean="0">
              <a:latin typeface="Candara"/>
              <a:cs typeface="Candara"/>
            </a:endParaRPr>
          </a:p>
          <a:p>
            <a:pPr lvl="1"/>
            <a:r>
              <a:rPr lang="en-US" altLang="zh-CN" sz="2400" dirty="0">
                <a:latin typeface="Candara"/>
                <a:cs typeface="Candara"/>
              </a:rPr>
              <a:t>Nginx </a:t>
            </a:r>
            <a:r>
              <a:rPr lang="en-US" altLang="zh-CN" sz="2400" dirty="0" smtClean="0">
                <a:latin typeface="Candara"/>
                <a:cs typeface="Candara"/>
              </a:rPr>
              <a:t>is configured to work with 4 worker processes.</a:t>
            </a:r>
          </a:p>
          <a:p>
            <a:pPr lvl="2"/>
            <a:r>
              <a:rPr lang="en-US" altLang="zh-CN" sz="2000">
                <a:latin typeface="Candara"/>
                <a:cs typeface="Candara"/>
              </a:rPr>
              <a:t>Incurred </a:t>
            </a:r>
            <a:r>
              <a:rPr lang="en-US" altLang="zh-CN" sz="2000" smtClean="0">
                <a:latin typeface="Candara"/>
                <a:cs typeface="Candara"/>
              </a:rPr>
              <a:t>5.35</a:t>
            </a:r>
            <a:r>
              <a:rPr lang="en-US" altLang="zh-CN" sz="2000" dirty="0">
                <a:latin typeface="Candara"/>
                <a:cs typeface="Candara"/>
              </a:rPr>
              <a:t>% </a:t>
            </a:r>
            <a:r>
              <a:rPr lang="en-US" altLang="zh-CN" sz="2000">
                <a:latin typeface="Candara"/>
                <a:cs typeface="Candara"/>
              </a:rPr>
              <a:t>and </a:t>
            </a:r>
            <a:r>
              <a:rPr lang="en-US" altLang="zh-CN" sz="2000" smtClean="0">
                <a:latin typeface="Candara"/>
                <a:cs typeface="Candara"/>
              </a:rPr>
              <a:t>5.51% </a:t>
            </a:r>
            <a:r>
              <a:rPr lang="en-US" altLang="zh-CN" sz="2000" dirty="0">
                <a:latin typeface="Candara"/>
                <a:cs typeface="Candara"/>
              </a:rPr>
              <a:t>when protecting O-CFI and Shadow Stack.</a:t>
            </a:r>
          </a:p>
          <a:p>
            <a:pPr lvl="1"/>
            <a:endParaRPr lang="en-US" altLang="zh-CN" sz="2000" dirty="0">
              <a:latin typeface="Candara" panose="020E0502030303020204" pitchFamily="34" charset="0"/>
              <a:cs typeface="Candara"/>
            </a:endParaRPr>
          </a:p>
          <a:p>
            <a:endParaRPr lang="en-US" altLang="zh-CN" sz="2800" dirty="0" smtClean="0">
              <a:latin typeface="Candara" panose="020E0502030303020204" pitchFamily="34" charset="0"/>
              <a:cs typeface="Candar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Performance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Evaluation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4737"/>
            <a:ext cx="9144000" cy="23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86742" y="1423478"/>
            <a:ext cx="8957258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Disk I/O benchmarks</a:t>
            </a:r>
          </a:p>
          <a:p>
            <a:pPr lvl="1"/>
            <a:r>
              <a:rPr lang="en-US" altLang="zh-CN" sz="2400" dirty="0">
                <a:latin typeface="Candara" panose="020E0502030303020204" pitchFamily="34" charset="0"/>
              </a:rPr>
              <a:t>Bonnie</a:t>
            </a:r>
            <a:r>
              <a:rPr lang="en-US" altLang="zh-CN" sz="2400" dirty="0" smtClean="0">
                <a:latin typeface="Candara" panose="020E0502030303020204" pitchFamily="34" charset="0"/>
              </a:rPr>
              <a:t>++ benchmark tool (read and write tests)</a:t>
            </a:r>
          </a:p>
          <a:p>
            <a:pPr lvl="2"/>
            <a:r>
              <a:rPr lang="en-US" altLang="zh-CN" sz="1800" dirty="0">
                <a:latin typeface="Candara" panose="020E0502030303020204" pitchFamily="34" charset="0"/>
              </a:rPr>
              <a:t>I</a:t>
            </a:r>
            <a:r>
              <a:rPr lang="en-US" altLang="zh-CN" sz="1800" dirty="0" smtClean="0">
                <a:latin typeface="Candara" panose="020E0502030303020204" pitchFamily="34" charset="0"/>
              </a:rPr>
              <a:t>ncurred 1.76% and 2.18% when protecting O-CFI and Shadow Stack.</a:t>
            </a:r>
            <a:r>
              <a:rPr lang="en-US" sz="1800" dirty="0" smtClean="0">
                <a:latin typeface="Candara" panose="020E0502030303020204" pitchFamily="34" charset="0"/>
                <a:cs typeface="Candara"/>
              </a:rPr>
              <a:t> </a:t>
            </a:r>
          </a:p>
          <a:p>
            <a:pPr marL="0" indent="0">
              <a:buNone/>
            </a:pPr>
            <a:endParaRPr lang="en-US" sz="2800" dirty="0" smtClean="0">
              <a:latin typeface="Candara" panose="020E0502030303020204" pitchFamily="34" charset="0"/>
              <a:cs typeface="Candara"/>
            </a:endParaRPr>
          </a:p>
          <a:p>
            <a:pPr lvl="1"/>
            <a:endParaRPr lang="en-US" altLang="zh-CN" sz="2000" dirty="0">
              <a:latin typeface="Candara" panose="020E0502030303020204" pitchFamily="34" charset="0"/>
              <a:cs typeface="Candara"/>
            </a:endParaRPr>
          </a:p>
          <a:p>
            <a:endParaRPr lang="en-US" altLang="zh-CN" sz="2800" dirty="0" smtClean="0">
              <a:latin typeface="Candara" panose="020E0502030303020204" pitchFamily="34" charset="0"/>
              <a:cs typeface="Candara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Performance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Evaluation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2" y="2819400"/>
            <a:ext cx="8543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Conclusion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proposes the re-randomization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based IH technique against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all known attacks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.</a:t>
            </a:r>
          </a:p>
          <a:p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SafeHidden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 introduces the use of thread-private memory to isolate thread-local safe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areas.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Using </a:t>
            </a:r>
            <a:r>
              <a:rPr lang="en-US" altLang="zh-CN" sz="2400" dirty="0">
                <a:latin typeface="Candara"/>
                <a:cs typeface="Candara"/>
              </a:rPr>
              <a:t>hardware-assisted extended </a:t>
            </a:r>
            <a:r>
              <a:rPr lang="en-US" altLang="zh-CN" sz="2400" dirty="0" smtClean="0">
                <a:latin typeface="Candara"/>
                <a:cs typeface="Candara"/>
              </a:rPr>
              <a:t>page tables.</a:t>
            </a:r>
          </a:p>
          <a:p>
            <a:pPr lvl="1"/>
            <a:endParaRPr lang="en-US" altLang="zh-CN" sz="2400" dirty="0">
              <a:latin typeface="Candara"/>
              <a:cs typeface="Candara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It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devises a new technique to detect TLB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misses.</a:t>
            </a:r>
          </a:p>
          <a:p>
            <a:pPr lvl="1"/>
            <a:r>
              <a:rPr lang="en-US" altLang="zh-CN" sz="2400" dirty="0" smtClean="0">
                <a:latin typeface="Candara"/>
                <a:cs typeface="Candara"/>
              </a:rPr>
              <a:t>It is </a:t>
            </a:r>
            <a:r>
              <a:rPr lang="en-US" altLang="zh-CN" sz="2400" dirty="0">
                <a:latin typeface="Candara"/>
                <a:cs typeface="Candara"/>
              </a:rPr>
              <a:t>the key trait of cache side-channel attacks against the location of the safe areas</a:t>
            </a:r>
            <a:r>
              <a:rPr lang="en-US" altLang="zh-CN" sz="2400" dirty="0" smtClean="0">
                <a:latin typeface="Candara"/>
                <a:cs typeface="Candar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2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Attacks against Information Hiding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2084929" y="2838432"/>
            <a:ext cx="6628561" cy="47168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cxnSp>
        <p:nvCxnSpPr>
          <p:cNvPr id="11" name="Curved Connector 9"/>
          <p:cNvCxnSpPr/>
          <p:nvPr/>
        </p:nvCxnSpPr>
        <p:spPr>
          <a:xfrm rot="5400000" flipH="1" flipV="1">
            <a:off x="7531530" y="2941872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9"/>
          <p:cNvCxnSpPr/>
          <p:nvPr/>
        </p:nvCxnSpPr>
        <p:spPr>
          <a:xfrm rot="5400000" flipH="1" flipV="1">
            <a:off x="3160016" y="2956653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/>
          <p:cNvSpPr/>
          <p:nvPr/>
        </p:nvSpPr>
        <p:spPr>
          <a:xfrm>
            <a:off x="5011260" y="2838432"/>
            <a:ext cx="607286" cy="47168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Safe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Area</a:t>
            </a:r>
            <a:endParaRPr lang="en-US" sz="16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4629" y="2475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70188" y="24812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44170" y="285060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ndara" panose="020E0502030303020204" pitchFamily="34" charset="0"/>
              </a:rPr>
              <a:t>Virtual Address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90" y="2397864"/>
            <a:ext cx="1405088" cy="141316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60601" y="1260334"/>
            <a:ext cx="7833554" cy="1590272"/>
            <a:chOff x="860601" y="1260334"/>
            <a:chExt cx="7833554" cy="159027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601" y="1260334"/>
              <a:ext cx="876708" cy="876708"/>
            </a:xfrm>
            <a:prstGeom prst="rect">
              <a:avLst/>
            </a:prstGeom>
          </p:spPr>
        </p:pic>
        <p:cxnSp>
          <p:nvCxnSpPr>
            <p:cNvPr id="48" name="Straight Connector 20"/>
            <p:cNvCxnSpPr>
              <a:cxnSpLocks noChangeShapeType="1"/>
              <a:stCxn id="12" idx="2"/>
              <a:endCxn id="46" idx="2"/>
            </p:cNvCxnSpPr>
            <p:nvPr/>
          </p:nvCxnSpPr>
          <p:spPr bwMode="auto">
            <a:xfrm flipH="1" flipV="1">
              <a:off x="1298955" y="2137042"/>
              <a:ext cx="826517" cy="70747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20"/>
            <p:cNvCxnSpPr>
              <a:cxnSpLocks noChangeShapeType="1"/>
              <a:stCxn id="18" idx="2"/>
              <a:endCxn id="46" idx="1"/>
            </p:cNvCxnSpPr>
            <p:nvPr/>
          </p:nvCxnSpPr>
          <p:spPr bwMode="auto">
            <a:xfrm flipH="1" flipV="1">
              <a:off x="1737309" y="1698688"/>
              <a:ext cx="6956846" cy="115191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组合 18"/>
          <p:cNvGrpSpPr/>
          <p:nvPr/>
        </p:nvGrpSpPr>
        <p:grpSpPr>
          <a:xfrm>
            <a:off x="4914579" y="1147288"/>
            <a:ext cx="1736246" cy="1718707"/>
            <a:chOff x="4914579" y="1147288"/>
            <a:chExt cx="1736246" cy="1718707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2C3DF4EE-3EEF-45C5-B58B-76AF3FBDA93D}"/>
                </a:ext>
              </a:extLst>
            </p:cNvPr>
            <p:cNvSpPr txBox="1"/>
            <p:nvPr/>
          </p:nvSpPr>
          <p:spPr>
            <a:xfrm>
              <a:off x="4914579" y="1147288"/>
              <a:ext cx="104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%gs:0x0</a:t>
              </a:r>
              <a:endPara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/>
            <p:nvPr/>
          </p:nvSpPr>
          <p:spPr>
            <a:xfrm>
              <a:off x="5011260" y="1488327"/>
              <a:ext cx="1639565" cy="2384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0x1fafe7fbf000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011260" y="1726731"/>
              <a:ext cx="0" cy="1139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23"/>
          <p:cNvSpPr/>
          <p:nvPr/>
        </p:nvSpPr>
        <p:spPr>
          <a:xfrm>
            <a:off x="2404771" y="2837427"/>
            <a:ext cx="725741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main</a:t>
            </a:r>
            <a:endParaRPr lang="en-US" sz="1600" b="1" dirty="0" smtClean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65" name="Rectangle 23"/>
          <p:cNvSpPr/>
          <p:nvPr/>
        </p:nvSpPr>
        <p:spPr>
          <a:xfrm>
            <a:off x="3751545" y="2835026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l</a:t>
            </a:r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ibrary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560165" y="2840105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stack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21944" y="2474183"/>
            <a:ext cx="259851" cy="339424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045873" y="3264951"/>
            <a:ext cx="795337" cy="522287"/>
            <a:chOff x="4352354" y="5171884"/>
            <a:chExt cx="795710" cy="523341"/>
          </a:xfrm>
        </p:grpSpPr>
        <p:sp>
          <p:nvSpPr>
            <p:cNvPr id="73" name="爆炸形 1 72"/>
            <p:cNvSpPr/>
            <p:nvPr/>
          </p:nvSpPr>
          <p:spPr>
            <a:xfrm>
              <a:off x="4352354" y="5171884"/>
              <a:ext cx="795710" cy="52334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500" b="1" dirty="0">
                <a:solidFill>
                  <a:prstClr val="black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4" name="文本框 105"/>
            <p:cNvSpPr txBox="1">
              <a:spLocks noChangeArrowheads="1"/>
            </p:cNvSpPr>
            <p:nvPr/>
          </p:nvSpPr>
          <p:spPr bwMode="auto">
            <a:xfrm>
              <a:off x="4424969" y="5268191"/>
              <a:ext cx="616163" cy="308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prstClr val="white"/>
                  </a:solidFill>
                  <a:latin typeface="Candara" panose="020E0502030303020204" pitchFamily="34" charset="0"/>
                </a:rPr>
                <a:t>Crash</a:t>
              </a:r>
              <a:endParaRPr lang="zh-CN" altLang="en-US" b="1" dirty="0">
                <a:solidFill>
                  <a:prstClr val="white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457200" y="4610954"/>
            <a:ext cx="77476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CROP attack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[NDSS’16]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Using the exception handling mechanism to avoid crash.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Clone-probing attack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[S&amp;P’14]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Probing the child processes to avoid crash the parent process. 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4387041" y="3297780"/>
            <a:ext cx="795337" cy="522287"/>
            <a:chOff x="4352354" y="5171884"/>
            <a:chExt cx="795710" cy="523341"/>
          </a:xfrm>
        </p:grpSpPr>
        <p:sp>
          <p:nvSpPr>
            <p:cNvPr id="78" name="爆炸形 1 77"/>
            <p:cNvSpPr/>
            <p:nvPr/>
          </p:nvSpPr>
          <p:spPr>
            <a:xfrm>
              <a:off x="4352354" y="5171884"/>
              <a:ext cx="795710" cy="523341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500" b="1" dirty="0">
                <a:solidFill>
                  <a:prstClr val="black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9" name="文本框 105"/>
            <p:cNvSpPr txBox="1">
              <a:spLocks noChangeArrowheads="1"/>
            </p:cNvSpPr>
            <p:nvPr/>
          </p:nvSpPr>
          <p:spPr bwMode="auto">
            <a:xfrm>
              <a:off x="4424969" y="5268191"/>
              <a:ext cx="616163" cy="308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prstClr val="white"/>
                  </a:solidFill>
                  <a:latin typeface="Candara" panose="020E0502030303020204" pitchFamily="34" charset="0"/>
                </a:rPr>
                <a:t>Crash</a:t>
              </a:r>
              <a:endParaRPr lang="zh-CN" altLang="en-US" b="1" dirty="0">
                <a:solidFill>
                  <a:prstClr val="white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5120135" y="331458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Bingo</a:t>
            </a:r>
            <a:endParaRPr lang="zh-CN" altLang="en-US" sz="20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974629" y="3883144"/>
            <a:ext cx="4212236" cy="71933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Avoid Crash</a:t>
            </a:r>
            <a:endParaRPr lang="zh-CN" alt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8455 3.33333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5 3.33333E-6 L 0.23264 3.33333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64 3.33333E-6 L 0.28038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75" grpId="0"/>
      <p:bldP spid="80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Attacks against Information Hiding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2084929" y="2838432"/>
            <a:ext cx="6628561" cy="47168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cxnSp>
        <p:nvCxnSpPr>
          <p:cNvPr id="11" name="Curved Connector 9"/>
          <p:cNvCxnSpPr/>
          <p:nvPr/>
        </p:nvCxnSpPr>
        <p:spPr>
          <a:xfrm rot="5400000" flipH="1" flipV="1">
            <a:off x="7531530" y="2941872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9"/>
          <p:cNvCxnSpPr/>
          <p:nvPr/>
        </p:nvCxnSpPr>
        <p:spPr>
          <a:xfrm rot="5400000" flipH="1" flipV="1">
            <a:off x="3160016" y="2956653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/>
          <p:cNvSpPr/>
          <p:nvPr/>
        </p:nvSpPr>
        <p:spPr>
          <a:xfrm>
            <a:off x="5211190" y="2838432"/>
            <a:ext cx="607286" cy="47168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Safe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Area</a:t>
            </a:r>
            <a:endParaRPr lang="en-US" sz="16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4629" y="2475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70188" y="24812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44170" y="285060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ndara" panose="020E0502030303020204" pitchFamily="34" charset="0"/>
              </a:rPr>
              <a:t>Virtual Address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60601" y="1260334"/>
            <a:ext cx="7833554" cy="1590272"/>
            <a:chOff x="860601" y="1260334"/>
            <a:chExt cx="7833554" cy="159027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601" y="1260334"/>
              <a:ext cx="876708" cy="876708"/>
            </a:xfrm>
            <a:prstGeom prst="rect">
              <a:avLst/>
            </a:prstGeom>
          </p:spPr>
        </p:pic>
        <p:cxnSp>
          <p:nvCxnSpPr>
            <p:cNvPr id="48" name="Straight Connector 20"/>
            <p:cNvCxnSpPr>
              <a:cxnSpLocks noChangeShapeType="1"/>
              <a:stCxn id="12" idx="2"/>
              <a:endCxn id="46" idx="2"/>
            </p:cNvCxnSpPr>
            <p:nvPr/>
          </p:nvCxnSpPr>
          <p:spPr bwMode="auto">
            <a:xfrm flipH="1" flipV="1">
              <a:off x="1298955" y="2137042"/>
              <a:ext cx="826517" cy="70747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20"/>
            <p:cNvCxnSpPr>
              <a:cxnSpLocks noChangeShapeType="1"/>
              <a:stCxn id="18" idx="2"/>
              <a:endCxn id="46" idx="1"/>
            </p:cNvCxnSpPr>
            <p:nvPr/>
          </p:nvCxnSpPr>
          <p:spPr bwMode="auto">
            <a:xfrm flipH="1" flipV="1">
              <a:off x="1737309" y="1698688"/>
              <a:ext cx="6956846" cy="115191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组合 18"/>
          <p:cNvGrpSpPr/>
          <p:nvPr/>
        </p:nvGrpSpPr>
        <p:grpSpPr>
          <a:xfrm>
            <a:off x="5112983" y="1147288"/>
            <a:ext cx="1736246" cy="1718707"/>
            <a:chOff x="4914579" y="1147288"/>
            <a:chExt cx="1736246" cy="1718707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2C3DF4EE-3EEF-45C5-B58B-76AF3FBDA93D}"/>
                </a:ext>
              </a:extLst>
            </p:cNvPr>
            <p:cNvSpPr txBox="1"/>
            <p:nvPr/>
          </p:nvSpPr>
          <p:spPr>
            <a:xfrm>
              <a:off x="4914579" y="1147288"/>
              <a:ext cx="104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%gs:0x0</a:t>
              </a:r>
              <a:endPara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/>
            <p:nvPr/>
          </p:nvSpPr>
          <p:spPr>
            <a:xfrm>
              <a:off x="5011260" y="1488327"/>
              <a:ext cx="1639565" cy="2384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0x1fafe7fbf000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011260" y="1726731"/>
              <a:ext cx="0" cy="1139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23"/>
          <p:cNvSpPr/>
          <p:nvPr/>
        </p:nvSpPr>
        <p:spPr>
          <a:xfrm>
            <a:off x="2404771" y="2837427"/>
            <a:ext cx="725741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main</a:t>
            </a:r>
            <a:endParaRPr lang="en-US" sz="1600" b="1" dirty="0" smtClean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65" name="Rectangle 23"/>
          <p:cNvSpPr/>
          <p:nvPr/>
        </p:nvSpPr>
        <p:spPr>
          <a:xfrm>
            <a:off x="3751545" y="2835026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ndara"/>
                <a:cs typeface="Candara"/>
              </a:rPr>
              <a:t>l</a:t>
            </a:r>
            <a:r>
              <a:rPr lang="en-US" sz="1600" b="1" dirty="0" smtClean="0">
                <a:solidFill>
                  <a:schemeClr val="bg1"/>
                </a:solidFill>
                <a:latin typeface="Candara"/>
                <a:cs typeface="Candara"/>
              </a:rPr>
              <a:t>ibrary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560165" y="2840105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/>
                <a:cs typeface="Candara"/>
              </a:rPr>
              <a:t>stack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21944" y="2474183"/>
            <a:ext cx="259851" cy="339424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57200" y="4610954"/>
            <a:ext cx="6684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Attack via spraying </a:t>
            </a:r>
            <a:r>
              <a:rPr lang="en-US" altLang="zh-CN" sz="2000" dirty="0">
                <a:latin typeface="Candara" panose="020E0502030303020204" pitchFamily="34" charset="0"/>
              </a:rPr>
              <a:t>s</a:t>
            </a:r>
            <a:r>
              <a:rPr lang="en-US" altLang="zh-CN" sz="2000" dirty="0" smtClean="0">
                <a:latin typeface="Candara" panose="020E0502030303020204" pitchFamily="34" charset="0"/>
              </a:rPr>
              <a:t>afe </a:t>
            </a:r>
            <a:r>
              <a:rPr lang="en-US" altLang="zh-CN" sz="2000" dirty="0">
                <a:latin typeface="Candara" panose="020E0502030303020204" pitchFamily="34" charset="0"/>
              </a:rPr>
              <a:t>a</a:t>
            </a:r>
            <a:r>
              <a:rPr lang="en-US" altLang="zh-CN" sz="2000" dirty="0" smtClean="0">
                <a:latin typeface="Candara" panose="020E0502030303020204" pitchFamily="34" charset="0"/>
              </a:rPr>
              <a:t>reas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[SECURITY’16]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Spraying </a:t>
            </a:r>
            <a:r>
              <a:rPr lang="en-US" altLang="zh-CN" sz="2000" i="1" dirty="0">
                <a:latin typeface="Candara" panose="020E0502030303020204" pitchFamily="34" charset="0"/>
              </a:rPr>
              <a:t>thread-local</a:t>
            </a:r>
            <a:r>
              <a:rPr lang="en-US" altLang="zh-CN" sz="2000" dirty="0">
                <a:latin typeface="Candara" panose="020E0502030303020204" pitchFamily="34" charset="0"/>
              </a:rPr>
              <a:t> safe areas via spraying threads</a:t>
            </a:r>
            <a:r>
              <a:rPr lang="en-US" altLang="zh-CN" sz="2000" dirty="0" smtClean="0">
                <a:latin typeface="Candara" panose="020E0502030303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057068" y="326376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Bingo</a:t>
            </a:r>
            <a:endParaRPr lang="zh-CN" altLang="en-US" sz="20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974629" y="3883144"/>
            <a:ext cx="4486556" cy="71933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Reduce Entropy</a:t>
            </a:r>
            <a:endParaRPr lang="zh-CN" alt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30386" y="2835025"/>
            <a:ext cx="5499115" cy="479773"/>
            <a:chOff x="3130386" y="2835025"/>
            <a:chExt cx="5499115" cy="479773"/>
          </a:xfrm>
        </p:grpSpPr>
        <p:sp>
          <p:nvSpPr>
            <p:cNvPr id="35" name="Rectangle 23"/>
            <p:cNvSpPr/>
            <p:nvPr/>
          </p:nvSpPr>
          <p:spPr>
            <a:xfrm>
              <a:off x="3130386" y="2835026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Safe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Area</a:t>
              </a:r>
              <a:endParaRPr lang="en-US" sz="16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  <p:sp>
          <p:nvSpPr>
            <p:cNvPr id="36" name="Rectangle 23"/>
            <p:cNvSpPr/>
            <p:nvPr/>
          </p:nvSpPr>
          <p:spPr>
            <a:xfrm>
              <a:off x="5871900" y="2840105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Safe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Area</a:t>
              </a:r>
              <a:endParaRPr lang="en-US" sz="16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  <p:sp>
          <p:nvSpPr>
            <p:cNvPr id="37" name="Rectangle 23"/>
            <p:cNvSpPr/>
            <p:nvPr/>
          </p:nvSpPr>
          <p:spPr>
            <a:xfrm>
              <a:off x="7379422" y="2837427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Safe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Area</a:t>
              </a:r>
              <a:endParaRPr lang="en-US" sz="16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  <p:sp>
          <p:nvSpPr>
            <p:cNvPr id="38" name="Rectangle 23"/>
            <p:cNvSpPr/>
            <p:nvPr/>
          </p:nvSpPr>
          <p:spPr>
            <a:xfrm>
              <a:off x="4581497" y="2843109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Safe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Area</a:t>
              </a:r>
              <a:endParaRPr lang="en-US" sz="16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  <p:sp>
          <p:nvSpPr>
            <p:cNvPr id="39" name="Rectangle 23"/>
            <p:cNvSpPr/>
            <p:nvPr/>
          </p:nvSpPr>
          <p:spPr>
            <a:xfrm>
              <a:off x="8022215" y="2835025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Safe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ndara"/>
                  <a:cs typeface="Candara"/>
                </a:rPr>
                <a:t>Area</a:t>
              </a:r>
              <a:endParaRPr lang="en-US" sz="16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8559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Attacks against Information Hiding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2084929" y="2838432"/>
            <a:ext cx="6628561" cy="47168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cxnSp>
        <p:nvCxnSpPr>
          <p:cNvPr id="11" name="Curved Connector 9"/>
          <p:cNvCxnSpPr/>
          <p:nvPr/>
        </p:nvCxnSpPr>
        <p:spPr>
          <a:xfrm rot="5400000" flipH="1" flipV="1">
            <a:off x="7531530" y="2941872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9"/>
          <p:cNvCxnSpPr/>
          <p:nvPr/>
        </p:nvCxnSpPr>
        <p:spPr>
          <a:xfrm rot="5400000" flipH="1" flipV="1">
            <a:off x="3160016" y="2956653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/>
          <p:cNvSpPr/>
          <p:nvPr/>
        </p:nvSpPr>
        <p:spPr>
          <a:xfrm>
            <a:off x="5211190" y="2838432"/>
            <a:ext cx="607286" cy="47168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Safe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Area</a:t>
            </a:r>
            <a:endParaRPr lang="en-US" sz="16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4629" y="2475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70188" y="24812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44170" y="285060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ndara" panose="020E0502030303020204" pitchFamily="34" charset="0"/>
              </a:rPr>
              <a:t>Virtual Address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60601" y="1260334"/>
            <a:ext cx="7833554" cy="1590272"/>
            <a:chOff x="860601" y="1260334"/>
            <a:chExt cx="7833554" cy="159027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601" y="1260334"/>
              <a:ext cx="876708" cy="876708"/>
            </a:xfrm>
            <a:prstGeom prst="rect">
              <a:avLst/>
            </a:prstGeom>
          </p:spPr>
        </p:pic>
        <p:cxnSp>
          <p:nvCxnSpPr>
            <p:cNvPr id="48" name="Straight Connector 20"/>
            <p:cNvCxnSpPr>
              <a:cxnSpLocks noChangeShapeType="1"/>
              <a:stCxn id="12" idx="2"/>
              <a:endCxn id="46" idx="2"/>
            </p:cNvCxnSpPr>
            <p:nvPr/>
          </p:nvCxnSpPr>
          <p:spPr bwMode="auto">
            <a:xfrm flipH="1" flipV="1">
              <a:off x="1298955" y="2137042"/>
              <a:ext cx="826517" cy="70747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20"/>
            <p:cNvCxnSpPr>
              <a:cxnSpLocks noChangeShapeType="1"/>
              <a:stCxn id="18" idx="2"/>
              <a:endCxn id="46" idx="1"/>
            </p:cNvCxnSpPr>
            <p:nvPr/>
          </p:nvCxnSpPr>
          <p:spPr bwMode="auto">
            <a:xfrm flipH="1" flipV="1">
              <a:off x="1737309" y="1698688"/>
              <a:ext cx="6956846" cy="115191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组合 18"/>
          <p:cNvGrpSpPr/>
          <p:nvPr/>
        </p:nvGrpSpPr>
        <p:grpSpPr>
          <a:xfrm>
            <a:off x="5112983" y="1147288"/>
            <a:ext cx="1736246" cy="1718707"/>
            <a:chOff x="4914579" y="1147288"/>
            <a:chExt cx="1736246" cy="1718707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2C3DF4EE-3EEF-45C5-B58B-76AF3FBDA93D}"/>
                </a:ext>
              </a:extLst>
            </p:cNvPr>
            <p:cNvSpPr txBox="1"/>
            <p:nvPr/>
          </p:nvSpPr>
          <p:spPr>
            <a:xfrm>
              <a:off x="4914579" y="1147288"/>
              <a:ext cx="104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%gs:0x0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/>
            <p:nvPr/>
          </p:nvSpPr>
          <p:spPr>
            <a:xfrm>
              <a:off x="5011260" y="1488327"/>
              <a:ext cx="1639565" cy="2384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0x1fafe7fbf000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011260" y="1726731"/>
              <a:ext cx="0" cy="11392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23"/>
          <p:cNvSpPr/>
          <p:nvPr/>
        </p:nvSpPr>
        <p:spPr>
          <a:xfrm>
            <a:off x="2404771" y="2837427"/>
            <a:ext cx="725741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main</a:t>
            </a:r>
            <a:endParaRPr lang="en-US" sz="1600" b="1" dirty="0" smtClean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65" name="Rectangle 23"/>
          <p:cNvSpPr/>
          <p:nvPr/>
        </p:nvSpPr>
        <p:spPr>
          <a:xfrm>
            <a:off x="3751545" y="2835026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l</a:t>
            </a:r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ibrary</a:t>
            </a:r>
          </a:p>
        </p:txBody>
      </p:sp>
      <p:sp>
        <p:nvSpPr>
          <p:cNvPr id="66" name="Rectangle 23"/>
          <p:cNvSpPr/>
          <p:nvPr/>
        </p:nvSpPr>
        <p:spPr>
          <a:xfrm>
            <a:off x="6560165" y="2840105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stack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521944" y="2474183"/>
            <a:ext cx="259851" cy="339424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57200" y="4610954"/>
            <a:ext cx="66848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Attack via spraying </a:t>
            </a:r>
            <a:r>
              <a:rPr lang="en-US" altLang="zh-CN" sz="2000" dirty="0">
                <a:latin typeface="Candara" panose="020E0502030303020204" pitchFamily="34" charset="0"/>
              </a:rPr>
              <a:t>s</a:t>
            </a:r>
            <a:r>
              <a:rPr lang="en-US" altLang="zh-CN" sz="2000" dirty="0" smtClean="0">
                <a:latin typeface="Candara" panose="020E0502030303020204" pitchFamily="34" charset="0"/>
              </a:rPr>
              <a:t>afe </a:t>
            </a:r>
            <a:r>
              <a:rPr lang="en-US" altLang="zh-CN" sz="2000" dirty="0">
                <a:latin typeface="Candara" panose="020E0502030303020204" pitchFamily="34" charset="0"/>
              </a:rPr>
              <a:t>a</a:t>
            </a:r>
            <a:r>
              <a:rPr lang="en-US" altLang="zh-CN" sz="2000" dirty="0" smtClean="0">
                <a:latin typeface="Candara" panose="020E0502030303020204" pitchFamily="34" charset="0"/>
              </a:rPr>
              <a:t>reas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[SECURITY’16]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Spraying </a:t>
            </a:r>
            <a:r>
              <a:rPr lang="en-US" altLang="zh-CN" sz="2000" i="1" dirty="0" smtClean="0">
                <a:latin typeface="Candara" panose="020E0502030303020204" pitchFamily="34" charset="0"/>
              </a:rPr>
              <a:t>thread-local</a:t>
            </a:r>
            <a:r>
              <a:rPr lang="en-US" altLang="zh-CN" sz="2000" dirty="0" smtClean="0">
                <a:latin typeface="Candara" panose="020E0502030303020204" pitchFamily="34" charset="0"/>
              </a:rPr>
              <a:t> safe areas via spraying threads.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Attack via filling memory </a:t>
            </a:r>
            <a:r>
              <a:rPr lang="en-US" altLang="zh-CN" sz="2000" dirty="0">
                <a:latin typeface="Candara" panose="020E0502030303020204" pitchFamily="34" charset="0"/>
              </a:rPr>
              <a:t>h</a:t>
            </a:r>
            <a:r>
              <a:rPr lang="en-US" altLang="zh-CN" sz="2000" dirty="0" smtClean="0">
                <a:latin typeface="Candara" panose="020E0502030303020204" pitchFamily="34" charset="0"/>
              </a:rPr>
              <a:t>oles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</a:t>
            </a:r>
            <a:r>
              <a:rPr lang="en-US" altLang="zh-CN" sz="2000" baseline="30000" dirty="0">
                <a:latin typeface="Candara" panose="020E0502030303020204" pitchFamily="34" charset="0"/>
              </a:rPr>
              <a:t>SECURITY’16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Allocating memory to occupy the unmapped areas. 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128316" y="326376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Bingo</a:t>
            </a:r>
            <a:endParaRPr lang="zh-CN" altLang="en-US" sz="20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974629" y="3883144"/>
            <a:ext cx="4486556" cy="71933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Reduce Entropy</a:t>
            </a:r>
            <a:endParaRPr lang="zh-CN" alt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60038" y="2834032"/>
            <a:ext cx="4836131" cy="477762"/>
            <a:chOff x="3160038" y="2834032"/>
            <a:chExt cx="4836131" cy="477762"/>
          </a:xfrm>
        </p:grpSpPr>
        <p:sp>
          <p:nvSpPr>
            <p:cNvPr id="33" name="Rectangle 23"/>
            <p:cNvSpPr/>
            <p:nvPr/>
          </p:nvSpPr>
          <p:spPr>
            <a:xfrm>
              <a:off x="3160038" y="2834032"/>
              <a:ext cx="563546" cy="4716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Candara"/>
                <a:cs typeface="Candara"/>
              </a:endParaRPr>
            </a:p>
          </p:txBody>
        </p:sp>
        <p:sp>
          <p:nvSpPr>
            <p:cNvPr id="34" name="Rectangle 23"/>
            <p:cNvSpPr/>
            <p:nvPr/>
          </p:nvSpPr>
          <p:spPr>
            <a:xfrm>
              <a:off x="4605968" y="2840105"/>
              <a:ext cx="563546" cy="4716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Candara"/>
                <a:cs typeface="Candara"/>
              </a:endParaRPr>
            </a:p>
          </p:txBody>
        </p:sp>
        <p:sp>
          <p:nvSpPr>
            <p:cNvPr id="40" name="Rectangle 23"/>
            <p:cNvSpPr/>
            <p:nvPr/>
          </p:nvSpPr>
          <p:spPr>
            <a:xfrm>
              <a:off x="5870741" y="2837427"/>
              <a:ext cx="563546" cy="4716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Candara"/>
                <a:cs typeface="Candara"/>
              </a:endParaRPr>
            </a:p>
          </p:txBody>
        </p:sp>
        <p:sp>
          <p:nvSpPr>
            <p:cNvPr id="41" name="Rectangle 23"/>
            <p:cNvSpPr/>
            <p:nvPr/>
          </p:nvSpPr>
          <p:spPr>
            <a:xfrm>
              <a:off x="7432623" y="2835893"/>
              <a:ext cx="563546" cy="4716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3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29965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Attacks against Information Hiding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</p:txBody>
      </p:sp>
      <p:sp>
        <p:nvSpPr>
          <p:cNvPr id="9" name="Rectangle 23"/>
          <p:cNvSpPr/>
          <p:nvPr/>
        </p:nvSpPr>
        <p:spPr>
          <a:xfrm>
            <a:off x="2084929" y="2372937"/>
            <a:ext cx="6628561" cy="47168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cxnSp>
        <p:nvCxnSpPr>
          <p:cNvPr id="11" name="Curved Connector 9"/>
          <p:cNvCxnSpPr/>
          <p:nvPr/>
        </p:nvCxnSpPr>
        <p:spPr>
          <a:xfrm rot="5400000" flipH="1" flipV="1">
            <a:off x="7531530" y="2476377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/>
          <p:cNvSpPr/>
          <p:nvPr/>
        </p:nvSpPr>
        <p:spPr>
          <a:xfrm>
            <a:off x="5011260" y="2372937"/>
            <a:ext cx="607286" cy="47168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Safe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Area</a:t>
            </a:r>
            <a:endParaRPr lang="en-US" sz="1600" b="1" dirty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65745" y="2044793"/>
            <a:ext cx="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70188" y="204014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44170" y="238511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ndara" panose="020E0502030303020204" pitchFamily="34" charset="0"/>
              </a:rPr>
              <a:t>Virtual Address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51" y="6027385"/>
            <a:ext cx="4786865" cy="793953"/>
            <a:chOff x="64821" y="5658053"/>
            <a:chExt cx="4786865" cy="793953"/>
          </a:xfrm>
        </p:grpSpPr>
        <p:sp>
          <p:nvSpPr>
            <p:cNvPr id="67" name="Rectangle 23"/>
            <p:cNvSpPr/>
            <p:nvPr/>
          </p:nvSpPr>
          <p:spPr>
            <a:xfrm>
              <a:off x="2084930" y="5980317"/>
              <a:ext cx="2552022" cy="471689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andara"/>
                <a:cs typeface="Candara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821" y="6002887"/>
              <a:ext cx="1983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ndara" panose="020E0502030303020204" pitchFamily="34" charset="0"/>
                </a:rPr>
                <a:t>Physical Address</a:t>
              </a:r>
              <a:endParaRPr lang="zh-CN" altLang="en-US" sz="2000" dirty="0">
                <a:latin typeface="Candara" panose="020E0502030303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968708" y="565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04128" y="56764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4G</a:t>
              </a:r>
              <a:endParaRPr lang="zh-CN" altLang="en-US" dirty="0"/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2566887" y="5978671"/>
              <a:ext cx="607286" cy="471689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bg1"/>
                </a:solidFill>
                <a:latin typeface="Candara"/>
                <a:cs typeface="Candara"/>
              </a:endParaRPr>
            </a:p>
          </p:txBody>
        </p:sp>
      </p:grpSp>
      <p:cxnSp>
        <p:nvCxnSpPr>
          <p:cNvPr id="50" name="Curved Connector 9"/>
          <p:cNvCxnSpPr/>
          <p:nvPr/>
        </p:nvCxnSpPr>
        <p:spPr>
          <a:xfrm rot="5400000" flipH="1" flipV="1">
            <a:off x="3160016" y="2491158"/>
            <a:ext cx="519330" cy="264808"/>
          </a:xfrm>
          <a:prstGeom prst="curvedConnector3">
            <a:avLst>
              <a:gd name="adj1" fmla="val 50000"/>
            </a:avLst>
          </a:prstGeom>
          <a:ln w="136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/>
          <p:cNvSpPr/>
          <p:nvPr/>
        </p:nvSpPr>
        <p:spPr>
          <a:xfrm>
            <a:off x="2404771" y="2371932"/>
            <a:ext cx="725741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Candara"/>
                <a:cs typeface="Candara"/>
              </a:rPr>
              <a:t>main</a:t>
            </a:r>
            <a:endParaRPr lang="en-US" sz="1600" b="1" dirty="0" smtClean="0">
              <a:solidFill>
                <a:schemeClr val="tx1"/>
              </a:solidFill>
              <a:latin typeface="Candara"/>
              <a:cs typeface="Candara"/>
            </a:endParaRPr>
          </a:p>
        </p:txBody>
      </p:sp>
      <p:sp>
        <p:nvSpPr>
          <p:cNvPr id="52" name="Rectangle 23"/>
          <p:cNvSpPr/>
          <p:nvPr/>
        </p:nvSpPr>
        <p:spPr>
          <a:xfrm>
            <a:off x="3751545" y="2369531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/>
                <a:cs typeface="Candara"/>
              </a:rPr>
              <a:t>l</a:t>
            </a:r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ibrary</a:t>
            </a:r>
          </a:p>
        </p:txBody>
      </p:sp>
      <p:sp>
        <p:nvSpPr>
          <p:cNvPr id="53" name="Rectangle 23"/>
          <p:cNvSpPr/>
          <p:nvPr/>
        </p:nvSpPr>
        <p:spPr>
          <a:xfrm>
            <a:off x="6560165" y="2374610"/>
            <a:ext cx="809870" cy="471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ndara"/>
                <a:cs typeface="Candara"/>
              </a:rPr>
              <a:t>stack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009444" y="1301456"/>
            <a:ext cx="510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ndara" panose="020E0502030303020204" pitchFamily="34" charset="0"/>
              </a:rPr>
              <a:t>Attack against Page Table Structure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[NDSS’17]</a:t>
            </a:r>
            <a:endParaRPr lang="en-US" altLang="zh-CN" sz="2000" baseline="30000" dirty="0">
              <a:latin typeface="Candara" panose="020E0502030303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60601" y="1260334"/>
            <a:ext cx="7863020" cy="1153791"/>
            <a:chOff x="860601" y="1260334"/>
            <a:chExt cx="7863020" cy="1153791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601" y="1260334"/>
              <a:ext cx="876708" cy="876708"/>
            </a:xfrm>
            <a:prstGeom prst="rect">
              <a:avLst/>
            </a:prstGeom>
          </p:spPr>
        </p:pic>
        <p:cxnSp>
          <p:nvCxnSpPr>
            <p:cNvPr id="58" name="Straight Connector 20"/>
            <p:cNvCxnSpPr>
              <a:cxnSpLocks noChangeShapeType="1"/>
              <a:stCxn id="12" idx="2"/>
              <a:endCxn id="57" idx="2"/>
            </p:cNvCxnSpPr>
            <p:nvPr/>
          </p:nvCxnSpPr>
          <p:spPr bwMode="auto">
            <a:xfrm flipH="1" flipV="1">
              <a:off x="1298955" y="2137042"/>
              <a:ext cx="809665" cy="277083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20"/>
            <p:cNvCxnSpPr>
              <a:cxnSpLocks noChangeShapeType="1"/>
              <a:endCxn id="57" idx="1"/>
            </p:cNvCxnSpPr>
            <p:nvPr/>
          </p:nvCxnSpPr>
          <p:spPr bwMode="auto">
            <a:xfrm flipH="1" flipV="1">
              <a:off x="1737309" y="1698688"/>
              <a:ext cx="6986312" cy="65555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2C3DF4EE-3EEF-45C5-B58B-76AF3FBDA93D}"/>
              </a:ext>
            </a:extLst>
          </p:cNvPr>
          <p:cNvSpPr txBox="1"/>
          <p:nvPr/>
        </p:nvSpPr>
        <p:spPr>
          <a:xfrm>
            <a:off x="6005257" y="3050138"/>
            <a:ext cx="187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0x???????????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94902" y="3339334"/>
            <a:ext cx="4971675" cy="3019902"/>
            <a:chOff x="1094902" y="3339334"/>
            <a:chExt cx="4971675" cy="30199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4902" y="3339334"/>
              <a:ext cx="4971675" cy="2578168"/>
            </a:xfrm>
            <a:prstGeom prst="rect">
              <a:avLst/>
            </a:prstGeom>
          </p:spPr>
        </p:pic>
        <p:sp>
          <p:nvSpPr>
            <p:cNvPr id="20" name="任意多边形 19"/>
            <p:cNvSpPr/>
            <p:nvPr/>
          </p:nvSpPr>
          <p:spPr>
            <a:xfrm>
              <a:off x="2564477" y="5893724"/>
              <a:ext cx="3383280" cy="465512"/>
            </a:xfrm>
            <a:custGeom>
              <a:avLst/>
              <a:gdLst>
                <a:gd name="connsiteX0" fmla="*/ 3383280 w 3383280"/>
                <a:gd name="connsiteY0" fmla="*/ 0 h 465512"/>
                <a:gd name="connsiteX1" fmla="*/ 3383280 w 3383280"/>
                <a:gd name="connsiteY1" fmla="*/ 157941 h 465512"/>
                <a:gd name="connsiteX2" fmla="*/ 0 w 3383280"/>
                <a:gd name="connsiteY2" fmla="*/ 157941 h 465512"/>
                <a:gd name="connsiteX3" fmla="*/ 0 w 3383280"/>
                <a:gd name="connsiteY3" fmla="*/ 465512 h 46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465512">
                  <a:moveTo>
                    <a:pt x="3383280" y="0"/>
                  </a:moveTo>
                  <a:lnTo>
                    <a:pt x="3383280" y="157941"/>
                  </a:lnTo>
                  <a:lnTo>
                    <a:pt x="0" y="157941"/>
                  </a:lnTo>
                  <a:lnTo>
                    <a:pt x="0" y="465512"/>
                  </a:lnTo>
                </a:path>
              </a:pathLst>
            </a:custGeom>
            <a:noFill/>
            <a:ln w="2540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519" y="3635841"/>
            <a:ext cx="2330159" cy="2217772"/>
          </a:xfrm>
          <a:prstGeom prst="rect">
            <a:avLst/>
          </a:prstGeom>
        </p:spPr>
      </p:pic>
      <p:cxnSp>
        <p:nvCxnSpPr>
          <p:cNvPr id="89" name="直接箭头连接符 88"/>
          <p:cNvCxnSpPr>
            <a:endCxn id="64" idx="2"/>
          </p:cNvCxnSpPr>
          <p:nvPr/>
        </p:nvCxnSpPr>
        <p:spPr>
          <a:xfrm flipH="1" flipV="1">
            <a:off x="6943938" y="3419470"/>
            <a:ext cx="599924" cy="51245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690825" y="3454032"/>
            <a:ext cx="2080241" cy="660976"/>
            <a:chOff x="7309868" y="1994639"/>
            <a:chExt cx="2080241" cy="660976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868" y="2119742"/>
              <a:ext cx="535873" cy="535873"/>
            </a:xfrm>
            <a:prstGeom prst="rect">
              <a:avLst/>
            </a:prstGeom>
          </p:spPr>
        </p:pic>
        <p:sp>
          <p:nvSpPr>
            <p:cNvPr id="97" name="文本框 96"/>
            <p:cNvSpPr txBox="1"/>
            <p:nvPr/>
          </p:nvSpPr>
          <p:spPr>
            <a:xfrm>
              <a:off x="7915025" y="1994639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PRIME+PROBE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84097" y="2841220"/>
            <a:ext cx="3347294" cy="589276"/>
            <a:chOff x="3184097" y="2841220"/>
            <a:chExt cx="3347294" cy="589276"/>
          </a:xfrm>
        </p:grpSpPr>
        <p:grpSp>
          <p:nvGrpSpPr>
            <p:cNvPr id="46" name="组合 45"/>
            <p:cNvGrpSpPr/>
            <p:nvPr/>
          </p:nvGrpSpPr>
          <p:grpSpPr>
            <a:xfrm>
              <a:off x="4986981" y="2841220"/>
              <a:ext cx="1544410" cy="571539"/>
              <a:chOff x="5275706" y="1776762"/>
              <a:chExt cx="1544410" cy="571539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V="1">
                <a:off x="5300127" y="1776762"/>
                <a:ext cx="0" cy="50552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2C3DF4EE-3EEF-45C5-B58B-76AF3FBDA93D}"/>
                  </a:ext>
                </a:extLst>
              </p:cNvPr>
              <p:cNvSpPr txBox="1"/>
              <p:nvPr/>
            </p:nvSpPr>
            <p:spPr>
              <a:xfrm>
                <a:off x="5275706" y="1978969"/>
                <a:ext cx="1544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%gs:0x0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xmlns="" id="{2C3DF4EE-3EEF-45C5-B58B-76AF3FBDA93D}"/>
                </a:ext>
              </a:extLst>
            </p:cNvPr>
            <p:cNvSpPr txBox="1"/>
            <p:nvPr/>
          </p:nvSpPr>
          <p:spPr>
            <a:xfrm>
              <a:off x="3184097" y="3061164"/>
              <a:ext cx="188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0x1fafe7fbf000 =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932266" y="3722308"/>
            <a:ext cx="824768" cy="2089844"/>
            <a:chOff x="6691603" y="3452203"/>
            <a:chExt cx="824768" cy="2089844"/>
          </a:xfrm>
        </p:grpSpPr>
        <p:sp>
          <p:nvSpPr>
            <p:cNvPr id="101" name="下箭头 100"/>
            <p:cNvSpPr/>
            <p:nvPr/>
          </p:nvSpPr>
          <p:spPr>
            <a:xfrm rot="16200000">
              <a:off x="6080861" y="4106536"/>
              <a:ext cx="2089844" cy="781177"/>
            </a:xfrm>
            <a:prstGeom prst="downArrow">
              <a:avLst>
                <a:gd name="adj1" fmla="val 49205"/>
                <a:gd name="adj2" fmla="val 10000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691603" y="3988329"/>
              <a:ext cx="706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Leak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Page</a:t>
              </a:r>
            </a:p>
            <a:p>
              <a:r>
                <a:rPr lang="en-US" altLang="zh-CN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Table</a:t>
              </a: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5316128" y="6574694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30000" dirty="0" smtClean="0">
                <a:latin typeface="Candara" panose="020E0502030303020204" pitchFamily="34" charset="0"/>
              </a:rPr>
              <a:t>Image from</a:t>
            </a:r>
            <a:r>
              <a:rPr lang="en-US" altLang="zh-CN" sz="2000" dirty="0" smtClean="0">
                <a:latin typeface="Candara" panose="020E0502030303020204" pitchFamily="34" charset="0"/>
              </a:rPr>
              <a:t> </a:t>
            </a:r>
            <a:r>
              <a:rPr lang="en-US" altLang="zh-CN" sz="2000" baseline="30000" dirty="0" smtClean="0">
                <a:latin typeface="Candara" panose="020E0502030303020204" pitchFamily="34" charset="0"/>
              </a:rPr>
              <a:t>https</a:t>
            </a:r>
            <a:r>
              <a:rPr lang="en-US" altLang="zh-CN" sz="2000" baseline="30000" dirty="0">
                <a:latin typeface="Candara" panose="020E0502030303020204" pitchFamily="34" charset="0"/>
              </a:rPr>
              <a:t>://www.vusec.net/projects/xlate/</a:t>
            </a:r>
          </a:p>
        </p:txBody>
      </p:sp>
    </p:spTree>
    <p:extLst>
      <p:ext uri="{BB962C8B-B14F-4D97-AF65-F5344CB8AC3E}">
        <p14:creationId xmlns:p14="http://schemas.microsoft.com/office/powerpoint/2010/main" val="37769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Outline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latin typeface="Candara"/>
                <a:cs typeface="Candara"/>
              </a:rPr>
              <a:t>Threat Model</a:t>
            </a:r>
          </a:p>
          <a:p>
            <a:pPr marL="342900" lvl="1" indent="-342900">
              <a:buFont typeface="Arial"/>
              <a:buChar char="•"/>
            </a:pPr>
            <a:endParaRPr lang="en-US" altLang="zh-CN" b="1" dirty="0" smtClean="0"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Attack vectors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pPr lvl="1"/>
            <a:endParaRPr lang="en-US" altLang="zh-CN" sz="20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Our design</a:t>
            </a:r>
            <a:endParaRPr lang="en-US" altLang="zh-CN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System Implementation</a:t>
            </a:r>
          </a:p>
          <a:p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Candara"/>
              <a:cs typeface="Candara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467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09779" y="498968"/>
            <a:ext cx="8645034" cy="6860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Candara"/>
                <a:cs typeface="Candara"/>
              </a:rPr>
              <a:t>Threat Model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ndara"/>
              <a:cs typeface="Candar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82706"/>
            <a:ext cx="317510" cy="52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8405" y="1423478"/>
            <a:ext cx="8686800" cy="5291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 consider an IH-based defense that protects a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vulnerable application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against code reuse attacks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n-US" altLang="zh-CN" sz="2400" dirty="0" smtClean="0">
                <a:latin typeface="Candara" panose="020E0502030303020204" pitchFamily="34" charset="0"/>
              </a:rPr>
              <a:t>Web servers or browsers.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Candara"/>
              <a:cs typeface="Candara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The design of this IH-based defense is not flawed: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/>
              <a:cs typeface="Candara"/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Before launching code reuse attacks, attackers must circumvent the defense by revealing the safe area.</a:t>
            </a:r>
          </a:p>
          <a:p>
            <a:pPr marL="342900" lvl="1" indent="-342900">
              <a:buFont typeface="Arial"/>
              <a:buChar char="•"/>
            </a:pPr>
            <a:endParaRPr lang="en-US" altLang="zh-CN" sz="1600" b="1" dirty="0">
              <a:latin typeface="Candara"/>
              <a:cs typeface="Candara"/>
            </a:endParaRPr>
          </a:p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cs typeface="Candara"/>
              </a:rPr>
              <a:t>Attackers’ abilities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Read and write arbitrary memory locations;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Allocate and free arbitrary memory areas;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Candara"/>
                <a:cs typeface="Candara"/>
              </a:rPr>
              <a:t>Create any number of threads;</a:t>
            </a:r>
            <a:endParaRPr lang="en-US" altLang="zh-CN" sz="2400" dirty="0">
              <a:solidFill>
                <a:srgbClr val="000000"/>
              </a:solidFill>
              <a:latin typeface="Candara"/>
              <a:cs typeface="Candara"/>
            </a:endParaRPr>
          </a:p>
          <a:p>
            <a:pPr lvl="1"/>
            <a:endParaRPr lang="en-US" altLang="zh-CN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6411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20120</TotalTime>
  <Words>2175</Words>
  <Application>Microsoft Office PowerPoint</Application>
  <PresentationFormat>全屏显示(4:3)</PresentationFormat>
  <Paragraphs>745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Mangal</vt:lpstr>
      <vt:lpstr>华文楷体</vt:lpstr>
      <vt:lpstr>楷体</vt:lpstr>
      <vt:lpstr>宋体</vt:lpstr>
      <vt:lpstr>微软雅黑</vt:lpstr>
      <vt:lpstr>Arial</vt:lpstr>
      <vt:lpstr>Calibri</vt:lpstr>
      <vt:lpstr>Candara</vt:lpstr>
      <vt:lpstr>Tahoma</vt:lpstr>
      <vt:lpstr>Times New Roman</vt:lpstr>
      <vt:lpstr>Wingdings</vt:lpstr>
      <vt:lpstr>CloudVisor-Austin</vt:lpstr>
      <vt:lpstr>SafeHidden: An Efficient and Secure Information Hiding Technique Using Re-randomization</vt:lpstr>
      <vt:lpstr>Information Hiding Technique</vt:lpstr>
      <vt:lpstr>Information Hiding is Not Secure Any More</vt:lpstr>
      <vt:lpstr>Attacks against Information Hiding</vt:lpstr>
      <vt:lpstr>Attacks against Information Hiding</vt:lpstr>
      <vt:lpstr>Attacks against Information Hiding</vt:lpstr>
      <vt:lpstr>Attacks against Information Hiding</vt:lpstr>
      <vt:lpstr>Outline</vt:lpstr>
      <vt:lpstr>Threat Model</vt:lpstr>
      <vt:lpstr>Outline</vt:lpstr>
      <vt:lpstr>Attack Vectors —— Summary of Attacks</vt:lpstr>
      <vt:lpstr>Outline</vt:lpstr>
      <vt:lpstr>Our Design —— SafeHidden</vt:lpstr>
      <vt:lpstr>Block Attack Vector-1</vt:lpstr>
      <vt:lpstr>Block Attack Vector-2</vt:lpstr>
      <vt:lpstr>But when to perform randomization?</vt:lpstr>
      <vt:lpstr>Block Attack Vector-3</vt:lpstr>
      <vt:lpstr>Thread-private Memory</vt:lpstr>
      <vt:lpstr>Thread-private Memory</vt:lpstr>
      <vt:lpstr>Block Attack Vector-4</vt:lpstr>
      <vt:lpstr>Block Attack Vector-4</vt:lpstr>
      <vt:lpstr>Block Attack Vector-4</vt:lpstr>
      <vt:lpstr>Convert TLB Miss to Page Fault Exception</vt:lpstr>
      <vt:lpstr>Flowchart of Page Fault Handler</vt:lpstr>
      <vt:lpstr>Outline</vt:lpstr>
      <vt:lpstr>Architecture Overview</vt:lpstr>
      <vt:lpstr>Architecture Overview</vt:lpstr>
      <vt:lpstr>How to Integrate SafeHidden with KPTI? </vt:lpstr>
      <vt:lpstr>How to Integrate SafeHidden with KPTI? </vt:lpstr>
      <vt:lpstr>How to Integrate SafeHidden with KPTI? </vt:lpstr>
      <vt:lpstr>How to Integrate SafeHidden with KPTI? </vt:lpstr>
      <vt:lpstr>How to Integrate SafeHidden with KPTI? </vt:lpstr>
      <vt:lpstr>Reloading TLB Entries after Randomization</vt:lpstr>
      <vt:lpstr>Outline</vt:lpstr>
      <vt:lpstr>Performance Evaluation</vt:lpstr>
      <vt:lpstr>Performance Evaluation</vt:lpstr>
      <vt:lpstr>Performance Evaluation</vt:lpstr>
      <vt:lpstr>Conclusion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and Consistent  Virtual Machine Introspection with Hardware Transactional Memory</dc:title>
  <dc:creator>Leo Luis</dc:creator>
  <cp:lastModifiedBy>王 喆</cp:lastModifiedBy>
  <cp:revision>1688</cp:revision>
  <dcterms:created xsi:type="dcterms:W3CDTF">2014-02-08T14:50:46Z</dcterms:created>
  <dcterms:modified xsi:type="dcterms:W3CDTF">2019-06-20T08:19:30Z</dcterms:modified>
</cp:coreProperties>
</file>