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notesSlides/notesSlide4.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notesSlides/notesSlide5.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notesSlides/notesSlide10.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notesSlides/notesSlide11.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notesSlides/notesSlide12.xml" ContentType="application/vnd.openxmlformats-officedocument.presentationml.notesSlide+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notesSlides/notesSlide15.xml" ContentType="application/vnd.openxmlformats-officedocument.presentationml.notesSlide+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notesSlides/notesSlide16.xml" ContentType="application/vnd.openxmlformats-officedocument.presentationml.notesSlide+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notesSlides/notesSlide19.xml" ContentType="application/vnd.openxmlformats-officedocument.presentationml.notesSlide+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notesSlides/notesSlide20.xml" ContentType="application/vnd.openxmlformats-officedocument.presentationml.notesSlide+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notesSlides/notesSlide21.xml" ContentType="application/vnd.openxmlformats-officedocument.presentationml.notesSlid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notesSlides/notesSlide22.xml" ContentType="application/vnd.openxmlformats-officedocument.presentationml.notesSlide+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notesSlides/notesSlide23.xml" ContentType="application/vnd.openxmlformats-officedocument.presentationml.notesSlide+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notesSlides/notesSlide26.xml" ContentType="application/vnd.openxmlformats-officedocument.presentationml.notesSlide+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notesSlides/notesSlide27.xml" ContentType="application/vnd.openxmlformats-officedocument.presentationml.notesSlide+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notesSlides/notesSlide28.xml" ContentType="application/vnd.openxmlformats-officedocument.presentationml.notesSlide+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notesSlides/notesSlide29.xml" ContentType="application/vnd.openxmlformats-officedocument.presentationml.notesSlide+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notesSlides/notesSlide30.xml" ContentType="application/vnd.openxmlformats-officedocument.presentationml.notesSlide+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notesSlides/notesSlide31.xml" ContentType="application/vnd.openxmlformats-officedocument.presentationml.notesSlide+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notesSlides/notesSlide32.xml" ContentType="application/vnd.openxmlformats-officedocument.presentationml.notesSlide+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notesSlides/notesSlide36.xml" ContentType="application/vnd.openxmlformats-officedocument.presentationml.notesSlide+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notesSlides/notesSlide37.xml" ContentType="application/vnd.openxmlformats-officedocument.presentationml.notesSlide+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notesSlides/notesSlide38.xml" ContentType="application/vnd.openxmlformats-officedocument.presentationml.notesSlide+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notesSlides/notesSlide39.xml" ContentType="application/vnd.openxmlformats-officedocument.presentationml.notesSlide+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notesSlides/notesSlide40.xml" ContentType="application/vnd.openxmlformats-officedocument.presentationml.notesSlide+xml"/>
  <Override PartName="/ppt/tags/tag369.xml" ContentType="application/vnd.openxmlformats-officedocument.presentationml.tags+xml"/>
  <Override PartName="/ppt/notesSlides/notesSlide41.xml" ContentType="application/vnd.openxmlformats-officedocument.presentationml.notesSlide+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notesSlides/notesSlide42.xml" ContentType="application/vnd.openxmlformats-officedocument.presentationml.notesSlide+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notesSlides/notesSlide43.xml" ContentType="application/vnd.openxmlformats-officedocument.presentationml.notesSlide+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notesSlides/notesSlide44.xml" ContentType="application/vnd.openxmlformats-officedocument.presentationml.notesSlide+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0.xml" ContentType="application/vnd.openxmlformats-officedocument.presentationml.tags+xml"/>
  <Override PartName="/ppt/notesSlides/notesSlide45.xml" ContentType="application/vnd.openxmlformats-officedocument.presentationml.notesSlide+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76.xml" ContentType="application/vnd.openxmlformats-officedocument.presentationml.tags+xml"/>
  <Override PartName="/ppt/tags/tag477.xml" ContentType="application/vnd.openxmlformats-officedocument.presentationml.tags+xml"/>
  <Override PartName="/ppt/tags/tag478.xml" ContentType="application/vnd.openxmlformats-officedocument.presentationml.tags+xml"/>
  <Override PartName="/ppt/tags/tag479.xml" ContentType="application/vnd.openxmlformats-officedocument.presentationml.tags+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480.xml" ContentType="application/vnd.openxmlformats-officedocument.presentationml.tags+xml"/>
  <Override PartName="/ppt/tags/tag481.xml" ContentType="application/vnd.openxmlformats-officedocument.presentationml.tags+xml"/>
  <Override PartName="/ppt/tags/tag482.xml" ContentType="application/vnd.openxmlformats-officedocument.presentationml.tags+xml"/>
  <Override PartName="/ppt/tags/tag483.xml" ContentType="application/vnd.openxmlformats-officedocument.presentationml.tags+xml"/>
  <Override PartName="/ppt/tags/tag484.xml" ContentType="application/vnd.openxmlformats-officedocument.presentationml.tags+xml"/>
  <Override PartName="/ppt/tags/tag485.xml" ContentType="application/vnd.openxmlformats-officedocument.presentationml.tags+xml"/>
  <Override PartName="/ppt/tags/tag486.xml" ContentType="application/vnd.openxmlformats-officedocument.presentationml.tags+xml"/>
  <Override PartName="/ppt/tags/tag487.xml" ContentType="application/vnd.openxmlformats-officedocument.presentationml.tags+xml"/>
  <Override PartName="/ppt/tags/tag488.xml" ContentType="application/vnd.openxmlformats-officedocument.presentationml.tags+xml"/>
  <Override PartName="/ppt/tags/tag489.xml" ContentType="application/vnd.openxmlformats-officedocument.presentationml.tags+xml"/>
  <Override PartName="/ppt/tags/tag490.xml" ContentType="application/vnd.openxmlformats-officedocument.presentationml.tags+xml"/>
  <Override PartName="/ppt/tags/tag491.xml" ContentType="application/vnd.openxmlformats-officedocument.presentationml.tags+xml"/>
  <Override PartName="/ppt/tags/tag492.xml" ContentType="application/vnd.openxmlformats-officedocument.presentationml.tags+xml"/>
  <Override PartName="/ppt/tags/tag493.xml" ContentType="application/vnd.openxmlformats-officedocument.presentationml.tags+xml"/>
  <Override PartName="/ppt/tags/tag494.xml" ContentType="application/vnd.openxmlformats-officedocument.presentationml.tags+xml"/>
  <Override PartName="/ppt/tags/tag495.xml" ContentType="application/vnd.openxmlformats-officedocument.presentationml.tags+xml"/>
  <Override PartName="/ppt/tags/tag496.xml" ContentType="application/vnd.openxmlformats-officedocument.presentationml.tags+xml"/>
  <Override PartName="/ppt/tags/tag497.xml" ContentType="application/vnd.openxmlformats-officedocument.presentationml.tags+xml"/>
  <Override PartName="/ppt/tags/tag498.xml" ContentType="application/vnd.openxmlformats-officedocument.presentationml.tags+xml"/>
  <Override PartName="/ppt/tags/tag499.xml" ContentType="application/vnd.openxmlformats-officedocument.presentationml.tags+xml"/>
  <Override PartName="/ppt/tags/tag500.xml" ContentType="application/vnd.openxmlformats-officedocument.presentationml.tags+xml"/>
  <Override PartName="/ppt/notesSlides/notesSlide5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1567" r:id="rId2"/>
    <p:sldId id="1602" r:id="rId3"/>
    <p:sldId id="1625" r:id="rId4"/>
    <p:sldId id="1626" r:id="rId5"/>
    <p:sldId id="1627" r:id="rId6"/>
    <p:sldId id="1628" r:id="rId7"/>
    <p:sldId id="1599" r:id="rId8"/>
    <p:sldId id="1601" r:id="rId9"/>
    <p:sldId id="1570" r:id="rId10"/>
    <p:sldId id="1573" r:id="rId11"/>
    <p:sldId id="1630" r:id="rId12"/>
    <p:sldId id="1631" r:id="rId13"/>
    <p:sldId id="1632" r:id="rId14"/>
    <p:sldId id="1571" r:id="rId15"/>
    <p:sldId id="1598" r:id="rId16"/>
    <p:sldId id="1634" r:id="rId17"/>
    <p:sldId id="1635" r:id="rId18"/>
    <p:sldId id="1594" r:id="rId19"/>
    <p:sldId id="1574" r:id="rId20"/>
    <p:sldId id="1637" r:id="rId21"/>
    <p:sldId id="1582" r:id="rId22"/>
    <p:sldId id="1639" r:id="rId23"/>
    <p:sldId id="1583" r:id="rId24"/>
    <p:sldId id="1641" r:id="rId25"/>
    <p:sldId id="1581" r:id="rId26"/>
    <p:sldId id="1585" r:id="rId27"/>
    <p:sldId id="1643" r:id="rId28"/>
    <p:sldId id="1644" r:id="rId29"/>
    <p:sldId id="1609" r:id="rId30"/>
    <p:sldId id="1646" r:id="rId31"/>
    <p:sldId id="1607" r:id="rId32"/>
    <p:sldId id="1648" r:id="rId33"/>
    <p:sldId id="1610" r:id="rId34"/>
    <p:sldId id="1608" r:id="rId35"/>
    <p:sldId id="1595" r:id="rId36"/>
    <p:sldId id="1579" r:id="rId37"/>
    <p:sldId id="1604" r:id="rId38"/>
    <p:sldId id="1650" r:id="rId39"/>
    <p:sldId id="1651" r:id="rId40"/>
    <p:sldId id="1612" r:id="rId41"/>
    <p:sldId id="1653" r:id="rId42"/>
    <p:sldId id="1620" r:id="rId43"/>
    <p:sldId id="1605" r:id="rId44"/>
    <p:sldId id="1655" r:id="rId45"/>
    <p:sldId id="1656" r:id="rId46"/>
    <p:sldId id="1596" r:id="rId47"/>
    <p:sldId id="1586" r:id="rId48"/>
    <p:sldId id="1658" r:id="rId49"/>
    <p:sldId id="1659" r:id="rId50"/>
    <p:sldId id="1660" r:id="rId51"/>
    <p:sldId id="1661" r:id="rId52"/>
    <p:sldId id="1614" r:id="rId53"/>
    <p:sldId id="1597" r:id="rId54"/>
    <p:sldId id="1588" r:id="rId55"/>
    <p:sldId id="1616" r:id="rId56"/>
    <p:sldId id="1663" r:id="rId57"/>
    <p:sldId id="1664" r:id="rId58"/>
    <p:sldId id="1589" r:id="rId59"/>
    <p:sldId id="1618" r:id="rId60"/>
    <p:sldId id="1623" r:id="rId61"/>
    <p:sldId id="1622" r:id="rId62"/>
    <p:sldId id="1621" r:id="rId6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e shuai" initials="xs" lastIdx="1" clrIdx="0">
    <p:extLst>
      <p:ext uri="{19B8F6BF-5375-455C-9EA6-DF929625EA0E}">
        <p15:presenceInfo xmlns:p15="http://schemas.microsoft.com/office/powerpoint/2012/main" userId="0a403482ad86097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472C4"/>
    <a:srgbClr val="FA6D2E"/>
    <a:srgbClr val="FCA4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76463" autoAdjust="0"/>
  </p:normalViewPr>
  <p:slideViewPr>
    <p:cSldViewPr snapToGrid="0">
      <p:cViewPr varScale="1">
        <p:scale>
          <a:sx n="96" d="100"/>
          <a:sy n="96" d="100"/>
        </p:scale>
        <p:origin x="1704" y="176"/>
      </p:cViewPr>
      <p:guideLst/>
    </p:cSldViewPr>
  </p:slideViewPr>
  <p:notesTextViewPr>
    <p:cViewPr>
      <p:scale>
        <a:sx n="150" d="100"/>
        <a:sy n="150"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0EF2D7F-44C1-470F-8EFA-B89AC86EDD2D}" type="datetimeFigureOut">
              <a:rPr lang="zh-CN" altLang="en-US" smtClean="0"/>
              <a:t>2022/12/26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48A008-9EBE-4984-B804-07A2F1EC0284}" type="slidenum">
              <a:rPr lang="zh-CN" altLang="en-US" smtClean="0"/>
              <a:t>‹#›</a:t>
            </a:fld>
            <a:endParaRPr lang="zh-CN" altLang="en-US"/>
          </a:p>
        </p:txBody>
      </p:sp>
    </p:spTree>
    <p:extLst>
      <p:ext uri="{BB962C8B-B14F-4D97-AF65-F5344CB8AC3E}">
        <p14:creationId xmlns:p14="http://schemas.microsoft.com/office/powerpoint/2010/main" val="427386020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2286000" y="514350"/>
            <a:ext cx="4572000" cy="2571750"/>
          </a:xfrm>
        </p:spPr>
      </p:sp>
      <p:sp>
        <p:nvSpPr>
          <p:cNvPr id="3" name="备注占位符 2"/>
          <p:cNvSpPr>
            <a:spLocks noGrp="1"/>
          </p:cNvSpPr>
          <p:nvPr>
            <p:ph type="body" idx="1"/>
          </p:nvPr>
        </p:nvSpPr>
        <p:spPr/>
        <p:txBody>
          <a:bodyPr/>
          <a:lstStyle/>
          <a:p>
            <a:pPr algn="l"/>
            <a:r>
              <a:rPr lang="en-US" altLang="zh-CN" dirty="0"/>
              <a:t>Hello, </a:t>
            </a:r>
            <a:r>
              <a:rPr lang="en-US" altLang="zh-CN" dirty="0" err="1"/>
              <a:t>I’am</a:t>
            </a:r>
            <a:r>
              <a:rPr lang="en-US" altLang="zh-CN" dirty="0"/>
              <a:t> </a:t>
            </a:r>
            <a:r>
              <a:rPr lang="en-US" altLang="zh-CN" dirty="0" err="1"/>
              <a:t>Mengyao</a:t>
            </a:r>
            <a:r>
              <a:rPr lang="en-US" altLang="zh-CN" dirty="0"/>
              <a:t> Xie from </a:t>
            </a:r>
            <a:r>
              <a:rPr lang="en-US" altLang="zh-CN" sz="12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Institute</a:t>
            </a:r>
            <a:r>
              <a:rPr lang="en-US" altLang="zh-CN"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of Computing Technology, Chinese Academy of Sciences. </a:t>
            </a:r>
            <a:r>
              <a:rPr lang="en-US" altLang="zh-CN" b="0" i="0" dirty="0">
                <a:solidFill>
                  <a:srgbClr val="101214"/>
                </a:solidFill>
                <a:effectLst/>
                <a:latin typeface="PingFang SC"/>
              </a:rPr>
              <a:t>This work is in </a:t>
            </a:r>
            <a:r>
              <a:rPr lang="en-US" altLang="zh-CN" b="1" i="0" dirty="0">
                <a:solidFill>
                  <a:srgbClr val="101214"/>
                </a:solidFill>
                <a:effectLst/>
                <a:latin typeface="PingFang SC"/>
              </a:rPr>
              <a:t>collaboration</a:t>
            </a:r>
            <a:r>
              <a:rPr lang="en-US" altLang="zh-CN" b="0" i="0" dirty="0">
                <a:solidFill>
                  <a:srgbClr val="101214"/>
                </a:solidFill>
                <a:effectLst/>
                <a:latin typeface="PingFang SC"/>
              </a:rPr>
              <a:t> with </a:t>
            </a:r>
            <a:r>
              <a:rPr lang="en-US" altLang="zh-CN" sz="1200" dirty="0" err="1">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Zhongguancun</a:t>
            </a:r>
            <a:r>
              <a:rPr lang="en-US" altLang="zh-CN"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Laboratory and </a:t>
            </a:r>
            <a:r>
              <a:rPr lang="en-US" altLang="zh-CN" sz="12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Southern</a:t>
            </a:r>
            <a:r>
              <a:rPr lang="en-US" altLang="zh-CN"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University of Science and Technology. Today I will talk about our </a:t>
            </a:r>
            <a:r>
              <a:rPr lang="en-US" altLang="zh-CN" sz="1200" b="1"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research</a:t>
            </a:r>
            <a:r>
              <a:rPr lang="en-US" altLang="zh-CN"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on intra-process memory isolation by </a:t>
            </a:r>
            <a:r>
              <a:rPr lang="en-US" altLang="zh-CN" sz="1200" b="0" dirty="0">
                <a:solidFill>
                  <a:schemeClr val="accent1">
                    <a:lumMod val="75000"/>
                  </a:schemeClr>
                </a:solidFill>
                <a:latin typeface="微软雅黑" panose="020B0503020204020204" pitchFamily="34" charset="-122"/>
                <a:ea typeface="微软雅黑" panose="020B0503020204020204" pitchFamily="34" charset="-122"/>
                <a:cs typeface="Calibri" panose="020F0502020204030204" pitchFamily="34" charset="0"/>
              </a:rPr>
              <a:t>using</a:t>
            </a:r>
            <a:r>
              <a:rPr lang="en-US" altLang="zh-CN" sz="1200" b="0" dirty="0">
                <a:solidFill>
                  <a:schemeClr val="accent1">
                    <a:lumMod val="75000"/>
                  </a:schemeClr>
                </a:solidFill>
                <a:latin typeface="微软雅黑" panose="020B0503020204020204" pitchFamily="34" charset="-122"/>
                <a:ea typeface="微软雅黑" panose="020B0503020204020204" pitchFamily="34" charset="-122"/>
              </a:rPr>
              <a:t> intel </a:t>
            </a:r>
            <a:r>
              <a:rPr lang="en-US" altLang="zh-CN" dirty="0"/>
              <a:t>hardware feature CET.</a:t>
            </a:r>
            <a:endParaRPr lang="en-US" altLang="zh-CN"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endParaRPr>
          </a:p>
          <a:p>
            <a:pPr algn="l"/>
            <a:r>
              <a:rPr lang="en-US" altLang="zh-CN" sz="12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0.5m</a:t>
            </a:r>
          </a:p>
        </p:txBody>
      </p:sp>
      <p:sp>
        <p:nvSpPr>
          <p:cNvPr id="4" name="灯片编号占位符 3"/>
          <p:cNvSpPr>
            <a:spLocks noGrp="1"/>
          </p:cNvSpPr>
          <p:nvPr>
            <p:ph type="sldNum" sz="quarter" idx="10"/>
          </p:nvPr>
        </p:nvSpPr>
        <p:spPr/>
        <p:txBody>
          <a:bodyPr/>
          <a:lstStyle/>
          <a:p>
            <a:fld id="{AF861FF3-F875-4F10-BE2C-9BFD67510342}" type="slidenum">
              <a:rPr lang="zh-CN" altLang="en-US" smtClean="0"/>
              <a:t>1</a:t>
            </a:fld>
            <a:endParaRPr lang="zh-CN" altLang="en-US"/>
          </a:p>
        </p:txBody>
      </p:sp>
    </p:spTree>
    <p:extLst>
      <p:ext uri="{BB962C8B-B14F-4D97-AF65-F5344CB8AC3E}">
        <p14:creationId xmlns:p14="http://schemas.microsoft.com/office/powerpoint/2010/main" val="33517501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introduce the hardware feature CET first. </a:t>
            </a:r>
            <a:endParaRPr lang="en-US" altLang="zh-CN" b="1" dirty="0"/>
          </a:p>
          <a:p>
            <a:endParaRPr lang="en-US" altLang="zh-CN" b="1" dirty="0"/>
          </a:p>
          <a:p>
            <a:r>
              <a:rPr lang="en-US" altLang="zh-CN" b="1" dirty="0"/>
              <a:t>Read…</a:t>
            </a:r>
          </a:p>
          <a:p>
            <a:endParaRPr lang="en-US" altLang="zh-CN" b="1" dirty="0"/>
          </a:p>
          <a:p>
            <a:r>
              <a:rPr lang="en-US" altLang="zh-CN" b="0" i="0" dirty="0">
                <a:solidFill>
                  <a:srgbClr val="101214"/>
                </a:solidFill>
                <a:effectLst/>
                <a:latin typeface="PingFang SC"/>
              </a:rPr>
              <a:t>This figure gives an example for shstk. The CALL and RET instructions update the shstk implicitly, and if the return addresses at the main</a:t>
            </a:r>
          </a:p>
          <a:p>
            <a:r>
              <a:rPr lang="en-US" altLang="zh-CN" b="0" i="0" dirty="0">
                <a:solidFill>
                  <a:srgbClr val="101214"/>
                </a:solidFill>
                <a:effectLst/>
                <a:latin typeface="PingFang SC"/>
              </a:rPr>
              <a:t>stack and the shadow stack are not matched during the function return, a hardware exception will be raised.</a:t>
            </a:r>
          </a:p>
          <a:p>
            <a:endParaRPr lang="en-US" altLang="zh-CN" b="0" i="0" dirty="0">
              <a:solidFill>
                <a:srgbClr val="101214"/>
              </a:solidFill>
              <a:effectLst/>
              <a:latin typeface="PingFang SC"/>
            </a:endParaRPr>
          </a:p>
          <a:p>
            <a:r>
              <a:rPr lang="en-US" altLang="zh-CN" b="1" i="0" dirty="0">
                <a:solidFill>
                  <a:srgbClr val="101214"/>
                </a:solidFill>
                <a:effectLst/>
                <a:latin typeface="PingFang SC"/>
              </a:rPr>
              <a:t>Read…</a:t>
            </a:r>
          </a:p>
          <a:p>
            <a:endParaRPr lang="en-US" altLang="zh-CN" b="0" i="0" dirty="0">
              <a:solidFill>
                <a:srgbClr val="101214"/>
              </a:solidFill>
              <a:effectLst/>
              <a:latin typeface="PingFang SC"/>
            </a:endParaRPr>
          </a:p>
          <a:p>
            <a:r>
              <a:rPr lang="en-US" altLang="zh-CN" b="0" i="0" dirty="0">
                <a:solidFill>
                  <a:srgbClr val="101214"/>
                </a:solidFill>
                <a:effectLst/>
                <a:latin typeface="PingFang SC"/>
              </a:rPr>
              <a:t>1m</a:t>
            </a:r>
            <a:endParaRPr lang="en-US" altLang="zh-CN" b="1" dirty="0"/>
          </a:p>
          <a:p>
            <a:endParaRPr lang="zh-CN" altLang="en-US" b="1"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10</a:t>
            </a:fld>
            <a:endParaRPr lang="zh-CN" altLang="en-US"/>
          </a:p>
        </p:txBody>
      </p:sp>
    </p:spTree>
    <p:extLst>
      <p:ext uri="{BB962C8B-B14F-4D97-AF65-F5344CB8AC3E}">
        <p14:creationId xmlns:p14="http://schemas.microsoft.com/office/powerpoint/2010/main" val="384425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introduce the hardware feature CET first. </a:t>
            </a:r>
            <a:endParaRPr lang="en-US" altLang="zh-CN" b="1" dirty="0"/>
          </a:p>
          <a:p>
            <a:endParaRPr lang="en-US" altLang="zh-CN" b="1" dirty="0"/>
          </a:p>
          <a:p>
            <a:r>
              <a:rPr lang="en-US" altLang="zh-CN" b="1" dirty="0"/>
              <a:t>Read…</a:t>
            </a:r>
          </a:p>
          <a:p>
            <a:endParaRPr lang="en-US" altLang="zh-CN" b="1" dirty="0"/>
          </a:p>
          <a:p>
            <a:r>
              <a:rPr lang="en-US" altLang="zh-CN" b="0" i="0" dirty="0">
                <a:solidFill>
                  <a:srgbClr val="101214"/>
                </a:solidFill>
                <a:effectLst/>
                <a:latin typeface="PingFang SC"/>
              </a:rPr>
              <a:t>This figure gives an example for shstk. The CALL and RET instructions update the shstk implicitly, and if the return addresses at the main</a:t>
            </a:r>
          </a:p>
          <a:p>
            <a:r>
              <a:rPr lang="en-US" altLang="zh-CN" b="0" i="0" dirty="0">
                <a:solidFill>
                  <a:srgbClr val="101214"/>
                </a:solidFill>
                <a:effectLst/>
                <a:latin typeface="PingFang SC"/>
              </a:rPr>
              <a:t>stack and the shadow stack are not matched during the function return, a hardware exception will be raised.</a:t>
            </a:r>
          </a:p>
          <a:p>
            <a:endParaRPr lang="en-US" altLang="zh-CN" b="0" i="0" dirty="0">
              <a:solidFill>
                <a:srgbClr val="101214"/>
              </a:solidFill>
              <a:effectLst/>
              <a:latin typeface="PingFang SC"/>
            </a:endParaRPr>
          </a:p>
          <a:p>
            <a:r>
              <a:rPr lang="en-US" altLang="zh-CN" b="1" i="0" dirty="0">
                <a:solidFill>
                  <a:srgbClr val="101214"/>
                </a:solidFill>
                <a:effectLst/>
                <a:latin typeface="PingFang SC"/>
              </a:rPr>
              <a:t>Read…</a:t>
            </a:r>
          </a:p>
          <a:p>
            <a:endParaRPr lang="en-US" altLang="zh-CN" b="0" i="0" dirty="0">
              <a:solidFill>
                <a:srgbClr val="101214"/>
              </a:solidFill>
              <a:effectLst/>
              <a:latin typeface="PingFang SC"/>
            </a:endParaRPr>
          </a:p>
          <a:p>
            <a:r>
              <a:rPr lang="en-US" altLang="zh-CN" b="0" i="0" dirty="0">
                <a:solidFill>
                  <a:srgbClr val="101214"/>
                </a:solidFill>
                <a:effectLst/>
                <a:latin typeface="PingFang SC"/>
              </a:rPr>
              <a:t>1m</a:t>
            </a:r>
            <a:endParaRPr lang="en-US" altLang="zh-CN" b="1" dirty="0"/>
          </a:p>
          <a:p>
            <a:endParaRPr lang="zh-CN" altLang="en-US" b="1"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11</a:t>
            </a:fld>
            <a:endParaRPr lang="zh-CN" altLang="en-US"/>
          </a:p>
        </p:txBody>
      </p:sp>
    </p:spTree>
    <p:extLst>
      <p:ext uri="{BB962C8B-B14F-4D97-AF65-F5344CB8AC3E}">
        <p14:creationId xmlns:p14="http://schemas.microsoft.com/office/powerpoint/2010/main" val="384425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introduce the hardware feature CET first. </a:t>
            </a:r>
            <a:endParaRPr lang="en-US" altLang="zh-CN" b="1" dirty="0"/>
          </a:p>
          <a:p>
            <a:endParaRPr lang="en-US" altLang="zh-CN" b="1" dirty="0"/>
          </a:p>
          <a:p>
            <a:r>
              <a:rPr lang="en-US" altLang="zh-CN" b="1" dirty="0"/>
              <a:t>Read…</a:t>
            </a:r>
          </a:p>
          <a:p>
            <a:endParaRPr lang="en-US" altLang="zh-CN" b="1" dirty="0"/>
          </a:p>
          <a:p>
            <a:r>
              <a:rPr lang="en-US" altLang="zh-CN" b="0" i="0" dirty="0">
                <a:solidFill>
                  <a:srgbClr val="101214"/>
                </a:solidFill>
                <a:effectLst/>
                <a:latin typeface="PingFang SC"/>
              </a:rPr>
              <a:t>This figure gives an example for shstk. The CALL and RET instructions update the shstk implicitly, and if the return addresses at the main</a:t>
            </a:r>
          </a:p>
          <a:p>
            <a:r>
              <a:rPr lang="en-US" altLang="zh-CN" b="0" i="0" dirty="0">
                <a:solidFill>
                  <a:srgbClr val="101214"/>
                </a:solidFill>
                <a:effectLst/>
                <a:latin typeface="PingFang SC"/>
              </a:rPr>
              <a:t>stack and the shadow stack are not matched during the function return, a hardware exception will be raised.</a:t>
            </a:r>
          </a:p>
          <a:p>
            <a:endParaRPr lang="en-US" altLang="zh-CN" b="0" i="0" dirty="0">
              <a:solidFill>
                <a:srgbClr val="101214"/>
              </a:solidFill>
              <a:effectLst/>
              <a:latin typeface="PingFang SC"/>
            </a:endParaRPr>
          </a:p>
          <a:p>
            <a:r>
              <a:rPr lang="en-US" altLang="zh-CN" b="1" i="0" dirty="0">
                <a:solidFill>
                  <a:srgbClr val="101214"/>
                </a:solidFill>
                <a:effectLst/>
                <a:latin typeface="PingFang SC"/>
              </a:rPr>
              <a:t>Read…</a:t>
            </a:r>
          </a:p>
          <a:p>
            <a:endParaRPr lang="en-US" altLang="zh-CN" b="0" i="0" dirty="0">
              <a:solidFill>
                <a:srgbClr val="101214"/>
              </a:solidFill>
              <a:effectLst/>
              <a:latin typeface="PingFang SC"/>
            </a:endParaRPr>
          </a:p>
          <a:p>
            <a:r>
              <a:rPr lang="en-US" altLang="zh-CN" b="0" i="0" dirty="0">
                <a:solidFill>
                  <a:srgbClr val="101214"/>
                </a:solidFill>
                <a:effectLst/>
                <a:latin typeface="PingFang SC"/>
              </a:rPr>
              <a:t>1m</a:t>
            </a:r>
            <a:endParaRPr lang="en-US" altLang="zh-CN" b="1" dirty="0"/>
          </a:p>
          <a:p>
            <a:endParaRPr lang="zh-CN" altLang="en-US" b="1"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12</a:t>
            </a:fld>
            <a:endParaRPr lang="zh-CN" altLang="en-US"/>
          </a:p>
        </p:txBody>
      </p:sp>
    </p:spTree>
    <p:extLst>
      <p:ext uri="{BB962C8B-B14F-4D97-AF65-F5344CB8AC3E}">
        <p14:creationId xmlns:p14="http://schemas.microsoft.com/office/powerpoint/2010/main" val="384425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will introduce the hardware feature CET first. </a:t>
            </a:r>
            <a:endParaRPr lang="en-US" altLang="zh-CN" b="1" dirty="0"/>
          </a:p>
          <a:p>
            <a:endParaRPr lang="en-US" altLang="zh-CN" b="1" dirty="0"/>
          </a:p>
          <a:p>
            <a:r>
              <a:rPr lang="en-US" altLang="zh-CN" b="1" dirty="0"/>
              <a:t>Read…</a:t>
            </a:r>
          </a:p>
          <a:p>
            <a:endParaRPr lang="en-US" altLang="zh-CN" b="1" dirty="0"/>
          </a:p>
          <a:p>
            <a:r>
              <a:rPr lang="en-US" altLang="zh-CN" b="0" i="0" dirty="0">
                <a:solidFill>
                  <a:srgbClr val="101214"/>
                </a:solidFill>
                <a:effectLst/>
                <a:latin typeface="PingFang SC"/>
              </a:rPr>
              <a:t>This figure gives an example for shstk. The CALL and RET instructions update the shstk implicitly, and if the return addresses at the main</a:t>
            </a:r>
          </a:p>
          <a:p>
            <a:r>
              <a:rPr lang="en-US" altLang="zh-CN" b="0" i="0" dirty="0">
                <a:solidFill>
                  <a:srgbClr val="101214"/>
                </a:solidFill>
                <a:effectLst/>
                <a:latin typeface="PingFang SC"/>
              </a:rPr>
              <a:t>stack and the shadow stack are not matched during the function return, a hardware exception will be raised.</a:t>
            </a:r>
          </a:p>
          <a:p>
            <a:endParaRPr lang="en-US" altLang="zh-CN" b="0" i="0" dirty="0">
              <a:solidFill>
                <a:srgbClr val="101214"/>
              </a:solidFill>
              <a:effectLst/>
              <a:latin typeface="PingFang SC"/>
            </a:endParaRPr>
          </a:p>
          <a:p>
            <a:r>
              <a:rPr lang="en-US" altLang="zh-CN" b="1" i="0" dirty="0">
                <a:solidFill>
                  <a:srgbClr val="101214"/>
                </a:solidFill>
                <a:effectLst/>
                <a:latin typeface="PingFang SC"/>
              </a:rPr>
              <a:t>Read…</a:t>
            </a:r>
          </a:p>
          <a:p>
            <a:endParaRPr lang="en-US" altLang="zh-CN" b="0" i="0" dirty="0">
              <a:solidFill>
                <a:srgbClr val="101214"/>
              </a:solidFill>
              <a:effectLst/>
              <a:latin typeface="PingFang SC"/>
            </a:endParaRPr>
          </a:p>
          <a:p>
            <a:r>
              <a:rPr lang="en-US" altLang="zh-CN" b="0" i="0" dirty="0">
                <a:solidFill>
                  <a:srgbClr val="101214"/>
                </a:solidFill>
                <a:effectLst/>
                <a:latin typeface="PingFang SC"/>
              </a:rPr>
              <a:t>1m</a:t>
            </a:r>
            <a:endParaRPr lang="en-US" altLang="zh-CN" b="1" dirty="0"/>
          </a:p>
          <a:p>
            <a:endParaRPr lang="zh-CN" altLang="en-US" b="1"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13</a:t>
            </a:fld>
            <a:endParaRPr lang="zh-CN" altLang="en-US"/>
          </a:p>
        </p:txBody>
      </p:sp>
    </p:spTree>
    <p:extLst>
      <p:ext uri="{BB962C8B-B14F-4D97-AF65-F5344CB8AC3E}">
        <p14:creationId xmlns:p14="http://schemas.microsoft.com/office/powerpoint/2010/main" val="384425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14</a:t>
            </a:fld>
            <a:endParaRPr lang="zh-CN" altLang="en-US"/>
          </a:p>
        </p:txBody>
      </p:sp>
    </p:spTree>
    <p:extLst>
      <p:ext uri="{BB962C8B-B14F-4D97-AF65-F5344CB8AC3E}">
        <p14:creationId xmlns:p14="http://schemas.microsoft.com/office/powerpoint/2010/main" val="1910966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Read…</a:t>
            </a:r>
          </a:p>
          <a:p>
            <a:endParaRPr lang="en-US" altLang="zh-CN" sz="1200" b="1" dirty="0"/>
          </a:p>
          <a:p>
            <a:r>
              <a:rPr lang="en-US" altLang="zh-CN" sz="1200" b="0" dirty="0"/>
              <a:t>This figure gives the high-level idea of CETIS.</a:t>
            </a:r>
          </a:p>
          <a:p>
            <a:endParaRPr lang="en-US" altLang="zh-CN" sz="1200" b="0" dirty="0"/>
          </a:p>
          <a:p>
            <a:r>
              <a:rPr lang="en-US" altLang="zh-CN" sz="1200" b="1" dirty="0"/>
              <a:t>Read…</a:t>
            </a:r>
          </a:p>
          <a:p>
            <a:r>
              <a:rPr lang="en-US" altLang="zh-CN" sz="1200" b="1" dirty="0"/>
              <a:t>Generic</a:t>
            </a:r>
          </a:p>
          <a:p>
            <a:r>
              <a:rPr lang="en-US" altLang="zh-CN" sz="1200" b="0" dirty="0"/>
              <a:t>0.5m</a:t>
            </a:r>
            <a:endParaRPr lang="zh-CN" altLang="en-US" b="0"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15</a:t>
            </a:fld>
            <a:endParaRPr lang="zh-CN" altLang="en-US"/>
          </a:p>
        </p:txBody>
      </p:sp>
    </p:spTree>
    <p:extLst>
      <p:ext uri="{BB962C8B-B14F-4D97-AF65-F5344CB8AC3E}">
        <p14:creationId xmlns:p14="http://schemas.microsoft.com/office/powerpoint/2010/main" val="280225497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Read…</a:t>
            </a:r>
          </a:p>
          <a:p>
            <a:endParaRPr lang="en-US" altLang="zh-CN" sz="1200" b="1" dirty="0"/>
          </a:p>
          <a:p>
            <a:r>
              <a:rPr lang="en-US" altLang="zh-CN" sz="1200" b="0" dirty="0"/>
              <a:t>This figure gives the high-level idea of CETIS.</a:t>
            </a:r>
          </a:p>
          <a:p>
            <a:endParaRPr lang="en-US" altLang="zh-CN" sz="1200" b="0" dirty="0"/>
          </a:p>
          <a:p>
            <a:r>
              <a:rPr lang="en-US" altLang="zh-CN" sz="1200" b="1" dirty="0"/>
              <a:t>Read…</a:t>
            </a:r>
          </a:p>
          <a:p>
            <a:r>
              <a:rPr lang="en-US" altLang="zh-CN" sz="1200" b="1" dirty="0"/>
              <a:t>Generic</a:t>
            </a:r>
          </a:p>
          <a:p>
            <a:r>
              <a:rPr lang="en-US" altLang="zh-CN" sz="1200" b="0" dirty="0"/>
              <a:t>0.5m</a:t>
            </a:r>
            <a:endParaRPr lang="zh-CN" altLang="en-US" b="0"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16</a:t>
            </a:fld>
            <a:endParaRPr lang="zh-CN" altLang="en-US"/>
          </a:p>
        </p:txBody>
      </p:sp>
    </p:spTree>
    <p:extLst>
      <p:ext uri="{BB962C8B-B14F-4D97-AF65-F5344CB8AC3E}">
        <p14:creationId xmlns:p14="http://schemas.microsoft.com/office/powerpoint/2010/main" val="28022549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1" dirty="0"/>
              <a:t>Read…</a:t>
            </a:r>
          </a:p>
          <a:p>
            <a:endParaRPr lang="en-US" altLang="zh-CN" sz="1200" b="1" dirty="0"/>
          </a:p>
          <a:p>
            <a:r>
              <a:rPr lang="en-US" altLang="zh-CN" sz="1200" b="0" dirty="0"/>
              <a:t>This figure gives the high-level idea of CETIS.</a:t>
            </a:r>
          </a:p>
          <a:p>
            <a:endParaRPr lang="en-US" altLang="zh-CN" sz="1200" b="0" dirty="0"/>
          </a:p>
          <a:p>
            <a:r>
              <a:rPr lang="en-US" altLang="zh-CN" sz="1200" b="1" dirty="0"/>
              <a:t>Read…</a:t>
            </a:r>
          </a:p>
          <a:p>
            <a:r>
              <a:rPr lang="en-US" altLang="zh-CN" sz="1200" b="1" dirty="0"/>
              <a:t>Generic</a:t>
            </a:r>
          </a:p>
          <a:p>
            <a:r>
              <a:rPr lang="en-US" altLang="zh-CN" sz="1200" b="0" dirty="0"/>
              <a:t>0.5m</a:t>
            </a:r>
            <a:endParaRPr lang="zh-CN" altLang="en-US" b="0"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17</a:t>
            </a:fld>
            <a:endParaRPr lang="zh-CN" altLang="en-US"/>
          </a:p>
        </p:txBody>
      </p:sp>
    </p:spTree>
    <p:extLst>
      <p:ext uri="{BB962C8B-B14F-4D97-AF65-F5344CB8AC3E}">
        <p14:creationId xmlns:p14="http://schemas.microsoft.com/office/powerpoint/2010/main" val="2802254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Before we use CETIS for isolation, we do some experiments to estimate the performance impact of the SHSTK and WRSS instruction.</a:t>
            </a:r>
          </a:p>
        </p:txBody>
      </p:sp>
      <p:sp>
        <p:nvSpPr>
          <p:cNvPr id="4" name="灯片编号占位符 3"/>
          <p:cNvSpPr>
            <a:spLocks noGrp="1"/>
          </p:cNvSpPr>
          <p:nvPr>
            <p:ph type="sldNum" sz="quarter" idx="5"/>
          </p:nvPr>
        </p:nvSpPr>
        <p:spPr/>
        <p:txBody>
          <a:bodyPr/>
          <a:lstStyle/>
          <a:p>
            <a:fld id="{4548A008-9EBE-4984-B804-07A2F1EC0284}" type="slidenum">
              <a:rPr lang="zh-CN" altLang="en-US" smtClean="0"/>
              <a:t>18</a:t>
            </a:fld>
            <a:endParaRPr lang="zh-CN" altLang="en-US"/>
          </a:p>
        </p:txBody>
      </p:sp>
    </p:spTree>
    <p:extLst>
      <p:ext uri="{BB962C8B-B14F-4D97-AF65-F5344CB8AC3E}">
        <p14:creationId xmlns:p14="http://schemas.microsoft.com/office/powerpoint/2010/main" val="24266923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is the performance impact due to the shstk, we compared the hardware shstk with software shstk, and found that hardware shstk is </a:t>
            </a:r>
            <a:r>
              <a:rPr lang="en-US" altLang="zh-CN" sz="1200" dirty="0">
                <a:solidFill>
                  <a:schemeClr val="accent1"/>
                </a:solidFill>
              </a:rPr>
              <a:t>highly efficient and could be widely deployed.</a:t>
            </a:r>
          </a:p>
          <a:p>
            <a:r>
              <a:rPr lang="en-US" altLang="zh-CN" dirty="0"/>
              <a:t>15s</a:t>
            </a:r>
          </a:p>
          <a:p>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19</a:t>
            </a:fld>
            <a:endParaRPr lang="zh-CN" altLang="en-US"/>
          </a:p>
        </p:txBody>
      </p:sp>
    </p:spTree>
    <p:extLst>
      <p:ext uri="{BB962C8B-B14F-4D97-AF65-F5344CB8AC3E}">
        <p14:creationId xmlns:p14="http://schemas.microsoft.com/office/powerpoint/2010/main" val="36344575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a:t>
            </a:r>
            <a:r>
              <a:rPr lang="en-US" altLang="zh-CN" b="1" dirty="0"/>
              <a:t>introduce</a:t>
            </a:r>
            <a:r>
              <a:rPr lang="en-US" altLang="zh-CN" dirty="0"/>
              <a:t> the intra-process memory isolation. </a:t>
            </a:r>
          </a:p>
          <a:p>
            <a:endParaRPr lang="en-US" altLang="zh-CN" dirty="0"/>
          </a:p>
          <a:p>
            <a:r>
              <a:rPr lang="en-US" altLang="zh-CN" dirty="0"/>
              <a:t>Read…</a:t>
            </a:r>
          </a:p>
          <a:p>
            <a:endParaRPr lang="en-US" altLang="zh-CN" sz="1200" dirty="0"/>
          </a:p>
          <a:p>
            <a:r>
              <a:rPr lang="en-US" altLang="zh-CN" sz="1200" dirty="0"/>
              <a:t>The existing memory isolation can be divided into address-based isolation and domain-based isolation. </a:t>
            </a:r>
            <a:endParaRPr lang="en-US" altLang="zh-CN" dirty="0"/>
          </a:p>
          <a:p>
            <a:r>
              <a:rPr lang="en-US" altLang="zh-CN" dirty="0"/>
              <a:t>For example, there are two regions in the memory space, one is the regular memory, and the other is sensitive memory. And there is a pointer can access the two regions. To protect the sensitive memory, address-based isolation such as Intel MPX </a:t>
            </a:r>
            <a:r>
              <a:rPr lang="en-US" altLang="zh-CN" b="0" i="0" dirty="0">
                <a:solidFill>
                  <a:srgbClr val="101214"/>
                </a:solidFill>
                <a:effectLst/>
                <a:latin typeface="PingFang SC"/>
              </a:rPr>
              <a:t>checks whether the target address falls within the sensitive memory region.</a:t>
            </a:r>
          </a:p>
          <a:p>
            <a:r>
              <a:rPr lang="en-US" altLang="zh-CN" b="0" i="0" dirty="0">
                <a:solidFill>
                  <a:srgbClr val="101214"/>
                </a:solidFill>
                <a:effectLst/>
                <a:latin typeface="PingFang SC"/>
              </a:rPr>
              <a:t>1m</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2</a:t>
            </a:fld>
            <a:endParaRPr lang="zh-CN" altLang="en-US"/>
          </a:p>
        </p:txBody>
      </p:sp>
    </p:spTree>
    <p:extLst>
      <p:ext uri="{BB962C8B-B14F-4D97-AF65-F5344CB8AC3E}">
        <p14:creationId xmlns:p14="http://schemas.microsoft.com/office/powerpoint/2010/main" val="413450350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is the performance impact due to the shstk, we compared the hardware shstk with software shstk, and found that hardware shstk is </a:t>
            </a:r>
            <a:r>
              <a:rPr lang="en-US" altLang="zh-CN" sz="1200" dirty="0">
                <a:solidFill>
                  <a:schemeClr val="accent1"/>
                </a:solidFill>
              </a:rPr>
              <a:t>highly efficient and could be widely deployed.</a:t>
            </a:r>
          </a:p>
          <a:p>
            <a:r>
              <a:rPr lang="en-US" altLang="zh-CN" dirty="0"/>
              <a:t>15s</a:t>
            </a:r>
          </a:p>
          <a:p>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20</a:t>
            </a:fld>
            <a:endParaRPr lang="zh-CN" altLang="en-US"/>
          </a:p>
        </p:txBody>
      </p:sp>
    </p:spTree>
    <p:extLst>
      <p:ext uri="{BB962C8B-B14F-4D97-AF65-F5344CB8AC3E}">
        <p14:creationId xmlns:p14="http://schemas.microsoft.com/office/powerpoint/2010/main" val="3634457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Second, we found the latency of WRSS instruction is nine point three </a:t>
            </a:r>
            <a:r>
              <a:rPr lang="en-US" altLang="zh-CN" dirty="0" err="1"/>
              <a:t>cpu</a:t>
            </a:r>
            <a:r>
              <a:rPr lang="en-US" altLang="zh-CN" dirty="0"/>
              <a:t> cycles, which is slower than MOV.</a:t>
            </a:r>
          </a:p>
          <a:p>
            <a:endParaRPr lang="en-US" altLang="zh-CN" dirty="0"/>
          </a:p>
          <a:p>
            <a:r>
              <a:rPr lang="en-US" altLang="zh-CN" dirty="0"/>
              <a:t>10s</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21</a:t>
            </a:fld>
            <a:endParaRPr lang="zh-CN" altLang="en-US"/>
          </a:p>
        </p:txBody>
      </p:sp>
    </p:spTree>
    <p:extLst>
      <p:ext uri="{BB962C8B-B14F-4D97-AF65-F5344CB8AC3E}">
        <p14:creationId xmlns:p14="http://schemas.microsoft.com/office/powerpoint/2010/main" val="17667143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Second, we found the latency of WRSS instruction is nine point three </a:t>
            </a:r>
            <a:r>
              <a:rPr lang="en-US" altLang="zh-CN" dirty="0" err="1"/>
              <a:t>cpu</a:t>
            </a:r>
            <a:r>
              <a:rPr lang="en-US" altLang="zh-CN" dirty="0"/>
              <a:t> cycles, which is slower than MOV.</a:t>
            </a:r>
          </a:p>
          <a:p>
            <a:endParaRPr lang="en-US" altLang="zh-CN" dirty="0"/>
          </a:p>
          <a:p>
            <a:r>
              <a:rPr lang="en-US" altLang="zh-CN" dirty="0"/>
              <a:t>10s</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22</a:t>
            </a:fld>
            <a:endParaRPr lang="zh-CN" altLang="en-US"/>
          </a:p>
        </p:txBody>
      </p:sp>
    </p:spTree>
    <p:extLst>
      <p:ext uri="{BB962C8B-B14F-4D97-AF65-F5344CB8AC3E}">
        <p14:creationId xmlns:p14="http://schemas.microsoft.com/office/powerpoint/2010/main" val="176671431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Third, we compared the WRSS with the domain-based isolation hardware feature intel MPK, and </a:t>
            </a:r>
            <a:r>
              <a:rPr lang="en-US" altLang="zh-CN" sz="1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WRSSQ</a:t>
            </a:r>
            <a:r>
              <a:rPr lang="en-US" altLang="zh-CN" sz="1200" dirty="0">
                <a:solidFill>
                  <a:schemeClr val="accent1"/>
                </a:solidFill>
              </a:rPr>
              <a:t> performs better than MPK</a:t>
            </a:r>
            <a:r>
              <a:rPr lang="en-US" altLang="zh-CN" sz="1200" dirty="0"/>
              <a:t> when data writing is within 24 bytes.</a:t>
            </a:r>
          </a:p>
          <a:p>
            <a:r>
              <a:rPr lang="en-US" altLang="zh-CN" dirty="0"/>
              <a:t>We can also see that the latency of writing 1 byte to 7 bytes of data by using WRSSQ was slightly higher than that of writing 8 bytes. This is due to the data combination, and I will give an example latter.</a:t>
            </a:r>
          </a:p>
          <a:p>
            <a:endParaRPr lang="en-US" altLang="zh-CN" dirty="0"/>
          </a:p>
          <a:p>
            <a:r>
              <a:rPr lang="en-US" altLang="zh-CN" dirty="0"/>
              <a:t>40s</a:t>
            </a:r>
          </a:p>
          <a:p>
            <a:endParaRPr lang="en-US" altLang="zh-CN" dirty="0"/>
          </a:p>
          <a:p>
            <a:r>
              <a:rPr lang="en-US" altLang="zh-CN" dirty="0"/>
              <a:t>Total: 5m</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23</a:t>
            </a:fld>
            <a:endParaRPr lang="zh-CN" altLang="en-US"/>
          </a:p>
        </p:txBody>
      </p:sp>
    </p:spTree>
    <p:extLst>
      <p:ext uri="{BB962C8B-B14F-4D97-AF65-F5344CB8AC3E}">
        <p14:creationId xmlns:p14="http://schemas.microsoft.com/office/powerpoint/2010/main" val="28512486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Third, we compared the WRSS with the domain-based isolation hardware feature intel MPK, and </a:t>
            </a:r>
            <a:r>
              <a:rPr lang="en-US" altLang="zh-CN" sz="12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WRSSQ</a:t>
            </a:r>
            <a:r>
              <a:rPr lang="en-US" altLang="zh-CN" sz="1200" dirty="0">
                <a:solidFill>
                  <a:schemeClr val="accent1"/>
                </a:solidFill>
              </a:rPr>
              <a:t> performs better than MPK</a:t>
            </a:r>
            <a:r>
              <a:rPr lang="en-US" altLang="zh-CN" sz="1200" dirty="0"/>
              <a:t> when data writing is within 24 bytes.</a:t>
            </a:r>
          </a:p>
          <a:p>
            <a:r>
              <a:rPr lang="en-US" altLang="zh-CN" dirty="0"/>
              <a:t>We can also see that the latency of writing 1 byte to 7 bytes of data by using WRSSQ was slightly higher than that of writing 8 bytes. This is due to the data combination, and I will give an example latter.</a:t>
            </a:r>
          </a:p>
          <a:p>
            <a:endParaRPr lang="en-US" altLang="zh-CN" dirty="0"/>
          </a:p>
          <a:p>
            <a:r>
              <a:rPr lang="en-US" altLang="zh-CN" dirty="0"/>
              <a:t>40s</a:t>
            </a:r>
          </a:p>
          <a:p>
            <a:endParaRPr lang="en-US" altLang="zh-CN" dirty="0"/>
          </a:p>
          <a:p>
            <a:r>
              <a:rPr lang="en-US" altLang="zh-CN" dirty="0"/>
              <a:t>Total: 5m</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24</a:t>
            </a:fld>
            <a:endParaRPr lang="zh-CN" altLang="en-US"/>
          </a:p>
        </p:txBody>
      </p:sp>
    </p:spTree>
    <p:extLst>
      <p:ext uri="{BB962C8B-B14F-4D97-AF65-F5344CB8AC3E}">
        <p14:creationId xmlns:p14="http://schemas.microsoft.com/office/powerpoint/2010/main" val="2851248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last observation is that, since the NX bit in page table entry is </a:t>
            </a:r>
            <a:r>
              <a:rPr lang="en-US" altLang="zh-CN" b="1" dirty="0"/>
              <a:t>orthogonal</a:t>
            </a:r>
            <a:r>
              <a:rPr lang="en-US" altLang="zh-CN" dirty="0"/>
              <a:t> to the r/w bit and dirty bit, shstk page can protect code.</a:t>
            </a:r>
          </a:p>
          <a:p>
            <a:endParaRPr lang="en-US" altLang="zh-CN" dirty="0"/>
          </a:p>
          <a:p>
            <a:r>
              <a:rPr lang="en-US" altLang="zh-CN" dirty="0"/>
              <a:t>20s</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25</a:t>
            </a:fld>
            <a:endParaRPr lang="zh-CN" altLang="en-US"/>
          </a:p>
        </p:txBody>
      </p:sp>
    </p:spTree>
    <p:extLst>
      <p:ext uri="{BB962C8B-B14F-4D97-AF65-F5344CB8AC3E}">
        <p14:creationId xmlns:p14="http://schemas.microsoft.com/office/powerpoint/2010/main" val="3494550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Based on the observations, there are 2 challenges in CETIS.</a:t>
            </a:r>
          </a:p>
          <a:p>
            <a:pPr marL="0" indent="0">
              <a:buNone/>
            </a:pPr>
            <a:r>
              <a:rPr lang="en-US" altLang="zh-CN" dirty="0"/>
              <a:t>(Read)</a:t>
            </a:r>
          </a:p>
          <a:p>
            <a:pPr marL="0" indent="0">
              <a:buNone/>
            </a:pPr>
            <a:r>
              <a:rPr lang="en-US" altLang="zh-CN" dirty="0"/>
              <a:t>We can see from the code </a:t>
            </a:r>
            <a:r>
              <a:rPr lang="en-US" altLang="zh-CN" b="0" dirty="0"/>
              <a:t>that write a 1-byte data by using WRSS needs to read the old value, combine and write the new value to the memory.</a:t>
            </a:r>
          </a:p>
          <a:p>
            <a:pPr marL="0" indent="0">
              <a:buNone/>
            </a:pPr>
            <a:r>
              <a:rPr lang="en-US" altLang="zh-CN" b="0" dirty="0"/>
              <a:t>So we need to choose the optimal write strategy.</a:t>
            </a:r>
          </a:p>
          <a:p>
            <a:pPr marL="0" indent="0">
              <a:buNone/>
            </a:pPr>
            <a:r>
              <a:rPr lang="en-US" altLang="zh-CN" b="0" dirty="0"/>
              <a:t>30s</a:t>
            </a:r>
            <a:endParaRPr lang="en-US" altLang="zh-CN" dirty="0"/>
          </a:p>
          <a:p>
            <a:pPr marL="228600" indent="-228600">
              <a:buAutoNum type="arabicPeriod"/>
            </a:pPr>
            <a:endParaRPr lang="en-US" altLang="zh-CN" dirty="0"/>
          </a:p>
          <a:p>
            <a:pPr marL="228600" indent="-228600">
              <a:buAutoNum type="arabicPeriod"/>
            </a:pPr>
            <a:r>
              <a:rPr lang="zh-CN" altLang="en-US" dirty="0"/>
              <a:t>选择优化的写策略</a:t>
            </a:r>
            <a:endParaRPr lang="en-US" altLang="zh-CN" dirty="0"/>
          </a:p>
          <a:p>
            <a:pPr marL="228600" indent="-228600">
              <a:buAutoNum type="arabicPeriod"/>
            </a:pPr>
            <a:r>
              <a:rPr lang="zh-CN" altLang="en-US" dirty="0"/>
              <a:t>缓存小数据</a:t>
            </a:r>
          </a:p>
        </p:txBody>
      </p:sp>
      <p:sp>
        <p:nvSpPr>
          <p:cNvPr id="4" name="灯片编号占位符 3"/>
          <p:cNvSpPr>
            <a:spLocks noGrp="1"/>
          </p:cNvSpPr>
          <p:nvPr>
            <p:ph type="sldNum" sz="quarter" idx="5"/>
          </p:nvPr>
        </p:nvSpPr>
        <p:spPr/>
        <p:txBody>
          <a:bodyPr/>
          <a:lstStyle/>
          <a:p>
            <a:fld id="{4548A008-9EBE-4984-B804-07A2F1EC0284}" type="slidenum">
              <a:rPr lang="zh-CN" altLang="en-US" smtClean="0"/>
              <a:t>26</a:t>
            </a:fld>
            <a:endParaRPr lang="zh-CN" altLang="en-US"/>
          </a:p>
        </p:txBody>
      </p:sp>
    </p:spTree>
    <p:extLst>
      <p:ext uri="{BB962C8B-B14F-4D97-AF65-F5344CB8AC3E}">
        <p14:creationId xmlns:p14="http://schemas.microsoft.com/office/powerpoint/2010/main" val="33206439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Based on the observations, there are 2 challenges in CETIS.</a:t>
            </a:r>
          </a:p>
          <a:p>
            <a:pPr marL="0" indent="0">
              <a:buNone/>
            </a:pPr>
            <a:r>
              <a:rPr lang="en-US" altLang="zh-CN" dirty="0"/>
              <a:t>(Read)</a:t>
            </a:r>
          </a:p>
          <a:p>
            <a:pPr marL="0" indent="0">
              <a:buNone/>
            </a:pPr>
            <a:r>
              <a:rPr lang="en-US" altLang="zh-CN" dirty="0"/>
              <a:t>We can see from the code </a:t>
            </a:r>
            <a:r>
              <a:rPr lang="en-US" altLang="zh-CN" b="0" dirty="0"/>
              <a:t>that write a 1-byte data by using WRSS needs to read the old value, combine and write the new value to the memory.</a:t>
            </a:r>
          </a:p>
          <a:p>
            <a:pPr marL="0" indent="0">
              <a:buNone/>
            </a:pPr>
            <a:r>
              <a:rPr lang="en-US" altLang="zh-CN" b="0" dirty="0"/>
              <a:t>So we need to choose the optimal write strategy.</a:t>
            </a:r>
          </a:p>
          <a:p>
            <a:pPr marL="0" indent="0">
              <a:buNone/>
            </a:pPr>
            <a:r>
              <a:rPr lang="en-US" altLang="zh-CN" b="0" dirty="0"/>
              <a:t>30s</a:t>
            </a:r>
            <a:endParaRPr lang="en-US" altLang="zh-CN" dirty="0"/>
          </a:p>
          <a:p>
            <a:pPr marL="228600" indent="-228600">
              <a:buAutoNum type="arabicPeriod"/>
            </a:pPr>
            <a:endParaRPr lang="en-US" altLang="zh-CN" dirty="0"/>
          </a:p>
          <a:p>
            <a:pPr marL="228600" indent="-228600">
              <a:buAutoNum type="arabicPeriod"/>
            </a:pPr>
            <a:r>
              <a:rPr lang="zh-CN" altLang="en-US" dirty="0"/>
              <a:t>选择优化的写策略</a:t>
            </a:r>
            <a:endParaRPr lang="en-US" altLang="zh-CN" dirty="0"/>
          </a:p>
          <a:p>
            <a:pPr marL="228600" indent="-228600">
              <a:buAutoNum type="arabicPeriod"/>
            </a:pPr>
            <a:r>
              <a:rPr lang="zh-CN" altLang="en-US" dirty="0"/>
              <a:t>缓存小数据</a:t>
            </a:r>
          </a:p>
        </p:txBody>
      </p:sp>
      <p:sp>
        <p:nvSpPr>
          <p:cNvPr id="4" name="灯片编号占位符 3"/>
          <p:cNvSpPr>
            <a:spLocks noGrp="1"/>
          </p:cNvSpPr>
          <p:nvPr>
            <p:ph type="sldNum" sz="quarter" idx="5"/>
          </p:nvPr>
        </p:nvSpPr>
        <p:spPr/>
        <p:txBody>
          <a:bodyPr/>
          <a:lstStyle/>
          <a:p>
            <a:fld id="{4548A008-9EBE-4984-B804-07A2F1EC0284}" type="slidenum">
              <a:rPr lang="zh-CN" altLang="en-US" smtClean="0"/>
              <a:t>27</a:t>
            </a:fld>
            <a:endParaRPr lang="zh-CN" altLang="en-US"/>
          </a:p>
        </p:txBody>
      </p:sp>
    </p:spTree>
    <p:extLst>
      <p:ext uri="{BB962C8B-B14F-4D97-AF65-F5344CB8AC3E}">
        <p14:creationId xmlns:p14="http://schemas.microsoft.com/office/powerpoint/2010/main" val="33206439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Based on the observations, there are 2 challenges in CETIS.</a:t>
            </a:r>
          </a:p>
          <a:p>
            <a:pPr marL="0" indent="0">
              <a:buNone/>
            </a:pPr>
            <a:r>
              <a:rPr lang="en-US" altLang="zh-CN" dirty="0"/>
              <a:t>(Read)</a:t>
            </a:r>
          </a:p>
          <a:p>
            <a:pPr marL="0" indent="0">
              <a:buNone/>
            </a:pPr>
            <a:r>
              <a:rPr lang="en-US" altLang="zh-CN" dirty="0"/>
              <a:t>We can see from the code </a:t>
            </a:r>
            <a:r>
              <a:rPr lang="en-US" altLang="zh-CN" b="0" dirty="0"/>
              <a:t>that write a 1-byte data by using WRSS needs to read the old value, combine and write the new value to the memory.</a:t>
            </a:r>
          </a:p>
          <a:p>
            <a:pPr marL="0" indent="0">
              <a:buNone/>
            </a:pPr>
            <a:r>
              <a:rPr lang="en-US" altLang="zh-CN" b="0" dirty="0"/>
              <a:t>So we need to choose the optimal write strategy.</a:t>
            </a:r>
          </a:p>
          <a:p>
            <a:pPr marL="0" indent="0">
              <a:buNone/>
            </a:pPr>
            <a:r>
              <a:rPr lang="en-US" altLang="zh-CN" b="0" dirty="0"/>
              <a:t>30s</a:t>
            </a:r>
            <a:endParaRPr lang="en-US" altLang="zh-CN" dirty="0"/>
          </a:p>
          <a:p>
            <a:pPr marL="228600" indent="-228600">
              <a:buAutoNum type="arabicPeriod"/>
            </a:pPr>
            <a:endParaRPr lang="en-US" altLang="zh-CN" dirty="0"/>
          </a:p>
          <a:p>
            <a:pPr marL="228600" indent="-228600">
              <a:buAutoNum type="arabicPeriod"/>
            </a:pPr>
            <a:r>
              <a:rPr lang="zh-CN" altLang="en-US" dirty="0"/>
              <a:t>选择优化的写策略</a:t>
            </a:r>
            <a:endParaRPr lang="en-US" altLang="zh-CN" dirty="0"/>
          </a:p>
          <a:p>
            <a:pPr marL="228600" indent="-228600">
              <a:buAutoNum type="arabicPeriod"/>
            </a:pPr>
            <a:r>
              <a:rPr lang="zh-CN" altLang="en-US" dirty="0"/>
              <a:t>缓存小数据</a:t>
            </a:r>
          </a:p>
        </p:txBody>
      </p:sp>
      <p:sp>
        <p:nvSpPr>
          <p:cNvPr id="4" name="灯片编号占位符 3"/>
          <p:cNvSpPr>
            <a:spLocks noGrp="1"/>
          </p:cNvSpPr>
          <p:nvPr>
            <p:ph type="sldNum" sz="quarter" idx="5"/>
          </p:nvPr>
        </p:nvSpPr>
        <p:spPr/>
        <p:txBody>
          <a:bodyPr/>
          <a:lstStyle/>
          <a:p>
            <a:fld id="{4548A008-9EBE-4984-B804-07A2F1EC0284}" type="slidenum">
              <a:rPr lang="zh-CN" altLang="en-US" smtClean="0"/>
              <a:t>28</a:t>
            </a:fld>
            <a:endParaRPr lang="zh-CN" altLang="en-US"/>
          </a:p>
        </p:txBody>
      </p:sp>
    </p:spTree>
    <p:extLst>
      <p:ext uri="{BB962C8B-B14F-4D97-AF65-F5344CB8AC3E}">
        <p14:creationId xmlns:p14="http://schemas.microsoft.com/office/powerpoint/2010/main" val="33206439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a:t>
            </a:r>
            <a:r>
              <a:rPr lang="en-US" altLang="zh-CN" dirty="0"/>
              <a:t>Read</a:t>
            </a:r>
            <a:r>
              <a:rPr lang="zh-CN" altLang="en-US" dirty="0"/>
              <a:t>）</a:t>
            </a:r>
            <a:endParaRPr lang="en-US" altLang="zh-CN" dirty="0"/>
          </a:p>
          <a:p>
            <a:pPr marL="0" indent="0">
              <a:buNone/>
            </a:pPr>
            <a:r>
              <a:rPr lang="en-US" altLang="zh-CN" dirty="0"/>
              <a:t>Here is an example. When we want to write the blue data and orange data into memory, it takes 2 WRSS, about eighteen cycles.</a:t>
            </a:r>
          </a:p>
          <a:p>
            <a:pPr marL="0" indent="0">
              <a:buNone/>
            </a:pPr>
            <a:r>
              <a:rPr lang="en-US" altLang="zh-CN" dirty="0"/>
              <a:t>20s</a:t>
            </a:r>
          </a:p>
          <a:p>
            <a:pPr marL="0" indent="0">
              <a:buNone/>
            </a:pP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29</a:t>
            </a:fld>
            <a:endParaRPr lang="zh-CN" altLang="en-US"/>
          </a:p>
        </p:txBody>
      </p:sp>
    </p:spTree>
    <p:extLst>
      <p:ext uri="{BB962C8B-B14F-4D97-AF65-F5344CB8AC3E}">
        <p14:creationId xmlns:p14="http://schemas.microsoft.com/office/powerpoint/2010/main" val="1742151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a:t>
            </a:r>
            <a:r>
              <a:rPr lang="en-US" altLang="zh-CN" b="1" dirty="0"/>
              <a:t>introduce</a:t>
            </a:r>
            <a:r>
              <a:rPr lang="en-US" altLang="zh-CN" dirty="0"/>
              <a:t> the intra-process memory isolation. </a:t>
            </a:r>
          </a:p>
          <a:p>
            <a:endParaRPr lang="en-US" altLang="zh-CN" dirty="0"/>
          </a:p>
          <a:p>
            <a:r>
              <a:rPr lang="en-US" altLang="zh-CN" dirty="0"/>
              <a:t>Read…</a:t>
            </a:r>
          </a:p>
          <a:p>
            <a:endParaRPr lang="en-US" altLang="zh-CN" sz="1200" dirty="0"/>
          </a:p>
          <a:p>
            <a:r>
              <a:rPr lang="en-US" altLang="zh-CN" sz="1200" dirty="0"/>
              <a:t>The existing memory isolation can be divided into address-based isolation and domain-based isolation. </a:t>
            </a:r>
            <a:endParaRPr lang="en-US" altLang="zh-CN" dirty="0"/>
          </a:p>
          <a:p>
            <a:r>
              <a:rPr lang="en-US" altLang="zh-CN" dirty="0"/>
              <a:t>For example, there are two regions in the memory space, one is the regular memory, and the other is sensitive memory. And there is a pointer can access the two regions. To protect the sensitive memory, address-based isolation such as Intel MPX </a:t>
            </a:r>
            <a:r>
              <a:rPr lang="en-US" altLang="zh-CN" b="0" i="0" dirty="0">
                <a:solidFill>
                  <a:srgbClr val="101214"/>
                </a:solidFill>
                <a:effectLst/>
                <a:latin typeface="PingFang SC"/>
              </a:rPr>
              <a:t>checks whether the target address falls within the sensitive memory region.</a:t>
            </a:r>
          </a:p>
          <a:p>
            <a:r>
              <a:rPr lang="en-US" altLang="zh-CN" b="0" i="0" dirty="0">
                <a:solidFill>
                  <a:srgbClr val="101214"/>
                </a:solidFill>
                <a:effectLst/>
                <a:latin typeface="PingFang SC"/>
              </a:rPr>
              <a:t>1m</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a:t>
            </a:fld>
            <a:endParaRPr lang="zh-CN" altLang="en-US"/>
          </a:p>
        </p:txBody>
      </p:sp>
    </p:spTree>
    <p:extLst>
      <p:ext uri="{BB962C8B-B14F-4D97-AF65-F5344CB8AC3E}">
        <p14:creationId xmlns:p14="http://schemas.microsoft.com/office/powerpoint/2010/main" val="413450350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zh-CN" altLang="en-US" dirty="0"/>
              <a:t>（</a:t>
            </a:r>
            <a:r>
              <a:rPr lang="en-US" altLang="zh-CN" dirty="0"/>
              <a:t>Read</a:t>
            </a:r>
            <a:r>
              <a:rPr lang="zh-CN" altLang="en-US" dirty="0"/>
              <a:t>）</a:t>
            </a:r>
            <a:endParaRPr lang="en-US" altLang="zh-CN" dirty="0"/>
          </a:p>
          <a:p>
            <a:pPr marL="0" indent="0">
              <a:buNone/>
            </a:pPr>
            <a:r>
              <a:rPr lang="en-US" altLang="zh-CN" dirty="0"/>
              <a:t>Here is an example. When we want to write the blue data and orange data into memory, it takes 2 WRSS, about eighteen cycles.</a:t>
            </a:r>
          </a:p>
          <a:p>
            <a:pPr marL="0" indent="0">
              <a:buNone/>
            </a:pPr>
            <a:r>
              <a:rPr lang="en-US" altLang="zh-CN" dirty="0"/>
              <a:t>20s</a:t>
            </a:r>
          </a:p>
          <a:p>
            <a:pPr marL="0" indent="0">
              <a:buNone/>
            </a:pP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30</a:t>
            </a:fld>
            <a:endParaRPr lang="zh-CN" altLang="en-US"/>
          </a:p>
        </p:txBody>
      </p:sp>
    </p:spTree>
    <p:extLst>
      <p:ext uri="{BB962C8B-B14F-4D97-AF65-F5344CB8AC3E}">
        <p14:creationId xmlns:p14="http://schemas.microsoft.com/office/powerpoint/2010/main" val="1742151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If we</a:t>
            </a:r>
            <a:r>
              <a:rPr lang="zh-CN" altLang="en-US" dirty="0"/>
              <a:t> </a:t>
            </a:r>
            <a:r>
              <a:rPr lang="en-US" altLang="zh-CN" dirty="0"/>
              <a:t>buffer the data in a register, it takes only 1 </a:t>
            </a:r>
            <a:r>
              <a:rPr lang="en-US" altLang="zh-CN" dirty="0" err="1"/>
              <a:t>wrss</a:t>
            </a:r>
            <a:r>
              <a:rPr lang="en-US" altLang="zh-CN" dirty="0"/>
              <a:t> to write the data into memory, about 9 cycles.</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31</a:t>
            </a:fld>
            <a:endParaRPr lang="zh-CN" altLang="en-US"/>
          </a:p>
        </p:txBody>
      </p:sp>
    </p:spTree>
    <p:extLst>
      <p:ext uri="{BB962C8B-B14F-4D97-AF65-F5344CB8AC3E}">
        <p14:creationId xmlns:p14="http://schemas.microsoft.com/office/powerpoint/2010/main" val="140743444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If we</a:t>
            </a:r>
            <a:r>
              <a:rPr lang="zh-CN" altLang="en-US" dirty="0"/>
              <a:t> </a:t>
            </a:r>
            <a:r>
              <a:rPr lang="en-US" altLang="zh-CN" dirty="0"/>
              <a:t>buffer the data in a register, it takes only 1 </a:t>
            </a:r>
            <a:r>
              <a:rPr lang="en-US" altLang="zh-CN" dirty="0" err="1"/>
              <a:t>wrss</a:t>
            </a:r>
            <a:r>
              <a:rPr lang="en-US" altLang="zh-CN" dirty="0"/>
              <a:t> to write the data into memory, about 9 cycles.</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32</a:t>
            </a:fld>
            <a:endParaRPr lang="zh-CN" altLang="en-US"/>
          </a:p>
        </p:txBody>
      </p:sp>
    </p:spTree>
    <p:extLst>
      <p:ext uri="{BB962C8B-B14F-4D97-AF65-F5344CB8AC3E}">
        <p14:creationId xmlns:p14="http://schemas.microsoft.com/office/powerpoint/2010/main" val="14074344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If we</a:t>
            </a:r>
            <a:r>
              <a:rPr lang="zh-CN" altLang="en-US" dirty="0"/>
              <a:t> </a:t>
            </a:r>
            <a:r>
              <a:rPr lang="en-US" altLang="zh-CN" dirty="0"/>
              <a:t>buffer the data in a register, it takes only 1 </a:t>
            </a:r>
            <a:r>
              <a:rPr lang="en-US" altLang="zh-CN" dirty="0" err="1"/>
              <a:t>wrss</a:t>
            </a:r>
            <a:r>
              <a:rPr lang="en-US" altLang="zh-CN" dirty="0"/>
              <a:t> to write the data into memory, about 9 cycles.</a:t>
            </a:r>
            <a:endParaRPr lang="zh-CN" altLang="en-US" dirty="0"/>
          </a:p>
          <a:p>
            <a:pPr marL="0" indent="0">
              <a:buNone/>
            </a:pPr>
            <a:r>
              <a:rPr lang="en-US" altLang="zh-CN" dirty="0"/>
              <a:t>So buffer small data writes is important.</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33</a:t>
            </a:fld>
            <a:endParaRPr lang="zh-CN" altLang="en-US"/>
          </a:p>
        </p:txBody>
      </p:sp>
    </p:spTree>
    <p:extLst>
      <p:ext uri="{BB962C8B-B14F-4D97-AF65-F5344CB8AC3E}">
        <p14:creationId xmlns:p14="http://schemas.microsoft.com/office/powerpoint/2010/main" val="350965569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indent="0">
              <a:buNone/>
            </a:pPr>
            <a:r>
              <a:rPr lang="en-US" altLang="zh-CN" dirty="0"/>
              <a:t>Read</a:t>
            </a:r>
          </a:p>
          <a:p>
            <a:pPr marL="0" indent="0">
              <a:buNone/>
            </a:pPr>
            <a:endParaRPr lang="en-US" altLang="zh-CN" dirty="0"/>
          </a:p>
          <a:p>
            <a:pPr marL="0" indent="0">
              <a:buNone/>
            </a:pPr>
            <a:r>
              <a:rPr lang="en-US" altLang="zh-CN" dirty="0"/>
              <a:t>20s</a:t>
            </a:r>
          </a:p>
          <a:p>
            <a:pPr marL="0" indent="0">
              <a:buNone/>
            </a:pPr>
            <a:endParaRPr lang="en-US" altLang="zh-CN" dirty="0"/>
          </a:p>
          <a:p>
            <a:pPr marL="0" indent="0">
              <a:buNone/>
            </a:pPr>
            <a:r>
              <a:rPr lang="en-US" altLang="zh-CN" dirty="0"/>
              <a:t>Total: 6.5m</a:t>
            </a:r>
          </a:p>
          <a:p>
            <a:pPr marL="0" indent="0">
              <a:buNone/>
            </a:pP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34</a:t>
            </a:fld>
            <a:endParaRPr lang="zh-CN" altLang="en-US"/>
          </a:p>
        </p:txBody>
      </p:sp>
    </p:spTree>
    <p:extLst>
      <p:ext uri="{BB962C8B-B14F-4D97-AF65-F5344CB8AC3E}">
        <p14:creationId xmlns:p14="http://schemas.microsoft.com/office/powerpoint/2010/main" val="280132798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There are 2 components in CETIS framework, the …</a:t>
            </a:r>
          </a:p>
          <a:p>
            <a:r>
              <a:rPr lang="en-US" altLang="zh-CN" dirty="0"/>
              <a:t>With the framework, CETIS can protect the sensitive objects of the runtime defenses and applications.</a:t>
            </a:r>
          </a:p>
          <a:p>
            <a:r>
              <a:rPr lang="en-US" altLang="zh-CN" dirty="0"/>
              <a:t>20s</a:t>
            </a:r>
          </a:p>
          <a:p>
            <a:r>
              <a:rPr lang="en-US" altLang="zh-CN" dirty="0"/>
              <a:t>Total: 7m</a:t>
            </a:r>
          </a:p>
        </p:txBody>
      </p:sp>
      <p:sp>
        <p:nvSpPr>
          <p:cNvPr id="4" name="灯片编号占位符 3"/>
          <p:cNvSpPr>
            <a:spLocks noGrp="1"/>
          </p:cNvSpPr>
          <p:nvPr>
            <p:ph type="sldNum" sz="quarter" idx="5"/>
          </p:nvPr>
        </p:nvSpPr>
        <p:spPr/>
        <p:txBody>
          <a:bodyPr/>
          <a:lstStyle/>
          <a:p>
            <a:fld id="{4548A008-9EBE-4984-B804-07A2F1EC0284}" type="slidenum">
              <a:rPr lang="zh-CN" altLang="en-US" smtClean="0"/>
              <a:t>36</a:t>
            </a:fld>
            <a:endParaRPr lang="zh-CN" altLang="en-US"/>
          </a:p>
        </p:txBody>
      </p:sp>
    </p:spTree>
    <p:extLst>
      <p:ext uri="{BB962C8B-B14F-4D97-AF65-F5344CB8AC3E}">
        <p14:creationId xmlns:p14="http://schemas.microsoft.com/office/powerpoint/2010/main" val="31574819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memory file abstraction, (read)</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37</a:t>
            </a:fld>
            <a:endParaRPr lang="zh-CN" altLang="en-US"/>
          </a:p>
        </p:txBody>
      </p:sp>
    </p:spTree>
    <p:extLst>
      <p:ext uri="{BB962C8B-B14F-4D97-AF65-F5344CB8AC3E}">
        <p14:creationId xmlns:p14="http://schemas.microsoft.com/office/powerpoint/2010/main" val="3154168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memory file abstraction, (read)</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38</a:t>
            </a:fld>
            <a:endParaRPr lang="zh-CN" altLang="en-US"/>
          </a:p>
        </p:txBody>
      </p:sp>
    </p:spTree>
    <p:extLst>
      <p:ext uri="{BB962C8B-B14F-4D97-AF65-F5344CB8AC3E}">
        <p14:creationId xmlns:p14="http://schemas.microsoft.com/office/powerpoint/2010/main" val="315416875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memory file abstraction, (read)</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39</a:t>
            </a:fld>
            <a:endParaRPr lang="zh-CN" altLang="en-US"/>
          </a:p>
        </p:txBody>
      </p:sp>
    </p:spTree>
    <p:extLst>
      <p:ext uri="{BB962C8B-B14F-4D97-AF65-F5344CB8AC3E}">
        <p14:creationId xmlns:p14="http://schemas.microsoft.com/office/powerpoint/2010/main" val="31541687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a:t>
            </a:r>
          </a:p>
          <a:p>
            <a:r>
              <a:rPr lang="en-US" altLang="zh-CN" dirty="0"/>
              <a:t>Since data combination operations are highly dependent on address alignment, CETIS supports the automatic alignment inference and the user-provided hints.</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40</a:t>
            </a:fld>
            <a:endParaRPr lang="zh-CN" altLang="en-US"/>
          </a:p>
        </p:txBody>
      </p:sp>
    </p:spTree>
    <p:extLst>
      <p:ext uri="{BB962C8B-B14F-4D97-AF65-F5344CB8AC3E}">
        <p14:creationId xmlns:p14="http://schemas.microsoft.com/office/powerpoint/2010/main" val="148377745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a:t>
            </a:r>
            <a:r>
              <a:rPr lang="en-US" altLang="zh-CN" b="1" dirty="0"/>
              <a:t>introduce</a:t>
            </a:r>
            <a:r>
              <a:rPr lang="en-US" altLang="zh-CN" dirty="0"/>
              <a:t> the intra-process memory isolation. </a:t>
            </a:r>
          </a:p>
          <a:p>
            <a:endParaRPr lang="en-US" altLang="zh-CN" dirty="0"/>
          </a:p>
          <a:p>
            <a:r>
              <a:rPr lang="en-US" altLang="zh-CN" dirty="0"/>
              <a:t>Read…</a:t>
            </a:r>
          </a:p>
          <a:p>
            <a:endParaRPr lang="en-US" altLang="zh-CN" sz="1200" dirty="0"/>
          </a:p>
          <a:p>
            <a:r>
              <a:rPr lang="en-US" altLang="zh-CN" sz="1200" dirty="0"/>
              <a:t>The existing memory isolation can be divided into address-based isolation and domain-based isolation. </a:t>
            </a:r>
            <a:endParaRPr lang="en-US" altLang="zh-CN" dirty="0"/>
          </a:p>
          <a:p>
            <a:r>
              <a:rPr lang="en-US" altLang="zh-CN" dirty="0"/>
              <a:t>For example, there are two regions in the memory space, one is the regular memory, and the other is sensitive memory. And there is a pointer can access the two regions. To protect the sensitive memory, address-based isolation such as Intel MPX </a:t>
            </a:r>
            <a:r>
              <a:rPr lang="en-US" altLang="zh-CN" b="0" i="0" dirty="0">
                <a:solidFill>
                  <a:srgbClr val="101214"/>
                </a:solidFill>
                <a:effectLst/>
                <a:latin typeface="PingFang SC"/>
              </a:rPr>
              <a:t>checks whether the target address falls within the sensitive memory region.</a:t>
            </a:r>
          </a:p>
          <a:p>
            <a:r>
              <a:rPr lang="en-US" altLang="zh-CN" b="0" i="0" dirty="0">
                <a:solidFill>
                  <a:srgbClr val="101214"/>
                </a:solidFill>
                <a:effectLst/>
                <a:latin typeface="PingFang SC"/>
              </a:rPr>
              <a:t>1m</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4</a:t>
            </a:fld>
            <a:endParaRPr lang="zh-CN" altLang="en-US"/>
          </a:p>
        </p:txBody>
      </p:sp>
    </p:spTree>
    <p:extLst>
      <p:ext uri="{BB962C8B-B14F-4D97-AF65-F5344CB8AC3E}">
        <p14:creationId xmlns:p14="http://schemas.microsoft.com/office/powerpoint/2010/main" val="413450350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a:t>
            </a:r>
          </a:p>
          <a:p>
            <a:r>
              <a:rPr lang="en-US" altLang="zh-CN" dirty="0"/>
              <a:t>Since data combination operations are highly dependent on address alignment, CETIS supports the automatic alignment inference and the user-provided hints.</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41</a:t>
            </a:fld>
            <a:endParaRPr lang="zh-CN" altLang="en-US"/>
          </a:p>
        </p:txBody>
      </p:sp>
    </p:spTree>
    <p:extLst>
      <p:ext uri="{BB962C8B-B14F-4D97-AF65-F5344CB8AC3E}">
        <p14:creationId xmlns:p14="http://schemas.microsoft.com/office/powerpoint/2010/main" val="148377745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42</a:t>
            </a:fld>
            <a:endParaRPr lang="zh-CN" altLang="en-US"/>
          </a:p>
        </p:txBody>
      </p:sp>
    </p:spTree>
    <p:extLst>
      <p:ext uri="{BB962C8B-B14F-4D97-AF65-F5344CB8AC3E}">
        <p14:creationId xmlns:p14="http://schemas.microsoft.com/office/powerpoint/2010/main" val="242305949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a:t>
            </a:r>
          </a:p>
          <a:p>
            <a:r>
              <a:rPr lang="en-US" altLang="zh-CN" dirty="0"/>
              <a:t>CPI protects the code pointers, and for each code pointer, it records twenty-four bytes metadata, value, lower bound and upper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Calibri" panose="020F0502020204030204" pitchFamily="34" charset="0"/>
                <a:ea typeface="等线" panose="02010600030101010101" pitchFamily="2" charset="-122"/>
              </a:rPr>
              <a:t>CETIS stores metadata in the shstk pages, to improve the performance, CETIS </a:t>
            </a:r>
            <a:r>
              <a:rPr lang="en-US" altLang="zh-CN" sz="1200" dirty="0" err="1">
                <a:solidFill>
                  <a:prstClr val="black"/>
                </a:solidFill>
                <a:latin typeface="Calibri" panose="020F0502020204030204" pitchFamily="34" charset="0"/>
                <a:ea typeface="等线" panose="02010600030101010101" pitchFamily="2" charset="-122"/>
              </a:rPr>
              <a:t>losslessly</a:t>
            </a:r>
            <a:r>
              <a:rPr lang="en-US" altLang="zh-CN" sz="1200" dirty="0">
                <a:solidFill>
                  <a:prstClr val="black"/>
                </a:solidFill>
                <a:latin typeface="Calibri" panose="020F0502020204030204" pitchFamily="34" charset="0"/>
                <a:ea typeface="等线" panose="02010600030101010101" pitchFamily="2" charset="-122"/>
              </a:rPr>
              <a:t> compress metadata to sixteen bytes. That is, using forty eight bits store pointer value, two seven bits store the offset of value and bound.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solidFill>
              <a:latin typeface="Calibri" panose="020F0502020204030204" pitchFamily="34" charset="0"/>
              <a:ea typeface="等线" panose="02010600030101010101" pitchFamily="2" charset="-122"/>
            </a:endParaRPr>
          </a:p>
          <a:p>
            <a:endParaRPr lang="en-US" altLang="zh-CN"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47</a:t>
            </a:fld>
            <a:endParaRPr lang="zh-CN" altLang="en-US"/>
          </a:p>
        </p:txBody>
      </p:sp>
    </p:spTree>
    <p:extLst>
      <p:ext uri="{BB962C8B-B14F-4D97-AF65-F5344CB8AC3E}">
        <p14:creationId xmlns:p14="http://schemas.microsoft.com/office/powerpoint/2010/main" val="3586263058"/>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a:t>
            </a:r>
          </a:p>
          <a:p>
            <a:r>
              <a:rPr lang="en-US" altLang="zh-CN" dirty="0"/>
              <a:t>CPI protects the code pointers, and for each code pointer, it records twenty-four bytes metadata, value, lower bound and upper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Calibri" panose="020F0502020204030204" pitchFamily="34" charset="0"/>
                <a:ea typeface="等线" panose="02010600030101010101" pitchFamily="2" charset="-122"/>
              </a:rPr>
              <a:t>CETIS stores metadata in the shstk pages, to improve the performance, CETIS </a:t>
            </a:r>
            <a:r>
              <a:rPr lang="en-US" altLang="zh-CN" sz="1200" dirty="0" err="1">
                <a:solidFill>
                  <a:prstClr val="black"/>
                </a:solidFill>
                <a:latin typeface="Calibri" panose="020F0502020204030204" pitchFamily="34" charset="0"/>
                <a:ea typeface="等线" panose="02010600030101010101" pitchFamily="2" charset="-122"/>
              </a:rPr>
              <a:t>losslessly</a:t>
            </a:r>
            <a:r>
              <a:rPr lang="en-US" altLang="zh-CN" sz="1200" dirty="0">
                <a:solidFill>
                  <a:prstClr val="black"/>
                </a:solidFill>
                <a:latin typeface="Calibri" panose="020F0502020204030204" pitchFamily="34" charset="0"/>
                <a:ea typeface="等线" panose="02010600030101010101" pitchFamily="2" charset="-122"/>
              </a:rPr>
              <a:t> compress metadata to sixteen bytes. That is, using forty eight bits store pointer value, two seven bits store the offset of value and bound.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solidFill>
              <a:latin typeface="Calibri" panose="020F0502020204030204" pitchFamily="34" charset="0"/>
              <a:ea typeface="等线" panose="02010600030101010101" pitchFamily="2" charset="-122"/>
            </a:endParaRPr>
          </a:p>
          <a:p>
            <a:endParaRPr lang="en-US" altLang="zh-CN"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48</a:t>
            </a:fld>
            <a:endParaRPr lang="zh-CN" altLang="en-US"/>
          </a:p>
        </p:txBody>
      </p:sp>
    </p:spTree>
    <p:extLst>
      <p:ext uri="{BB962C8B-B14F-4D97-AF65-F5344CB8AC3E}">
        <p14:creationId xmlns:p14="http://schemas.microsoft.com/office/powerpoint/2010/main" val="35862630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a:t>
            </a:r>
          </a:p>
          <a:p>
            <a:r>
              <a:rPr lang="en-US" altLang="zh-CN" dirty="0"/>
              <a:t>CPI protects the code pointers, and for each code pointer, it records twenty-four bytes metadata, value, lower bound and upper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Calibri" panose="020F0502020204030204" pitchFamily="34" charset="0"/>
                <a:ea typeface="等线" panose="02010600030101010101" pitchFamily="2" charset="-122"/>
              </a:rPr>
              <a:t>CETIS stores metadata in the shstk pages, to improve the performance, CETIS </a:t>
            </a:r>
            <a:r>
              <a:rPr lang="en-US" altLang="zh-CN" sz="1200" dirty="0" err="1">
                <a:solidFill>
                  <a:prstClr val="black"/>
                </a:solidFill>
                <a:latin typeface="Calibri" panose="020F0502020204030204" pitchFamily="34" charset="0"/>
                <a:ea typeface="等线" panose="02010600030101010101" pitchFamily="2" charset="-122"/>
              </a:rPr>
              <a:t>losslessly</a:t>
            </a:r>
            <a:r>
              <a:rPr lang="en-US" altLang="zh-CN" sz="1200" dirty="0">
                <a:solidFill>
                  <a:prstClr val="black"/>
                </a:solidFill>
                <a:latin typeface="Calibri" panose="020F0502020204030204" pitchFamily="34" charset="0"/>
                <a:ea typeface="等线" panose="02010600030101010101" pitchFamily="2" charset="-122"/>
              </a:rPr>
              <a:t> compress metadata to sixteen bytes. That is, using forty eight bits store pointer value, two seven bits store the offset of value and bound.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solidFill>
              <a:latin typeface="Calibri" panose="020F0502020204030204" pitchFamily="34" charset="0"/>
              <a:ea typeface="等线" panose="02010600030101010101" pitchFamily="2" charset="-122"/>
            </a:endParaRPr>
          </a:p>
          <a:p>
            <a:endParaRPr lang="en-US" altLang="zh-CN"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49</a:t>
            </a:fld>
            <a:endParaRPr lang="zh-CN" altLang="en-US"/>
          </a:p>
        </p:txBody>
      </p:sp>
    </p:spTree>
    <p:extLst>
      <p:ext uri="{BB962C8B-B14F-4D97-AF65-F5344CB8AC3E}">
        <p14:creationId xmlns:p14="http://schemas.microsoft.com/office/powerpoint/2010/main" val="3586263058"/>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a:t>
            </a:r>
          </a:p>
          <a:p>
            <a:r>
              <a:rPr lang="en-US" altLang="zh-CN" dirty="0"/>
              <a:t>CPI protects the code pointers, and for each code pointer, it records twenty-four bytes metadata, value, lower bound and upper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Calibri" panose="020F0502020204030204" pitchFamily="34" charset="0"/>
                <a:ea typeface="等线" panose="02010600030101010101" pitchFamily="2" charset="-122"/>
              </a:rPr>
              <a:t>CETIS stores metadata in the shstk pages, to improve the performance, CETIS </a:t>
            </a:r>
            <a:r>
              <a:rPr lang="en-US" altLang="zh-CN" sz="1200" dirty="0" err="1">
                <a:solidFill>
                  <a:prstClr val="black"/>
                </a:solidFill>
                <a:latin typeface="Calibri" panose="020F0502020204030204" pitchFamily="34" charset="0"/>
                <a:ea typeface="等线" panose="02010600030101010101" pitchFamily="2" charset="-122"/>
              </a:rPr>
              <a:t>losslessly</a:t>
            </a:r>
            <a:r>
              <a:rPr lang="en-US" altLang="zh-CN" sz="1200" dirty="0">
                <a:solidFill>
                  <a:prstClr val="black"/>
                </a:solidFill>
                <a:latin typeface="Calibri" panose="020F0502020204030204" pitchFamily="34" charset="0"/>
                <a:ea typeface="等线" panose="02010600030101010101" pitchFamily="2" charset="-122"/>
              </a:rPr>
              <a:t> compress metadata to sixteen bytes. That is, using forty eight bits store pointer value, two seven bits store the offset of value and bound.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solidFill>
              <a:latin typeface="Calibri" panose="020F0502020204030204" pitchFamily="34" charset="0"/>
              <a:ea typeface="等线" panose="02010600030101010101" pitchFamily="2" charset="-122"/>
            </a:endParaRPr>
          </a:p>
          <a:p>
            <a:endParaRPr lang="en-US" altLang="zh-CN"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50</a:t>
            </a:fld>
            <a:endParaRPr lang="zh-CN" altLang="en-US"/>
          </a:p>
        </p:txBody>
      </p:sp>
    </p:spTree>
    <p:extLst>
      <p:ext uri="{BB962C8B-B14F-4D97-AF65-F5344CB8AC3E}">
        <p14:creationId xmlns:p14="http://schemas.microsoft.com/office/powerpoint/2010/main" val="3586263058"/>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a:t>
            </a:r>
          </a:p>
          <a:p>
            <a:r>
              <a:rPr lang="en-US" altLang="zh-CN" dirty="0"/>
              <a:t>CPI protects the code pointers, and for each code pointer, it records twenty-four bytes metadata, value, lower bound and upper bound.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solidFill>
                  <a:prstClr val="black"/>
                </a:solidFill>
                <a:latin typeface="Calibri" panose="020F0502020204030204" pitchFamily="34" charset="0"/>
                <a:ea typeface="等线" panose="02010600030101010101" pitchFamily="2" charset="-122"/>
              </a:rPr>
              <a:t>CETIS stores metadata in the shstk pages, to improve the performance, CETIS </a:t>
            </a:r>
            <a:r>
              <a:rPr lang="en-US" altLang="zh-CN" sz="1200" dirty="0" err="1">
                <a:solidFill>
                  <a:prstClr val="black"/>
                </a:solidFill>
                <a:latin typeface="Calibri" panose="020F0502020204030204" pitchFamily="34" charset="0"/>
                <a:ea typeface="等线" panose="02010600030101010101" pitchFamily="2" charset="-122"/>
              </a:rPr>
              <a:t>losslessly</a:t>
            </a:r>
            <a:r>
              <a:rPr lang="en-US" altLang="zh-CN" sz="1200" dirty="0">
                <a:solidFill>
                  <a:prstClr val="black"/>
                </a:solidFill>
                <a:latin typeface="Calibri" panose="020F0502020204030204" pitchFamily="34" charset="0"/>
                <a:ea typeface="等线" panose="02010600030101010101" pitchFamily="2" charset="-122"/>
              </a:rPr>
              <a:t> compress metadata to sixteen bytes. That is, using forty eight bits store pointer value, two seven bits store the offset of value and bound.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a:solidFill>
                <a:prstClr val="black"/>
              </a:solidFill>
              <a:latin typeface="Calibri" panose="020F0502020204030204" pitchFamily="34" charset="0"/>
              <a:ea typeface="等线" panose="02010600030101010101" pitchFamily="2" charset="-122"/>
            </a:endParaRPr>
          </a:p>
          <a:p>
            <a:endParaRPr lang="en-US" altLang="zh-CN"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51</a:t>
            </a:fld>
            <a:endParaRPr lang="zh-CN" altLang="en-US"/>
          </a:p>
        </p:txBody>
      </p:sp>
    </p:spTree>
    <p:extLst>
      <p:ext uri="{BB962C8B-B14F-4D97-AF65-F5344CB8AC3E}">
        <p14:creationId xmlns:p14="http://schemas.microsoft.com/office/powerpoint/2010/main" val="358626305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CETIS can also protect CFIXX and JIT compiler.</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52</a:t>
            </a:fld>
            <a:endParaRPr lang="zh-CN" altLang="en-US"/>
          </a:p>
        </p:txBody>
      </p:sp>
    </p:spTree>
    <p:extLst>
      <p:ext uri="{BB962C8B-B14F-4D97-AF65-F5344CB8AC3E}">
        <p14:creationId xmlns:p14="http://schemas.microsoft.com/office/powerpoint/2010/main" val="150847602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53</a:t>
            </a:fld>
            <a:endParaRPr lang="zh-CN" altLang="en-US"/>
          </a:p>
        </p:txBody>
      </p:sp>
    </p:spTree>
    <p:extLst>
      <p:ext uri="{BB962C8B-B14F-4D97-AF65-F5344CB8AC3E}">
        <p14:creationId xmlns:p14="http://schemas.microsoft.com/office/powerpoint/2010/main" val="229833082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Here is the experiments configuration.</a:t>
            </a:r>
          </a:p>
          <a:p>
            <a:r>
              <a:rPr lang="en-US" altLang="zh-CN" dirty="0"/>
              <a:t>To protect defenses, we used IH-based, SFI-based, MPK-….. Isolation methods.</a:t>
            </a:r>
          </a:p>
          <a:p>
            <a:endParaRPr lang="en-US" altLang="zh-CN" dirty="0"/>
          </a:p>
          <a:p>
            <a:r>
              <a:rPr lang="en-US" altLang="zh-CN" dirty="0"/>
              <a:t>Read…</a:t>
            </a:r>
          </a:p>
          <a:p>
            <a:endParaRPr lang="en-US" altLang="zh-CN" dirty="0"/>
          </a:p>
          <a:p>
            <a:r>
              <a:rPr lang="en-US" altLang="zh-CN" dirty="0"/>
              <a:t>To protect code cache, we used… </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54</a:t>
            </a:fld>
            <a:endParaRPr lang="zh-CN" altLang="en-US"/>
          </a:p>
        </p:txBody>
      </p:sp>
    </p:spTree>
    <p:extLst>
      <p:ext uri="{BB962C8B-B14F-4D97-AF65-F5344CB8AC3E}">
        <p14:creationId xmlns:p14="http://schemas.microsoft.com/office/powerpoint/2010/main" val="2528390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a:t>
            </a:r>
            <a:r>
              <a:rPr lang="en-US" altLang="zh-CN" b="1" dirty="0"/>
              <a:t>introduce</a:t>
            </a:r>
            <a:r>
              <a:rPr lang="en-US" altLang="zh-CN" dirty="0"/>
              <a:t> the intra-process memory isolation. </a:t>
            </a:r>
          </a:p>
          <a:p>
            <a:endParaRPr lang="en-US" altLang="zh-CN" dirty="0"/>
          </a:p>
          <a:p>
            <a:r>
              <a:rPr lang="en-US" altLang="zh-CN" dirty="0"/>
              <a:t>Read…</a:t>
            </a:r>
          </a:p>
          <a:p>
            <a:endParaRPr lang="en-US" altLang="zh-CN" sz="1200" dirty="0"/>
          </a:p>
          <a:p>
            <a:r>
              <a:rPr lang="en-US" altLang="zh-CN" sz="1200" dirty="0"/>
              <a:t>The existing memory isolation can be divided into address-based isolation and domain-based isolation. </a:t>
            </a:r>
            <a:endParaRPr lang="en-US" altLang="zh-CN" dirty="0"/>
          </a:p>
          <a:p>
            <a:r>
              <a:rPr lang="en-US" altLang="zh-CN" dirty="0"/>
              <a:t>For example, there are two regions in the memory space, one is the regular memory, and the other is sensitive memory. And there is a pointer can access the two regions. To protect the sensitive memory, address-based isolation such as Intel MPX </a:t>
            </a:r>
            <a:r>
              <a:rPr lang="en-US" altLang="zh-CN" b="0" i="0" dirty="0">
                <a:solidFill>
                  <a:srgbClr val="101214"/>
                </a:solidFill>
                <a:effectLst/>
                <a:latin typeface="PingFang SC"/>
              </a:rPr>
              <a:t>checks whether the target address falls within the sensitive memory region.</a:t>
            </a:r>
          </a:p>
          <a:p>
            <a:r>
              <a:rPr lang="en-US" altLang="zh-CN" b="0" i="0" dirty="0">
                <a:solidFill>
                  <a:srgbClr val="101214"/>
                </a:solidFill>
                <a:effectLst/>
                <a:latin typeface="PingFang SC"/>
              </a:rPr>
              <a:t>1m</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5</a:t>
            </a:fld>
            <a:endParaRPr lang="zh-CN" altLang="en-US"/>
          </a:p>
        </p:txBody>
      </p:sp>
    </p:spTree>
    <p:extLst>
      <p:ext uri="{BB962C8B-B14F-4D97-AF65-F5344CB8AC3E}">
        <p14:creationId xmlns:p14="http://schemas.microsoft.com/office/powerpoint/2010/main" val="413450350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5"/>
          </p:nvPr>
        </p:nvSpPr>
        <p:spPr/>
        <p:txBody>
          <a:bodyPr/>
          <a:lstStyle/>
          <a:p>
            <a:fld id="{4548A008-9EBE-4984-B804-07A2F1EC0284}" type="slidenum">
              <a:rPr lang="zh-CN" altLang="en-US" smtClean="0"/>
              <a:t>58</a:t>
            </a:fld>
            <a:endParaRPr lang="zh-CN" altLang="en-US"/>
          </a:p>
        </p:txBody>
      </p:sp>
    </p:spTree>
    <p:extLst>
      <p:ext uri="{BB962C8B-B14F-4D97-AF65-F5344CB8AC3E}">
        <p14:creationId xmlns:p14="http://schemas.microsoft.com/office/powerpoint/2010/main" val="11975633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First, I </a:t>
            </a:r>
            <a:r>
              <a:rPr lang="en-US" altLang="zh-CN" b="1" dirty="0"/>
              <a:t>introduce</a:t>
            </a:r>
            <a:r>
              <a:rPr lang="en-US" altLang="zh-CN" dirty="0"/>
              <a:t> the intra-process memory isolation. </a:t>
            </a:r>
          </a:p>
          <a:p>
            <a:endParaRPr lang="en-US" altLang="zh-CN" dirty="0"/>
          </a:p>
          <a:p>
            <a:r>
              <a:rPr lang="en-US" altLang="zh-CN" dirty="0"/>
              <a:t>Read…</a:t>
            </a:r>
          </a:p>
          <a:p>
            <a:endParaRPr lang="en-US" altLang="zh-CN" sz="1200" dirty="0"/>
          </a:p>
          <a:p>
            <a:r>
              <a:rPr lang="en-US" altLang="zh-CN" sz="1200" dirty="0"/>
              <a:t>The existing memory isolation can be divided into address-based isolation and domain-based isolation. </a:t>
            </a:r>
            <a:endParaRPr lang="en-US" altLang="zh-CN" dirty="0"/>
          </a:p>
          <a:p>
            <a:r>
              <a:rPr lang="en-US" altLang="zh-CN" dirty="0"/>
              <a:t>For example, there are two regions in the memory space, one is the regular memory, and the other is sensitive memory. And there is a pointer can access the two regions. To protect the sensitive memory, address-based isolation such as Intel MPX </a:t>
            </a:r>
            <a:r>
              <a:rPr lang="en-US" altLang="zh-CN" b="0" i="0" dirty="0">
                <a:solidFill>
                  <a:srgbClr val="101214"/>
                </a:solidFill>
                <a:effectLst/>
                <a:latin typeface="PingFang SC"/>
              </a:rPr>
              <a:t>checks whether the target address falls within the sensitive memory region.</a:t>
            </a:r>
          </a:p>
          <a:p>
            <a:r>
              <a:rPr lang="en-US" altLang="zh-CN" b="0" i="0" dirty="0">
                <a:solidFill>
                  <a:srgbClr val="101214"/>
                </a:solidFill>
                <a:effectLst/>
                <a:latin typeface="PingFang SC"/>
              </a:rPr>
              <a:t>1m</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6</a:t>
            </a:fld>
            <a:endParaRPr lang="zh-CN" altLang="en-US"/>
          </a:p>
        </p:txBody>
      </p:sp>
    </p:spTree>
    <p:extLst>
      <p:ext uri="{BB962C8B-B14F-4D97-AF65-F5344CB8AC3E}">
        <p14:creationId xmlns:p14="http://schemas.microsoft.com/office/powerpoint/2010/main" val="41345035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domain-based isolation enables the access permission before the memory dereference, and disables the permission after the memory dereference. So in this example, ptr1 can access the sensitive memory, while ptr2 can not.</a:t>
            </a:r>
          </a:p>
          <a:p>
            <a:r>
              <a:rPr lang="en-US" altLang="zh-CN" dirty="0"/>
              <a:t>The intel MPK and SMAP hardware features can be used for domain-based isolation.</a:t>
            </a:r>
          </a:p>
          <a:p>
            <a:r>
              <a:rPr lang="en-US" altLang="zh-CN" dirty="0"/>
              <a:t>0.5m</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7</a:t>
            </a:fld>
            <a:endParaRPr lang="zh-CN" altLang="en-US"/>
          </a:p>
        </p:txBody>
      </p:sp>
    </p:spTree>
    <p:extLst>
      <p:ext uri="{BB962C8B-B14F-4D97-AF65-F5344CB8AC3E}">
        <p14:creationId xmlns:p14="http://schemas.microsoft.com/office/powerpoint/2010/main" val="1952653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But they are not efficient enough, so we still need a more efficient solution.</a:t>
            </a:r>
          </a:p>
          <a:p>
            <a:endParaRPr lang="en-US" altLang="zh-CN"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8</a:t>
            </a:fld>
            <a:endParaRPr lang="zh-CN" altLang="en-US"/>
          </a:p>
        </p:txBody>
      </p:sp>
    </p:spTree>
    <p:extLst>
      <p:ext uri="{BB962C8B-B14F-4D97-AF65-F5344CB8AC3E}">
        <p14:creationId xmlns:p14="http://schemas.microsoft.com/office/powerpoint/2010/main" val="35354506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our threat model, attackers have the </a:t>
            </a:r>
            <a:r>
              <a:rPr lang="en-US" altLang="zh-CN" b="1" dirty="0"/>
              <a:t>arbitrary</a:t>
            </a:r>
            <a:r>
              <a:rPr lang="en-US" altLang="zh-CN" dirty="0"/>
              <a:t> read and write capabilities by </a:t>
            </a:r>
            <a:r>
              <a:rPr lang="en-US" altLang="zh-CN" sz="1200" b="0" dirty="0"/>
              <a:t>using</a:t>
            </a:r>
            <a:r>
              <a:rPr lang="en-US" altLang="zh-CN" sz="1200" dirty="0"/>
              <a:t> memory corruption vulnerabilities.</a:t>
            </a:r>
          </a:p>
          <a:p>
            <a:r>
              <a:rPr lang="en-US" altLang="zh-CN" sz="1200" dirty="0"/>
              <a:t>We have two use cases. </a:t>
            </a:r>
          </a:p>
          <a:p>
            <a:endParaRPr lang="en-US" altLang="zh-CN" sz="1200" dirty="0"/>
          </a:p>
          <a:p>
            <a:r>
              <a:rPr lang="en-US" altLang="zh-CN" sz="1200" dirty="0"/>
              <a:t>Read…</a:t>
            </a:r>
          </a:p>
          <a:p>
            <a:endParaRPr lang="en-US" altLang="zh-CN" sz="1200" dirty="0"/>
          </a:p>
          <a:p>
            <a:r>
              <a:rPr lang="en-US" altLang="zh-CN" sz="1200" dirty="0"/>
              <a:t>40s</a:t>
            </a:r>
            <a:endParaRPr lang="zh-CN" altLang="en-US" dirty="0"/>
          </a:p>
        </p:txBody>
      </p:sp>
      <p:sp>
        <p:nvSpPr>
          <p:cNvPr id="4" name="灯片编号占位符 3"/>
          <p:cNvSpPr>
            <a:spLocks noGrp="1"/>
          </p:cNvSpPr>
          <p:nvPr>
            <p:ph type="sldNum" sz="quarter" idx="5"/>
          </p:nvPr>
        </p:nvSpPr>
        <p:spPr/>
        <p:txBody>
          <a:bodyPr/>
          <a:lstStyle/>
          <a:p>
            <a:fld id="{4548A008-9EBE-4984-B804-07A2F1EC0284}" type="slidenum">
              <a:rPr lang="zh-CN" altLang="en-US" smtClean="0"/>
              <a:t>9</a:t>
            </a:fld>
            <a:endParaRPr lang="zh-CN" altLang="en-US"/>
          </a:p>
        </p:txBody>
      </p:sp>
    </p:spTree>
    <p:extLst>
      <p:ext uri="{BB962C8B-B14F-4D97-AF65-F5344CB8AC3E}">
        <p14:creationId xmlns:p14="http://schemas.microsoft.com/office/powerpoint/2010/main" val="36689131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2273F5-D869-48B6-9E8D-5000814E6E0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A68F36-A654-4FC8-B844-E1D12B3AE2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BDF510F8-DE3D-4386-8C99-294B0A948AE8}"/>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9168F1F6-9FBE-477D-B112-18DCC05AEE4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2A82566-6301-43F9-8F92-F8A427206B89}"/>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41577500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E95D80-7387-4E46-8344-3ACDCC3781D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693F051-CE19-41AA-B092-CB7992505F4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706AD87-E0F2-4011-8317-9B0220539C59}"/>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36871922-16AE-4A01-951E-1E832E2D52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F6C0720D-FFC2-4643-901E-7617E0A26FF3}"/>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811697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E22F178-6420-4A27-AE0A-2672D52B5D9B}"/>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50633C43-7ABF-4C4A-BD75-4E8164650FBB}"/>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FB21413-F042-4CED-AB2E-577F090B747B}"/>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DD9DD06A-6417-4CC4-8192-C978551A6C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2555030-E2B1-448F-BAA7-5EA3E283E511}"/>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183317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BDCDD01F-A695-49CF-9904-342268831794}"/>
              </a:ext>
            </a:extLst>
          </p:cNvPr>
          <p:cNvSpPr>
            <a:spLocks noGrp="1"/>
          </p:cNvSpPr>
          <p:nvPr>
            <p:ph idx="1"/>
          </p:nvPr>
        </p:nvSpPr>
        <p:spPr>
          <a:xfrm>
            <a:off x="838200" y="1436778"/>
            <a:ext cx="10515600" cy="4740185"/>
          </a:xfrm>
        </p:spPr>
        <p:txBody>
          <a:bodyPr>
            <a:noAutofit/>
          </a:bodyPr>
          <a:lstStyle>
            <a:lvl1pPr>
              <a:defRPr sz="2400" baseline="0">
                <a:latin typeface="Calibri" panose="020F0502020204030204" pitchFamily="34" charset="0"/>
              </a:defRPr>
            </a:lvl1pPr>
            <a:lvl2pPr marL="685800" indent="-228600">
              <a:lnSpc>
                <a:spcPct val="100000"/>
              </a:lnSpc>
              <a:spcBef>
                <a:spcPts val="0"/>
              </a:spcBef>
              <a:buFont typeface="Calibri" panose="020F0502020204030204" pitchFamily="34" charset="0"/>
              <a:buChar char="–"/>
              <a:defRPr sz="2000" baseline="0">
                <a:latin typeface="Calibri" panose="020F0502020204030204" pitchFamily="34" charset="0"/>
              </a:defRPr>
            </a:lvl2pPr>
            <a:lvl3pPr>
              <a:defRPr sz="1800" baseline="0">
                <a:latin typeface="Calibri" panose="020F0502020204030204" pitchFamily="34" charset="0"/>
              </a:defRPr>
            </a:lvl3pPr>
            <a:lvl4pPr>
              <a:defRPr sz="1600" baseline="0">
                <a:latin typeface="Calibri" panose="020F0502020204030204" pitchFamily="34" charset="0"/>
              </a:defRPr>
            </a:lvl4pPr>
            <a:lvl5pPr>
              <a:defRPr sz="1600" baseline="0">
                <a:latin typeface="Calibri" panose="020F0502020204030204" pitchFamily="34" charset="0"/>
              </a:defRPr>
            </a:lvl5p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a:extLst>
              <a:ext uri="{FF2B5EF4-FFF2-40B4-BE49-F238E27FC236}">
                <a16:creationId xmlns:a16="http://schemas.microsoft.com/office/drawing/2014/main" id="{75CB2E7F-800A-4A6D-9375-65383DA26D45}"/>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4773B17C-6C4C-4FC5-8A40-EE9B64E22CB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6944AA-E543-40DE-93D1-267E12F4493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
        <p:nvSpPr>
          <p:cNvPr id="7" name="矩形 20">
            <a:extLst>
              <a:ext uri="{FF2B5EF4-FFF2-40B4-BE49-F238E27FC236}">
                <a16:creationId xmlns:a16="http://schemas.microsoft.com/office/drawing/2014/main" id="{A62D8C38-8900-AF33-21C0-DA4B5B01073B}"/>
              </a:ext>
            </a:extLst>
          </p:cNvPr>
          <p:cNvSpPr/>
          <p:nvPr userDrawn="1"/>
        </p:nvSpPr>
        <p:spPr>
          <a:xfrm>
            <a:off x="215170" y="212466"/>
            <a:ext cx="11592817" cy="666786"/>
          </a:xfrm>
          <a:prstGeom prst="rect">
            <a:avLst/>
          </a:prstGeom>
          <a:noFill/>
          <a:ln w="9525">
            <a:noFill/>
          </a:ln>
        </p:spPr>
        <p:txBody>
          <a:bodyPr wrap="square" anchor="t">
            <a:spAutoFit/>
          </a:bodyPr>
          <a:lstStyle/>
          <a:p>
            <a:pPr lvl="0"/>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信息技术的</a:t>
            </a:r>
            <a:r>
              <a:rPr lang="en-US" altLang="zh-CN"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IT3.0</a:t>
            </a:r>
            <a:r>
              <a:rPr lang="zh-CN" altLang="en-US" sz="3733" b="1" dirty="0">
                <a:solidFill>
                  <a:schemeClr val="bg1"/>
                </a:solidFill>
                <a:latin typeface="微软雅黑" panose="020B0503020204020204" pitchFamily="34" charset="-122"/>
                <a:ea typeface="微软雅黑" panose="020B0503020204020204" pitchFamily="34" charset="-122"/>
                <a:cs typeface="Times New Roman" panose="02020603050405020304" pitchFamily="18" charset="0"/>
              </a:rPr>
              <a:t>时代：人、机、物三元互联</a:t>
            </a:r>
          </a:p>
        </p:txBody>
      </p:sp>
      <p:pic>
        <p:nvPicPr>
          <p:cNvPr id="8" name="Picture 3" descr="C:\Users\nec\Desktop\ppt\图\IMG_6074.JPG">
            <a:extLst>
              <a:ext uri="{FF2B5EF4-FFF2-40B4-BE49-F238E27FC236}">
                <a16:creationId xmlns:a16="http://schemas.microsoft.com/office/drawing/2014/main" id="{85A2425B-77EF-947A-E679-D8A8F99FD9EE}"/>
              </a:ext>
            </a:extLst>
          </p:cNvPr>
          <p:cNvPicPr>
            <a:picLocks noChangeAspect="1"/>
          </p:cNvPicPr>
          <p:nvPr userDrawn="1"/>
        </p:nvPicPr>
        <p:blipFill>
          <a:blip r:embed="rId2" cstate="print"/>
          <a:srcRect t="69600"/>
          <a:stretch>
            <a:fillRect/>
          </a:stretch>
        </p:blipFill>
        <p:spPr>
          <a:xfrm>
            <a:off x="-20320" y="0"/>
            <a:ext cx="12247880" cy="1044787"/>
          </a:xfrm>
          <a:prstGeom prst="rect">
            <a:avLst/>
          </a:prstGeom>
          <a:noFill/>
          <a:ln w="9525">
            <a:noFill/>
          </a:ln>
        </p:spPr>
      </p:pic>
      <p:sp>
        <p:nvSpPr>
          <p:cNvPr id="9" name="矩形 8">
            <a:extLst>
              <a:ext uri="{FF2B5EF4-FFF2-40B4-BE49-F238E27FC236}">
                <a16:creationId xmlns:a16="http://schemas.microsoft.com/office/drawing/2014/main" id="{8ABA1E05-3FC1-5571-69E8-DABF29EC86B3}"/>
              </a:ext>
            </a:extLst>
          </p:cNvPr>
          <p:cNvSpPr/>
          <p:nvPr userDrawn="1"/>
        </p:nvSpPr>
        <p:spPr>
          <a:xfrm>
            <a:off x="-20320" y="1"/>
            <a:ext cx="12247880" cy="1065953"/>
          </a:xfrm>
          <a:prstGeom prst="rect">
            <a:avLst/>
          </a:prstGeom>
          <a:solidFill>
            <a:srgbClr val="1169B3">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19170">
              <a:spcBef>
                <a:spcPct val="0"/>
              </a:spcBef>
              <a:spcAft>
                <a:spcPct val="0"/>
              </a:spcAft>
              <a:defRPr/>
            </a:pPr>
            <a:endParaRPr lang="zh-CN" altLang="en-US" sz="2400" noProof="1">
              <a:latin typeface="微软雅黑" panose="020B0503020204020204" pitchFamily="34" charset="-122"/>
              <a:ea typeface="微软雅黑" panose="020B0503020204020204" pitchFamily="34" charset="-122"/>
              <a:cs typeface="Times New Roman" panose="02020603050405020304" pitchFamily="18" charset="0"/>
            </a:endParaRPr>
          </a:p>
        </p:txBody>
      </p:sp>
      <p:sp>
        <p:nvSpPr>
          <p:cNvPr id="10" name="KSO_Shape">
            <a:extLst>
              <a:ext uri="{FF2B5EF4-FFF2-40B4-BE49-F238E27FC236}">
                <a16:creationId xmlns:a16="http://schemas.microsoft.com/office/drawing/2014/main" id="{E4B819F8-481A-44A8-B17A-3C06C7BFE049}"/>
              </a:ext>
            </a:extLst>
          </p:cNvPr>
          <p:cNvSpPr/>
          <p:nvPr userDrawn="1"/>
        </p:nvSpPr>
        <p:spPr>
          <a:xfrm>
            <a:off x="-21166" y="307341"/>
            <a:ext cx="271780" cy="432647"/>
          </a:xfrm>
          <a:custGeom>
            <a:avLst/>
            <a:gdLst>
              <a:gd name="connsiteX0" fmla="*/ 0 w 432"/>
              <a:gd name="connsiteY0" fmla="*/ 0 h 631"/>
              <a:gd name="connsiteX1" fmla="*/ 120 w 432"/>
              <a:gd name="connsiteY1" fmla="*/ 36 h 631"/>
              <a:gd name="connsiteX2" fmla="*/ 432 w 432"/>
              <a:gd name="connsiteY2" fmla="*/ 318 h 631"/>
              <a:gd name="connsiteX3" fmla="*/ 50 w 432"/>
              <a:gd name="connsiteY3" fmla="*/ 631 h 631"/>
              <a:gd name="connsiteX4" fmla="*/ 0 w 432"/>
              <a:gd name="connsiteY4" fmla="*/ 630 h 631"/>
              <a:gd name="connsiteX5" fmla="*/ 0 w 432"/>
              <a:gd name="connsiteY5" fmla="*/ 0 h 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2" h="631">
                <a:moveTo>
                  <a:pt x="0" y="0"/>
                </a:moveTo>
                <a:lnTo>
                  <a:pt x="120" y="36"/>
                </a:lnTo>
                <a:lnTo>
                  <a:pt x="432" y="318"/>
                </a:lnTo>
                <a:lnTo>
                  <a:pt x="50" y="631"/>
                </a:lnTo>
                <a:lnTo>
                  <a:pt x="0" y="630"/>
                </a:lnTo>
                <a:lnTo>
                  <a:pt x="0" y="0"/>
                </a:lnTo>
                <a:close/>
              </a:path>
            </a:pathLst>
          </a:custGeom>
          <a:solidFill>
            <a:srgbClr val="E5001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algn="l" rtl="0" eaLnBrk="0" fontAlgn="base" hangingPunct="0">
              <a:spcBef>
                <a:spcPct val="0"/>
              </a:spcBef>
              <a:spcAft>
                <a:spcPct val="0"/>
              </a:spcAft>
              <a:defRPr kern="1200">
                <a:solidFill>
                  <a:schemeClr val="lt1"/>
                </a:solidFill>
                <a:latin typeface="+mn-lt"/>
                <a:ea typeface="+mn-ea"/>
                <a:cs typeface="+mn-cs"/>
              </a:defRPr>
            </a:lvl1pPr>
            <a:lvl2pPr marL="457200" algn="l" rtl="0" eaLnBrk="0" fontAlgn="base" hangingPunct="0">
              <a:spcBef>
                <a:spcPct val="0"/>
              </a:spcBef>
              <a:spcAft>
                <a:spcPct val="0"/>
              </a:spcAft>
              <a:defRPr kern="1200">
                <a:solidFill>
                  <a:schemeClr val="lt1"/>
                </a:solidFill>
                <a:latin typeface="+mn-lt"/>
                <a:ea typeface="+mn-ea"/>
                <a:cs typeface="+mn-cs"/>
              </a:defRPr>
            </a:lvl2pPr>
            <a:lvl3pPr marL="914400" algn="l" rtl="0" eaLnBrk="0" fontAlgn="base" hangingPunct="0">
              <a:spcBef>
                <a:spcPct val="0"/>
              </a:spcBef>
              <a:spcAft>
                <a:spcPct val="0"/>
              </a:spcAft>
              <a:defRPr kern="1200">
                <a:solidFill>
                  <a:schemeClr val="lt1"/>
                </a:solidFill>
                <a:latin typeface="+mn-lt"/>
                <a:ea typeface="+mn-ea"/>
                <a:cs typeface="+mn-cs"/>
              </a:defRPr>
            </a:lvl3pPr>
            <a:lvl4pPr marL="1371600" algn="l" rtl="0" eaLnBrk="0" fontAlgn="base" hangingPunct="0">
              <a:spcBef>
                <a:spcPct val="0"/>
              </a:spcBef>
              <a:spcAft>
                <a:spcPct val="0"/>
              </a:spcAft>
              <a:defRPr kern="1200">
                <a:solidFill>
                  <a:schemeClr val="lt1"/>
                </a:solidFill>
                <a:latin typeface="+mn-lt"/>
                <a:ea typeface="+mn-ea"/>
                <a:cs typeface="+mn-cs"/>
              </a:defRPr>
            </a:lvl4pPr>
            <a:lvl5pPr marL="1828800" algn="l" rtl="0" eaLnBrk="0" fontAlgn="base" hangingPunct="0">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eaLnBrk="1" fontAlgn="auto" hangingPunct="1">
              <a:spcBef>
                <a:spcPts val="0"/>
              </a:spcBef>
              <a:spcAft>
                <a:spcPts val="0"/>
              </a:spcAft>
              <a:defRPr/>
            </a:pPr>
            <a:endParaRPr lang="zh-CN" altLang="en-US" sz="2400">
              <a:solidFill>
                <a:srgbClr val="FFFFFF"/>
              </a:solidFill>
              <a:latin typeface="微软雅黑" panose="020B0503020204020204" pitchFamily="34" charset="-122"/>
              <a:ea typeface="微软雅黑" panose="020B0503020204020204" pitchFamily="34" charset="-122"/>
              <a:cs typeface="Times New Roman" panose="02020603050405020304" pitchFamily="18" charset="0"/>
            </a:endParaRPr>
          </a:p>
        </p:txBody>
      </p:sp>
      <p:pic>
        <p:nvPicPr>
          <p:cNvPr id="11" name="Picture 920" descr="D:\计算所\PPT的模板\logo－b.gif">
            <a:extLst>
              <a:ext uri="{FF2B5EF4-FFF2-40B4-BE49-F238E27FC236}">
                <a16:creationId xmlns:a16="http://schemas.microsoft.com/office/drawing/2014/main" id="{B7E1577A-C7EE-CF9E-04C3-F8440B4180DA}"/>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10919592" y="94331"/>
            <a:ext cx="1129069" cy="934403"/>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a:extLst>
              <a:ext uri="{FF2B5EF4-FFF2-40B4-BE49-F238E27FC236}">
                <a16:creationId xmlns:a16="http://schemas.microsoft.com/office/drawing/2014/main" id="{B8AC5AD7-7E18-460B-95C0-497A8D3B0E2B}"/>
              </a:ext>
            </a:extLst>
          </p:cNvPr>
          <p:cNvSpPr>
            <a:spLocks noGrp="1"/>
          </p:cNvSpPr>
          <p:nvPr>
            <p:ph type="title"/>
          </p:nvPr>
        </p:nvSpPr>
        <p:spPr>
          <a:xfrm>
            <a:off x="374425" y="-101250"/>
            <a:ext cx="10515600" cy="1325563"/>
          </a:xfrm>
        </p:spPr>
        <p:txBody>
          <a:bodyPr>
            <a:normAutofit/>
          </a:bodyPr>
          <a:lstStyle>
            <a:lvl1pPr>
              <a:defRPr sz="3600" baseline="0">
                <a:solidFill>
                  <a:schemeClr val="bg1"/>
                </a:solidFill>
                <a:latin typeface="Calibri" panose="020F0502020204030204" pitchFamily="34" charset="0"/>
                <a:cs typeface="Calibri" panose="020F0502020204030204" pitchFamily="34" charset="0"/>
              </a:defRPr>
            </a:lvl1pPr>
          </a:lstStyle>
          <a:p>
            <a:r>
              <a:rPr lang="zh-CN" altLang="en-US" dirty="0"/>
              <a:t>单击此处编辑母版标题样式</a:t>
            </a:r>
          </a:p>
        </p:txBody>
      </p:sp>
    </p:spTree>
    <p:extLst>
      <p:ext uri="{BB962C8B-B14F-4D97-AF65-F5344CB8AC3E}">
        <p14:creationId xmlns:p14="http://schemas.microsoft.com/office/powerpoint/2010/main" val="28466965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DAFBFF-9A77-4545-8160-E10A3F2DAAB8}"/>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D70065E1-B2FF-45D0-ABE1-1E742E368BA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26F04D8-8784-410C-9D53-A0CCA818A44C}"/>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7C32AECE-B695-4BCF-A8AC-270D8B85984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AE4FD6B-3786-48A3-B360-23F530892AF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3113461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D2974B-98D9-45C6-9E13-43EA9C3A73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158CDCD-0166-4B02-B27D-6666AF4ADAB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351CA9F-20C5-4B02-BFC6-14E3266A2247}"/>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416F47B-9C50-4205-BE88-CBEC915E42DC}"/>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6782539B-0C4C-4992-BD67-ECF91986D1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C4208A4-F55A-4946-808E-AD1881377165}"/>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437280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CFE28A3-9CD0-4DD8-ADF0-07559ACE0DC6}"/>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2ABCCB69-8EEF-43EC-8624-5ACEFDB43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D6C02A3-A108-409E-A5C1-D4946DC7FA09}"/>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FD21184-88F1-433D-BB81-F55C8F2210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A2B8758-32B1-4DF7-AC50-3C799D9F09E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1D7437BC-B5DA-4E63-9062-D95EBE55B4AE}"/>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8" name="页脚占位符 7">
            <a:extLst>
              <a:ext uri="{FF2B5EF4-FFF2-40B4-BE49-F238E27FC236}">
                <a16:creationId xmlns:a16="http://schemas.microsoft.com/office/drawing/2014/main" id="{B3C1F2F1-058A-4D0A-945A-725219A0682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A56C51C-380D-482E-998E-3819402B40F4}"/>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2396406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7E0977-DF55-449F-803A-82F051F4A766}"/>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AFD93C7-4CBB-4E36-9794-373A0EB57FF9}"/>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4" name="页脚占位符 3">
            <a:extLst>
              <a:ext uri="{FF2B5EF4-FFF2-40B4-BE49-F238E27FC236}">
                <a16:creationId xmlns:a16="http://schemas.microsoft.com/office/drawing/2014/main" id="{4557FB65-EEA7-489E-9A4D-E28228C2B384}"/>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94A9E50-55C2-4ACB-BBF3-2C125F7E5B6F}"/>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5330829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18C79F3-893C-4F3C-A9CA-792E72FBDFA2}"/>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3" name="页脚占位符 2">
            <a:extLst>
              <a:ext uri="{FF2B5EF4-FFF2-40B4-BE49-F238E27FC236}">
                <a16:creationId xmlns:a16="http://schemas.microsoft.com/office/drawing/2014/main" id="{5E620F30-02C4-4B3A-8EB3-2B05D13902A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B65247A9-542F-46E4-A2B6-12C62CC9127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14863158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098F16D-11D5-43D2-B351-22FD81A0F09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A048136F-D49B-47EC-B653-03F944E670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19CE415A-6636-4E58-A6ED-F4272F1F45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340E851-985B-4049-9134-72EF38F05B4B}"/>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7FEFF272-A2CA-4A34-AA4E-182E06491D4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B578BFE-24D1-4984-B111-F2CD383B71B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9052856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9B32006-3FC6-4A5B-80F2-DE48055510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DB3F3CE-5DCD-415B-914C-3E506C74BCA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8DE6D909-C372-437B-ABF0-C5459FFCA2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F76E896F-8785-420F-AF7F-B6AFF7FABECF}"/>
              </a:ext>
            </a:extLst>
          </p:cNvPr>
          <p:cNvSpPr>
            <a:spLocks noGrp="1"/>
          </p:cNvSpPr>
          <p:nvPr>
            <p:ph type="dt" sz="half" idx="10"/>
          </p:nvPr>
        </p:nvSpPr>
        <p:spPr/>
        <p:txBody>
          <a:bodyPr/>
          <a:lstStyle/>
          <a:p>
            <a:fld id="{684EB142-FAC8-4014-9707-A3A1E957C58B}" type="datetimeFigureOut">
              <a:rPr lang="zh-CN" altLang="en-US" smtClean="0"/>
              <a:t>2022/12/26</a:t>
            </a:fld>
            <a:endParaRPr lang="zh-CN" altLang="en-US"/>
          </a:p>
        </p:txBody>
      </p:sp>
      <p:sp>
        <p:nvSpPr>
          <p:cNvPr id="6" name="页脚占位符 5">
            <a:extLst>
              <a:ext uri="{FF2B5EF4-FFF2-40B4-BE49-F238E27FC236}">
                <a16:creationId xmlns:a16="http://schemas.microsoft.com/office/drawing/2014/main" id="{EE938E06-9DC5-4A77-8171-D40946FE9FC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F56E8DF-E699-4C70-A1B8-04BE23D4887C}"/>
              </a:ext>
            </a:extLst>
          </p:cNvPr>
          <p:cNvSpPr>
            <a:spLocks noGrp="1"/>
          </p:cNvSpPr>
          <p:nvPr>
            <p:ph type="sldNum" sz="quarter" idx="12"/>
          </p:nvPr>
        </p:nvSpPr>
        <p:spPr/>
        <p:txBody>
          <a:body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33764895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8845A9E-1CD2-4D3D-928D-FFB7A4E7882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D197D57-EB65-4F47-A74A-1E49188807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599B9C2-1E65-40B8-9023-94952E1021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4EB142-FAC8-4014-9707-A3A1E957C58B}" type="datetimeFigureOut">
              <a:rPr lang="zh-CN" altLang="en-US" smtClean="0"/>
              <a:t>2022/12/26</a:t>
            </a:fld>
            <a:endParaRPr lang="zh-CN" altLang="en-US"/>
          </a:p>
        </p:txBody>
      </p:sp>
      <p:sp>
        <p:nvSpPr>
          <p:cNvPr id="5" name="页脚占位符 4">
            <a:extLst>
              <a:ext uri="{FF2B5EF4-FFF2-40B4-BE49-F238E27FC236}">
                <a16:creationId xmlns:a16="http://schemas.microsoft.com/office/drawing/2014/main" id="{F48369C8-ADBB-47B1-8BF7-AC3E01B4DE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C98CF11E-34F6-4B11-937B-EA9DACDDD8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EAFA4C-2B9D-4D18-AC20-7FED1E2F9B6A}" type="slidenum">
              <a:rPr lang="zh-CN" altLang="en-US" smtClean="0"/>
              <a:t>‹#›</a:t>
            </a:fld>
            <a:endParaRPr lang="zh-CN" altLang="en-US"/>
          </a:p>
        </p:txBody>
      </p:sp>
    </p:spTree>
    <p:extLst>
      <p:ext uri="{BB962C8B-B14F-4D97-AF65-F5344CB8AC3E}">
        <p14:creationId xmlns:p14="http://schemas.microsoft.com/office/powerpoint/2010/main" val="9607247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tags" Target="../tags/tag28.xml"/><Relationship Id="rId2" Type="http://schemas.openxmlformats.org/officeDocument/2006/relationships/tags" Target="../tags/tag27.xml"/><Relationship Id="rId1" Type="http://schemas.openxmlformats.org/officeDocument/2006/relationships/tags" Target="../tags/tag26.xml"/><Relationship Id="rId5" Type="http://schemas.openxmlformats.org/officeDocument/2006/relationships/notesSlide" Target="../notesSlides/notesSlide10.xml"/><Relationship Id="rId4"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tags" Target="../tags/tag32.xml"/></Relationships>
</file>

<file path=ppt/slides/_rels/slide12.xml.rels><?xml version="1.0" encoding="UTF-8" standalone="yes"?>
<Relationships xmlns="http://schemas.openxmlformats.org/package/2006/relationships"><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tags" Target="../tags/tag33.xml"/><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tags" Target="../tags/tag36.xml"/></Relationships>
</file>

<file path=ppt/slides/_rels/slide13.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6" Type="http://schemas.openxmlformats.org/officeDocument/2006/relationships/notesSlide" Target="../notesSlides/notesSlide13.xml"/><Relationship Id="rId5" Type="http://schemas.openxmlformats.org/officeDocument/2006/relationships/slideLayout" Target="../slideLayouts/slideLayout2.xml"/><Relationship Id="rId4" Type="http://schemas.openxmlformats.org/officeDocument/2006/relationships/tags" Target="../tags/tag40.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5" Type="http://schemas.openxmlformats.org/officeDocument/2006/relationships/notesSlide" Target="../notesSlides/notesSlide15.xml"/><Relationship Id="rId4"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image" Target="../media/image10.png"/><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notesSlide" Target="../notesSlides/notesSlide16.xml"/><Relationship Id="rId5" Type="http://schemas.openxmlformats.org/officeDocument/2006/relationships/slideLayout" Target="../slideLayouts/slideLayout2.xml"/><Relationship Id="rId4" Type="http://schemas.openxmlformats.org/officeDocument/2006/relationships/tags" Target="../tags/tag47.xml"/></Relationships>
</file>

<file path=ppt/slides/_rels/slide17.xml.rels><?xml version="1.0" encoding="UTF-8" standalone="yes"?>
<Relationships xmlns="http://schemas.openxmlformats.org/package/2006/relationships"><Relationship Id="rId3" Type="http://schemas.openxmlformats.org/officeDocument/2006/relationships/tags" Target="../tags/tag50.xml"/><Relationship Id="rId7" Type="http://schemas.openxmlformats.org/officeDocument/2006/relationships/image" Target="../media/image10.png"/><Relationship Id="rId2" Type="http://schemas.openxmlformats.org/officeDocument/2006/relationships/tags" Target="../tags/tag49.xml"/><Relationship Id="rId1" Type="http://schemas.openxmlformats.org/officeDocument/2006/relationships/tags" Target="../tags/tag48.xml"/><Relationship Id="rId6" Type="http://schemas.openxmlformats.org/officeDocument/2006/relationships/notesSlide" Target="../notesSlides/notesSlide17.xml"/><Relationship Id="rId5" Type="http://schemas.openxmlformats.org/officeDocument/2006/relationships/slideLayout" Target="../slideLayouts/slideLayout2.xml"/><Relationship Id="rId4" Type="http://schemas.openxmlformats.org/officeDocument/2006/relationships/tags" Target="../tags/tag51.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tags" Target="../tags/tag54.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notesSlide" Target="../notesSlides/notesSlide19.xml"/><Relationship Id="rId4"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notesSlide" Target="../notesSlides/notesSlide2.xml"/><Relationship Id="rId4"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tags" Target="../tags/tag57.xml"/><Relationship Id="rId7" Type="http://schemas.openxmlformats.org/officeDocument/2006/relationships/image" Target="../media/image11.png"/><Relationship Id="rId2" Type="http://schemas.openxmlformats.org/officeDocument/2006/relationships/tags" Target="../tags/tag56.xml"/><Relationship Id="rId1" Type="http://schemas.openxmlformats.org/officeDocument/2006/relationships/tags" Target="../tags/tag55.xml"/><Relationship Id="rId6" Type="http://schemas.openxmlformats.org/officeDocument/2006/relationships/notesSlide" Target="../notesSlides/notesSlide20.xml"/><Relationship Id="rId5" Type="http://schemas.openxmlformats.org/officeDocument/2006/relationships/slideLayout" Target="../slideLayouts/slideLayout2.xml"/><Relationship Id="rId4" Type="http://schemas.openxmlformats.org/officeDocument/2006/relationships/tags" Target="../tags/tag58.xml"/></Relationships>
</file>

<file path=ppt/slides/_rels/slide2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5" Type="http://schemas.openxmlformats.org/officeDocument/2006/relationships/notesSlide" Target="../notesSlides/notesSlide21.xml"/><Relationship Id="rId4"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tags" Target="../tags/tag64.xml"/><Relationship Id="rId7" Type="http://schemas.openxmlformats.org/officeDocument/2006/relationships/image" Target="../media/image12.png"/><Relationship Id="rId2" Type="http://schemas.openxmlformats.org/officeDocument/2006/relationships/tags" Target="../tags/tag63.xml"/><Relationship Id="rId1" Type="http://schemas.openxmlformats.org/officeDocument/2006/relationships/tags" Target="../tags/tag62.xml"/><Relationship Id="rId6" Type="http://schemas.openxmlformats.org/officeDocument/2006/relationships/notesSlide" Target="../notesSlides/notesSlide22.xml"/><Relationship Id="rId5" Type="http://schemas.openxmlformats.org/officeDocument/2006/relationships/slideLayout" Target="../slideLayouts/slideLayout2.xml"/><Relationship Id="rId4" Type="http://schemas.openxmlformats.org/officeDocument/2006/relationships/tags" Target="../tags/tag65.xml"/></Relationships>
</file>

<file path=ppt/slides/_rels/slide23.xml.rels><?xml version="1.0" encoding="UTF-8" standalone="yes"?>
<Relationships xmlns="http://schemas.openxmlformats.org/package/2006/relationships"><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notesSlide" Target="../notesSlides/notesSlide23.xml"/><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tags" Target="../tags/tag71.xml"/><Relationship Id="rId7" Type="http://schemas.openxmlformats.org/officeDocument/2006/relationships/image" Target="../media/image13.png"/><Relationship Id="rId2" Type="http://schemas.openxmlformats.org/officeDocument/2006/relationships/tags" Target="../tags/tag70.xml"/><Relationship Id="rId1" Type="http://schemas.openxmlformats.org/officeDocument/2006/relationships/tags" Target="../tags/tag69.xml"/><Relationship Id="rId6" Type="http://schemas.openxmlformats.org/officeDocument/2006/relationships/notesSlide" Target="../notesSlides/notesSlide24.xml"/><Relationship Id="rId5" Type="http://schemas.openxmlformats.org/officeDocument/2006/relationships/slideLayout" Target="../slideLayouts/slideLayout2.xml"/><Relationship Id="rId4" Type="http://schemas.openxmlformats.org/officeDocument/2006/relationships/tags" Target="../tags/tag7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tags" Target="../tags/tag75.xml"/><Relationship Id="rId2" Type="http://schemas.openxmlformats.org/officeDocument/2006/relationships/tags" Target="../tags/tag74.xml"/><Relationship Id="rId1" Type="http://schemas.openxmlformats.org/officeDocument/2006/relationships/tags" Target="../tags/tag73.xml"/><Relationship Id="rId5" Type="http://schemas.openxmlformats.org/officeDocument/2006/relationships/notesSlide" Target="../notesSlides/notesSlide26.xml"/><Relationship Id="rId4"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tags" Target="../tags/tag78.xml"/><Relationship Id="rId7" Type="http://schemas.openxmlformats.org/officeDocument/2006/relationships/image" Target="../media/image14.png"/><Relationship Id="rId2" Type="http://schemas.openxmlformats.org/officeDocument/2006/relationships/tags" Target="../tags/tag77.xml"/><Relationship Id="rId1" Type="http://schemas.openxmlformats.org/officeDocument/2006/relationships/tags" Target="../tags/tag76.xml"/><Relationship Id="rId6" Type="http://schemas.openxmlformats.org/officeDocument/2006/relationships/notesSlide" Target="../notesSlides/notesSlide27.xml"/><Relationship Id="rId5" Type="http://schemas.openxmlformats.org/officeDocument/2006/relationships/slideLayout" Target="../slideLayouts/slideLayout2.xml"/><Relationship Id="rId4" Type="http://schemas.openxmlformats.org/officeDocument/2006/relationships/tags" Target="../tags/tag79.xml"/></Relationships>
</file>

<file path=ppt/slides/_rels/slide28.xml.rels><?xml version="1.0" encoding="UTF-8" standalone="yes"?>
<Relationships xmlns="http://schemas.openxmlformats.org/package/2006/relationships"><Relationship Id="rId3" Type="http://schemas.openxmlformats.org/officeDocument/2006/relationships/tags" Target="../tags/tag82.xml"/><Relationship Id="rId7" Type="http://schemas.openxmlformats.org/officeDocument/2006/relationships/image" Target="../media/image14.png"/><Relationship Id="rId2" Type="http://schemas.openxmlformats.org/officeDocument/2006/relationships/tags" Target="../tags/tag81.xml"/><Relationship Id="rId1" Type="http://schemas.openxmlformats.org/officeDocument/2006/relationships/tags" Target="../tags/tag80.xml"/><Relationship Id="rId6" Type="http://schemas.openxmlformats.org/officeDocument/2006/relationships/notesSlide" Target="../notesSlides/notesSlide28.xml"/><Relationship Id="rId5" Type="http://schemas.openxmlformats.org/officeDocument/2006/relationships/slideLayout" Target="../slideLayouts/slideLayout2.xml"/><Relationship Id="rId4" Type="http://schemas.openxmlformats.org/officeDocument/2006/relationships/tags" Target="../tags/tag83.xml"/></Relationships>
</file>

<file path=ppt/slides/_rels/slide29.xml.rels><?xml version="1.0" encoding="UTF-8" standalone="yes"?>
<Relationships xmlns="http://schemas.openxmlformats.org/package/2006/relationships"><Relationship Id="rId8" Type="http://schemas.openxmlformats.org/officeDocument/2006/relationships/tags" Target="../tags/tag91.xml"/><Relationship Id="rId3" Type="http://schemas.openxmlformats.org/officeDocument/2006/relationships/tags" Target="../tags/tag86.xml"/><Relationship Id="rId7" Type="http://schemas.openxmlformats.org/officeDocument/2006/relationships/tags" Target="../tags/tag90.xml"/><Relationship Id="rId12" Type="http://schemas.openxmlformats.org/officeDocument/2006/relationships/notesSlide" Target="../notesSlides/notesSlide29.xml"/><Relationship Id="rId2" Type="http://schemas.openxmlformats.org/officeDocument/2006/relationships/tags" Target="../tags/tag85.xml"/><Relationship Id="rId1" Type="http://schemas.openxmlformats.org/officeDocument/2006/relationships/tags" Target="../tags/tag84.xml"/><Relationship Id="rId6" Type="http://schemas.openxmlformats.org/officeDocument/2006/relationships/tags" Target="../tags/tag89.xml"/><Relationship Id="rId11" Type="http://schemas.openxmlformats.org/officeDocument/2006/relationships/slideLayout" Target="../slideLayouts/slideLayout2.xml"/><Relationship Id="rId5" Type="http://schemas.openxmlformats.org/officeDocument/2006/relationships/tags" Target="../tags/tag88.xml"/><Relationship Id="rId10" Type="http://schemas.openxmlformats.org/officeDocument/2006/relationships/tags" Target="../tags/tag93.xml"/><Relationship Id="rId4" Type="http://schemas.openxmlformats.org/officeDocument/2006/relationships/tags" Target="../tags/tag87.xml"/><Relationship Id="rId9" Type="http://schemas.openxmlformats.org/officeDocument/2006/relationships/tags" Target="../tags/tag92.xml"/></Relationships>
</file>

<file path=ppt/slides/_rels/slide3.xml.rels><?xml version="1.0" encoding="UTF-8" standalone="yes"?>
<Relationships xmlns="http://schemas.openxmlformats.org/package/2006/relationships"><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notesSlide" Target="../notesSlides/notesSlide3.xml"/><Relationship Id="rId4"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tags" Target="../tags/tag101.xml"/><Relationship Id="rId13" Type="http://schemas.openxmlformats.org/officeDocument/2006/relationships/notesSlide" Target="../notesSlides/notesSlide30.xml"/><Relationship Id="rId3" Type="http://schemas.openxmlformats.org/officeDocument/2006/relationships/tags" Target="../tags/tag96.xml"/><Relationship Id="rId7" Type="http://schemas.openxmlformats.org/officeDocument/2006/relationships/tags" Target="../tags/tag100.xml"/><Relationship Id="rId12" Type="http://schemas.openxmlformats.org/officeDocument/2006/relationships/slideLayout" Target="../slideLayouts/slideLayout2.xml"/><Relationship Id="rId2" Type="http://schemas.openxmlformats.org/officeDocument/2006/relationships/tags" Target="../tags/tag95.xml"/><Relationship Id="rId1" Type="http://schemas.openxmlformats.org/officeDocument/2006/relationships/tags" Target="../tags/tag94.xml"/><Relationship Id="rId6" Type="http://schemas.openxmlformats.org/officeDocument/2006/relationships/tags" Target="../tags/tag99.xml"/><Relationship Id="rId11" Type="http://schemas.openxmlformats.org/officeDocument/2006/relationships/tags" Target="../tags/tag104.xml"/><Relationship Id="rId5" Type="http://schemas.openxmlformats.org/officeDocument/2006/relationships/tags" Target="../tags/tag98.xml"/><Relationship Id="rId10" Type="http://schemas.openxmlformats.org/officeDocument/2006/relationships/tags" Target="../tags/tag103.xml"/><Relationship Id="rId4" Type="http://schemas.openxmlformats.org/officeDocument/2006/relationships/tags" Target="../tags/tag97.xml"/><Relationship Id="rId9" Type="http://schemas.openxmlformats.org/officeDocument/2006/relationships/tags" Target="../tags/tag102.xml"/></Relationships>
</file>

<file path=ppt/slides/_rels/slide31.xml.rels><?xml version="1.0" encoding="UTF-8" standalone="yes"?>
<Relationships xmlns="http://schemas.openxmlformats.org/package/2006/relationships"><Relationship Id="rId8" Type="http://schemas.openxmlformats.org/officeDocument/2006/relationships/tags" Target="../tags/tag112.xml"/><Relationship Id="rId13" Type="http://schemas.openxmlformats.org/officeDocument/2006/relationships/tags" Target="../tags/tag117.xml"/><Relationship Id="rId18" Type="http://schemas.openxmlformats.org/officeDocument/2006/relationships/tags" Target="../tags/tag122.xml"/><Relationship Id="rId3" Type="http://schemas.openxmlformats.org/officeDocument/2006/relationships/tags" Target="../tags/tag107.xml"/><Relationship Id="rId21" Type="http://schemas.openxmlformats.org/officeDocument/2006/relationships/tags" Target="../tags/tag125.xml"/><Relationship Id="rId7" Type="http://schemas.openxmlformats.org/officeDocument/2006/relationships/tags" Target="../tags/tag111.xml"/><Relationship Id="rId12" Type="http://schemas.openxmlformats.org/officeDocument/2006/relationships/tags" Target="../tags/tag116.xml"/><Relationship Id="rId17" Type="http://schemas.openxmlformats.org/officeDocument/2006/relationships/tags" Target="../tags/tag121.xml"/><Relationship Id="rId2" Type="http://schemas.openxmlformats.org/officeDocument/2006/relationships/tags" Target="../tags/tag106.xml"/><Relationship Id="rId16" Type="http://schemas.openxmlformats.org/officeDocument/2006/relationships/tags" Target="../tags/tag120.xml"/><Relationship Id="rId20" Type="http://schemas.openxmlformats.org/officeDocument/2006/relationships/tags" Target="../tags/tag124.xml"/><Relationship Id="rId1" Type="http://schemas.openxmlformats.org/officeDocument/2006/relationships/tags" Target="../tags/tag105.xml"/><Relationship Id="rId6" Type="http://schemas.openxmlformats.org/officeDocument/2006/relationships/tags" Target="../tags/tag110.xml"/><Relationship Id="rId11" Type="http://schemas.openxmlformats.org/officeDocument/2006/relationships/tags" Target="../tags/tag115.xml"/><Relationship Id="rId5" Type="http://schemas.openxmlformats.org/officeDocument/2006/relationships/tags" Target="../tags/tag109.xml"/><Relationship Id="rId15" Type="http://schemas.openxmlformats.org/officeDocument/2006/relationships/tags" Target="../tags/tag119.xml"/><Relationship Id="rId23" Type="http://schemas.openxmlformats.org/officeDocument/2006/relationships/notesSlide" Target="../notesSlides/notesSlide31.xml"/><Relationship Id="rId10" Type="http://schemas.openxmlformats.org/officeDocument/2006/relationships/tags" Target="../tags/tag114.xml"/><Relationship Id="rId19" Type="http://schemas.openxmlformats.org/officeDocument/2006/relationships/tags" Target="../tags/tag123.xml"/><Relationship Id="rId4" Type="http://schemas.openxmlformats.org/officeDocument/2006/relationships/tags" Target="../tags/tag108.xml"/><Relationship Id="rId9" Type="http://schemas.openxmlformats.org/officeDocument/2006/relationships/tags" Target="../tags/tag113.xml"/><Relationship Id="rId14" Type="http://schemas.openxmlformats.org/officeDocument/2006/relationships/tags" Target="../tags/tag118.xml"/><Relationship Id="rId22"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tags" Target="../tags/tag133.xml"/><Relationship Id="rId13" Type="http://schemas.openxmlformats.org/officeDocument/2006/relationships/tags" Target="../tags/tag138.xml"/><Relationship Id="rId18" Type="http://schemas.openxmlformats.org/officeDocument/2006/relationships/tags" Target="../tags/tag143.xml"/><Relationship Id="rId3" Type="http://schemas.openxmlformats.org/officeDocument/2006/relationships/tags" Target="../tags/tag128.xml"/><Relationship Id="rId21" Type="http://schemas.openxmlformats.org/officeDocument/2006/relationships/tags" Target="../tags/tag146.xml"/><Relationship Id="rId7" Type="http://schemas.openxmlformats.org/officeDocument/2006/relationships/tags" Target="../tags/tag132.xml"/><Relationship Id="rId12" Type="http://schemas.openxmlformats.org/officeDocument/2006/relationships/tags" Target="../tags/tag137.xml"/><Relationship Id="rId17" Type="http://schemas.openxmlformats.org/officeDocument/2006/relationships/tags" Target="../tags/tag142.xml"/><Relationship Id="rId2" Type="http://schemas.openxmlformats.org/officeDocument/2006/relationships/tags" Target="../tags/tag127.xml"/><Relationship Id="rId16" Type="http://schemas.openxmlformats.org/officeDocument/2006/relationships/tags" Target="../tags/tag141.xml"/><Relationship Id="rId20" Type="http://schemas.openxmlformats.org/officeDocument/2006/relationships/tags" Target="../tags/tag145.xml"/><Relationship Id="rId1" Type="http://schemas.openxmlformats.org/officeDocument/2006/relationships/tags" Target="../tags/tag126.xml"/><Relationship Id="rId6" Type="http://schemas.openxmlformats.org/officeDocument/2006/relationships/tags" Target="../tags/tag131.xml"/><Relationship Id="rId11" Type="http://schemas.openxmlformats.org/officeDocument/2006/relationships/tags" Target="../tags/tag136.xml"/><Relationship Id="rId5" Type="http://schemas.openxmlformats.org/officeDocument/2006/relationships/tags" Target="../tags/tag130.xml"/><Relationship Id="rId15" Type="http://schemas.openxmlformats.org/officeDocument/2006/relationships/tags" Target="../tags/tag140.xml"/><Relationship Id="rId23" Type="http://schemas.openxmlformats.org/officeDocument/2006/relationships/notesSlide" Target="../notesSlides/notesSlide32.xml"/><Relationship Id="rId10" Type="http://schemas.openxmlformats.org/officeDocument/2006/relationships/tags" Target="../tags/tag135.xml"/><Relationship Id="rId19" Type="http://schemas.openxmlformats.org/officeDocument/2006/relationships/tags" Target="../tags/tag144.xml"/><Relationship Id="rId4" Type="http://schemas.openxmlformats.org/officeDocument/2006/relationships/tags" Target="../tags/tag129.xml"/><Relationship Id="rId9" Type="http://schemas.openxmlformats.org/officeDocument/2006/relationships/tags" Target="../tags/tag134.xml"/><Relationship Id="rId14" Type="http://schemas.openxmlformats.org/officeDocument/2006/relationships/tags" Target="../tags/tag139.xml"/><Relationship Id="rId22"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154.xml"/><Relationship Id="rId13" Type="http://schemas.openxmlformats.org/officeDocument/2006/relationships/tags" Target="../tags/tag159.xml"/><Relationship Id="rId18" Type="http://schemas.openxmlformats.org/officeDocument/2006/relationships/tags" Target="../tags/tag164.xml"/><Relationship Id="rId3" Type="http://schemas.openxmlformats.org/officeDocument/2006/relationships/tags" Target="../tags/tag149.xml"/><Relationship Id="rId21" Type="http://schemas.openxmlformats.org/officeDocument/2006/relationships/tags" Target="../tags/tag167.xml"/><Relationship Id="rId7" Type="http://schemas.openxmlformats.org/officeDocument/2006/relationships/tags" Target="../tags/tag153.xml"/><Relationship Id="rId12" Type="http://schemas.openxmlformats.org/officeDocument/2006/relationships/tags" Target="../tags/tag158.xml"/><Relationship Id="rId17" Type="http://schemas.openxmlformats.org/officeDocument/2006/relationships/tags" Target="../tags/tag163.xml"/><Relationship Id="rId25" Type="http://schemas.openxmlformats.org/officeDocument/2006/relationships/image" Target="../media/image15.png"/><Relationship Id="rId2" Type="http://schemas.openxmlformats.org/officeDocument/2006/relationships/tags" Target="../tags/tag148.xml"/><Relationship Id="rId16" Type="http://schemas.openxmlformats.org/officeDocument/2006/relationships/tags" Target="../tags/tag162.xml"/><Relationship Id="rId20" Type="http://schemas.openxmlformats.org/officeDocument/2006/relationships/tags" Target="../tags/tag166.xml"/><Relationship Id="rId1" Type="http://schemas.openxmlformats.org/officeDocument/2006/relationships/tags" Target="../tags/tag147.xml"/><Relationship Id="rId6" Type="http://schemas.openxmlformats.org/officeDocument/2006/relationships/tags" Target="../tags/tag152.xml"/><Relationship Id="rId11" Type="http://schemas.openxmlformats.org/officeDocument/2006/relationships/tags" Target="../tags/tag157.xml"/><Relationship Id="rId24" Type="http://schemas.openxmlformats.org/officeDocument/2006/relationships/notesSlide" Target="../notesSlides/notesSlide33.xml"/><Relationship Id="rId5" Type="http://schemas.openxmlformats.org/officeDocument/2006/relationships/tags" Target="../tags/tag151.xml"/><Relationship Id="rId15" Type="http://schemas.openxmlformats.org/officeDocument/2006/relationships/tags" Target="../tags/tag161.xml"/><Relationship Id="rId23" Type="http://schemas.openxmlformats.org/officeDocument/2006/relationships/slideLayout" Target="../slideLayouts/slideLayout2.xml"/><Relationship Id="rId10" Type="http://schemas.openxmlformats.org/officeDocument/2006/relationships/tags" Target="../tags/tag156.xml"/><Relationship Id="rId19" Type="http://schemas.openxmlformats.org/officeDocument/2006/relationships/tags" Target="../tags/tag165.xml"/><Relationship Id="rId4" Type="http://schemas.openxmlformats.org/officeDocument/2006/relationships/tags" Target="../tags/tag150.xml"/><Relationship Id="rId9" Type="http://schemas.openxmlformats.org/officeDocument/2006/relationships/tags" Target="../tags/tag155.xml"/><Relationship Id="rId14" Type="http://schemas.openxmlformats.org/officeDocument/2006/relationships/tags" Target="../tags/tag160.xml"/><Relationship Id="rId22" Type="http://schemas.openxmlformats.org/officeDocument/2006/relationships/tags" Target="../tags/tag168.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image" Target="../media/image17.svg"/></Relationships>
</file>

<file path=ppt/slides/_rels/slide37.xml.rels><?xml version="1.0" encoding="UTF-8" standalone="yes"?>
<Relationships xmlns="http://schemas.openxmlformats.org/package/2006/relationships"><Relationship Id="rId8" Type="http://schemas.openxmlformats.org/officeDocument/2006/relationships/tags" Target="../tags/tag176.xml"/><Relationship Id="rId13" Type="http://schemas.openxmlformats.org/officeDocument/2006/relationships/image" Target="../media/image16.png"/><Relationship Id="rId3" Type="http://schemas.openxmlformats.org/officeDocument/2006/relationships/tags" Target="../tags/tag171.xml"/><Relationship Id="rId7" Type="http://schemas.openxmlformats.org/officeDocument/2006/relationships/tags" Target="../tags/tag175.xml"/><Relationship Id="rId12" Type="http://schemas.openxmlformats.org/officeDocument/2006/relationships/notesSlide" Target="../notesSlides/notesSlide36.xml"/><Relationship Id="rId2" Type="http://schemas.openxmlformats.org/officeDocument/2006/relationships/tags" Target="../tags/tag170.xml"/><Relationship Id="rId1" Type="http://schemas.openxmlformats.org/officeDocument/2006/relationships/tags" Target="../tags/tag169.xml"/><Relationship Id="rId6" Type="http://schemas.openxmlformats.org/officeDocument/2006/relationships/tags" Target="../tags/tag174.xml"/><Relationship Id="rId11" Type="http://schemas.openxmlformats.org/officeDocument/2006/relationships/slideLayout" Target="../slideLayouts/slideLayout2.xml"/><Relationship Id="rId5" Type="http://schemas.openxmlformats.org/officeDocument/2006/relationships/tags" Target="../tags/tag173.xml"/><Relationship Id="rId10" Type="http://schemas.openxmlformats.org/officeDocument/2006/relationships/tags" Target="../tags/tag178.xml"/><Relationship Id="rId4" Type="http://schemas.openxmlformats.org/officeDocument/2006/relationships/tags" Target="../tags/tag172.xml"/><Relationship Id="rId9" Type="http://schemas.openxmlformats.org/officeDocument/2006/relationships/tags" Target="../tags/tag177.xml"/><Relationship Id="rId14" Type="http://schemas.openxmlformats.org/officeDocument/2006/relationships/image" Target="../media/image17.svg"/></Relationships>
</file>

<file path=ppt/slides/_rels/slide38.xml.rels><?xml version="1.0" encoding="UTF-8" standalone="yes"?>
<Relationships xmlns="http://schemas.openxmlformats.org/package/2006/relationships"><Relationship Id="rId8" Type="http://schemas.openxmlformats.org/officeDocument/2006/relationships/tags" Target="../tags/tag186.xml"/><Relationship Id="rId13" Type="http://schemas.openxmlformats.org/officeDocument/2006/relationships/tags" Target="../tags/tag191.xml"/><Relationship Id="rId18" Type="http://schemas.openxmlformats.org/officeDocument/2006/relationships/image" Target="../media/image17.svg"/><Relationship Id="rId3" Type="http://schemas.openxmlformats.org/officeDocument/2006/relationships/tags" Target="../tags/tag181.xml"/><Relationship Id="rId7" Type="http://schemas.openxmlformats.org/officeDocument/2006/relationships/tags" Target="../tags/tag185.xml"/><Relationship Id="rId12" Type="http://schemas.openxmlformats.org/officeDocument/2006/relationships/tags" Target="../tags/tag190.xml"/><Relationship Id="rId17" Type="http://schemas.openxmlformats.org/officeDocument/2006/relationships/image" Target="../media/image16.png"/><Relationship Id="rId2" Type="http://schemas.openxmlformats.org/officeDocument/2006/relationships/tags" Target="../tags/tag180.xml"/><Relationship Id="rId16" Type="http://schemas.openxmlformats.org/officeDocument/2006/relationships/notesSlide" Target="../notesSlides/notesSlide37.xml"/><Relationship Id="rId1" Type="http://schemas.openxmlformats.org/officeDocument/2006/relationships/tags" Target="../tags/tag179.xml"/><Relationship Id="rId6" Type="http://schemas.openxmlformats.org/officeDocument/2006/relationships/tags" Target="../tags/tag184.xml"/><Relationship Id="rId11" Type="http://schemas.openxmlformats.org/officeDocument/2006/relationships/tags" Target="../tags/tag189.xml"/><Relationship Id="rId5" Type="http://schemas.openxmlformats.org/officeDocument/2006/relationships/tags" Target="../tags/tag183.xml"/><Relationship Id="rId15" Type="http://schemas.openxmlformats.org/officeDocument/2006/relationships/slideLayout" Target="../slideLayouts/slideLayout2.xml"/><Relationship Id="rId10" Type="http://schemas.openxmlformats.org/officeDocument/2006/relationships/tags" Target="../tags/tag188.xml"/><Relationship Id="rId4" Type="http://schemas.openxmlformats.org/officeDocument/2006/relationships/tags" Target="../tags/tag182.xml"/><Relationship Id="rId9" Type="http://schemas.openxmlformats.org/officeDocument/2006/relationships/tags" Target="../tags/tag187.xml"/><Relationship Id="rId14" Type="http://schemas.openxmlformats.org/officeDocument/2006/relationships/tags" Target="../tags/tag192.xml"/></Relationships>
</file>

<file path=ppt/slides/_rels/slide39.xml.rels><?xml version="1.0" encoding="UTF-8" standalone="yes"?>
<Relationships xmlns="http://schemas.openxmlformats.org/package/2006/relationships"><Relationship Id="rId8" Type="http://schemas.openxmlformats.org/officeDocument/2006/relationships/tags" Target="../tags/tag200.xml"/><Relationship Id="rId13" Type="http://schemas.openxmlformats.org/officeDocument/2006/relationships/tags" Target="../tags/tag205.xml"/><Relationship Id="rId18" Type="http://schemas.openxmlformats.org/officeDocument/2006/relationships/notesSlide" Target="../notesSlides/notesSlide38.xml"/><Relationship Id="rId3" Type="http://schemas.openxmlformats.org/officeDocument/2006/relationships/tags" Target="../tags/tag195.xml"/><Relationship Id="rId7" Type="http://schemas.openxmlformats.org/officeDocument/2006/relationships/tags" Target="../tags/tag199.xml"/><Relationship Id="rId12" Type="http://schemas.openxmlformats.org/officeDocument/2006/relationships/tags" Target="../tags/tag204.xml"/><Relationship Id="rId17" Type="http://schemas.openxmlformats.org/officeDocument/2006/relationships/slideLayout" Target="../slideLayouts/slideLayout2.xml"/><Relationship Id="rId2" Type="http://schemas.openxmlformats.org/officeDocument/2006/relationships/tags" Target="../tags/tag194.xml"/><Relationship Id="rId16" Type="http://schemas.openxmlformats.org/officeDocument/2006/relationships/tags" Target="../tags/tag208.xml"/><Relationship Id="rId20" Type="http://schemas.openxmlformats.org/officeDocument/2006/relationships/image" Target="../media/image17.svg"/><Relationship Id="rId1" Type="http://schemas.openxmlformats.org/officeDocument/2006/relationships/tags" Target="../tags/tag193.xml"/><Relationship Id="rId6" Type="http://schemas.openxmlformats.org/officeDocument/2006/relationships/tags" Target="../tags/tag198.xml"/><Relationship Id="rId11" Type="http://schemas.openxmlformats.org/officeDocument/2006/relationships/tags" Target="../tags/tag203.xml"/><Relationship Id="rId5" Type="http://schemas.openxmlformats.org/officeDocument/2006/relationships/tags" Target="../tags/tag197.xml"/><Relationship Id="rId15" Type="http://schemas.openxmlformats.org/officeDocument/2006/relationships/tags" Target="../tags/tag207.xml"/><Relationship Id="rId10" Type="http://schemas.openxmlformats.org/officeDocument/2006/relationships/tags" Target="../tags/tag202.xml"/><Relationship Id="rId19" Type="http://schemas.openxmlformats.org/officeDocument/2006/relationships/image" Target="../media/image16.png"/><Relationship Id="rId4" Type="http://schemas.openxmlformats.org/officeDocument/2006/relationships/tags" Target="../tags/tag196.xml"/><Relationship Id="rId9" Type="http://schemas.openxmlformats.org/officeDocument/2006/relationships/tags" Target="../tags/tag201.xml"/><Relationship Id="rId14" Type="http://schemas.openxmlformats.org/officeDocument/2006/relationships/tags" Target="../tags/tag206.xml"/></Relationships>
</file>

<file path=ppt/slides/_rels/slide4.xml.rels><?xml version="1.0" encoding="UTF-8" standalone="yes"?>
<Relationships xmlns="http://schemas.openxmlformats.org/package/2006/relationships"><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notesSlide" Target="../notesSlides/notesSlide4.xml"/><Relationship Id="rId4"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6" Type="http://schemas.openxmlformats.org/officeDocument/2006/relationships/tags" Target="../tags/tag234.xml"/><Relationship Id="rId21" Type="http://schemas.openxmlformats.org/officeDocument/2006/relationships/tags" Target="../tags/tag229.xml"/><Relationship Id="rId42" Type="http://schemas.openxmlformats.org/officeDocument/2006/relationships/tags" Target="../tags/tag250.xml"/><Relationship Id="rId47" Type="http://schemas.openxmlformats.org/officeDocument/2006/relationships/tags" Target="../tags/tag255.xml"/><Relationship Id="rId63" Type="http://schemas.openxmlformats.org/officeDocument/2006/relationships/tags" Target="../tags/tag271.xml"/><Relationship Id="rId68" Type="http://schemas.openxmlformats.org/officeDocument/2006/relationships/tags" Target="../tags/tag276.xml"/><Relationship Id="rId16" Type="http://schemas.openxmlformats.org/officeDocument/2006/relationships/tags" Target="../tags/tag224.xml"/><Relationship Id="rId11" Type="http://schemas.openxmlformats.org/officeDocument/2006/relationships/tags" Target="../tags/tag219.xml"/><Relationship Id="rId32" Type="http://schemas.openxmlformats.org/officeDocument/2006/relationships/tags" Target="../tags/tag240.xml"/><Relationship Id="rId37" Type="http://schemas.openxmlformats.org/officeDocument/2006/relationships/tags" Target="../tags/tag245.xml"/><Relationship Id="rId53" Type="http://schemas.openxmlformats.org/officeDocument/2006/relationships/tags" Target="../tags/tag261.xml"/><Relationship Id="rId58" Type="http://schemas.openxmlformats.org/officeDocument/2006/relationships/tags" Target="../tags/tag266.xml"/><Relationship Id="rId74" Type="http://schemas.openxmlformats.org/officeDocument/2006/relationships/tags" Target="../tags/tag282.xml"/><Relationship Id="rId79" Type="http://schemas.openxmlformats.org/officeDocument/2006/relationships/tags" Target="../tags/tag287.xml"/><Relationship Id="rId5" Type="http://schemas.openxmlformats.org/officeDocument/2006/relationships/tags" Target="../tags/tag213.xml"/><Relationship Id="rId61" Type="http://schemas.openxmlformats.org/officeDocument/2006/relationships/tags" Target="../tags/tag269.xml"/><Relationship Id="rId82" Type="http://schemas.openxmlformats.org/officeDocument/2006/relationships/notesSlide" Target="../notesSlides/notesSlide39.xml"/><Relationship Id="rId19" Type="http://schemas.openxmlformats.org/officeDocument/2006/relationships/tags" Target="../tags/tag227.xml"/><Relationship Id="rId14" Type="http://schemas.openxmlformats.org/officeDocument/2006/relationships/tags" Target="../tags/tag222.xml"/><Relationship Id="rId22" Type="http://schemas.openxmlformats.org/officeDocument/2006/relationships/tags" Target="../tags/tag230.xml"/><Relationship Id="rId27" Type="http://schemas.openxmlformats.org/officeDocument/2006/relationships/tags" Target="../tags/tag235.xml"/><Relationship Id="rId30" Type="http://schemas.openxmlformats.org/officeDocument/2006/relationships/tags" Target="../tags/tag238.xml"/><Relationship Id="rId35" Type="http://schemas.openxmlformats.org/officeDocument/2006/relationships/tags" Target="../tags/tag243.xml"/><Relationship Id="rId43" Type="http://schemas.openxmlformats.org/officeDocument/2006/relationships/tags" Target="../tags/tag251.xml"/><Relationship Id="rId48" Type="http://schemas.openxmlformats.org/officeDocument/2006/relationships/tags" Target="../tags/tag256.xml"/><Relationship Id="rId56" Type="http://schemas.openxmlformats.org/officeDocument/2006/relationships/tags" Target="../tags/tag264.xml"/><Relationship Id="rId64" Type="http://schemas.openxmlformats.org/officeDocument/2006/relationships/tags" Target="../tags/tag272.xml"/><Relationship Id="rId69" Type="http://schemas.openxmlformats.org/officeDocument/2006/relationships/tags" Target="../tags/tag277.xml"/><Relationship Id="rId77" Type="http://schemas.openxmlformats.org/officeDocument/2006/relationships/tags" Target="../tags/tag285.xml"/><Relationship Id="rId8" Type="http://schemas.openxmlformats.org/officeDocument/2006/relationships/tags" Target="../tags/tag216.xml"/><Relationship Id="rId51" Type="http://schemas.openxmlformats.org/officeDocument/2006/relationships/tags" Target="../tags/tag259.xml"/><Relationship Id="rId72" Type="http://schemas.openxmlformats.org/officeDocument/2006/relationships/tags" Target="../tags/tag280.xml"/><Relationship Id="rId80" Type="http://schemas.openxmlformats.org/officeDocument/2006/relationships/tags" Target="../tags/tag288.xml"/><Relationship Id="rId3" Type="http://schemas.openxmlformats.org/officeDocument/2006/relationships/tags" Target="../tags/tag211.xml"/><Relationship Id="rId12" Type="http://schemas.openxmlformats.org/officeDocument/2006/relationships/tags" Target="../tags/tag220.xml"/><Relationship Id="rId17" Type="http://schemas.openxmlformats.org/officeDocument/2006/relationships/tags" Target="../tags/tag225.xml"/><Relationship Id="rId25" Type="http://schemas.openxmlformats.org/officeDocument/2006/relationships/tags" Target="../tags/tag233.xml"/><Relationship Id="rId33" Type="http://schemas.openxmlformats.org/officeDocument/2006/relationships/tags" Target="../tags/tag241.xml"/><Relationship Id="rId38" Type="http://schemas.openxmlformats.org/officeDocument/2006/relationships/tags" Target="../tags/tag246.xml"/><Relationship Id="rId46" Type="http://schemas.openxmlformats.org/officeDocument/2006/relationships/tags" Target="../tags/tag254.xml"/><Relationship Id="rId59" Type="http://schemas.openxmlformats.org/officeDocument/2006/relationships/tags" Target="../tags/tag267.xml"/><Relationship Id="rId67" Type="http://schemas.openxmlformats.org/officeDocument/2006/relationships/tags" Target="../tags/tag275.xml"/><Relationship Id="rId20" Type="http://schemas.openxmlformats.org/officeDocument/2006/relationships/tags" Target="../tags/tag228.xml"/><Relationship Id="rId41" Type="http://schemas.openxmlformats.org/officeDocument/2006/relationships/tags" Target="../tags/tag249.xml"/><Relationship Id="rId54" Type="http://schemas.openxmlformats.org/officeDocument/2006/relationships/tags" Target="../tags/tag262.xml"/><Relationship Id="rId62" Type="http://schemas.openxmlformats.org/officeDocument/2006/relationships/tags" Target="../tags/tag270.xml"/><Relationship Id="rId70" Type="http://schemas.openxmlformats.org/officeDocument/2006/relationships/tags" Target="../tags/tag278.xml"/><Relationship Id="rId75" Type="http://schemas.openxmlformats.org/officeDocument/2006/relationships/tags" Target="../tags/tag283.xml"/><Relationship Id="rId1" Type="http://schemas.openxmlformats.org/officeDocument/2006/relationships/tags" Target="../tags/tag209.xml"/><Relationship Id="rId6" Type="http://schemas.openxmlformats.org/officeDocument/2006/relationships/tags" Target="../tags/tag214.xml"/><Relationship Id="rId15" Type="http://schemas.openxmlformats.org/officeDocument/2006/relationships/tags" Target="../tags/tag223.xml"/><Relationship Id="rId23" Type="http://schemas.openxmlformats.org/officeDocument/2006/relationships/tags" Target="../tags/tag231.xml"/><Relationship Id="rId28" Type="http://schemas.openxmlformats.org/officeDocument/2006/relationships/tags" Target="../tags/tag236.xml"/><Relationship Id="rId36" Type="http://schemas.openxmlformats.org/officeDocument/2006/relationships/tags" Target="../tags/tag244.xml"/><Relationship Id="rId49" Type="http://schemas.openxmlformats.org/officeDocument/2006/relationships/tags" Target="../tags/tag257.xml"/><Relationship Id="rId57" Type="http://schemas.openxmlformats.org/officeDocument/2006/relationships/tags" Target="../tags/tag265.xml"/><Relationship Id="rId10" Type="http://schemas.openxmlformats.org/officeDocument/2006/relationships/tags" Target="../tags/tag218.xml"/><Relationship Id="rId31" Type="http://schemas.openxmlformats.org/officeDocument/2006/relationships/tags" Target="../tags/tag239.xml"/><Relationship Id="rId44" Type="http://schemas.openxmlformats.org/officeDocument/2006/relationships/tags" Target="../tags/tag252.xml"/><Relationship Id="rId52" Type="http://schemas.openxmlformats.org/officeDocument/2006/relationships/tags" Target="../tags/tag260.xml"/><Relationship Id="rId60" Type="http://schemas.openxmlformats.org/officeDocument/2006/relationships/tags" Target="../tags/tag268.xml"/><Relationship Id="rId65" Type="http://schemas.openxmlformats.org/officeDocument/2006/relationships/tags" Target="../tags/tag273.xml"/><Relationship Id="rId73" Type="http://schemas.openxmlformats.org/officeDocument/2006/relationships/tags" Target="../tags/tag281.xml"/><Relationship Id="rId78" Type="http://schemas.openxmlformats.org/officeDocument/2006/relationships/tags" Target="../tags/tag286.xml"/><Relationship Id="rId81" Type="http://schemas.openxmlformats.org/officeDocument/2006/relationships/slideLayout" Target="../slideLayouts/slideLayout2.xml"/><Relationship Id="rId4" Type="http://schemas.openxmlformats.org/officeDocument/2006/relationships/tags" Target="../tags/tag212.xml"/><Relationship Id="rId9" Type="http://schemas.openxmlformats.org/officeDocument/2006/relationships/tags" Target="../tags/tag217.xml"/><Relationship Id="rId13" Type="http://schemas.openxmlformats.org/officeDocument/2006/relationships/tags" Target="../tags/tag221.xml"/><Relationship Id="rId18" Type="http://schemas.openxmlformats.org/officeDocument/2006/relationships/tags" Target="../tags/tag226.xml"/><Relationship Id="rId39" Type="http://schemas.openxmlformats.org/officeDocument/2006/relationships/tags" Target="../tags/tag247.xml"/><Relationship Id="rId34" Type="http://schemas.openxmlformats.org/officeDocument/2006/relationships/tags" Target="../tags/tag242.xml"/><Relationship Id="rId50" Type="http://schemas.openxmlformats.org/officeDocument/2006/relationships/tags" Target="../tags/tag258.xml"/><Relationship Id="rId55" Type="http://schemas.openxmlformats.org/officeDocument/2006/relationships/tags" Target="../tags/tag263.xml"/><Relationship Id="rId76" Type="http://schemas.openxmlformats.org/officeDocument/2006/relationships/tags" Target="../tags/tag284.xml"/><Relationship Id="rId7" Type="http://schemas.openxmlformats.org/officeDocument/2006/relationships/tags" Target="../tags/tag215.xml"/><Relationship Id="rId71" Type="http://schemas.openxmlformats.org/officeDocument/2006/relationships/tags" Target="../tags/tag279.xml"/><Relationship Id="rId2" Type="http://schemas.openxmlformats.org/officeDocument/2006/relationships/tags" Target="../tags/tag210.xml"/><Relationship Id="rId29" Type="http://schemas.openxmlformats.org/officeDocument/2006/relationships/tags" Target="../tags/tag237.xml"/><Relationship Id="rId24" Type="http://schemas.openxmlformats.org/officeDocument/2006/relationships/tags" Target="../tags/tag232.xml"/><Relationship Id="rId40" Type="http://schemas.openxmlformats.org/officeDocument/2006/relationships/tags" Target="../tags/tag248.xml"/><Relationship Id="rId45" Type="http://schemas.openxmlformats.org/officeDocument/2006/relationships/tags" Target="../tags/tag253.xml"/><Relationship Id="rId66" Type="http://schemas.openxmlformats.org/officeDocument/2006/relationships/tags" Target="../tags/tag274.xml"/></Relationships>
</file>

<file path=ppt/slides/_rels/slide41.xml.rels><?xml version="1.0" encoding="UTF-8" standalone="yes"?>
<Relationships xmlns="http://schemas.openxmlformats.org/package/2006/relationships"><Relationship Id="rId26" Type="http://schemas.openxmlformats.org/officeDocument/2006/relationships/tags" Target="../tags/tag314.xml"/><Relationship Id="rId21" Type="http://schemas.openxmlformats.org/officeDocument/2006/relationships/tags" Target="../tags/tag309.xml"/><Relationship Id="rId42" Type="http://schemas.openxmlformats.org/officeDocument/2006/relationships/tags" Target="../tags/tag330.xml"/><Relationship Id="rId47" Type="http://schemas.openxmlformats.org/officeDocument/2006/relationships/tags" Target="../tags/tag335.xml"/><Relationship Id="rId63" Type="http://schemas.openxmlformats.org/officeDocument/2006/relationships/tags" Target="../tags/tag351.xml"/><Relationship Id="rId68" Type="http://schemas.openxmlformats.org/officeDocument/2006/relationships/tags" Target="../tags/tag356.xml"/><Relationship Id="rId16" Type="http://schemas.openxmlformats.org/officeDocument/2006/relationships/tags" Target="../tags/tag304.xml"/><Relationship Id="rId11" Type="http://schemas.openxmlformats.org/officeDocument/2006/relationships/tags" Target="../tags/tag299.xml"/><Relationship Id="rId32" Type="http://schemas.openxmlformats.org/officeDocument/2006/relationships/tags" Target="../tags/tag320.xml"/><Relationship Id="rId37" Type="http://schemas.openxmlformats.org/officeDocument/2006/relationships/tags" Target="../tags/tag325.xml"/><Relationship Id="rId53" Type="http://schemas.openxmlformats.org/officeDocument/2006/relationships/tags" Target="../tags/tag341.xml"/><Relationship Id="rId58" Type="http://schemas.openxmlformats.org/officeDocument/2006/relationships/tags" Target="../tags/tag346.xml"/><Relationship Id="rId74" Type="http://schemas.openxmlformats.org/officeDocument/2006/relationships/tags" Target="../tags/tag362.xml"/><Relationship Id="rId79" Type="http://schemas.openxmlformats.org/officeDocument/2006/relationships/tags" Target="../tags/tag367.xml"/><Relationship Id="rId5" Type="http://schemas.openxmlformats.org/officeDocument/2006/relationships/tags" Target="../tags/tag293.xml"/><Relationship Id="rId61" Type="http://schemas.openxmlformats.org/officeDocument/2006/relationships/tags" Target="../tags/tag349.xml"/><Relationship Id="rId82" Type="http://schemas.openxmlformats.org/officeDocument/2006/relationships/notesSlide" Target="../notesSlides/notesSlide40.xml"/><Relationship Id="rId19" Type="http://schemas.openxmlformats.org/officeDocument/2006/relationships/tags" Target="../tags/tag307.xml"/><Relationship Id="rId14" Type="http://schemas.openxmlformats.org/officeDocument/2006/relationships/tags" Target="../tags/tag302.xml"/><Relationship Id="rId22" Type="http://schemas.openxmlformats.org/officeDocument/2006/relationships/tags" Target="../tags/tag310.xml"/><Relationship Id="rId27" Type="http://schemas.openxmlformats.org/officeDocument/2006/relationships/tags" Target="../tags/tag315.xml"/><Relationship Id="rId30" Type="http://schemas.openxmlformats.org/officeDocument/2006/relationships/tags" Target="../tags/tag318.xml"/><Relationship Id="rId35" Type="http://schemas.openxmlformats.org/officeDocument/2006/relationships/tags" Target="../tags/tag323.xml"/><Relationship Id="rId43" Type="http://schemas.openxmlformats.org/officeDocument/2006/relationships/tags" Target="../tags/tag331.xml"/><Relationship Id="rId48" Type="http://schemas.openxmlformats.org/officeDocument/2006/relationships/tags" Target="../tags/tag336.xml"/><Relationship Id="rId56" Type="http://schemas.openxmlformats.org/officeDocument/2006/relationships/tags" Target="../tags/tag344.xml"/><Relationship Id="rId64" Type="http://schemas.openxmlformats.org/officeDocument/2006/relationships/tags" Target="../tags/tag352.xml"/><Relationship Id="rId69" Type="http://schemas.openxmlformats.org/officeDocument/2006/relationships/tags" Target="../tags/tag357.xml"/><Relationship Id="rId77" Type="http://schemas.openxmlformats.org/officeDocument/2006/relationships/tags" Target="../tags/tag365.xml"/><Relationship Id="rId8" Type="http://schemas.openxmlformats.org/officeDocument/2006/relationships/tags" Target="../tags/tag296.xml"/><Relationship Id="rId51" Type="http://schemas.openxmlformats.org/officeDocument/2006/relationships/tags" Target="../tags/tag339.xml"/><Relationship Id="rId72" Type="http://schemas.openxmlformats.org/officeDocument/2006/relationships/tags" Target="../tags/tag360.xml"/><Relationship Id="rId80" Type="http://schemas.openxmlformats.org/officeDocument/2006/relationships/tags" Target="../tags/tag368.xml"/><Relationship Id="rId3" Type="http://schemas.openxmlformats.org/officeDocument/2006/relationships/tags" Target="../tags/tag291.xml"/><Relationship Id="rId12" Type="http://schemas.openxmlformats.org/officeDocument/2006/relationships/tags" Target="../tags/tag300.xml"/><Relationship Id="rId17" Type="http://schemas.openxmlformats.org/officeDocument/2006/relationships/tags" Target="../tags/tag305.xml"/><Relationship Id="rId25" Type="http://schemas.openxmlformats.org/officeDocument/2006/relationships/tags" Target="../tags/tag313.xml"/><Relationship Id="rId33" Type="http://schemas.openxmlformats.org/officeDocument/2006/relationships/tags" Target="../tags/tag321.xml"/><Relationship Id="rId38" Type="http://schemas.openxmlformats.org/officeDocument/2006/relationships/tags" Target="../tags/tag326.xml"/><Relationship Id="rId46" Type="http://schemas.openxmlformats.org/officeDocument/2006/relationships/tags" Target="../tags/tag334.xml"/><Relationship Id="rId59" Type="http://schemas.openxmlformats.org/officeDocument/2006/relationships/tags" Target="../tags/tag347.xml"/><Relationship Id="rId67" Type="http://schemas.openxmlformats.org/officeDocument/2006/relationships/tags" Target="../tags/tag355.xml"/><Relationship Id="rId20" Type="http://schemas.openxmlformats.org/officeDocument/2006/relationships/tags" Target="../tags/tag308.xml"/><Relationship Id="rId41" Type="http://schemas.openxmlformats.org/officeDocument/2006/relationships/tags" Target="../tags/tag329.xml"/><Relationship Id="rId54" Type="http://schemas.openxmlformats.org/officeDocument/2006/relationships/tags" Target="../tags/tag342.xml"/><Relationship Id="rId62" Type="http://schemas.openxmlformats.org/officeDocument/2006/relationships/tags" Target="../tags/tag350.xml"/><Relationship Id="rId70" Type="http://schemas.openxmlformats.org/officeDocument/2006/relationships/tags" Target="../tags/tag358.xml"/><Relationship Id="rId75" Type="http://schemas.openxmlformats.org/officeDocument/2006/relationships/tags" Target="../tags/tag363.xml"/><Relationship Id="rId1" Type="http://schemas.openxmlformats.org/officeDocument/2006/relationships/tags" Target="../tags/tag289.xml"/><Relationship Id="rId6" Type="http://schemas.openxmlformats.org/officeDocument/2006/relationships/tags" Target="../tags/tag294.xml"/><Relationship Id="rId15" Type="http://schemas.openxmlformats.org/officeDocument/2006/relationships/tags" Target="../tags/tag303.xml"/><Relationship Id="rId23" Type="http://schemas.openxmlformats.org/officeDocument/2006/relationships/tags" Target="../tags/tag311.xml"/><Relationship Id="rId28" Type="http://schemas.openxmlformats.org/officeDocument/2006/relationships/tags" Target="../tags/tag316.xml"/><Relationship Id="rId36" Type="http://schemas.openxmlformats.org/officeDocument/2006/relationships/tags" Target="../tags/tag324.xml"/><Relationship Id="rId49" Type="http://schemas.openxmlformats.org/officeDocument/2006/relationships/tags" Target="../tags/tag337.xml"/><Relationship Id="rId57" Type="http://schemas.openxmlformats.org/officeDocument/2006/relationships/tags" Target="../tags/tag345.xml"/><Relationship Id="rId10" Type="http://schemas.openxmlformats.org/officeDocument/2006/relationships/tags" Target="../tags/tag298.xml"/><Relationship Id="rId31" Type="http://schemas.openxmlformats.org/officeDocument/2006/relationships/tags" Target="../tags/tag319.xml"/><Relationship Id="rId44" Type="http://schemas.openxmlformats.org/officeDocument/2006/relationships/tags" Target="../tags/tag332.xml"/><Relationship Id="rId52" Type="http://schemas.openxmlformats.org/officeDocument/2006/relationships/tags" Target="../tags/tag340.xml"/><Relationship Id="rId60" Type="http://schemas.openxmlformats.org/officeDocument/2006/relationships/tags" Target="../tags/tag348.xml"/><Relationship Id="rId65" Type="http://schemas.openxmlformats.org/officeDocument/2006/relationships/tags" Target="../tags/tag353.xml"/><Relationship Id="rId73" Type="http://schemas.openxmlformats.org/officeDocument/2006/relationships/tags" Target="../tags/tag361.xml"/><Relationship Id="rId78" Type="http://schemas.openxmlformats.org/officeDocument/2006/relationships/tags" Target="../tags/tag366.xml"/><Relationship Id="rId81" Type="http://schemas.openxmlformats.org/officeDocument/2006/relationships/slideLayout" Target="../slideLayouts/slideLayout2.xml"/><Relationship Id="rId4" Type="http://schemas.openxmlformats.org/officeDocument/2006/relationships/tags" Target="../tags/tag292.xml"/><Relationship Id="rId9" Type="http://schemas.openxmlformats.org/officeDocument/2006/relationships/tags" Target="../tags/tag297.xml"/><Relationship Id="rId13" Type="http://schemas.openxmlformats.org/officeDocument/2006/relationships/tags" Target="../tags/tag301.xml"/><Relationship Id="rId18" Type="http://schemas.openxmlformats.org/officeDocument/2006/relationships/tags" Target="../tags/tag306.xml"/><Relationship Id="rId39" Type="http://schemas.openxmlformats.org/officeDocument/2006/relationships/tags" Target="../tags/tag327.xml"/><Relationship Id="rId34" Type="http://schemas.openxmlformats.org/officeDocument/2006/relationships/tags" Target="../tags/tag322.xml"/><Relationship Id="rId50" Type="http://schemas.openxmlformats.org/officeDocument/2006/relationships/tags" Target="../tags/tag338.xml"/><Relationship Id="rId55" Type="http://schemas.openxmlformats.org/officeDocument/2006/relationships/tags" Target="../tags/tag343.xml"/><Relationship Id="rId76" Type="http://schemas.openxmlformats.org/officeDocument/2006/relationships/tags" Target="../tags/tag364.xml"/><Relationship Id="rId7" Type="http://schemas.openxmlformats.org/officeDocument/2006/relationships/tags" Target="../tags/tag295.xml"/><Relationship Id="rId71" Type="http://schemas.openxmlformats.org/officeDocument/2006/relationships/tags" Target="../tags/tag359.xml"/><Relationship Id="rId2" Type="http://schemas.openxmlformats.org/officeDocument/2006/relationships/tags" Target="../tags/tag290.xml"/><Relationship Id="rId29" Type="http://schemas.openxmlformats.org/officeDocument/2006/relationships/tags" Target="../tags/tag317.xml"/><Relationship Id="rId24" Type="http://schemas.openxmlformats.org/officeDocument/2006/relationships/tags" Target="../tags/tag312.xml"/><Relationship Id="rId40" Type="http://schemas.openxmlformats.org/officeDocument/2006/relationships/tags" Target="../tags/tag328.xml"/><Relationship Id="rId45" Type="http://schemas.openxmlformats.org/officeDocument/2006/relationships/tags" Target="../tags/tag333.xml"/><Relationship Id="rId66" Type="http://schemas.openxmlformats.org/officeDocument/2006/relationships/tags" Target="../tags/tag35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2.xml"/><Relationship Id="rId1" Type="http://schemas.openxmlformats.org/officeDocument/2006/relationships/tags" Target="../tags/tag369.xml"/></Relationships>
</file>

<file path=ppt/slides/_rels/slide43.xml.rels><?xml version="1.0" encoding="UTF-8" standalone="yes"?>
<Relationships xmlns="http://schemas.openxmlformats.org/package/2006/relationships"><Relationship Id="rId3" Type="http://schemas.openxmlformats.org/officeDocument/2006/relationships/tags" Target="../tags/tag372.xml"/><Relationship Id="rId7" Type="http://schemas.openxmlformats.org/officeDocument/2006/relationships/image" Target="../media/image17.svg"/><Relationship Id="rId2" Type="http://schemas.openxmlformats.org/officeDocument/2006/relationships/tags" Target="../tags/tag371.xml"/><Relationship Id="rId1" Type="http://schemas.openxmlformats.org/officeDocument/2006/relationships/tags" Target="../tags/tag370.xml"/><Relationship Id="rId6" Type="http://schemas.openxmlformats.org/officeDocument/2006/relationships/image" Target="../media/image16.png"/><Relationship Id="rId5" Type="http://schemas.openxmlformats.org/officeDocument/2006/relationships/slideLayout" Target="../slideLayouts/slideLayout2.xml"/><Relationship Id="rId4" Type="http://schemas.openxmlformats.org/officeDocument/2006/relationships/tags" Target="../tags/tag373.xml"/></Relationships>
</file>

<file path=ppt/slides/_rels/slide44.xml.rels><?xml version="1.0" encoding="UTF-8" standalone="yes"?>
<Relationships xmlns="http://schemas.openxmlformats.org/package/2006/relationships"><Relationship Id="rId8" Type="http://schemas.openxmlformats.org/officeDocument/2006/relationships/tags" Target="../tags/tag381.xml"/><Relationship Id="rId13" Type="http://schemas.openxmlformats.org/officeDocument/2006/relationships/tags" Target="../tags/tag386.xml"/><Relationship Id="rId3" Type="http://schemas.openxmlformats.org/officeDocument/2006/relationships/tags" Target="../tags/tag376.xml"/><Relationship Id="rId7" Type="http://schemas.openxmlformats.org/officeDocument/2006/relationships/tags" Target="../tags/tag380.xml"/><Relationship Id="rId12" Type="http://schemas.openxmlformats.org/officeDocument/2006/relationships/tags" Target="../tags/tag385.xml"/><Relationship Id="rId17" Type="http://schemas.openxmlformats.org/officeDocument/2006/relationships/image" Target="../media/image18.png"/><Relationship Id="rId2" Type="http://schemas.openxmlformats.org/officeDocument/2006/relationships/tags" Target="../tags/tag375.xml"/><Relationship Id="rId16" Type="http://schemas.openxmlformats.org/officeDocument/2006/relationships/image" Target="../media/image17.svg"/><Relationship Id="rId1" Type="http://schemas.openxmlformats.org/officeDocument/2006/relationships/tags" Target="../tags/tag374.xml"/><Relationship Id="rId6" Type="http://schemas.openxmlformats.org/officeDocument/2006/relationships/tags" Target="../tags/tag379.xml"/><Relationship Id="rId11" Type="http://schemas.openxmlformats.org/officeDocument/2006/relationships/tags" Target="../tags/tag384.xml"/><Relationship Id="rId5" Type="http://schemas.openxmlformats.org/officeDocument/2006/relationships/tags" Target="../tags/tag378.xml"/><Relationship Id="rId15" Type="http://schemas.openxmlformats.org/officeDocument/2006/relationships/image" Target="../media/image16.png"/><Relationship Id="rId10" Type="http://schemas.openxmlformats.org/officeDocument/2006/relationships/tags" Target="../tags/tag383.xml"/><Relationship Id="rId4" Type="http://schemas.openxmlformats.org/officeDocument/2006/relationships/tags" Target="../tags/tag377.xml"/><Relationship Id="rId9" Type="http://schemas.openxmlformats.org/officeDocument/2006/relationships/tags" Target="../tags/tag382.xml"/><Relationship Id="rId14"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tags" Target="../tags/tag394.xml"/><Relationship Id="rId13" Type="http://schemas.openxmlformats.org/officeDocument/2006/relationships/tags" Target="../tags/tag399.xml"/><Relationship Id="rId3" Type="http://schemas.openxmlformats.org/officeDocument/2006/relationships/tags" Target="../tags/tag389.xml"/><Relationship Id="rId7" Type="http://schemas.openxmlformats.org/officeDocument/2006/relationships/tags" Target="../tags/tag393.xml"/><Relationship Id="rId12" Type="http://schemas.openxmlformats.org/officeDocument/2006/relationships/tags" Target="../tags/tag398.xml"/><Relationship Id="rId17" Type="http://schemas.openxmlformats.org/officeDocument/2006/relationships/image" Target="../media/image18.png"/><Relationship Id="rId2" Type="http://schemas.openxmlformats.org/officeDocument/2006/relationships/tags" Target="../tags/tag388.xml"/><Relationship Id="rId16" Type="http://schemas.openxmlformats.org/officeDocument/2006/relationships/image" Target="../media/image17.svg"/><Relationship Id="rId1" Type="http://schemas.openxmlformats.org/officeDocument/2006/relationships/tags" Target="../tags/tag387.xml"/><Relationship Id="rId6" Type="http://schemas.openxmlformats.org/officeDocument/2006/relationships/tags" Target="../tags/tag392.xml"/><Relationship Id="rId11" Type="http://schemas.openxmlformats.org/officeDocument/2006/relationships/tags" Target="../tags/tag397.xml"/><Relationship Id="rId5" Type="http://schemas.openxmlformats.org/officeDocument/2006/relationships/tags" Target="../tags/tag391.xml"/><Relationship Id="rId15" Type="http://schemas.openxmlformats.org/officeDocument/2006/relationships/image" Target="../media/image16.png"/><Relationship Id="rId10" Type="http://schemas.openxmlformats.org/officeDocument/2006/relationships/tags" Target="../tags/tag396.xml"/><Relationship Id="rId4" Type="http://schemas.openxmlformats.org/officeDocument/2006/relationships/tags" Target="../tags/tag390.xml"/><Relationship Id="rId9" Type="http://schemas.openxmlformats.org/officeDocument/2006/relationships/tags" Target="../tags/tag395.xml"/><Relationship Id="rId14"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notesSlide" Target="../notesSlides/notesSlide42.xml"/><Relationship Id="rId3" Type="http://schemas.openxmlformats.org/officeDocument/2006/relationships/tags" Target="../tags/tag402.xml"/><Relationship Id="rId7" Type="http://schemas.openxmlformats.org/officeDocument/2006/relationships/slideLayout" Target="../slideLayouts/slideLayout2.xml"/><Relationship Id="rId2" Type="http://schemas.openxmlformats.org/officeDocument/2006/relationships/tags" Target="../tags/tag401.xml"/><Relationship Id="rId1" Type="http://schemas.openxmlformats.org/officeDocument/2006/relationships/tags" Target="../tags/tag400.xml"/><Relationship Id="rId6" Type="http://schemas.openxmlformats.org/officeDocument/2006/relationships/tags" Target="../tags/tag405.xml"/><Relationship Id="rId5" Type="http://schemas.openxmlformats.org/officeDocument/2006/relationships/tags" Target="../tags/tag404.xml"/><Relationship Id="rId4" Type="http://schemas.openxmlformats.org/officeDocument/2006/relationships/tags" Target="../tags/tag403.xml"/></Relationships>
</file>

<file path=ppt/slides/_rels/slide48.xml.rels><?xml version="1.0" encoding="UTF-8" standalone="yes"?>
<Relationships xmlns="http://schemas.openxmlformats.org/package/2006/relationships"><Relationship Id="rId8" Type="http://schemas.openxmlformats.org/officeDocument/2006/relationships/tags" Target="../tags/tag413.xml"/><Relationship Id="rId3" Type="http://schemas.openxmlformats.org/officeDocument/2006/relationships/tags" Target="../tags/tag408.xml"/><Relationship Id="rId7" Type="http://schemas.openxmlformats.org/officeDocument/2006/relationships/tags" Target="../tags/tag412.xml"/><Relationship Id="rId2" Type="http://schemas.openxmlformats.org/officeDocument/2006/relationships/tags" Target="../tags/tag407.xml"/><Relationship Id="rId1" Type="http://schemas.openxmlformats.org/officeDocument/2006/relationships/tags" Target="../tags/tag406.xml"/><Relationship Id="rId6" Type="http://schemas.openxmlformats.org/officeDocument/2006/relationships/tags" Target="../tags/tag411.xml"/><Relationship Id="rId5" Type="http://schemas.openxmlformats.org/officeDocument/2006/relationships/tags" Target="../tags/tag410.xml"/><Relationship Id="rId10" Type="http://schemas.openxmlformats.org/officeDocument/2006/relationships/notesSlide" Target="../notesSlides/notesSlide43.xml"/><Relationship Id="rId4" Type="http://schemas.openxmlformats.org/officeDocument/2006/relationships/tags" Target="../tags/tag409.xml"/><Relationship Id="rId9"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tags" Target="../tags/tag421.xml"/><Relationship Id="rId3" Type="http://schemas.openxmlformats.org/officeDocument/2006/relationships/tags" Target="../tags/tag416.xml"/><Relationship Id="rId7" Type="http://schemas.openxmlformats.org/officeDocument/2006/relationships/tags" Target="../tags/tag420.xml"/><Relationship Id="rId2" Type="http://schemas.openxmlformats.org/officeDocument/2006/relationships/tags" Target="../tags/tag415.xml"/><Relationship Id="rId1" Type="http://schemas.openxmlformats.org/officeDocument/2006/relationships/tags" Target="../tags/tag414.xml"/><Relationship Id="rId6" Type="http://schemas.openxmlformats.org/officeDocument/2006/relationships/tags" Target="../tags/tag419.xml"/><Relationship Id="rId5" Type="http://schemas.openxmlformats.org/officeDocument/2006/relationships/tags" Target="../tags/tag418.xml"/><Relationship Id="rId10" Type="http://schemas.openxmlformats.org/officeDocument/2006/relationships/notesSlide" Target="../notesSlides/notesSlide44.xml"/><Relationship Id="rId4" Type="http://schemas.openxmlformats.org/officeDocument/2006/relationships/tags" Target="../tags/tag417.xml"/><Relationship Id="rId9"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notesSlide" Target="../notesSlides/notesSlide5.xml"/><Relationship Id="rId4"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8" Type="http://schemas.openxmlformats.org/officeDocument/2006/relationships/tags" Target="../tags/tag429.xml"/><Relationship Id="rId13" Type="http://schemas.openxmlformats.org/officeDocument/2006/relationships/tags" Target="../tags/tag434.xml"/><Relationship Id="rId18" Type="http://schemas.openxmlformats.org/officeDocument/2006/relationships/tags" Target="../tags/tag439.xml"/><Relationship Id="rId26" Type="http://schemas.openxmlformats.org/officeDocument/2006/relationships/tags" Target="../tags/tag447.xml"/><Relationship Id="rId3" Type="http://schemas.openxmlformats.org/officeDocument/2006/relationships/tags" Target="../tags/tag424.xml"/><Relationship Id="rId21" Type="http://schemas.openxmlformats.org/officeDocument/2006/relationships/tags" Target="../tags/tag442.xml"/><Relationship Id="rId7" Type="http://schemas.openxmlformats.org/officeDocument/2006/relationships/tags" Target="../tags/tag428.xml"/><Relationship Id="rId12" Type="http://schemas.openxmlformats.org/officeDocument/2006/relationships/tags" Target="../tags/tag433.xml"/><Relationship Id="rId17" Type="http://schemas.openxmlformats.org/officeDocument/2006/relationships/tags" Target="../tags/tag438.xml"/><Relationship Id="rId25" Type="http://schemas.openxmlformats.org/officeDocument/2006/relationships/tags" Target="../tags/tag446.xml"/><Relationship Id="rId2" Type="http://schemas.openxmlformats.org/officeDocument/2006/relationships/tags" Target="../tags/tag423.xml"/><Relationship Id="rId16" Type="http://schemas.openxmlformats.org/officeDocument/2006/relationships/tags" Target="../tags/tag437.xml"/><Relationship Id="rId20" Type="http://schemas.openxmlformats.org/officeDocument/2006/relationships/tags" Target="../tags/tag441.xml"/><Relationship Id="rId29" Type="http://schemas.openxmlformats.org/officeDocument/2006/relationships/tags" Target="../tags/tag450.xml"/><Relationship Id="rId1" Type="http://schemas.openxmlformats.org/officeDocument/2006/relationships/tags" Target="../tags/tag422.xml"/><Relationship Id="rId6" Type="http://schemas.openxmlformats.org/officeDocument/2006/relationships/tags" Target="../tags/tag427.xml"/><Relationship Id="rId11" Type="http://schemas.openxmlformats.org/officeDocument/2006/relationships/tags" Target="../tags/tag432.xml"/><Relationship Id="rId24" Type="http://schemas.openxmlformats.org/officeDocument/2006/relationships/tags" Target="../tags/tag445.xml"/><Relationship Id="rId5" Type="http://schemas.openxmlformats.org/officeDocument/2006/relationships/tags" Target="../tags/tag426.xml"/><Relationship Id="rId15" Type="http://schemas.openxmlformats.org/officeDocument/2006/relationships/tags" Target="../tags/tag436.xml"/><Relationship Id="rId23" Type="http://schemas.openxmlformats.org/officeDocument/2006/relationships/tags" Target="../tags/tag444.xml"/><Relationship Id="rId28" Type="http://schemas.openxmlformats.org/officeDocument/2006/relationships/tags" Target="../tags/tag449.xml"/><Relationship Id="rId10" Type="http://schemas.openxmlformats.org/officeDocument/2006/relationships/tags" Target="../tags/tag431.xml"/><Relationship Id="rId19" Type="http://schemas.openxmlformats.org/officeDocument/2006/relationships/tags" Target="../tags/tag440.xml"/><Relationship Id="rId31" Type="http://schemas.openxmlformats.org/officeDocument/2006/relationships/notesSlide" Target="../notesSlides/notesSlide45.xml"/><Relationship Id="rId4" Type="http://schemas.openxmlformats.org/officeDocument/2006/relationships/tags" Target="../tags/tag425.xml"/><Relationship Id="rId9" Type="http://schemas.openxmlformats.org/officeDocument/2006/relationships/tags" Target="../tags/tag430.xml"/><Relationship Id="rId14" Type="http://schemas.openxmlformats.org/officeDocument/2006/relationships/tags" Target="../tags/tag435.xml"/><Relationship Id="rId22" Type="http://schemas.openxmlformats.org/officeDocument/2006/relationships/tags" Target="../tags/tag443.xml"/><Relationship Id="rId27" Type="http://schemas.openxmlformats.org/officeDocument/2006/relationships/tags" Target="../tags/tag448.xml"/><Relationship Id="rId30"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tags" Target="../tags/tag458.xml"/><Relationship Id="rId13" Type="http://schemas.openxmlformats.org/officeDocument/2006/relationships/tags" Target="../tags/tag463.xml"/><Relationship Id="rId18" Type="http://schemas.openxmlformats.org/officeDocument/2006/relationships/tags" Target="../tags/tag468.xml"/><Relationship Id="rId26" Type="http://schemas.openxmlformats.org/officeDocument/2006/relationships/tags" Target="../tags/tag476.xml"/><Relationship Id="rId3" Type="http://schemas.openxmlformats.org/officeDocument/2006/relationships/tags" Target="../tags/tag453.xml"/><Relationship Id="rId21" Type="http://schemas.openxmlformats.org/officeDocument/2006/relationships/tags" Target="../tags/tag471.xml"/><Relationship Id="rId7" Type="http://schemas.openxmlformats.org/officeDocument/2006/relationships/tags" Target="../tags/tag457.xml"/><Relationship Id="rId12" Type="http://schemas.openxmlformats.org/officeDocument/2006/relationships/tags" Target="../tags/tag462.xml"/><Relationship Id="rId17" Type="http://schemas.openxmlformats.org/officeDocument/2006/relationships/tags" Target="../tags/tag467.xml"/><Relationship Id="rId25" Type="http://schemas.openxmlformats.org/officeDocument/2006/relationships/tags" Target="../tags/tag475.xml"/><Relationship Id="rId2" Type="http://schemas.openxmlformats.org/officeDocument/2006/relationships/tags" Target="../tags/tag452.xml"/><Relationship Id="rId16" Type="http://schemas.openxmlformats.org/officeDocument/2006/relationships/tags" Target="../tags/tag466.xml"/><Relationship Id="rId20" Type="http://schemas.openxmlformats.org/officeDocument/2006/relationships/tags" Target="../tags/tag470.xml"/><Relationship Id="rId29" Type="http://schemas.openxmlformats.org/officeDocument/2006/relationships/tags" Target="../tags/tag479.xml"/><Relationship Id="rId1" Type="http://schemas.openxmlformats.org/officeDocument/2006/relationships/tags" Target="../tags/tag451.xml"/><Relationship Id="rId6" Type="http://schemas.openxmlformats.org/officeDocument/2006/relationships/tags" Target="../tags/tag456.xml"/><Relationship Id="rId11" Type="http://schemas.openxmlformats.org/officeDocument/2006/relationships/tags" Target="../tags/tag461.xml"/><Relationship Id="rId24" Type="http://schemas.openxmlformats.org/officeDocument/2006/relationships/tags" Target="../tags/tag474.xml"/><Relationship Id="rId5" Type="http://schemas.openxmlformats.org/officeDocument/2006/relationships/tags" Target="../tags/tag455.xml"/><Relationship Id="rId15" Type="http://schemas.openxmlformats.org/officeDocument/2006/relationships/tags" Target="../tags/tag465.xml"/><Relationship Id="rId23" Type="http://schemas.openxmlformats.org/officeDocument/2006/relationships/tags" Target="../tags/tag473.xml"/><Relationship Id="rId28" Type="http://schemas.openxmlformats.org/officeDocument/2006/relationships/tags" Target="../tags/tag478.xml"/><Relationship Id="rId10" Type="http://schemas.openxmlformats.org/officeDocument/2006/relationships/tags" Target="../tags/tag460.xml"/><Relationship Id="rId19" Type="http://schemas.openxmlformats.org/officeDocument/2006/relationships/tags" Target="../tags/tag469.xml"/><Relationship Id="rId31" Type="http://schemas.openxmlformats.org/officeDocument/2006/relationships/notesSlide" Target="../notesSlides/notesSlide46.xml"/><Relationship Id="rId4" Type="http://schemas.openxmlformats.org/officeDocument/2006/relationships/tags" Target="../tags/tag454.xml"/><Relationship Id="rId9" Type="http://schemas.openxmlformats.org/officeDocument/2006/relationships/tags" Target="../tags/tag459.xml"/><Relationship Id="rId14" Type="http://schemas.openxmlformats.org/officeDocument/2006/relationships/tags" Target="../tags/tag464.xml"/><Relationship Id="rId22" Type="http://schemas.openxmlformats.org/officeDocument/2006/relationships/tags" Target="../tags/tag472.xml"/><Relationship Id="rId27" Type="http://schemas.openxmlformats.org/officeDocument/2006/relationships/tags" Target="../tags/tag477.xml"/><Relationship Id="rId30"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482.xml"/><Relationship Id="rId7" Type="http://schemas.openxmlformats.org/officeDocument/2006/relationships/image" Target="../media/image19.png"/><Relationship Id="rId2" Type="http://schemas.openxmlformats.org/officeDocument/2006/relationships/tags" Target="../tags/tag481.xml"/><Relationship Id="rId1" Type="http://schemas.openxmlformats.org/officeDocument/2006/relationships/tags" Target="../tags/tag480.xml"/><Relationship Id="rId6" Type="http://schemas.openxmlformats.org/officeDocument/2006/relationships/slideLayout" Target="../slideLayouts/slideLayout2.xml"/><Relationship Id="rId5" Type="http://schemas.openxmlformats.org/officeDocument/2006/relationships/tags" Target="../tags/tag484.xml"/><Relationship Id="rId4" Type="http://schemas.openxmlformats.org/officeDocument/2006/relationships/tags" Target="../tags/tag483.xml"/></Relationships>
</file>

<file path=ppt/slides/_rels/slide56.xml.rels><?xml version="1.0" encoding="UTF-8" standalone="yes"?>
<Relationships xmlns="http://schemas.openxmlformats.org/package/2006/relationships"><Relationship Id="rId8" Type="http://schemas.openxmlformats.org/officeDocument/2006/relationships/slideLayout" Target="../slideLayouts/slideLayout2.xml"/><Relationship Id="rId3" Type="http://schemas.openxmlformats.org/officeDocument/2006/relationships/tags" Target="../tags/tag487.xml"/><Relationship Id="rId7" Type="http://schemas.openxmlformats.org/officeDocument/2006/relationships/tags" Target="../tags/tag491.xml"/><Relationship Id="rId2" Type="http://schemas.openxmlformats.org/officeDocument/2006/relationships/tags" Target="../tags/tag486.xml"/><Relationship Id="rId1" Type="http://schemas.openxmlformats.org/officeDocument/2006/relationships/tags" Target="../tags/tag485.xml"/><Relationship Id="rId6" Type="http://schemas.openxmlformats.org/officeDocument/2006/relationships/tags" Target="../tags/tag490.xml"/><Relationship Id="rId5" Type="http://schemas.openxmlformats.org/officeDocument/2006/relationships/tags" Target="../tags/tag489.xml"/><Relationship Id="rId10" Type="http://schemas.openxmlformats.org/officeDocument/2006/relationships/image" Target="../media/image20.png"/><Relationship Id="rId4" Type="http://schemas.openxmlformats.org/officeDocument/2006/relationships/tags" Target="../tags/tag488.xml"/><Relationship Id="rId9" Type="http://schemas.openxmlformats.org/officeDocument/2006/relationships/image" Target="../media/image19.png"/></Relationships>
</file>

<file path=ppt/slides/_rels/slide57.xml.rels><?xml version="1.0" encoding="UTF-8" standalone="yes"?>
<Relationships xmlns="http://schemas.openxmlformats.org/package/2006/relationships"><Relationship Id="rId8" Type="http://schemas.openxmlformats.org/officeDocument/2006/relationships/tags" Target="../tags/tag499.xml"/><Relationship Id="rId13" Type="http://schemas.openxmlformats.org/officeDocument/2006/relationships/image" Target="../media/image21.png"/><Relationship Id="rId3" Type="http://schemas.openxmlformats.org/officeDocument/2006/relationships/tags" Target="../tags/tag494.xml"/><Relationship Id="rId7" Type="http://schemas.openxmlformats.org/officeDocument/2006/relationships/tags" Target="../tags/tag498.xml"/><Relationship Id="rId12" Type="http://schemas.openxmlformats.org/officeDocument/2006/relationships/image" Target="../media/image20.png"/><Relationship Id="rId2" Type="http://schemas.openxmlformats.org/officeDocument/2006/relationships/tags" Target="../tags/tag493.xml"/><Relationship Id="rId1" Type="http://schemas.openxmlformats.org/officeDocument/2006/relationships/tags" Target="../tags/tag492.xml"/><Relationship Id="rId6" Type="http://schemas.openxmlformats.org/officeDocument/2006/relationships/tags" Target="../tags/tag497.xml"/><Relationship Id="rId11" Type="http://schemas.openxmlformats.org/officeDocument/2006/relationships/image" Target="../media/image19.png"/><Relationship Id="rId5" Type="http://schemas.openxmlformats.org/officeDocument/2006/relationships/tags" Target="../tags/tag496.xml"/><Relationship Id="rId10" Type="http://schemas.openxmlformats.org/officeDocument/2006/relationships/slideLayout" Target="../slideLayouts/slideLayout2.xml"/><Relationship Id="rId4" Type="http://schemas.openxmlformats.org/officeDocument/2006/relationships/tags" Target="../tags/tag495.xml"/><Relationship Id="rId9" Type="http://schemas.openxmlformats.org/officeDocument/2006/relationships/tags" Target="../tags/tag500.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tags" Target="../tags/tag20.xml"/><Relationship Id="rId13" Type="http://schemas.openxmlformats.org/officeDocument/2006/relationships/tags" Target="../tags/tag25.xml"/><Relationship Id="rId3" Type="http://schemas.openxmlformats.org/officeDocument/2006/relationships/tags" Target="../tags/tag15.xml"/><Relationship Id="rId7" Type="http://schemas.openxmlformats.org/officeDocument/2006/relationships/tags" Target="../tags/tag19.xml"/><Relationship Id="rId12" Type="http://schemas.openxmlformats.org/officeDocument/2006/relationships/tags" Target="../tags/tag24.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tags" Target="../tags/tag18.xml"/><Relationship Id="rId11" Type="http://schemas.openxmlformats.org/officeDocument/2006/relationships/tags" Target="../tags/tag23.xml"/><Relationship Id="rId5" Type="http://schemas.openxmlformats.org/officeDocument/2006/relationships/tags" Target="../tags/tag17.xml"/><Relationship Id="rId15" Type="http://schemas.openxmlformats.org/officeDocument/2006/relationships/notesSlide" Target="../notesSlides/notesSlide6.xml"/><Relationship Id="rId10" Type="http://schemas.openxmlformats.org/officeDocument/2006/relationships/tags" Target="../tags/tag22.xml"/><Relationship Id="rId4" Type="http://schemas.openxmlformats.org/officeDocument/2006/relationships/tags" Target="../tags/tag16.xml"/><Relationship Id="rId9" Type="http://schemas.openxmlformats.org/officeDocument/2006/relationships/tags" Target="../tags/tag21.xml"/><Relationship Id="rId14"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9"/>
          <p:cNvSpPr>
            <a:spLocks noChangeArrowheads="1"/>
          </p:cNvSpPr>
          <p:nvPr/>
        </p:nvSpPr>
        <p:spPr bwMode="auto">
          <a:xfrm>
            <a:off x="10032537" y="5836071"/>
            <a:ext cx="2208148" cy="1021968"/>
          </a:xfrm>
          <a:custGeom>
            <a:avLst/>
            <a:gdLst>
              <a:gd name="connsiteX0" fmla="*/ 10000 w 10000"/>
              <a:gd name="connsiteY0" fmla="*/ 0 h 10000"/>
              <a:gd name="connsiteX1" fmla="*/ 10000 w 10000"/>
              <a:gd name="connsiteY1" fmla="*/ 10000 h 10000"/>
              <a:gd name="connsiteX2" fmla="*/ 0 w 10000"/>
              <a:gd name="connsiteY2" fmla="*/ 10000 h 10000"/>
              <a:gd name="connsiteX3" fmla="*/ 2220 w 10000"/>
              <a:gd name="connsiteY3" fmla="*/ 10000 h 10000"/>
              <a:gd name="connsiteX4" fmla="*/ 3171 w 10000"/>
              <a:gd name="connsiteY4" fmla="*/ 0 h 10000"/>
              <a:gd name="connsiteX5" fmla="*/ 10000 w 10000"/>
              <a:gd name="connsiteY5" fmla="*/ 0 h 10000"/>
              <a:gd name="connsiteX0-1" fmla="*/ 10000 w 10000"/>
              <a:gd name="connsiteY0-2" fmla="*/ 0 h 10000"/>
              <a:gd name="connsiteX1-3" fmla="*/ 10000 w 10000"/>
              <a:gd name="connsiteY1-4" fmla="*/ 10000 h 10000"/>
              <a:gd name="connsiteX2-5" fmla="*/ 0 w 10000"/>
              <a:gd name="connsiteY2-6" fmla="*/ 10000 h 10000"/>
              <a:gd name="connsiteX3-7" fmla="*/ 1053 w 10000"/>
              <a:gd name="connsiteY3-8" fmla="*/ 6672 h 10000"/>
              <a:gd name="connsiteX4-9" fmla="*/ 3171 w 10000"/>
              <a:gd name="connsiteY4-10" fmla="*/ 0 h 10000"/>
              <a:gd name="connsiteX5-11" fmla="*/ 10000 w 10000"/>
              <a:gd name="connsiteY5-12" fmla="*/ 0 h 10000"/>
              <a:gd name="connsiteX0-13" fmla="*/ 8947 w 8947"/>
              <a:gd name="connsiteY0-14" fmla="*/ 0 h 10000"/>
              <a:gd name="connsiteX1-15" fmla="*/ 8947 w 8947"/>
              <a:gd name="connsiteY1-16" fmla="*/ 10000 h 10000"/>
              <a:gd name="connsiteX2-17" fmla="*/ 0 w 8947"/>
              <a:gd name="connsiteY2-18" fmla="*/ 6672 h 10000"/>
              <a:gd name="connsiteX3-19" fmla="*/ 0 w 8947"/>
              <a:gd name="connsiteY3-20" fmla="*/ 6672 h 10000"/>
              <a:gd name="connsiteX4-21" fmla="*/ 2118 w 8947"/>
              <a:gd name="connsiteY4-22" fmla="*/ 0 h 10000"/>
              <a:gd name="connsiteX5-23" fmla="*/ 8947 w 8947"/>
              <a:gd name="connsiteY5-24" fmla="*/ 0 h 10000"/>
              <a:gd name="connsiteX0-25" fmla="*/ 10000 w 10000"/>
              <a:gd name="connsiteY0-26" fmla="*/ 0 h 6672"/>
              <a:gd name="connsiteX1-27" fmla="*/ 9780 w 10000"/>
              <a:gd name="connsiteY1-28" fmla="*/ 6672 h 6672"/>
              <a:gd name="connsiteX2-29" fmla="*/ 0 w 10000"/>
              <a:gd name="connsiteY2-30" fmla="*/ 6672 h 6672"/>
              <a:gd name="connsiteX3-31" fmla="*/ 0 w 10000"/>
              <a:gd name="connsiteY3-32" fmla="*/ 6672 h 6672"/>
              <a:gd name="connsiteX4-33" fmla="*/ 2367 w 10000"/>
              <a:gd name="connsiteY4-34" fmla="*/ 0 h 6672"/>
              <a:gd name="connsiteX5-35" fmla="*/ 10000 w 10000"/>
              <a:gd name="connsiteY5-36" fmla="*/ 0 h 6672"/>
              <a:gd name="connsiteX0-37" fmla="*/ 11740 w 11740"/>
              <a:gd name="connsiteY0-38" fmla="*/ 0 h 17320"/>
              <a:gd name="connsiteX1-39" fmla="*/ 11520 w 11740"/>
              <a:gd name="connsiteY1-40" fmla="*/ 10000 h 17320"/>
              <a:gd name="connsiteX2-41" fmla="*/ 1740 w 11740"/>
              <a:gd name="connsiteY2-42" fmla="*/ 10000 h 17320"/>
              <a:gd name="connsiteX3-43" fmla="*/ 0 w 11740"/>
              <a:gd name="connsiteY3-44" fmla="*/ 17320 h 17320"/>
              <a:gd name="connsiteX4-45" fmla="*/ 4107 w 11740"/>
              <a:gd name="connsiteY4-46" fmla="*/ 0 h 17320"/>
              <a:gd name="connsiteX5-47" fmla="*/ 11740 w 11740"/>
              <a:gd name="connsiteY5-48" fmla="*/ 0 h 17320"/>
              <a:gd name="connsiteX0-49" fmla="*/ 11740 w 11740"/>
              <a:gd name="connsiteY0-50" fmla="*/ 0 h 17320"/>
              <a:gd name="connsiteX1-51" fmla="*/ 11520 w 11740"/>
              <a:gd name="connsiteY1-52" fmla="*/ 17320 h 17320"/>
              <a:gd name="connsiteX2-53" fmla="*/ 1740 w 11740"/>
              <a:gd name="connsiteY2-54" fmla="*/ 10000 h 17320"/>
              <a:gd name="connsiteX3-55" fmla="*/ 0 w 11740"/>
              <a:gd name="connsiteY3-56" fmla="*/ 17320 h 17320"/>
              <a:gd name="connsiteX4-57" fmla="*/ 4107 w 11740"/>
              <a:gd name="connsiteY4-58" fmla="*/ 0 h 17320"/>
              <a:gd name="connsiteX5-59" fmla="*/ 11740 w 11740"/>
              <a:gd name="connsiteY5-60" fmla="*/ 0 h 17320"/>
              <a:gd name="connsiteX0-61" fmla="*/ 11740 w 11740"/>
              <a:gd name="connsiteY0-62" fmla="*/ 0 h 17320"/>
              <a:gd name="connsiteX1-63" fmla="*/ 11520 w 11740"/>
              <a:gd name="connsiteY1-64" fmla="*/ 17320 h 17320"/>
              <a:gd name="connsiteX2-65" fmla="*/ 2609 w 11740"/>
              <a:gd name="connsiteY2-66" fmla="*/ 17320 h 17320"/>
              <a:gd name="connsiteX3-67" fmla="*/ 0 w 11740"/>
              <a:gd name="connsiteY3-68" fmla="*/ 17320 h 17320"/>
              <a:gd name="connsiteX4-69" fmla="*/ 4107 w 11740"/>
              <a:gd name="connsiteY4-70" fmla="*/ 0 h 17320"/>
              <a:gd name="connsiteX5-71" fmla="*/ 11740 w 11740"/>
              <a:gd name="connsiteY5-72" fmla="*/ 0 h 17320"/>
              <a:gd name="connsiteX0-73" fmla="*/ 11740 w 11740"/>
              <a:gd name="connsiteY0-74" fmla="*/ 0 h 17320"/>
              <a:gd name="connsiteX1-75" fmla="*/ 11520 w 11740"/>
              <a:gd name="connsiteY1-76" fmla="*/ 17320 h 17320"/>
              <a:gd name="connsiteX2-77" fmla="*/ 9131 w 11740"/>
              <a:gd name="connsiteY2-78" fmla="*/ 17320 h 17320"/>
              <a:gd name="connsiteX3-79" fmla="*/ 0 w 11740"/>
              <a:gd name="connsiteY3-80" fmla="*/ 17320 h 17320"/>
              <a:gd name="connsiteX4-81" fmla="*/ 4107 w 11740"/>
              <a:gd name="connsiteY4-82" fmla="*/ 0 h 17320"/>
              <a:gd name="connsiteX5-83" fmla="*/ 11740 w 11740"/>
              <a:gd name="connsiteY5-84" fmla="*/ 0 h 17320"/>
              <a:gd name="connsiteX0-85" fmla="*/ 10870 w 10870"/>
              <a:gd name="connsiteY0-86" fmla="*/ 0 h 17320"/>
              <a:gd name="connsiteX1-87" fmla="*/ 10650 w 10870"/>
              <a:gd name="connsiteY1-88" fmla="*/ 17320 h 17320"/>
              <a:gd name="connsiteX2-89" fmla="*/ 8261 w 10870"/>
              <a:gd name="connsiteY2-90" fmla="*/ 17320 h 17320"/>
              <a:gd name="connsiteX3-91" fmla="*/ 0 w 10870"/>
              <a:gd name="connsiteY3-92" fmla="*/ 17320 h 17320"/>
              <a:gd name="connsiteX4-93" fmla="*/ 3237 w 10870"/>
              <a:gd name="connsiteY4-94" fmla="*/ 0 h 17320"/>
              <a:gd name="connsiteX5-95" fmla="*/ 10870 w 10870"/>
              <a:gd name="connsiteY5-96" fmla="*/ 0 h 17320"/>
              <a:gd name="connsiteX0-97" fmla="*/ 10000 w 10000"/>
              <a:gd name="connsiteY0-98" fmla="*/ 0 h 17320"/>
              <a:gd name="connsiteX1-99" fmla="*/ 9780 w 10000"/>
              <a:gd name="connsiteY1-100" fmla="*/ 17320 h 17320"/>
              <a:gd name="connsiteX2-101" fmla="*/ 7391 w 10000"/>
              <a:gd name="connsiteY2-102" fmla="*/ 17320 h 17320"/>
              <a:gd name="connsiteX3-103" fmla="*/ 0 w 10000"/>
              <a:gd name="connsiteY3-104" fmla="*/ 12349 h 17320"/>
              <a:gd name="connsiteX4-105" fmla="*/ 2367 w 10000"/>
              <a:gd name="connsiteY4-106" fmla="*/ 0 h 17320"/>
              <a:gd name="connsiteX5-107" fmla="*/ 10000 w 10000"/>
              <a:gd name="connsiteY5-108" fmla="*/ 0 h 17320"/>
              <a:gd name="connsiteX0-109" fmla="*/ 10000 w 10000"/>
              <a:gd name="connsiteY0-110" fmla="*/ 0 h 17320"/>
              <a:gd name="connsiteX1-111" fmla="*/ 9780 w 10000"/>
              <a:gd name="connsiteY1-112" fmla="*/ 12349 h 17320"/>
              <a:gd name="connsiteX2-113" fmla="*/ 7391 w 10000"/>
              <a:gd name="connsiteY2-114" fmla="*/ 17320 h 17320"/>
              <a:gd name="connsiteX3-115" fmla="*/ 0 w 10000"/>
              <a:gd name="connsiteY3-116" fmla="*/ 12349 h 17320"/>
              <a:gd name="connsiteX4-117" fmla="*/ 2367 w 10000"/>
              <a:gd name="connsiteY4-118" fmla="*/ 0 h 17320"/>
              <a:gd name="connsiteX5-119" fmla="*/ 10000 w 10000"/>
              <a:gd name="connsiteY5-120" fmla="*/ 0 h 17320"/>
              <a:gd name="connsiteX0-121" fmla="*/ 10000 w 10000"/>
              <a:gd name="connsiteY0-122" fmla="*/ 0 h 12349"/>
              <a:gd name="connsiteX1-123" fmla="*/ 9780 w 10000"/>
              <a:gd name="connsiteY1-124" fmla="*/ 12349 h 12349"/>
              <a:gd name="connsiteX2-125" fmla="*/ 7391 w 10000"/>
              <a:gd name="connsiteY2-126" fmla="*/ 12349 h 12349"/>
              <a:gd name="connsiteX3-127" fmla="*/ 0 w 10000"/>
              <a:gd name="connsiteY3-128" fmla="*/ 12349 h 12349"/>
              <a:gd name="connsiteX4-129" fmla="*/ 2367 w 10000"/>
              <a:gd name="connsiteY4-130" fmla="*/ 0 h 12349"/>
              <a:gd name="connsiteX5-131" fmla="*/ 10000 w 10000"/>
              <a:gd name="connsiteY5-132" fmla="*/ 0 h 1234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Lst>
            <a:rect l="l" t="t" r="r" b="b"/>
            <a:pathLst>
              <a:path w="10000" h="12349">
                <a:moveTo>
                  <a:pt x="10000" y="0"/>
                </a:moveTo>
                <a:cubicBezTo>
                  <a:pt x="9927" y="3333"/>
                  <a:pt x="9853" y="9016"/>
                  <a:pt x="9780" y="12349"/>
                </a:cubicBezTo>
                <a:lnTo>
                  <a:pt x="7391" y="12349"/>
                </a:lnTo>
                <a:lnTo>
                  <a:pt x="0" y="12349"/>
                </a:lnTo>
                <a:lnTo>
                  <a:pt x="2367" y="0"/>
                </a:lnTo>
                <a:lnTo>
                  <a:pt x="10000" y="0"/>
                </a:lnTo>
                <a:close/>
              </a:path>
            </a:pathLst>
          </a:custGeom>
          <a:solidFill>
            <a:srgbClr val="E70012"/>
          </a:solidFill>
          <a:ln w="9525">
            <a:noFill/>
            <a:round/>
          </a:ln>
        </p:spPr>
        <p:txBody>
          <a:bodyPr/>
          <a:lstStyle/>
          <a:p>
            <a:endParaRPr lang="zh-CN" altLang="en-US" sz="2400">
              <a:ea typeface="微软雅黑" panose="020B0503020204020204" pitchFamily="34" charset="-122"/>
            </a:endParaRPr>
          </a:p>
        </p:txBody>
      </p:sp>
      <p:sp>
        <p:nvSpPr>
          <p:cNvPr id="9" name="Freeform 10"/>
          <p:cNvSpPr>
            <a:spLocks noChangeArrowheads="1"/>
          </p:cNvSpPr>
          <p:nvPr/>
        </p:nvSpPr>
        <p:spPr bwMode="auto">
          <a:xfrm>
            <a:off x="9648471" y="6249855"/>
            <a:ext cx="2592215" cy="608175"/>
          </a:xfrm>
          <a:custGeom>
            <a:avLst/>
            <a:gdLst>
              <a:gd name="connsiteX0" fmla="*/ 9223 w 9223"/>
              <a:gd name="connsiteY0" fmla="*/ 0 h 10000"/>
              <a:gd name="connsiteX1" fmla="*/ 9223 w 9223"/>
              <a:gd name="connsiteY1" fmla="*/ 10000 h 10000"/>
              <a:gd name="connsiteX2" fmla="*/ 0 w 9223"/>
              <a:gd name="connsiteY2" fmla="*/ 5868 h 10000"/>
              <a:gd name="connsiteX3" fmla="*/ 1381 w 9223"/>
              <a:gd name="connsiteY3" fmla="*/ 0 h 10000"/>
              <a:gd name="connsiteX4" fmla="*/ 9223 w 9223"/>
              <a:gd name="connsiteY4" fmla="*/ 0 h 10000"/>
              <a:gd name="connsiteX0-1" fmla="*/ 10000 w 10000"/>
              <a:gd name="connsiteY0-2" fmla="*/ 0 h 5868"/>
              <a:gd name="connsiteX1-3" fmla="*/ 10000 w 10000"/>
              <a:gd name="connsiteY1-4" fmla="*/ 5868 h 5868"/>
              <a:gd name="connsiteX2-5" fmla="*/ 0 w 10000"/>
              <a:gd name="connsiteY2-6" fmla="*/ 5868 h 5868"/>
              <a:gd name="connsiteX3-7" fmla="*/ 1497 w 10000"/>
              <a:gd name="connsiteY3-8" fmla="*/ 0 h 5868"/>
              <a:gd name="connsiteX4-9" fmla="*/ 10000 w 10000"/>
              <a:gd name="connsiteY4-10" fmla="*/ 0 h 5868"/>
              <a:gd name="connsiteX0-11" fmla="*/ 10715 w 10715"/>
              <a:gd name="connsiteY0-12" fmla="*/ 0 h 10000"/>
              <a:gd name="connsiteX1-13" fmla="*/ 10715 w 10715"/>
              <a:gd name="connsiteY1-14" fmla="*/ 10000 h 10000"/>
              <a:gd name="connsiteX2-15" fmla="*/ 0 w 10715"/>
              <a:gd name="connsiteY2-16" fmla="*/ 10000 h 10000"/>
              <a:gd name="connsiteX3-17" fmla="*/ 2212 w 10715"/>
              <a:gd name="connsiteY3-18" fmla="*/ 0 h 10000"/>
              <a:gd name="connsiteX4-19" fmla="*/ 10715 w 10715"/>
              <a:gd name="connsiteY4-20" fmla="*/ 0 h 10000"/>
              <a:gd name="connsiteX0-21" fmla="*/ 10715 w 10715"/>
              <a:gd name="connsiteY0-22" fmla="*/ 0 h 10000"/>
              <a:gd name="connsiteX1-23" fmla="*/ 10715 w 10715"/>
              <a:gd name="connsiteY1-24" fmla="*/ 10000 h 10000"/>
              <a:gd name="connsiteX2-25" fmla="*/ 0 w 10715"/>
              <a:gd name="connsiteY2-26" fmla="*/ 10000 h 10000"/>
              <a:gd name="connsiteX3-27" fmla="*/ 2212 w 10715"/>
              <a:gd name="connsiteY3-28" fmla="*/ 0 h 10000"/>
              <a:gd name="connsiteX4-29" fmla="*/ 10715 w 10715"/>
              <a:gd name="connsiteY4-30" fmla="*/ 0 h 10000"/>
              <a:gd name="connsiteX0-31" fmla="*/ 9643 w 9643"/>
              <a:gd name="connsiteY0-32" fmla="*/ 0 h 10000"/>
              <a:gd name="connsiteX1-33" fmla="*/ 9643 w 9643"/>
              <a:gd name="connsiteY1-34" fmla="*/ 10000 h 10000"/>
              <a:gd name="connsiteX2-35" fmla="*/ 0 w 9643"/>
              <a:gd name="connsiteY2-36" fmla="*/ 5965 h 10000"/>
              <a:gd name="connsiteX3-37" fmla="*/ 1140 w 9643"/>
              <a:gd name="connsiteY3-38" fmla="*/ 0 h 10000"/>
              <a:gd name="connsiteX4-39" fmla="*/ 9643 w 9643"/>
              <a:gd name="connsiteY4-40" fmla="*/ 0 h 10000"/>
              <a:gd name="connsiteX0-41" fmla="*/ 10000 w 10000"/>
              <a:gd name="connsiteY0-42" fmla="*/ 0 h 5965"/>
              <a:gd name="connsiteX1-43" fmla="*/ 9812 w 10000"/>
              <a:gd name="connsiteY1-44" fmla="*/ 5965 h 5965"/>
              <a:gd name="connsiteX2-45" fmla="*/ 0 w 10000"/>
              <a:gd name="connsiteY2-46" fmla="*/ 5965 h 5965"/>
              <a:gd name="connsiteX3-47" fmla="*/ 1182 w 10000"/>
              <a:gd name="connsiteY3-48" fmla="*/ 0 h 5965"/>
              <a:gd name="connsiteX4-49" fmla="*/ 10000 w 10000"/>
              <a:gd name="connsiteY4-50" fmla="*/ 0 h 596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5965">
                <a:moveTo>
                  <a:pt x="10000" y="0"/>
                </a:moveTo>
                <a:cubicBezTo>
                  <a:pt x="9937" y="1988"/>
                  <a:pt x="9875" y="3977"/>
                  <a:pt x="9812" y="5965"/>
                </a:cubicBezTo>
                <a:lnTo>
                  <a:pt x="0" y="5965"/>
                </a:lnTo>
                <a:lnTo>
                  <a:pt x="1182" y="0"/>
                </a:lnTo>
                <a:lnTo>
                  <a:pt x="10000" y="0"/>
                </a:lnTo>
                <a:close/>
              </a:path>
            </a:pathLst>
          </a:custGeom>
          <a:solidFill>
            <a:srgbClr val="1169B3">
              <a:alpha val="80000"/>
            </a:srgbClr>
          </a:solidFill>
          <a:ln w="9525">
            <a:noFill/>
            <a:round/>
          </a:ln>
        </p:spPr>
        <p:txBody>
          <a:bodyPr/>
          <a:lstStyle/>
          <a:p>
            <a:endParaRPr lang="zh-CN" altLang="en-US" sz="2400">
              <a:ea typeface="微软雅黑" panose="020B0503020204020204" pitchFamily="34" charset="-122"/>
            </a:endParaRPr>
          </a:p>
        </p:txBody>
      </p:sp>
      <p:sp>
        <p:nvSpPr>
          <p:cNvPr id="4" name="任意多边形 3"/>
          <p:cNvSpPr/>
          <p:nvPr/>
        </p:nvSpPr>
        <p:spPr bwMode="auto">
          <a:xfrm>
            <a:off x="-9313" y="0"/>
            <a:ext cx="4665133" cy="1663701"/>
          </a:xfrm>
          <a:custGeom>
            <a:avLst/>
            <a:gdLst>
              <a:gd name="connsiteX0" fmla="*/ 11 w 5510"/>
              <a:gd name="connsiteY0" fmla="*/ 761 h 1965"/>
              <a:gd name="connsiteX1" fmla="*/ 11 w 5510"/>
              <a:gd name="connsiteY1" fmla="*/ 0 h 1965"/>
              <a:gd name="connsiteX2" fmla="*/ 4830 w 5510"/>
              <a:gd name="connsiteY2" fmla="*/ 0 h 1965"/>
              <a:gd name="connsiteX3" fmla="*/ 5510 w 5510"/>
              <a:gd name="connsiteY3" fmla="*/ 0 h 1965"/>
              <a:gd name="connsiteX4" fmla="*/ 4489 w 5510"/>
              <a:gd name="connsiteY4" fmla="*/ 1927 h 1965"/>
              <a:gd name="connsiteX5" fmla="*/ 0 w 5510"/>
              <a:gd name="connsiteY5" fmla="*/ 1965 h 1965"/>
              <a:gd name="connsiteX6" fmla="*/ 11 w 5510"/>
              <a:gd name="connsiteY6" fmla="*/ 761 h 1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0" h="1965">
                <a:moveTo>
                  <a:pt x="11" y="761"/>
                </a:moveTo>
                <a:lnTo>
                  <a:pt x="11" y="0"/>
                </a:lnTo>
                <a:lnTo>
                  <a:pt x="4830" y="0"/>
                </a:lnTo>
                <a:lnTo>
                  <a:pt x="5510" y="0"/>
                </a:lnTo>
                <a:lnTo>
                  <a:pt x="4489" y="1927"/>
                </a:lnTo>
                <a:lnTo>
                  <a:pt x="0" y="1965"/>
                </a:lnTo>
                <a:lnTo>
                  <a:pt x="11" y="761"/>
                </a:lnTo>
                <a:close/>
              </a:path>
            </a:pathLst>
          </a:custGeom>
          <a:solidFill>
            <a:srgbClr val="E60012"/>
          </a:solidFill>
          <a:ln w="9525" cap="flat" cmpd="sng" algn="ctr">
            <a:noFill/>
            <a:prstDash val="solid"/>
            <a:round/>
            <a:headEnd type="none" w="med" len="med"/>
            <a:tailEnd type="none" w="med" len="med"/>
          </a:ln>
        </p:spPr>
        <p:txBody>
          <a:bodyPr vert="horz" wrap="square" lIns="121920" tIns="60960" rIns="121920" bIns="60960" numCol="1" rtlCol="0" anchor="t" anchorCtr="0" compatLnSpc="1"/>
          <a:lstStyle/>
          <a:p>
            <a:pPr defTabSz="121917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sp>
        <p:nvSpPr>
          <p:cNvPr id="5" name="任意多边形 4"/>
          <p:cNvSpPr/>
          <p:nvPr/>
        </p:nvSpPr>
        <p:spPr bwMode="auto">
          <a:xfrm>
            <a:off x="-17779" y="-6439"/>
            <a:ext cx="6689844" cy="1371309"/>
          </a:xfrm>
          <a:custGeom>
            <a:avLst/>
            <a:gdLst>
              <a:gd name="connsiteX0" fmla="*/ 11 w 8435"/>
              <a:gd name="connsiteY0" fmla="*/ 10 h 1652"/>
              <a:gd name="connsiteX1" fmla="*/ 0 w 8435"/>
              <a:gd name="connsiteY1" fmla="*/ 10 h 1652"/>
              <a:gd name="connsiteX2" fmla="*/ 5934 w 8435"/>
              <a:gd name="connsiteY2" fmla="*/ 0 h 1652"/>
              <a:gd name="connsiteX3" fmla="*/ 8435 w 8435"/>
              <a:gd name="connsiteY3" fmla="*/ 1 h 1652"/>
              <a:gd name="connsiteX4" fmla="*/ 7602 w 8435"/>
              <a:gd name="connsiteY4" fmla="*/ 1652 h 1652"/>
              <a:gd name="connsiteX5" fmla="*/ 10 w 8435"/>
              <a:gd name="connsiteY5" fmla="*/ 1652 h 1652"/>
              <a:gd name="connsiteX6" fmla="*/ 11 w 8435"/>
              <a:gd name="connsiteY6" fmla="*/ 10 h 1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435" h="1652">
                <a:moveTo>
                  <a:pt x="11" y="10"/>
                </a:moveTo>
                <a:lnTo>
                  <a:pt x="0" y="10"/>
                </a:lnTo>
                <a:lnTo>
                  <a:pt x="5934" y="0"/>
                </a:lnTo>
                <a:lnTo>
                  <a:pt x="8435" y="1"/>
                </a:lnTo>
                <a:lnTo>
                  <a:pt x="7602" y="1652"/>
                </a:lnTo>
                <a:lnTo>
                  <a:pt x="10" y="1652"/>
                </a:lnTo>
                <a:cubicBezTo>
                  <a:pt x="10" y="1046"/>
                  <a:pt x="-2" y="-4"/>
                  <a:pt x="11" y="10"/>
                </a:cubicBezTo>
                <a:close/>
              </a:path>
            </a:pathLst>
          </a:custGeom>
          <a:solidFill>
            <a:srgbClr val="0070C0">
              <a:alpha val="80000"/>
            </a:srgbClr>
          </a:solidFill>
          <a:ln w="9525" cap="flat" cmpd="sng" algn="ctr">
            <a:noFill/>
            <a:prstDash val="solid"/>
            <a:round/>
            <a:headEnd type="none" w="med" len="med"/>
            <a:tailEnd type="none" w="med" len="med"/>
          </a:ln>
        </p:spPr>
        <p:txBody>
          <a:bodyPr vert="horz" wrap="square" lIns="121920" tIns="60960" rIns="121920" bIns="60960" numCol="1" rtlCol="0" anchor="t" anchorCtr="0" compatLnSpc="1"/>
          <a:lstStyle/>
          <a:p>
            <a:pPr defTabSz="1219170" fontAlgn="base">
              <a:spcBef>
                <a:spcPct val="0"/>
              </a:spcBef>
              <a:spcAft>
                <a:spcPct val="0"/>
              </a:spcAft>
            </a:pPr>
            <a:endParaRPr lang="zh-CN" altLang="en-US" sz="2400">
              <a:latin typeface="Arial" panose="020B0604020202020204" pitchFamily="34" charset="0"/>
              <a:ea typeface="宋体" panose="02010600030101010101" pitchFamily="2" charset="-122"/>
            </a:endParaRPr>
          </a:p>
        </p:txBody>
      </p:sp>
      <p:pic>
        <p:nvPicPr>
          <p:cNvPr id="13" name="Picture 920" descr="D:\计算所\PPT的模板\logo－b.gi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0473" y="250090"/>
            <a:ext cx="940864" cy="778647"/>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3"/>
          <p:cNvSpPr txBox="1">
            <a:spLocks noChangeArrowheads="1"/>
          </p:cNvSpPr>
          <p:nvPr/>
        </p:nvSpPr>
        <p:spPr bwMode="auto">
          <a:xfrm>
            <a:off x="540711" y="1785094"/>
            <a:ext cx="11329259" cy="2146711"/>
          </a:xfrm>
          <a:prstGeom prst="rect">
            <a:avLst/>
          </a:prstGeom>
          <a:noFill/>
          <a:ln w="9525">
            <a:noFill/>
            <a:miter lim="800000"/>
          </a:ln>
        </p:spPr>
        <p:txBody>
          <a:bodyPr anchor="ctr"/>
          <a:lstStyle/>
          <a:p>
            <a:pPr algn="ctr"/>
            <a:r>
              <a:rPr lang="en-US" altLang="zh-CN" sz="3600" b="1" dirty="0">
                <a:solidFill>
                  <a:schemeClr val="accent1">
                    <a:lumMod val="75000"/>
                  </a:schemeClr>
                </a:solidFill>
                <a:latin typeface="微软雅黑" panose="020B0503020204020204" pitchFamily="34" charset="-122"/>
                <a:ea typeface="微软雅黑" panose="020B0503020204020204" pitchFamily="34" charset="-122"/>
              </a:rPr>
              <a:t>CETIS: Retrofitting Intel CET for Generic and Efficient Intra-process Memory Isolation</a:t>
            </a:r>
            <a:endParaRPr lang="en-US" altLang="zh-CN" sz="2000" b="1" dirty="0">
              <a:solidFill>
                <a:schemeClr val="accent1">
                  <a:lumMod val="75000"/>
                </a:schemeClr>
              </a:solidFill>
              <a:latin typeface="微软雅黑" panose="020B0503020204020204" pitchFamily="34" charset="-122"/>
              <a:ea typeface="微软雅黑" panose="020B0503020204020204" pitchFamily="34" charset="-122"/>
            </a:endParaRPr>
          </a:p>
        </p:txBody>
      </p:sp>
      <p:sp>
        <p:nvSpPr>
          <p:cNvPr id="2" name="TextBox 5">
            <a:extLst>
              <a:ext uri="{FF2B5EF4-FFF2-40B4-BE49-F238E27FC236}">
                <a16:creationId xmlns:a16="http://schemas.microsoft.com/office/drawing/2014/main" id="{7F5A8DE4-CD89-D121-0F7D-1169796CE48E}"/>
              </a:ext>
            </a:extLst>
          </p:cNvPr>
          <p:cNvSpPr txBox="1">
            <a:spLocks noChangeArrowheads="1"/>
          </p:cNvSpPr>
          <p:nvPr/>
        </p:nvSpPr>
        <p:spPr bwMode="auto">
          <a:xfrm>
            <a:off x="811063" y="169700"/>
            <a:ext cx="5740514"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Calibri" panose="020F0502020204030204" pitchFamily="34" charset="0"/>
                <a:ea typeface="宋体" panose="02010600030101010101" pitchFamily="2" charset="-122"/>
              </a:defRPr>
            </a:lvl1pPr>
            <a:lvl2pPr marL="742950" indent="-285750" eaLnBrk="0" hangingPunct="0">
              <a:defRPr>
                <a:solidFill>
                  <a:schemeClr val="tx1"/>
                </a:solidFill>
                <a:latin typeface="Calibri" panose="020F0502020204030204" pitchFamily="34" charset="0"/>
                <a:ea typeface="宋体" panose="02010600030101010101" pitchFamily="2" charset="-122"/>
              </a:defRPr>
            </a:lvl2pPr>
            <a:lvl3pPr marL="1143000" indent="-228600" eaLnBrk="0" hangingPunct="0">
              <a:defRPr>
                <a:solidFill>
                  <a:schemeClr val="tx1"/>
                </a:solidFill>
                <a:latin typeface="Calibri" panose="020F0502020204030204" pitchFamily="34" charset="0"/>
                <a:ea typeface="宋体" panose="02010600030101010101" pitchFamily="2" charset="-122"/>
              </a:defRPr>
            </a:lvl3pPr>
            <a:lvl4pPr marL="1600200" indent="-228600" eaLnBrk="0" hangingPunct="0">
              <a:defRPr>
                <a:solidFill>
                  <a:schemeClr val="tx1"/>
                </a:solidFill>
                <a:latin typeface="Calibri" panose="020F0502020204030204" pitchFamily="34" charset="0"/>
                <a:ea typeface="宋体" panose="02010600030101010101" pitchFamily="2" charset="-122"/>
              </a:defRPr>
            </a:lvl4pPr>
            <a:lvl5pPr marL="2057400" indent="-228600" eaLnBrk="0" hangingPunct="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pitchFamily="34" charset="0"/>
                <a:ea typeface="宋体" panose="02010600030101010101" pitchFamily="2" charset="-122"/>
              </a:defRPr>
            </a:lvl9pPr>
          </a:lstStyle>
          <a:p>
            <a:pPr algn="ctr" eaLnBrk="1" hangingPunct="1"/>
            <a:r>
              <a:rPr lang="en-US" altLang="zh-CN" sz="2600" dirty="0">
                <a:solidFill>
                  <a:schemeClr val="bg1"/>
                </a:solidFill>
                <a:latin typeface="Arial" panose="020B0604020202020204" pitchFamily="34" charset="0"/>
                <a:cs typeface="Arial" panose="020B0604020202020204" pitchFamily="34" charset="0"/>
              </a:rPr>
              <a:t>Institute of Computing Technology</a:t>
            </a:r>
          </a:p>
          <a:p>
            <a:pPr algn="ctr" eaLnBrk="1" hangingPunct="1"/>
            <a:r>
              <a:rPr lang="en-US" altLang="zh-CN" sz="2600" dirty="0">
                <a:solidFill>
                  <a:schemeClr val="bg1"/>
                </a:solidFill>
                <a:latin typeface="Arial" panose="020B0604020202020204" pitchFamily="34" charset="0"/>
                <a:cs typeface="Arial" panose="020B0604020202020204" pitchFamily="34" charset="0"/>
              </a:rPr>
              <a:t>Chinese Academy of Sciences</a:t>
            </a:r>
            <a:endParaRPr lang="zh-CN" altLang="en-US" sz="2600" dirty="0">
              <a:solidFill>
                <a:schemeClr val="bg1"/>
              </a:solidFill>
              <a:latin typeface="Arial" panose="020B0604020202020204" pitchFamily="34" charset="0"/>
              <a:cs typeface="Arial" panose="020B0604020202020204" pitchFamily="34" charset="0"/>
            </a:endParaRPr>
          </a:p>
        </p:txBody>
      </p:sp>
      <p:sp>
        <p:nvSpPr>
          <p:cNvPr id="3" name="文本框 2">
            <a:extLst>
              <a:ext uri="{FF2B5EF4-FFF2-40B4-BE49-F238E27FC236}">
                <a16:creationId xmlns:a16="http://schemas.microsoft.com/office/drawing/2014/main" id="{3BEA7302-6445-D788-F53D-51D979BA268E}"/>
              </a:ext>
            </a:extLst>
          </p:cNvPr>
          <p:cNvSpPr txBox="1"/>
          <p:nvPr/>
        </p:nvSpPr>
        <p:spPr>
          <a:xfrm>
            <a:off x="1706451" y="3786389"/>
            <a:ext cx="9002332" cy="2862322"/>
          </a:xfrm>
          <a:prstGeom prst="rect">
            <a:avLst/>
          </a:prstGeom>
          <a:noFill/>
        </p:spPr>
        <p:txBody>
          <a:bodyPr wrap="square" rtlCol="0">
            <a:spAutoFit/>
          </a:bodyPr>
          <a:lstStyle/>
          <a:p>
            <a:pPr algn="ctr"/>
            <a:r>
              <a:rPr lang="en-US" altLang="zh-CN" sz="2800" b="1" dirty="0" err="1">
                <a:latin typeface="Calibri" panose="020F0502020204030204" pitchFamily="34" charset="0"/>
                <a:ea typeface="Calibri" panose="020F0502020204030204" pitchFamily="34" charset="0"/>
                <a:cs typeface="Calibri" panose="020F0502020204030204" pitchFamily="34" charset="0"/>
              </a:rPr>
              <a:t>Mengyao</a:t>
            </a:r>
            <a:r>
              <a:rPr lang="en-US" altLang="zh-CN" sz="2800" b="1" dirty="0">
                <a:latin typeface="Calibri" panose="020F0502020204030204" pitchFamily="34" charset="0"/>
                <a:ea typeface="Calibri" panose="020F0502020204030204" pitchFamily="34" charset="0"/>
                <a:cs typeface="Calibri" panose="020F0502020204030204" pitchFamily="34" charset="0"/>
              </a:rPr>
              <a:t> Xie</a:t>
            </a:r>
            <a:r>
              <a:rPr lang="en-US" altLang="zh-CN" sz="2800" b="1" baseline="30000" dirty="0">
                <a:latin typeface="Calibri" panose="020F0502020204030204" pitchFamily="34" charset="0"/>
                <a:ea typeface="Calibri" panose="020F0502020204030204" pitchFamily="34" charset="0"/>
                <a:cs typeface="Calibri" panose="020F0502020204030204" pitchFamily="34" charset="0"/>
              </a:rPr>
              <a:t>1</a:t>
            </a:r>
            <a:r>
              <a:rPr lang="en-US" altLang="zh-CN" sz="2800" b="1" dirty="0">
                <a:latin typeface="Calibri" panose="020F0502020204030204" pitchFamily="34" charset="0"/>
                <a:ea typeface="Calibri" panose="020F0502020204030204" pitchFamily="34" charset="0"/>
                <a:cs typeface="Calibri" panose="020F0502020204030204" pitchFamily="34" charset="0"/>
              </a:rPr>
              <a:t>, </a:t>
            </a:r>
            <a:r>
              <a:rPr lang="en-US" altLang="zh-CN" sz="2800" dirty="0">
                <a:latin typeface="Calibri" panose="020F0502020204030204" pitchFamily="34" charset="0"/>
                <a:ea typeface="Calibri" panose="020F0502020204030204" pitchFamily="34" charset="0"/>
                <a:cs typeface="Calibri" panose="020F0502020204030204" pitchFamily="34" charset="0"/>
              </a:rPr>
              <a:t>Chenggang Wu</a:t>
            </a:r>
            <a:r>
              <a:rPr lang="en-US" altLang="zh-CN" sz="2800" baseline="30000" dirty="0">
                <a:latin typeface="Calibri" panose="020F0502020204030204" pitchFamily="34" charset="0"/>
                <a:ea typeface="Calibri" panose="020F0502020204030204" pitchFamily="34" charset="0"/>
                <a:cs typeface="Calibri" panose="020F0502020204030204" pitchFamily="34" charset="0"/>
              </a:rPr>
              <a:t>12</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Yinqian</a:t>
            </a:r>
            <a:r>
              <a:rPr lang="en-US" altLang="zh-CN" sz="2800" dirty="0">
                <a:latin typeface="Calibri" panose="020F0502020204030204" pitchFamily="34" charset="0"/>
                <a:ea typeface="Calibri" panose="020F0502020204030204" pitchFamily="34" charset="0"/>
                <a:cs typeface="Calibri" panose="020F0502020204030204" pitchFamily="34" charset="0"/>
              </a:rPr>
              <a:t> Zhang</a:t>
            </a:r>
            <a:r>
              <a:rPr lang="en-US" altLang="zh-CN" sz="2800" baseline="30000" dirty="0">
                <a:latin typeface="Calibri" panose="020F0502020204030204" pitchFamily="34" charset="0"/>
                <a:ea typeface="Calibri" panose="020F0502020204030204" pitchFamily="34" charset="0"/>
                <a:cs typeface="Calibri" panose="020F0502020204030204" pitchFamily="34" charset="0"/>
              </a:rPr>
              <a:t>3</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Jiali</a:t>
            </a:r>
            <a:r>
              <a:rPr lang="en-US" altLang="zh-CN" sz="2800" dirty="0">
                <a:latin typeface="Calibri" panose="020F0502020204030204" pitchFamily="34" charset="0"/>
                <a:ea typeface="Calibri" panose="020F0502020204030204" pitchFamily="34" charset="0"/>
                <a:cs typeface="Calibri" panose="020F0502020204030204" pitchFamily="34" charset="0"/>
              </a:rPr>
              <a:t> Xu</a:t>
            </a:r>
            <a:r>
              <a:rPr lang="en-US" altLang="zh-CN" sz="2800" baseline="30000" dirty="0">
                <a:latin typeface="Calibri" panose="020F0502020204030204" pitchFamily="34" charset="0"/>
                <a:ea typeface="Calibri" panose="020F0502020204030204" pitchFamily="34" charset="0"/>
                <a:cs typeface="Calibri" panose="020F0502020204030204" pitchFamily="34" charset="0"/>
              </a:rPr>
              <a:t>1</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err="1">
                <a:latin typeface="Calibri" panose="020F0502020204030204" pitchFamily="34" charset="0"/>
                <a:ea typeface="Calibri" panose="020F0502020204030204" pitchFamily="34" charset="0"/>
                <a:cs typeface="Calibri" panose="020F0502020204030204" pitchFamily="34" charset="0"/>
              </a:rPr>
              <a:t>Yuanming</a:t>
            </a:r>
            <a:r>
              <a:rPr lang="en-US" altLang="zh-CN" sz="2800" dirty="0">
                <a:latin typeface="Calibri" panose="020F0502020204030204" pitchFamily="34" charset="0"/>
                <a:ea typeface="Calibri" panose="020F0502020204030204" pitchFamily="34" charset="0"/>
                <a:cs typeface="Calibri" panose="020F0502020204030204" pitchFamily="34" charset="0"/>
              </a:rPr>
              <a:t> Lai</a:t>
            </a:r>
            <a:r>
              <a:rPr lang="en-US" altLang="zh-CN" sz="2800" baseline="30000" dirty="0">
                <a:latin typeface="Calibri" panose="020F0502020204030204" pitchFamily="34" charset="0"/>
                <a:ea typeface="Calibri" panose="020F0502020204030204" pitchFamily="34" charset="0"/>
                <a:cs typeface="Calibri" panose="020F0502020204030204" pitchFamily="34" charset="0"/>
              </a:rPr>
              <a:t>1</a:t>
            </a:r>
            <a:r>
              <a:rPr lang="en-US" altLang="zh-CN" sz="2800" dirty="0">
                <a:latin typeface="Calibri" panose="020F0502020204030204" pitchFamily="34" charset="0"/>
                <a:ea typeface="Calibri" panose="020F0502020204030204" pitchFamily="34" charset="0"/>
                <a:cs typeface="Calibri" panose="020F0502020204030204" pitchFamily="34" charset="0"/>
              </a:rPr>
              <a:t>, Yan Kang</a:t>
            </a:r>
            <a:r>
              <a:rPr lang="en-US" altLang="zh-CN" sz="2800" baseline="30000" dirty="0">
                <a:latin typeface="Calibri" panose="020F0502020204030204" pitchFamily="34" charset="0"/>
                <a:ea typeface="Calibri" panose="020F0502020204030204" pitchFamily="34" charset="0"/>
                <a:cs typeface="Calibri" panose="020F0502020204030204" pitchFamily="34" charset="0"/>
              </a:rPr>
              <a:t>1</a:t>
            </a:r>
            <a:r>
              <a:rPr lang="en-US" altLang="zh-CN" sz="2800" dirty="0">
                <a:latin typeface="Calibri" panose="020F0502020204030204" pitchFamily="34" charset="0"/>
                <a:ea typeface="Calibri" panose="020F0502020204030204" pitchFamily="34" charset="0"/>
                <a:cs typeface="Calibri" panose="020F0502020204030204" pitchFamily="34" charset="0"/>
              </a:rPr>
              <a:t>, Wei Wang</a:t>
            </a:r>
            <a:r>
              <a:rPr lang="en-US" altLang="zh-CN" sz="2800" baseline="30000" dirty="0">
                <a:latin typeface="Calibri" panose="020F0502020204030204" pitchFamily="34" charset="0"/>
                <a:ea typeface="Calibri" panose="020F0502020204030204" pitchFamily="34" charset="0"/>
                <a:cs typeface="Calibri" panose="020F0502020204030204" pitchFamily="34" charset="0"/>
              </a:rPr>
              <a:t>1</a:t>
            </a:r>
            <a:r>
              <a:rPr lang="en-US" altLang="zh-CN" sz="2800" dirty="0">
                <a:latin typeface="Calibri" panose="020F0502020204030204" pitchFamily="34" charset="0"/>
                <a:ea typeface="Calibri" panose="020F0502020204030204" pitchFamily="34" charset="0"/>
                <a:cs typeface="Calibri" panose="020F0502020204030204" pitchFamily="34" charset="0"/>
              </a:rPr>
              <a:t>, and </a:t>
            </a:r>
            <a:r>
              <a:rPr lang="en-US" altLang="zh-CN" sz="2800" dirty="0" err="1">
                <a:latin typeface="Calibri" panose="020F0502020204030204" pitchFamily="34" charset="0"/>
                <a:ea typeface="Calibri" panose="020F0502020204030204" pitchFamily="34" charset="0"/>
                <a:cs typeface="Calibri" panose="020F0502020204030204" pitchFamily="34" charset="0"/>
              </a:rPr>
              <a:t>Zhe</a:t>
            </a:r>
            <a:r>
              <a:rPr lang="en-US" altLang="zh-CN" sz="2800" dirty="0">
                <a:latin typeface="Calibri" panose="020F0502020204030204" pitchFamily="34" charset="0"/>
                <a:ea typeface="Calibri" panose="020F0502020204030204" pitchFamily="34" charset="0"/>
                <a:cs typeface="Calibri" panose="020F0502020204030204" pitchFamily="34" charset="0"/>
              </a:rPr>
              <a:t> Wang</a:t>
            </a:r>
            <a:r>
              <a:rPr lang="en-US" altLang="zh-CN" sz="2800" baseline="30000" dirty="0">
                <a:latin typeface="Calibri" panose="020F0502020204030204" pitchFamily="34" charset="0"/>
                <a:ea typeface="Calibri" panose="020F0502020204030204" pitchFamily="34" charset="0"/>
                <a:cs typeface="Calibri" panose="020F0502020204030204" pitchFamily="34" charset="0"/>
              </a:rPr>
              <a:t>12</a:t>
            </a:r>
          </a:p>
          <a:p>
            <a:pPr algn="ctr"/>
            <a:r>
              <a:rPr lang="en-US" altLang="zh-CN" sz="24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a:t>
            </a:r>
            <a:r>
              <a:rPr lang="en-US" altLang="zh-CN" sz="2400" baseline="30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1 </a:t>
            </a:r>
            <a:r>
              <a:rPr lang="en-US" altLang="zh-CN" sz="24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Institute of Computing Technology, Chinese Academy of Sciences,</a:t>
            </a:r>
          </a:p>
          <a:p>
            <a:pPr algn="ctr"/>
            <a:r>
              <a:rPr lang="en-US" altLang="zh-CN" sz="2400" baseline="30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2 </a:t>
            </a:r>
            <a:r>
              <a:rPr lang="en-US" altLang="zh-CN" sz="2400" dirty="0" err="1">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Zhongguancun</a:t>
            </a:r>
            <a:r>
              <a:rPr lang="en-US" altLang="zh-CN" sz="24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 Laboratory, </a:t>
            </a:r>
          </a:p>
          <a:p>
            <a:pPr algn="ctr"/>
            <a:r>
              <a:rPr lang="en-US" altLang="zh-CN" sz="2400" baseline="300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3 </a:t>
            </a:r>
            <a:r>
              <a:rPr lang="en-US" altLang="zh-CN" sz="24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rPr>
              <a:t>Southern University of Science and Technology</a:t>
            </a:r>
          </a:p>
          <a:p>
            <a:pPr algn="ctr"/>
            <a:endParaRPr lang="en-US" altLang="zh-CN" sz="2400" dirty="0">
              <a:solidFill>
                <a:schemeClr val="tx1">
                  <a:lumMod val="50000"/>
                  <a:lumOff val="50000"/>
                </a:schemeClr>
              </a:solidFill>
              <a:latin typeface="Calibri" panose="020F0502020204030204" pitchFamily="34" charset="0"/>
              <a:ea typeface="Calibri" panose="020F0502020204030204" pitchFamily="34" charset="0"/>
              <a:cs typeface="Calibri" panose="020F0502020204030204" pitchFamily="34" charset="0"/>
            </a:endParaRPr>
          </a:p>
          <a:p>
            <a:pPr algn="ctr"/>
            <a:endParaRPr lang="zh-CN" altLang="en-US" sz="2800" dirty="0">
              <a:latin typeface="Calibri" panose="020F0502020204030204" pitchFamily="34" charset="0"/>
              <a:cs typeface="Calibri" panose="020F0502020204030204" pitchFamily="34" charset="0"/>
            </a:endParaRPr>
          </a:p>
        </p:txBody>
      </p:sp>
      <p:pic>
        <p:nvPicPr>
          <p:cNvPr id="7" name="图形 6" descr="讲师">
            <a:extLst>
              <a:ext uri="{FF2B5EF4-FFF2-40B4-BE49-F238E27FC236}">
                <a16:creationId xmlns:a16="http://schemas.microsoft.com/office/drawing/2014/main" id="{40DAEBC1-1343-B585-1450-73D0A03FFCD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609856" y="3816640"/>
            <a:ext cx="439649" cy="4396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E1802C-DB5E-D623-5505-4CD8C9C0FE97}"/>
              </a:ext>
            </a:extLst>
          </p:cNvPr>
          <p:cNvSpPr>
            <a:spLocks noGrp="1"/>
          </p:cNvSpPr>
          <p:nvPr>
            <p:ph type="title"/>
            <p:custDataLst>
              <p:tags r:id="rId2"/>
            </p:custDataLst>
          </p:nvPr>
        </p:nvSpPr>
        <p:spPr/>
        <p:txBody>
          <a:bodyPr/>
          <a:lstStyle/>
          <a:p>
            <a:r>
              <a:rPr lang="en-US" altLang="zh-CN" dirty="0"/>
              <a:t>Introduction to Intel CET</a:t>
            </a:r>
            <a:endParaRPr lang="zh-CN" altLang="en-US" dirty="0"/>
          </a:p>
        </p:txBody>
      </p:sp>
      <p:sp>
        <p:nvSpPr>
          <p:cNvPr id="35" name="内容占位符 1">
            <a:extLst>
              <a:ext uri="{FF2B5EF4-FFF2-40B4-BE49-F238E27FC236}">
                <a16:creationId xmlns:a16="http://schemas.microsoft.com/office/drawing/2014/main" id="{72AA5720-45DC-0BCF-BBBB-C4C617DDA21C}"/>
              </a:ext>
            </a:extLst>
          </p:cNvPr>
          <p:cNvSpPr>
            <a:spLocks noGrp="1"/>
          </p:cNvSpPr>
          <p:nvPr>
            <p:ph idx="1"/>
            <p:custDataLst>
              <p:tags r:id="rId3"/>
            </p:custDataLst>
          </p:nvPr>
        </p:nvSpPr>
        <p:spPr>
          <a:xfrm>
            <a:off x="838200" y="1436778"/>
            <a:ext cx="10515600" cy="4740185"/>
          </a:xfrm>
        </p:spPr>
        <p:txBody>
          <a:bodyPr>
            <a:normAutofit/>
          </a:bodyPr>
          <a:lstStyle/>
          <a:p>
            <a:r>
              <a:rPr lang="en-US" altLang="zh-CN" dirty="0"/>
              <a:t>Control-flow Enforcement Technology (CET) is an Intel hardware feature that blocks return/jump-oriented programming (ROP) attacks.</a:t>
            </a:r>
          </a:p>
          <a:p>
            <a:pPr>
              <a:buChar char=" "/>
            </a:pPr>
            <a:r>
              <a:rPr lang="en-US" altLang="zh-CN"/>
              <a:t>     </a:t>
            </a:r>
            <a:r>
              <a:rPr lang="zh-CN" altLang="en-US"/>
              <a:t> </a:t>
            </a:r>
            <a:r>
              <a:rPr lang="en-US" altLang="zh-CN"/>
              <a:t>                                                                    </a:t>
            </a:r>
            <a:endParaRPr lang="en-US" altLang="zh-CN" dirty="0"/>
          </a:p>
          <a:p>
            <a:pPr>
              <a:buChar char=" "/>
            </a:pPr>
            <a:r>
              <a:rPr lang="en-US" altLang="zh-CN"/>
              <a:t>                    </a:t>
            </a:r>
            <a:r>
              <a:rPr lang="en-US" altLang="zh-CN">
                <a:solidFill>
                  <a:schemeClr val="accent1"/>
                </a:solidFill>
              </a:rPr>
              <a:t>                </a:t>
            </a:r>
            <a:r>
              <a:rPr lang="en-US" altLang="zh-CN"/>
              <a:t>                                            </a:t>
            </a:r>
            <a:br>
              <a:rPr lang="en-US" altLang="zh-CN"/>
            </a:br>
            <a:r>
              <a:rPr lang="en-US" altLang="zh-CN"/>
              <a:t>                             </a:t>
            </a:r>
            <a:endParaRPr lang="en-US" altLang="zh-CN" dirty="0"/>
          </a:p>
          <a:p>
            <a:pPr>
              <a:buChar char=" "/>
            </a:pPr>
            <a:r>
              <a:rPr lang="en-US" altLang="zh-CN">
                <a:latin typeface="Times New Roman" panose="02020603050405020304" pitchFamily="18" charset="0"/>
                <a:cs typeface="Times New Roman" panose="02020603050405020304" pitchFamily="18" charset="0"/>
              </a:rPr>
              <a:t>            </a:t>
            </a:r>
            <a:r>
              <a:rPr lang="en-US" altLang="zh-CN"/>
              <a:t>                                                   </a:t>
            </a:r>
            <a:endParaRPr lang="zh-CN" altLang="en-US" dirty="0"/>
          </a:p>
          <a:p>
            <a:endParaRPr lang="en-US" altLang="zh-CN" dirty="0"/>
          </a:p>
        </p:txBody>
      </p:sp>
    </p:spTree>
    <p:custDataLst>
      <p:tags r:id="rId1"/>
    </p:custDataLst>
    <p:extLst>
      <p:ext uri="{BB962C8B-B14F-4D97-AF65-F5344CB8AC3E}">
        <p14:creationId xmlns:p14="http://schemas.microsoft.com/office/powerpoint/2010/main" val="14365553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E1802C-DB5E-D623-5505-4CD8C9C0FE97}"/>
              </a:ext>
            </a:extLst>
          </p:cNvPr>
          <p:cNvSpPr>
            <a:spLocks noGrp="1"/>
          </p:cNvSpPr>
          <p:nvPr>
            <p:ph type="title"/>
            <p:custDataLst>
              <p:tags r:id="rId2"/>
            </p:custDataLst>
          </p:nvPr>
        </p:nvSpPr>
        <p:spPr/>
        <p:txBody>
          <a:bodyPr/>
          <a:lstStyle/>
          <a:p>
            <a:r>
              <a:rPr lang="en-US" altLang="zh-CN" dirty="0"/>
              <a:t>Introduction to Intel CET</a:t>
            </a:r>
            <a:endParaRPr lang="zh-CN" altLang="en-US" dirty="0"/>
          </a:p>
        </p:txBody>
      </p:sp>
      <p:grpSp>
        <p:nvGrpSpPr>
          <p:cNvPr id="2" name="组合 1">
            <a:extLst>
              <a:ext uri="{FF2B5EF4-FFF2-40B4-BE49-F238E27FC236}">
                <a16:creationId xmlns:a16="http://schemas.microsoft.com/office/drawing/2014/main" id="{1E4F341D-C6B2-C94A-6B92-1877050F375C}"/>
              </a:ext>
            </a:extLst>
          </p:cNvPr>
          <p:cNvGrpSpPr/>
          <p:nvPr>
            <p:custDataLst>
              <p:tags r:id="rId3"/>
            </p:custDataLst>
          </p:nvPr>
        </p:nvGrpSpPr>
        <p:grpSpPr>
          <a:xfrm>
            <a:off x="1499841" y="4485997"/>
            <a:ext cx="8561744" cy="1924152"/>
            <a:chOff x="478428" y="2265503"/>
            <a:chExt cx="8561744" cy="1924152"/>
          </a:xfrm>
        </p:grpSpPr>
        <p:sp>
          <p:nvSpPr>
            <p:cNvPr id="4" name="矩形 3">
              <a:extLst>
                <a:ext uri="{FF2B5EF4-FFF2-40B4-BE49-F238E27FC236}">
                  <a16:creationId xmlns:a16="http://schemas.microsoft.com/office/drawing/2014/main" id="{1D209541-7767-C7D1-F5EA-DD7E2FC87B80}"/>
                </a:ext>
              </a:extLst>
            </p:cNvPr>
            <p:cNvSpPr/>
            <p:nvPr/>
          </p:nvSpPr>
          <p:spPr>
            <a:xfrm>
              <a:off x="1012841" y="2938130"/>
              <a:ext cx="1369022" cy="929148"/>
            </a:xfrm>
            <a:prstGeom prst="rect">
              <a:avLst/>
            </a:prstGeom>
            <a:no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a:extLst>
                <a:ext uri="{FF2B5EF4-FFF2-40B4-BE49-F238E27FC236}">
                  <a16:creationId xmlns:a16="http://schemas.microsoft.com/office/drawing/2014/main" id="{5DE32985-3ACD-564B-A990-0AADB98FDFED}"/>
                </a:ext>
              </a:extLst>
            </p:cNvPr>
            <p:cNvSpPr/>
            <p:nvPr/>
          </p:nvSpPr>
          <p:spPr>
            <a:xfrm>
              <a:off x="1128642" y="3848023"/>
              <a:ext cx="124264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Main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812179CA-4229-6F2E-73BB-C67868330B39}"/>
                </a:ext>
              </a:extLst>
            </p:cNvPr>
            <p:cNvSpPr/>
            <p:nvPr/>
          </p:nvSpPr>
          <p:spPr>
            <a:xfrm>
              <a:off x="1012841" y="2938130"/>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9AFF1B55-818E-9950-E7F3-50C20854DDD8}"/>
                </a:ext>
              </a:extLst>
            </p:cNvPr>
            <p:cNvSpPr/>
            <p:nvPr/>
          </p:nvSpPr>
          <p:spPr>
            <a:xfrm>
              <a:off x="2765441" y="2935512"/>
              <a:ext cx="1369022" cy="929148"/>
            </a:xfrm>
            <a:prstGeom prst="rect">
              <a:avLst/>
            </a:prstGeom>
            <a:solidFill>
              <a:schemeClr val="bg1">
                <a:lumMod val="75000"/>
              </a:schemeClr>
            </a:solid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C0B8DD1D-8651-6D7C-E9A1-4916A9CC5E97}"/>
                </a:ext>
              </a:extLst>
            </p:cNvPr>
            <p:cNvSpPr/>
            <p:nvPr/>
          </p:nvSpPr>
          <p:spPr>
            <a:xfrm>
              <a:off x="2711636" y="3845405"/>
              <a:ext cx="149912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Shadow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3F769DD4-E6AC-A665-033F-26F093CC0099}"/>
                </a:ext>
              </a:extLst>
            </p:cNvPr>
            <p:cNvSpPr/>
            <p:nvPr/>
          </p:nvSpPr>
          <p:spPr>
            <a:xfrm>
              <a:off x="2765441" y="2935512"/>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BB3F0A73-8ED1-D10A-52E6-FF8FAF009A11}"/>
                </a:ext>
              </a:extLst>
            </p:cNvPr>
            <p:cNvSpPr/>
            <p:nvPr/>
          </p:nvSpPr>
          <p:spPr>
            <a:xfrm>
              <a:off x="2218388" y="2275829"/>
              <a:ext cx="787395"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CALL</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E6B07458-EB41-DB3D-9F96-A21FEE0B02DD}"/>
                </a:ext>
              </a:extLst>
            </p:cNvPr>
            <p:cNvCxnSpPr>
              <a:stCxn id="10" idx="1"/>
              <a:endCxn id="6" idx="0"/>
            </p:cNvCxnSpPr>
            <p:nvPr/>
          </p:nvCxnSpPr>
          <p:spPr>
            <a:xfrm flipH="1">
              <a:off x="1697352" y="2446645"/>
              <a:ext cx="521036" cy="49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2A664E8-372A-83E8-499E-548A20E73A34}"/>
                </a:ext>
              </a:extLst>
            </p:cNvPr>
            <p:cNvCxnSpPr>
              <a:stCxn id="10" idx="3"/>
              <a:endCxn id="9" idx="0"/>
            </p:cNvCxnSpPr>
            <p:nvPr/>
          </p:nvCxnSpPr>
          <p:spPr>
            <a:xfrm>
              <a:off x="3005783" y="2446645"/>
              <a:ext cx="444169" cy="48886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05FDCA5-4AD1-0901-B2A6-F565C4C436BA}"/>
                </a:ext>
              </a:extLst>
            </p:cNvPr>
            <p:cNvSpPr/>
            <p:nvPr/>
          </p:nvSpPr>
          <p:spPr>
            <a:xfrm>
              <a:off x="537419" y="3133427"/>
              <a:ext cx="441146"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F9A4AE86-DEEC-31B6-5A05-325C6102E9F3}"/>
                </a:ext>
              </a:extLst>
            </p:cNvPr>
            <p:cNvCxnSpPr/>
            <p:nvPr/>
          </p:nvCxnSpPr>
          <p:spPr>
            <a:xfrm flipV="1">
              <a:off x="604402" y="3085252"/>
              <a:ext cx="393697" cy="3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197BFC7-3C20-7EEB-1CA4-AC0D95A1D34E}"/>
                </a:ext>
              </a:extLst>
            </p:cNvPr>
            <p:cNvSpPr/>
            <p:nvPr/>
          </p:nvSpPr>
          <p:spPr>
            <a:xfrm>
              <a:off x="4188268" y="3107271"/>
              <a:ext cx="569387"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1CA313D2-BE70-1573-5CDF-1F02829B9502}"/>
                </a:ext>
              </a:extLst>
            </p:cNvPr>
            <p:cNvCxnSpPr/>
            <p:nvPr/>
          </p:nvCxnSpPr>
          <p:spPr>
            <a:xfrm flipV="1">
              <a:off x="4131914" y="3072713"/>
              <a:ext cx="393697" cy="387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0AC6E0E-9F2F-62F9-FEC7-E85E97AA0863}"/>
                </a:ext>
              </a:extLst>
            </p:cNvPr>
            <p:cNvSpPr/>
            <p:nvPr/>
          </p:nvSpPr>
          <p:spPr>
            <a:xfrm>
              <a:off x="5295358" y="2927805"/>
              <a:ext cx="1369022" cy="929148"/>
            </a:xfrm>
            <a:prstGeom prst="rect">
              <a:avLst/>
            </a:prstGeom>
            <a:no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a:extLst>
                <a:ext uri="{FF2B5EF4-FFF2-40B4-BE49-F238E27FC236}">
                  <a16:creationId xmlns:a16="http://schemas.microsoft.com/office/drawing/2014/main" id="{5AE39C88-7B6C-3203-5618-F97DE19CD9B8}"/>
                </a:ext>
              </a:extLst>
            </p:cNvPr>
            <p:cNvSpPr/>
            <p:nvPr/>
          </p:nvSpPr>
          <p:spPr>
            <a:xfrm>
              <a:off x="5411159" y="3837698"/>
              <a:ext cx="124264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Main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04351BAB-1A2A-8DC7-784E-19340B1411E6}"/>
                </a:ext>
              </a:extLst>
            </p:cNvPr>
            <p:cNvSpPr/>
            <p:nvPr/>
          </p:nvSpPr>
          <p:spPr>
            <a:xfrm>
              <a:off x="5295358" y="2927805"/>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bad address</a:t>
              </a:r>
              <a:endPar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30F17858-4F80-2640-992A-B97F1EC45DAA}"/>
                </a:ext>
              </a:extLst>
            </p:cNvPr>
            <p:cNvSpPr/>
            <p:nvPr/>
          </p:nvSpPr>
          <p:spPr>
            <a:xfrm>
              <a:off x="7047958" y="2925187"/>
              <a:ext cx="1369022" cy="929148"/>
            </a:xfrm>
            <a:prstGeom prst="rect">
              <a:avLst/>
            </a:prstGeom>
            <a:solidFill>
              <a:schemeClr val="bg1">
                <a:lumMod val="75000"/>
              </a:schemeClr>
            </a:solid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a:extLst>
                <a:ext uri="{FF2B5EF4-FFF2-40B4-BE49-F238E27FC236}">
                  <a16:creationId xmlns:a16="http://schemas.microsoft.com/office/drawing/2014/main" id="{6FFE4D8F-A0F8-20A7-1F97-6C77B849DD5D}"/>
                </a:ext>
              </a:extLst>
            </p:cNvPr>
            <p:cNvSpPr/>
            <p:nvPr/>
          </p:nvSpPr>
          <p:spPr>
            <a:xfrm>
              <a:off x="6994153" y="3835080"/>
              <a:ext cx="149912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Shadow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4DF5D953-4DF3-B342-4334-1681C5AF15E4}"/>
                </a:ext>
              </a:extLst>
            </p:cNvPr>
            <p:cNvSpPr/>
            <p:nvPr/>
          </p:nvSpPr>
          <p:spPr>
            <a:xfrm>
              <a:off x="7047958" y="2925187"/>
              <a:ext cx="1369022" cy="284393"/>
            </a:xfrm>
            <a:prstGeom prst="rect">
              <a:avLst/>
            </a:prstGeom>
            <a:solidFill>
              <a:schemeClr val="bg1">
                <a:lumMod val="75000"/>
              </a:schemeClr>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8803735A-C569-C207-7090-0F74B10FB914}"/>
                </a:ext>
              </a:extLst>
            </p:cNvPr>
            <p:cNvSpPr/>
            <p:nvPr/>
          </p:nvSpPr>
          <p:spPr>
            <a:xfrm>
              <a:off x="6574645" y="2265504"/>
              <a:ext cx="620683"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RET</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178AE236-2A36-28F3-66FF-163850E7434B}"/>
                </a:ext>
              </a:extLst>
            </p:cNvPr>
            <p:cNvCxnSpPr>
              <a:endCxn id="19" idx="0"/>
            </p:cNvCxnSpPr>
            <p:nvPr/>
          </p:nvCxnSpPr>
          <p:spPr>
            <a:xfrm flipH="1">
              <a:off x="5979869" y="2407417"/>
              <a:ext cx="316461" cy="52038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F8C7B65-4579-AD17-C0A3-9447A410EFC5}"/>
                </a:ext>
              </a:extLst>
            </p:cNvPr>
            <p:cNvCxnSpPr>
              <a:endCxn id="22" idx="0"/>
            </p:cNvCxnSpPr>
            <p:nvPr/>
          </p:nvCxnSpPr>
          <p:spPr>
            <a:xfrm>
              <a:off x="7393822" y="2407417"/>
              <a:ext cx="338647" cy="517770"/>
            </a:xfrm>
            <a:prstGeom prst="straightConnector1">
              <a:avLst/>
            </a:prstGeom>
            <a:ln>
              <a:solidFill>
                <a:schemeClr val="tx1"/>
              </a:solidFill>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D238294-4C00-3892-A245-1FDA2BBEDE5A}"/>
                </a:ext>
              </a:extLst>
            </p:cNvPr>
            <p:cNvSpPr/>
            <p:nvPr/>
          </p:nvSpPr>
          <p:spPr>
            <a:xfrm>
              <a:off x="4819936" y="3123102"/>
              <a:ext cx="441146"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ED457A31-3B2D-0BD4-FE6C-26BAF1218A82}"/>
                </a:ext>
              </a:extLst>
            </p:cNvPr>
            <p:cNvCxnSpPr/>
            <p:nvPr/>
          </p:nvCxnSpPr>
          <p:spPr>
            <a:xfrm flipV="1">
              <a:off x="4886919" y="3074927"/>
              <a:ext cx="393697" cy="3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50B6558-EF5F-0B3E-93EE-74E54D39FAE4}"/>
                </a:ext>
              </a:extLst>
            </p:cNvPr>
            <p:cNvSpPr/>
            <p:nvPr/>
          </p:nvSpPr>
          <p:spPr>
            <a:xfrm>
              <a:off x="8470785" y="3096946"/>
              <a:ext cx="569387"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BD6AAEB1-923B-7598-2F70-EF99199824D1}"/>
                </a:ext>
              </a:extLst>
            </p:cNvPr>
            <p:cNvCxnSpPr/>
            <p:nvPr/>
          </p:nvCxnSpPr>
          <p:spPr>
            <a:xfrm flipV="1">
              <a:off x="8414431" y="3062388"/>
              <a:ext cx="393697" cy="387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E536745A-F2A6-93C8-CABF-8A675BD4E9F9}"/>
                </a:ext>
              </a:extLst>
            </p:cNvPr>
            <p:cNvSpPr/>
            <p:nvPr/>
          </p:nvSpPr>
          <p:spPr>
            <a:xfrm>
              <a:off x="5369481" y="3192943"/>
              <a:ext cx="1274708" cy="341632"/>
            </a:xfrm>
            <a:prstGeom prst="rect">
              <a:avLst/>
            </a:prstGeom>
          </p:spPr>
          <p:txBody>
            <a:bodyPr wrap="none">
              <a:spAutoFit/>
            </a:bodyPr>
            <a:lstStyle/>
            <a:p>
              <a:pPr>
                <a:lnSpc>
                  <a:spcPct val="90000"/>
                </a:lnSpc>
                <a:spcBef>
                  <a:spcPts val="1000"/>
                </a:spcBef>
              </a:pP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(Corrupted)</a:t>
              </a:r>
              <a:endPar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FCCD48C9-2FF7-7DC1-1C55-860158985D63}"/>
                </a:ext>
              </a:extLst>
            </p:cNvPr>
            <p:cNvCxnSpPr>
              <a:stCxn id="19" idx="3"/>
              <a:endCxn id="22" idx="1"/>
            </p:cNvCxnSpPr>
            <p:nvPr/>
          </p:nvCxnSpPr>
          <p:spPr>
            <a:xfrm flipV="1">
              <a:off x="6664380" y="3067384"/>
              <a:ext cx="383578" cy="261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897075F-AA78-7AAA-E32A-BBC4C8BEFF94}"/>
                </a:ext>
              </a:extLst>
            </p:cNvPr>
            <p:cNvSpPr/>
            <p:nvPr/>
          </p:nvSpPr>
          <p:spPr>
            <a:xfrm>
              <a:off x="6109982" y="2586039"/>
              <a:ext cx="1529008" cy="341632"/>
            </a:xfrm>
            <a:prstGeom prst="rect">
              <a:avLst/>
            </a:prstGeom>
          </p:spPr>
          <p:txBody>
            <a:bodyPr wrap="none">
              <a:spAutoFit/>
            </a:bodyPr>
            <a:lstStyle/>
            <a:p>
              <a:pPr>
                <a:lnSpc>
                  <a:spcPct val="90000"/>
                </a:lnSpc>
                <a:spcBef>
                  <a:spcPts val="1000"/>
                </a:spcBef>
              </a:pP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#CP exception</a:t>
              </a:r>
              <a:endPar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58DCC291-17BD-0861-2E7C-97D8E9511D92}"/>
                </a:ext>
              </a:extLst>
            </p:cNvPr>
            <p:cNvSpPr/>
            <p:nvPr/>
          </p:nvSpPr>
          <p:spPr>
            <a:xfrm>
              <a:off x="478428" y="2265503"/>
              <a:ext cx="8561744" cy="1921533"/>
            </a:xfrm>
            <a:prstGeom prst="rect">
              <a:avLst/>
            </a:prstGeom>
            <a:noFill/>
            <a:ln w="12700" cap="flat" cmpd="sng" algn="ctr">
              <a:solidFill>
                <a:schemeClr val="accent1"/>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内容占位符 1">
            <a:extLst>
              <a:ext uri="{FF2B5EF4-FFF2-40B4-BE49-F238E27FC236}">
                <a16:creationId xmlns:a16="http://schemas.microsoft.com/office/drawing/2014/main" id="{72AA5720-45DC-0BCF-BBBB-C4C617DDA21C}"/>
              </a:ext>
            </a:extLst>
          </p:cNvPr>
          <p:cNvSpPr>
            <a:spLocks noGrp="1"/>
          </p:cNvSpPr>
          <p:nvPr>
            <p:ph idx="1"/>
            <p:custDataLst>
              <p:tags r:id="rId4"/>
            </p:custDataLst>
          </p:nvPr>
        </p:nvSpPr>
        <p:spPr>
          <a:xfrm>
            <a:off x="838200" y="1436778"/>
            <a:ext cx="10515600" cy="4740185"/>
          </a:xfrm>
        </p:spPr>
        <p:txBody>
          <a:bodyPr>
            <a:normAutofit/>
          </a:bodyPr>
          <a:lstStyle/>
          <a:p>
            <a:r>
              <a:rPr lang="en-US" altLang="zh-CN" dirty="0"/>
              <a:t>Control-flow Enforcement Technology (CET) is an Intel hardware feature that blocks return/jump-oriented programming (ROP) attacks.</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SHSTK</a:t>
            </a:r>
            <a:r>
              <a:rPr kumimoji="0" lang="zh-CN" altLang="en-US" strike="noStrike" kern="1200" cap="none" spc="0" normalizeH="0" noProof="0">
                <a:ln>
                  <a:noFill/>
                </a:ln>
                <a:solidFill>
                  <a:schemeClr val="tx1">
                    <a:lumMod val="100000"/>
                  </a:schemeClr>
                </a:solidFill>
                <a:effectLst/>
                <a:uLnTx/>
                <a:uFillTx/>
                <a:ea typeface="等线" panose="02010600030101010101" pitchFamily="2" charset="-122"/>
                <a:cs typeface="+mn-cs"/>
              </a:rPr>
              <a:t>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in CET is a shadow stack mechanism that protecting return addresses.</a:t>
            </a:r>
          </a:p>
          <a:p>
            <a:pPr>
              <a:buChar char=" "/>
            </a:pPr>
            <a:r>
              <a:rPr lang="en-US" altLang="zh-CN"/>
              <a:t>                    </a:t>
            </a:r>
            <a:r>
              <a:rPr lang="en-US" altLang="zh-CN">
                <a:solidFill>
                  <a:schemeClr val="accent1"/>
                </a:solidFill>
              </a:rPr>
              <a:t>                </a:t>
            </a:r>
            <a:r>
              <a:rPr lang="en-US" altLang="zh-CN"/>
              <a:t>                                            </a:t>
            </a:r>
            <a:br>
              <a:rPr lang="en-US" altLang="zh-CN"/>
            </a:br>
            <a:r>
              <a:rPr lang="en-US" altLang="zh-CN"/>
              <a:t>                             </a:t>
            </a:r>
            <a:endParaRPr lang="en-US" altLang="zh-CN" dirty="0"/>
          </a:p>
          <a:p>
            <a:pPr>
              <a:buChar char=" "/>
            </a:pPr>
            <a:r>
              <a:rPr lang="en-US" altLang="zh-CN">
                <a:latin typeface="Times New Roman" panose="02020603050405020304" pitchFamily="18" charset="0"/>
                <a:cs typeface="Times New Roman" panose="02020603050405020304" pitchFamily="18" charset="0"/>
              </a:rPr>
              <a:t>            </a:t>
            </a:r>
            <a:r>
              <a:rPr lang="en-US" altLang="zh-CN"/>
              <a:t>                                                   </a:t>
            </a:r>
            <a:endParaRPr lang="zh-CN" altLang="en-US" dirty="0"/>
          </a:p>
          <a:p>
            <a:endParaRPr lang="en-US" altLang="zh-CN" dirty="0"/>
          </a:p>
        </p:txBody>
      </p:sp>
    </p:spTree>
    <p:custDataLst>
      <p:tags r:id="rId1"/>
    </p:custDataLst>
    <p:extLst>
      <p:ext uri="{BB962C8B-B14F-4D97-AF65-F5344CB8AC3E}">
        <p14:creationId xmlns:p14="http://schemas.microsoft.com/office/powerpoint/2010/main" val="572840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E1802C-DB5E-D623-5505-4CD8C9C0FE97}"/>
              </a:ext>
            </a:extLst>
          </p:cNvPr>
          <p:cNvSpPr>
            <a:spLocks noGrp="1"/>
          </p:cNvSpPr>
          <p:nvPr>
            <p:ph type="title"/>
            <p:custDataLst>
              <p:tags r:id="rId2"/>
            </p:custDataLst>
          </p:nvPr>
        </p:nvSpPr>
        <p:spPr/>
        <p:txBody>
          <a:bodyPr/>
          <a:lstStyle/>
          <a:p>
            <a:r>
              <a:rPr lang="en-US" altLang="zh-CN" dirty="0"/>
              <a:t>Introduction to Intel CET</a:t>
            </a:r>
            <a:endParaRPr lang="zh-CN" altLang="en-US" dirty="0"/>
          </a:p>
        </p:txBody>
      </p:sp>
      <p:grpSp>
        <p:nvGrpSpPr>
          <p:cNvPr id="2" name="组合 1">
            <a:extLst>
              <a:ext uri="{FF2B5EF4-FFF2-40B4-BE49-F238E27FC236}">
                <a16:creationId xmlns:a16="http://schemas.microsoft.com/office/drawing/2014/main" id="{1E4F341D-C6B2-C94A-6B92-1877050F375C}"/>
              </a:ext>
            </a:extLst>
          </p:cNvPr>
          <p:cNvGrpSpPr/>
          <p:nvPr>
            <p:custDataLst>
              <p:tags r:id="rId3"/>
            </p:custDataLst>
          </p:nvPr>
        </p:nvGrpSpPr>
        <p:grpSpPr>
          <a:xfrm>
            <a:off x="1499841" y="4485997"/>
            <a:ext cx="8561744" cy="1924152"/>
            <a:chOff x="478428" y="2265503"/>
            <a:chExt cx="8561744" cy="1924152"/>
          </a:xfrm>
        </p:grpSpPr>
        <p:sp>
          <p:nvSpPr>
            <p:cNvPr id="4" name="矩形 3">
              <a:extLst>
                <a:ext uri="{FF2B5EF4-FFF2-40B4-BE49-F238E27FC236}">
                  <a16:creationId xmlns:a16="http://schemas.microsoft.com/office/drawing/2014/main" id="{1D209541-7767-C7D1-F5EA-DD7E2FC87B80}"/>
                </a:ext>
              </a:extLst>
            </p:cNvPr>
            <p:cNvSpPr/>
            <p:nvPr/>
          </p:nvSpPr>
          <p:spPr>
            <a:xfrm>
              <a:off x="1012841" y="2938130"/>
              <a:ext cx="1369022" cy="929148"/>
            </a:xfrm>
            <a:prstGeom prst="rect">
              <a:avLst/>
            </a:prstGeom>
            <a:no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a:extLst>
                <a:ext uri="{FF2B5EF4-FFF2-40B4-BE49-F238E27FC236}">
                  <a16:creationId xmlns:a16="http://schemas.microsoft.com/office/drawing/2014/main" id="{5DE32985-3ACD-564B-A990-0AADB98FDFED}"/>
                </a:ext>
              </a:extLst>
            </p:cNvPr>
            <p:cNvSpPr/>
            <p:nvPr/>
          </p:nvSpPr>
          <p:spPr>
            <a:xfrm>
              <a:off x="1128642" y="3848023"/>
              <a:ext cx="124264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Main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812179CA-4229-6F2E-73BB-C67868330B39}"/>
                </a:ext>
              </a:extLst>
            </p:cNvPr>
            <p:cNvSpPr/>
            <p:nvPr/>
          </p:nvSpPr>
          <p:spPr>
            <a:xfrm>
              <a:off x="1012841" y="2938130"/>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9AFF1B55-818E-9950-E7F3-50C20854DDD8}"/>
                </a:ext>
              </a:extLst>
            </p:cNvPr>
            <p:cNvSpPr/>
            <p:nvPr/>
          </p:nvSpPr>
          <p:spPr>
            <a:xfrm>
              <a:off x="2765441" y="2935512"/>
              <a:ext cx="1369022" cy="929148"/>
            </a:xfrm>
            <a:prstGeom prst="rect">
              <a:avLst/>
            </a:prstGeom>
            <a:solidFill>
              <a:schemeClr val="bg1">
                <a:lumMod val="75000"/>
              </a:schemeClr>
            </a:solid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C0B8DD1D-8651-6D7C-E9A1-4916A9CC5E97}"/>
                </a:ext>
              </a:extLst>
            </p:cNvPr>
            <p:cNvSpPr/>
            <p:nvPr/>
          </p:nvSpPr>
          <p:spPr>
            <a:xfrm>
              <a:off x="2711636" y="3845405"/>
              <a:ext cx="149912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Shadow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3F769DD4-E6AC-A665-033F-26F093CC0099}"/>
                </a:ext>
              </a:extLst>
            </p:cNvPr>
            <p:cNvSpPr/>
            <p:nvPr/>
          </p:nvSpPr>
          <p:spPr>
            <a:xfrm>
              <a:off x="2765441" y="2935512"/>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BB3F0A73-8ED1-D10A-52E6-FF8FAF009A11}"/>
                </a:ext>
              </a:extLst>
            </p:cNvPr>
            <p:cNvSpPr/>
            <p:nvPr/>
          </p:nvSpPr>
          <p:spPr>
            <a:xfrm>
              <a:off x="2218388" y="2275829"/>
              <a:ext cx="787395"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CALL</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E6B07458-EB41-DB3D-9F96-A21FEE0B02DD}"/>
                </a:ext>
              </a:extLst>
            </p:cNvPr>
            <p:cNvCxnSpPr>
              <a:stCxn id="10" idx="1"/>
              <a:endCxn id="6" idx="0"/>
            </p:cNvCxnSpPr>
            <p:nvPr/>
          </p:nvCxnSpPr>
          <p:spPr>
            <a:xfrm flipH="1">
              <a:off x="1697352" y="2446645"/>
              <a:ext cx="521036" cy="49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2A664E8-372A-83E8-499E-548A20E73A34}"/>
                </a:ext>
              </a:extLst>
            </p:cNvPr>
            <p:cNvCxnSpPr>
              <a:stCxn id="10" idx="3"/>
              <a:endCxn id="9" idx="0"/>
            </p:cNvCxnSpPr>
            <p:nvPr/>
          </p:nvCxnSpPr>
          <p:spPr>
            <a:xfrm>
              <a:off x="3005783" y="2446645"/>
              <a:ext cx="444169" cy="48886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05FDCA5-4AD1-0901-B2A6-F565C4C436BA}"/>
                </a:ext>
              </a:extLst>
            </p:cNvPr>
            <p:cNvSpPr/>
            <p:nvPr/>
          </p:nvSpPr>
          <p:spPr>
            <a:xfrm>
              <a:off x="537419" y="3133427"/>
              <a:ext cx="441146"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F9A4AE86-DEEC-31B6-5A05-325C6102E9F3}"/>
                </a:ext>
              </a:extLst>
            </p:cNvPr>
            <p:cNvCxnSpPr/>
            <p:nvPr/>
          </p:nvCxnSpPr>
          <p:spPr>
            <a:xfrm flipV="1">
              <a:off x="604402" y="3085252"/>
              <a:ext cx="393697" cy="3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197BFC7-3C20-7EEB-1CA4-AC0D95A1D34E}"/>
                </a:ext>
              </a:extLst>
            </p:cNvPr>
            <p:cNvSpPr/>
            <p:nvPr/>
          </p:nvSpPr>
          <p:spPr>
            <a:xfrm>
              <a:off x="4188268" y="3107271"/>
              <a:ext cx="569387"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1CA313D2-BE70-1573-5CDF-1F02829B9502}"/>
                </a:ext>
              </a:extLst>
            </p:cNvPr>
            <p:cNvCxnSpPr/>
            <p:nvPr/>
          </p:nvCxnSpPr>
          <p:spPr>
            <a:xfrm flipV="1">
              <a:off x="4131914" y="3072713"/>
              <a:ext cx="393697" cy="387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0AC6E0E-9F2F-62F9-FEC7-E85E97AA0863}"/>
                </a:ext>
              </a:extLst>
            </p:cNvPr>
            <p:cNvSpPr/>
            <p:nvPr/>
          </p:nvSpPr>
          <p:spPr>
            <a:xfrm>
              <a:off x="5295358" y="2927805"/>
              <a:ext cx="1369022" cy="929148"/>
            </a:xfrm>
            <a:prstGeom prst="rect">
              <a:avLst/>
            </a:prstGeom>
            <a:no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a:extLst>
                <a:ext uri="{FF2B5EF4-FFF2-40B4-BE49-F238E27FC236}">
                  <a16:creationId xmlns:a16="http://schemas.microsoft.com/office/drawing/2014/main" id="{5AE39C88-7B6C-3203-5618-F97DE19CD9B8}"/>
                </a:ext>
              </a:extLst>
            </p:cNvPr>
            <p:cNvSpPr/>
            <p:nvPr/>
          </p:nvSpPr>
          <p:spPr>
            <a:xfrm>
              <a:off x="5411159" y="3837698"/>
              <a:ext cx="124264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Main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04351BAB-1A2A-8DC7-784E-19340B1411E6}"/>
                </a:ext>
              </a:extLst>
            </p:cNvPr>
            <p:cNvSpPr/>
            <p:nvPr/>
          </p:nvSpPr>
          <p:spPr>
            <a:xfrm>
              <a:off x="5295358" y="2927805"/>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bad address</a:t>
              </a:r>
              <a:endPar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30F17858-4F80-2640-992A-B97F1EC45DAA}"/>
                </a:ext>
              </a:extLst>
            </p:cNvPr>
            <p:cNvSpPr/>
            <p:nvPr/>
          </p:nvSpPr>
          <p:spPr>
            <a:xfrm>
              <a:off x="7047958" y="2925187"/>
              <a:ext cx="1369022" cy="929148"/>
            </a:xfrm>
            <a:prstGeom prst="rect">
              <a:avLst/>
            </a:prstGeom>
            <a:solidFill>
              <a:schemeClr val="bg1">
                <a:lumMod val="75000"/>
              </a:schemeClr>
            </a:solid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a:extLst>
                <a:ext uri="{FF2B5EF4-FFF2-40B4-BE49-F238E27FC236}">
                  <a16:creationId xmlns:a16="http://schemas.microsoft.com/office/drawing/2014/main" id="{6FFE4D8F-A0F8-20A7-1F97-6C77B849DD5D}"/>
                </a:ext>
              </a:extLst>
            </p:cNvPr>
            <p:cNvSpPr/>
            <p:nvPr/>
          </p:nvSpPr>
          <p:spPr>
            <a:xfrm>
              <a:off x="6994153" y="3835080"/>
              <a:ext cx="149912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Shadow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4DF5D953-4DF3-B342-4334-1681C5AF15E4}"/>
                </a:ext>
              </a:extLst>
            </p:cNvPr>
            <p:cNvSpPr/>
            <p:nvPr/>
          </p:nvSpPr>
          <p:spPr>
            <a:xfrm>
              <a:off x="7047958" y="2925187"/>
              <a:ext cx="1369022" cy="284393"/>
            </a:xfrm>
            <a:prstGeom prst="rect">
              <a:avLst/>
            </a:prstGeom>
            <a:solidFill>
              <a:schemeClr val="bg1">
                <a:lumMod val="75000"/>
              </a:schemeClr>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8803735A-C569-C207-7090-0F74B10FB914}"/>
                </a:ext>
              </a:extLst>
            </p:cNvPr>
            <p:cNvSpPr/>
            <p:nvPr/>
          </p:nvSpPr>
          <p:spPr>
            <a:xfrm>
              <a:off x="6574645" y="2265504"/>
              <a:ext cx="620683"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RET</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178AE236-2A36-28F3-66FF-163850E7434B}"/>
                </a:ext>
              </a:extLst>
            </p:cNvPr>
            <p:cNvCxnSpPr>
              <a:endCxn id="19" idx="0"/>
            </p:cNvCxnSpPr>
            <p:nvPr/>
          </p:nvCxnSpPr>
          <p:spPr>
            <a:xfrm flipH="1">
              <a:off x="5979869" y="2407417"/>
              <a:ext cx="316461" cy="52038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F8C7B65-4579-AD17-C0A3-9447A410EFC5}"/>
                </a:ext>
              </a:extLst>
            </p:cNvPr>
            <p:cNvCxnSpPr>
              <a:endCxn id="22" idx="0"/>
            </p:cNvCxnSpPr>
            <p:nvPr/>
          </p:nvCxnSpPr>
          <p:spPr>
            <a:xfrm>
              <a:off x="7393822" y="2407417"/>
              <a:ext cx="338647" cy="517770"/>
            </a:xfrm>
            <a:prstGeom prst="straightConnector1">
              <a:avLst/>
            </a:prstGeom>
            <a:ln>
              <a:solidFill>
                <a:schemeClr val="tx1"/>
              </a:solidFill>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D238294-4C00-3892-A245-1FDA2BBEDE5A}"/>
                </a:ext>
              </a:extLst>
            </p:cNvPr>
            <p:cNvSpPr/>
            <p:nvPr/>
          </p:nvSpPr>
          <p:spPr>
            <a:xfrm>
              <a:off x="4819936" y="3123102"/>
              <a:ext cx="441146"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ED457A31-3B2D-0BD4-FE6C-26BAF1218A82}"/>
                </a:ext>
              </a:extLst>
            </p:cNvPr>
            <p:cNvCxnSpPr/>
            <p:nvPr/>
          </p:nvCxnSpPr>
          <p:spPr>
            <a:xfrm flipV="1">
              <a:off x="4886919" y="3074927"/>
              <a:ext cx="393697" cy="3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50B6558-EF5F-0B3E-93EE-74E54D39FAE4}"/>
                </a:ext>
              </a:extLst>
            </p:cNvPr>
            <p:cNvSpPr/>
            <p:nvPr/>
          </p:nvSpPr>
          <p:spPr>
            <a:xfrm>
              <a:off x="8470785" y="3096946"/>
              <a:ext cx="569387"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BD6AAEB1-923B-7598-2F70-EF99199824D1}"/>
                </a:ext>
              </a:extLst>
            </p:cNvPr>
            <p:cNvCxnSpPr/>
            <p:nvPr/>
          </p:nvCxnSpPr>
          <p:spPr>
            <a:xfrm flipV="1">
              <a:off x="8414431" y="3062388"/>
              <a:ext cx="393697" cy="387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E536745A-F2A6-93C8-CABF-8A675BD4E9F9}"/>
                </a:ext>
              </a:extLst>
            </p:cNvPr>
            <p:cNvSpPr/>
            <p:nvPr/>
          </p:nvSpPr>
          <p:spPr>
            <a:xfrm>
              <a:off x="5369481" y="3192943"/>
              <a:ext cx="1274708" cy="341632"/>
            </a:xfrm>
            <a:prstGeom prst="rect">
              <a:avLst/>
            </a:prstGeom>
          </p:spPr>
          <p:txBody>
            <a:bodyPr wrap="none">
              <a:spAutoFit/>
            </a:bodyPr>
            <a:lstStyle/>
            <a:p>
              <a:pPr>
                <a:lnSpc>
                  <a:spcPct val="90000"/>
                </a:lnSpc>
                <a:spcBef>
                  <a:spcPts val="1000"/>
                </a:spcBef>
              </a:pP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(Corrupted)</a:t>
              </a:r>
              <a:endPar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FCCD48C9-2FF7-7DC1-1C55-860158985D63}"/>
                </a:ext>
              </a:extLst>
            </p:cNvPr>
            <p:cNvCxnSpPr>
              <a:stCxn id="19" idx="3"/>
              <a:endCxn id="22" idx="1"/>
            </p:cNvCxnSpPr>
            <p:nvPr/>
          </p:nvCxnSpPr>
          <p:spPr>
            <a:xfrm flipV="1">
              <a:off x="6664380" y="3067384"/>
              <a:ext cx="383578" cy="261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897075F-AA78-7AAA-E32A-BBC4C8BEFF94}"/>
                </a:ext>
              </a:extLst>
            </p:cNvPr>
            <p:cNvSpPr/>
            <p:nvPr/>
          </p:nvSpPr>
          <p:spPr>
            <a:xfrm>
              <a:off x="6109982" y="2586039"/>
              <a:ext cx="1529008" cy="341632"/>
            </a:xfrm>
            <a:prstGeom prst="rect">
              <a:avLst/>
            </a:prstGeom>
          </p:spPr>
          <p:txBody>
            <a:bodyPr wrap="none">
              <a:spAutoFit/>
            </a:bodyPr>
            <a:lstStyle/>
            <a:p>
              <a:pPr>
                <a:lnSpc>
                  <a:spcPct val="90000"/>
                </a:lnSpc>
                <a:spcBef>
                  <a:spcPts val="1000"/>
                </a:spcBef>
              </a:pP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#CP exception</a:t>
              </a:r>
              <a:endPar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58DCC291-17BD-0861-2E7C-97D8E9511D92}"/>
                </a:ext>
              </a:extLst>
            </p:cNvPr>
            <p:cNvSpPr/>
            <p:nvPr/>
          </p:nvSpPr>
          <p:spPr>
            <a:xfrm>
              <a:off x="478428" y="2265503"/>
              <a:ext cx="8561744" cy="1921533"/>
            </a:xfrm>
            <a:prstGeom prst="rect">
              <a:avLst/>
            </a:prstGeom>
            <a:noFill/>
            <a:ln w="12700" cap="flat" cmpd="sng" algn="ctr">
              <a:solidFill>
                <a:schemeClr val="accent1"/>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内容占位符 1">
            <a:extLst>
              <a:ext uri="{FF2B5EF4-FFF2-40B4-BE49-F238E27FC236}">
                <a16:creationId xmlns:a16="http://schemas.microsoft.com/office/drawing/2014/main" id="{72AA5720-45DC-0BCF-BBBB-C4C617DDA21C}"/>
              </a:ext>
            </a:extLst>
          </p:cNvPr>
          <p:cNvSpPr>
            <a:spLocks noGrp="1"/>
          </p:cNvSpPr>
          <p:nvPr>
            <p:ph idx="1"/>
            <p:custDataLst>
              <p:tags r:id="rId4"/>
            </p:custDataLst>
          </p:nvPr>
        </p:nvSpPr>
        <p:spPr>
          <a:xfrm>
            <a:off x="838200" y="1436778"/>
            <a:ext cx="10515600" cy="4740185"/>
          </a:xfrm>
        </p:spPr>
        <p:txBody>
          <a:bodyPr>
            <a:normAutofit/>
          </a:bodyPr>
          <a:lstStyle/>
          <a:p>
            <a:r>
              <a:rPr lang="en-US" altLang="zh-CN" dirty="0"/>
              <a:t>Control-flow Enforcement Technology (CET) is an Intel hardware feature that blocks return/jump-oriented programming (ROP) attacks.</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SHSTK</a:t>
            </a:r>
            <a:r>
              <a:rPr kumimoji="0" lang="zh-CN" altLang="en-US" strike="noStrike" kern="1200" cap="none" spc="0" normalizeH="0" noProof="0">
                <a:ln>
                  <a:noFill/>
                </a:ln>
                <a:solidFill>
                  <a:schemeClr val="tx1">
                    <a:lumMod val="100000"/>
                  </a:schemeClr>
                </a:solidFill>
                <a:effectLst/>
                <a:uLnTx/>
                <a:uFillTx/>
                <a:ea typeface="等线" panose="02010600030101010101" pitchFamily="2" charset="-122"/>
                <a:cs typeface="+mn-cs"/>
              </a:rPr>
              <a:t>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in CET is a shadow stack mechanism that protecting return addresses.</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The shstk page is a </a:t>
            </a:r>
            <a:r>
              <a:rPr kumimoji="0" lang="en-US" altLang="zh-CN" strike="noStrike" kern="1200" cap="none" spc="0" normalizeH="0" noProof="0">
                <a:ln>
                  <a:noFill/>
                </a:ln>
                <a:solidFill>
                  <a:schemeClr val="accent1">
                    <a:lumMod val="100000"/>
                  </a:schemeClr>
                </a:solidFill>
                <a:effectLst/>
                <a:uLnTx/>
                <a:uFillTx/>
                <a:ea typeface="等线" panose="02010600030101010101" pitchFamily="2" charset="-122"/>
                <a:cs typeface="+mn-cs"/>
              </a:rPr>
              <a:t>read-only dirty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page and regular memory access instructions do not have write permission.</a:t>
            </a:r>
          </a:p>
          <a:p>
            <a:pPr>
              <a:buChar char=" "/>
            </a:pPr>
            <a:r>
              <a:rPr lang="en-US" altLang="zh-CN">
                <a:latin typeface="Times New Roman" panose="02020603050405020304" pitchFamily="18" charset="0"/>
                <a:cs typeface="Times New Roman" panose="02020603050405020304" pitchFamily="18" charset="0"/>
              </a:rPr>
              <a:t>            </a:t>
            </a:r>
            <a:r>
              <a:rPr lang="en-US" altLang="zh-CN"/>
              <a:t>                                                   </a:t>
            </a:r>
            <a:endParaRPr lang="zh-CN" altLang="en-US" dirty="0"/>
          </a:p>
          <a:p>
            <a:endParaRPr lang="en-US" altLang="zh-CN" dirty="0"/>
          </a:p>
        </p:txBody>
      </p:sp>
    </p:spTree>
    <p:custDataLst>
      <p:tags r:id="rId1"/>
    </p:custDataLst>
    <p:extLst>
      <p:ext uri="{BB962C8B-B14F-4D97-AF65-F5344CB8AC3E}">
        <p14:creationId xmlns:p14="http://schemas.microsoft.com/office/powerpoint/2010/main" val="458258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E1802C-DB5E-D623-5505-4CD8C9C0FE97}"/>
              </a:ext>
            </a:extLst>
          </p:cNvPr>
          <p:cNvSpPr>
            <a:spLocks noGrp="1"/>
          </p:cNvSpPr>
          <p:nvPr>
            <p:ph type="title"/>
            <p:custDataLst>
              <p:tags r:id="rId2"/>
            </p:custDataLst>
          </p:nvPr>
        </p:nvSpPr>
        <p:spPr/>
        <p:txBody>
          <a:bodyPr/>
          <a:lstStyle/>
          <a:p>
            <a:r>
              <a:rPr lang="en-US" altLang="zh-CN" dirty="0"/>
              <a:t>Introduction to Intel CET</a:t>
            </a:r>
            <a:endParaRPr lang="zh-CN" altLang="en-US" dirty="0"/>
          </a:p>
        </p:txBody>
      </p:sp>
      <p:grpSp>
        <p:nvGrpSpPr>
          <p:cNvPr id="2" name="组合 1">
            <a:extLst>
              <a:ext uri="{FF2B5EF4-FFF2-40B4-BE49-F238E27FC236}">
                <a16:creationId xmlns:a16="http://schemas.microsoft.com/office/drawing/2014/main" id="{1E4F341D-C6B2-C94A-6B92-1877050F375C}"/>
              </a:ext>
            </a:extLst>
          </p:cNvPr>
          <p:cNvGrpSpPr/>
          <p:nvPr>
            <p:custDataLst>
              <p:tags r:id="rId3"/>
            </p:custDataLst>
          </p:nvPr>
        </p:nvGrpSpPr>
        <p:grpSpPr>
          <a:xfrm>
            <a:off x="1499841" y="4485997"/>
            <a:ext cx="8561744" cy="1924152"/>
            <a:chOff x="478428" y="2265503"/>
            <a:chExt cx="8561744" cy="1924152"/>
          </a:xfrm>
        </p:grpSpPr>
        <p:sp>
          <p:nvSpPr>
            <p:cNvPr id="4" name="矩形 3">
              <a:extLst>
                <a:ext uri="{FF2B5EF4-FFF2-40B4-BE49-F238E27FC236}">
                  <a16:creationId xmlns:a16="http://schemas.microsoft.com/office/drawing/2014/main" id="{1D209541-7767-C7D1-F5EA-DD7E2FC87B80}"/>
                </a:ext>
              </a:extLst>
            </p:cNvPr>
            <p:cNvSpPr/>
            <p:nvPr/>
          </p:nvSpPr>
          <p:spPr>
            <a:xfrm>
              <a:off x="1012841" y="2938130"/>
              <a:ext cx="1369022" cy="929148"/>
            </a:xfrm>
            <a:prstGeom prst="rect">
              <a:avLst/>
            </a:prstGeom>
            <a:no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矩形 4">
              <a:extLst>
                <a:ext uri="{FF2B5EF4-FFF2-40B4-BE49-F238E27FC236}">
                  <a16:creationId xmlns:a16="http://schemas.microsoft.com/office/drawing/2014/main" id="{5DE32985-3ACD-564B-A990-0AADB98FDFED}"/>
                </a:ext>
              </a:extLst>
            </p:cNvPr>
            <p:cNvSpPr/>
            <p:nvPr/>
          </p:nvSpPr>
          <p:spPr>
            <a:xfrm>
              <a:off x="1128642" y="3848023"/>
              <a:ext cx="124264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Main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812179CA-4229-6F2E-73BB-C67868330B39}"/>
                </a:ext>
              </a:extLst>
            </p:cNvPr>
            <p:cNvSpPr/>
            <p:nvPr/>
          </p:nvSpPr>
          <p:spPr>
            <a:xfrm>
              <a:off x="1012841" y="2938130"/>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矩形 6">
              <a:extLst>
                <a:ext uri="{FF2B5EF4-FFF2-40B4-BE49-F238E27FC236}">
                  <a16:creationId xmlns:a16="http://schemas.microsoft.com/office/drawing/2014/main" id="{9AFF1B55-818E-9950-E7F3-50C20854DDD8}"/>
                </a:ext>
              </a:extLst>
            </p:cNvPr>
            <p:cNvSpPr/>
            <p:nvPr/>
          </p:nvSpPr>
          <p:spPr>
            <a:xfrm>
              <a:off x="2765441" y="2935512"/>
              <a:ext cx="1369022" cy="929148"/>
            </a:xfrm>
            <a:prstGeom prst="rect">
              <a:avLst/>
            </a:prstGeom>
            <a:solidFill>
              <a:schemeClr val="bg1">
                <a:lumMod val="75000"/>
              </a:schemeClr>
            </a:solid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矩形 7">
              <a:extLst>
                <a:ext uri="{FF2B5EF4-FFF2-40B4-BE49-F238E27FC236}">
                  <a16:creationId xmlns:a16="http://schemas.microsoft.com/office/drawing/2014/main" id="{C0B8DD1D-8651-6D7C-E9A1-4916A9CC5E97}"/>
                </a:ext>
              </a:extLst>
            </p:cNvPr>
            <p:cNvSpPr/>
            <p:nvPr/>
          </p:nvSpPr>
          <p:spPr>
            <a:xfrm>
              <a:off x="2711636" y="3845405"/>
              <a:ext cx="149912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Shadow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3F769DD4-E6AC-A665-033F-26F093CC0099}"/>
                </a:ext>
              </a:extLst>
            </p:cNvPr>
            <p:cNvSpPr/>
            <p:nvPr/>
          </p:nvSpPr>
          <p:spPr>
            <a:xfrm>
              <a:off x="2765441" y="2935512"/>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矩形 9">
              <a:extLst>
                <a:ext uri="{FF2B5EF4-FFF2-40B4-BE49-F238E27FC236}">
                  <a16:creationId xmlns:a16="http://schemas.microsoft.com/office/drawing/2014/main" id="{BB3F0A73-8ED1-D10A-52E6-FF8FAF009A11}"/>
                </a:ext>
              </a:extLst>
            </p:cNvPr>
            <p:cNvSpPr/>
            <p:nvPr/>
          </p:nvSpPr>
          <p:spPr>
            <a:xfrm>
              <a:off x="2218388" y="2275829"/>
              <a:ext cx="787395"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CALL</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1" name="直接箭头连接符 10">
              <a:extLst>
                <a:ext uri="{FF2B5EF4-FFF2-40B4-BE49-F238E27FC236}">
                  <a16:creationId xmlns:a16="http://schemas.microsoft.com/office/drawing/2014/main" id="{E6B07458-EB41-DB3D-9F96-A21FEE0B02DD}"/>
                </a:ext>
              </a:extLst>
            </p:cNvPr>
            <p:cNvCxnSpPr>
              <a:stCxn id="10" idx="1"/>
              <a:endCxn id="6" idx="0"/>
            </p:cNvCxnSpPr>
            <p:nvPr/>
          </p:nvCxnSpPr>
          <p:spPr>
            <a:xfrm flipH="1">
              <a:off x="1697352" y="2446645"/>
              <a:ext cx="521036" cy="49148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接箭头连接符 11">
              <a:extLst>
                <a:ext uri="{FF2B5EF4-FFF2-40B4-BE49-F238E27FC236}">
                  <a16:creationId xmlns:a16="http://schemas.microsoft.com/office/drawing/2014/main" id="{E2A664E8-372A-83E8-499E-548A20E73A34}"/>
                </a:ext>
              </a:extLst>
            </p:cNvPr>
            <p:cNvCxnSpPr>
              <a:stCxn id="10" idx="3"/>
              <a:endCxn id="9" idx="0"/>
            </p:cNvCxnSpPr>
            <p:nvPr/>
          </p:nvCxnSpPr>
          <p:spPr>
            <a:xfrm>
              <a:off x="3005783" y="2446645"/>
              <a:ext cx="444169" cy="488867"/>
            </a:xfrm>
            <a:prstGeom prst="straightConnector1">
              <a:avLst/>
            </a:prstGeom>
            <a:ln>
              <a:solidFill>
                <a:schemeClr val="tx1"/>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C05FDCA5-4AD1-0901-B2A6-F565C4C436BA}"/>
                </a:ext>
              </a:extLst>
            </p:cNvPr>
            <p:cNvSpPr/>
            <p:nvPr/>
          </p:nvSpPr>
          <p:spPr>
            <a:xfrm>
              <a:off x="537419" y="3133427"/>
              <a:ext cx="441146"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4" name="直接箭头连接符 13">
              <a:extLst>
                <a:ext uri="{FF2B5EF4-FFF2-40B4-BE49-F238E27FC236}">
                  <a16:creationId xmlns:a16="http://schemas.microsoft.com/office/drawing/2014/main" id="{F9A4AE86-DEEC-31B6-5A05-325C6102E9F3}"/>
                </a:ext>
              </a:extLst>
            </p:cNvPr>
            <p:cNvCxnSpPr/>
            <p:nvPr/>
          </p:nvCxnSpPr>
          <p:spPr>
            <a:xfrm flipV="1">
              <a:off x="604402" y="3085252"/>
              <a:ext cx="393697" cy="3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矩形 14">
              <a:extLst>
                <a:ext uri="{FF2B5EF4-FFF2-40B4-BE49-F238E27FC236}">
                  <a16:creationId xmlns:a16="http://schemas.microsoft.com/office/drawing/2014/main" id="{2197BFC7-3C20-7EEB-1CA4-AC0D95A1D34E}"/>
                </a:ext>
              </a:extLst>
            </p:cNvPr>
            <p:cNvSpPr/>
            <p:nvPr/>
          </p:nvSpPr>
          <p:spPr>
            <a:xfrm>
              <a:off x="4188268" y="3107271"/>
              <a:ext cx="569387"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6" name="直接箭头连接符 15">
              <a:extLst>
                <a:ext uri="{FF2B5EF4-FFF2-40B4-BE49-F238E27FC236}">
                  <a16:creationId xmlns:a16="http://schemas.microsoft.com/office/drawing/2014/main" id="{1CA313D2-BE70-1573-5CDF-1F02829B9502}"/>
                </a:ext>
              </a:extLst>
            </p:cNvPr>
            <p:cNvCxnSpPr/>
            <p:nvPr/>
          </p:nvCxnSpPr>
          <p:spPr>
            <a:xfrm flipV="1">
              <a:off x="4131914" y="3072713"/>
              <a:ext cx="393697" cy="387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7" name="矩形 16">
              <a:extLst>
                <a:ext uri="{FF2B5EF4-FFF2-40B4-BE49-F238E27FC236}">
                  <a16:creationId xmlns:a16="http://schemas.microsoft.com/office/drawing/2014/main" id="{10AC6E0E-9F2F-62F9-FEC7-E85E97AA0863}"/>
                </a:ext>
              </a:extLst>
            </p:cNvPr>
            <p:cNvSpPr/>
            <p:nvPr/>
          </p:nvSpPr>
          <p:spPr>
            <a:xfrm>
              <a:off x="5295358" y="2927805"/>
              <a:ext cx="1369022" cy="929148"/>
            </a:xfrm>
            <a:prstGeom prst="rect">
              <a:avLst/>
            </a:prstGeom>
            <a:no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8" name="矩形 17">
              <a:extLst>
                <a:ext uri="{FF2B5EF4-FFF2-40B4-BE49-F238E27FC236}">
                  <a16:creationId xmlns:a16="http://schemas.microsoft.com/office/drawing/2014/main" id="{5AE39C88-7B6C-3203-5618-F97DE19CD9B8}"/>
                </a:ext>
              </a:extLst>
            </p:cNvPr>
            <p:cNvSpPr/>
            <p:nvPr/>
          </p:nvSpPr>
          <p:spPr>
            <a:xfrm>
              <a:off x="5411159" y="3837698"/>
              <a:ext cx="124264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Main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矩形 18">
              <a:extLst>
                <a:ext uri="{FF2B5EF4-FFF2-40B4-BE49-F238E27FC236}">
                  <a16:creationId xmlns:a16="http://schemas.microsoft.com/office/drawing/2014/main" id="{04351BAB-1A2A-8DC7-784E-19340B1411E6}"/>
                </a:ext>
              </a:extLst>
            </p:cNvPr>
            <p:cNvSpPr/>
            <p:nvPr/>
          </p:nvSpPr>
          <p:spPr>
            <a:xfrm>
              <a:off x="5295358" y="2927805"/>
              <a:ext cx="1369022" cy="284393"/>
            </a:xfrm>
            <a:prstGeom prst="rect">
              <a:avLst/>
            </a:prstGeom>
            <a:no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rPr>
                <a:t>bad address</a:t>
              </a:r>
              <a:endParaRPr kumimoji="0" lang="zh-CN" altLang="en-US" sz="1800" b="0" i="0" u="none" strike="noStrike" kern="0" cap="none" spc="0" normalizeH="0" baseline="0" noProof="0" dirty="0">
                <a:ln>
                  <a:noFill/>
                </a:ln>
                <a:solidFill>
                  <a:srgbClr val="FF0000"/>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矩形 19">
              <a:extLst>
                <a:ext uri="{FF2B5EF4-FFF2-40B4-BE49-F238E27FC236}">
                  <a16:creationId xmlns:a16="http://schemas.microsoft.com/office/drawing/2014/main" id="{30F17858-4F80-2640-992A-B97F1EC45DAA}"/>
                </a:ext>
              </a:extLst>
            </p:cNvPr>
            <p:cNvSpPr/>
            <p:nvPr/>
          </p:nvSpPr>
          <p:spPr>
            <a:xfrm>
              <a:off x="7047958" y="2925187"/>
              <a:ext cx="1369022" cy="929148"/>
            </a:xfrm>
            <a:prstGeom prst="rect">
              <a:avLst/>
            </a:prstGeom>
            <a:solidFill>
              <a:schemeClr val="bg1">
                <a:lumMod val="75000"/>
              </a:schemeClr>
            </a:solidFill>
            <a:ln w="12700" cap="flat" cmpd="sng" algn="ctr">
              <a:solidFill>
                <a:schemeClr val="tx1"/>
              </a:solidFill>
              <a:prstDash val="solid"/>
            </a:ln>
            <a:effectLst/>
          </p:spPr>
          <p:txBody>
            <a:bodyPr rtlCol="0" anchor="ctr"/>
            <a:lstStyle/>
            <a:p>
              <a:pPr marL="0" marR="0" indent="0" algn="ctr" defTabSz="914400" eaLnBrk="1" fontAlgn="auto" latinLnBrk="0" hangingPunct="1">
                <a:lnSpc>
                  <a:spcPct val="100000"/>
                </a:lnSpc>
                <a:spcBef>
                  <a:spcPts val="0"/>
                </a:spcBef>
                <a:spcAft>
                  <a:spcPts val="0"/>
                </a:spcAft>
                <a:buClrTx/>
                <a:buSzTx/>
                <a:buFontTx/>
                <a:buNone/>
                <a:tabLst/>
              </a:pPr>
              <a:endParaRPr kumimoji="0" lang="zh-CN" altLang="en-US" sz="1800"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21" name="矩形 20">
              <a:extLst>
                <a:ext uri="{FF2B5EF4-FFF2-40B4-BE49-F238E27FC236}">
                  <a16:creationId xmlns:a16="http://schemas.microsoft.com/office/drawing/2014/main" id="{6FFE4D8F-A0F8-20A7-1F97-6C77B849DD5D}"/>
                </a:ext>
              </a:extLst>
            </p:cNvPr>
            <p:cNvSpPr/>
            <p:nvPr/>
          </p:nvSpPr>
          <p:spPr>
            <a:xfrm>
              <a:off x="6994153" y="3835080"/>
              <a:ext cx="1499128"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Shadow Stack</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4DF5D953-4DF3-B342-4334-1681C5AF15E4}"/>
                </a:ext>
              </a:extLst>
            </p:cNvPr>
            <p:cNvSpPr/>
            <p:nvPr/>
          </p:nvSpPr>
          <p:spPr>
            <a:xfrm>
              <a:off x="7047958" y="2925187"/>
              <a:ext cx="1369022" cy="284393"/>
            </a:xfrm>
            <a:prstGeom prst="rect">
              <a:avLst/>
            </a:prstGeom>
            <a:solidFill>
              <a:schemeClr val="bg1">
                <a:lumMod val="75000"/>
              </a:schemeClr>
            </a:solidFill>
            <a:ln w="1270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return address</a:t>
              </a: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3" name="矩形 22">
              <a:extLst>
                <a:ext uri="{FF2B5EF4-FFF2-40B4-BE49-F238E27FC236}">
                  <a16:creationId xmlns:a16="http://schemas.microsoft.com/office/drawing/2014/main" id="{8803735A-C569-C207-7090-0F74B10FB914}"/>
                </a:ext>
              </a:extLst>
            </p:cNvPr>
            <p:cNvSpPr/>
            <p:nvPr/>
          </p:nvSpPr>
          <p:spPr>
            <a:xfrm>
              <a:off x="6574645" y="2265504"/>
              <a:ext cx="620683"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RET</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4" name="直接箭头连接符 23">
              <a:extLst>
                <a:ext uri="{FF2B5EF4-FFF2-40B4-BE49-F238E27FC236}">
                  <a16:creationId xmlns:a16="http://schemas.microsoft.com/office/drawing/2014/main" id="{178AE236-2A36-28F3-66FF-163850E7434B}"/>
                </a:ext>
              </a:extLst>
            </p:cNvPr>
            <p:cNvCxnSpPr>
              <a:endCxn id="19" idx="0"/>
            </p:cNvCxnSpPr>
            <p:nvPr/>
          </p:nvCxnSpPr>
          <p:spPr>
            <a:xfrm flipH="1">
              <a:off x="5979869" y="2407417"/>
              <a:ext cx="316461" cy="520388"/>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接箭头连接符 24">
              <a:extLst>
                <a:ext uri="{FF2B5EF4-FFF2-40B4-BE49-F238E27FC236}">
                  <a16:creationId xmlns:a16="http://schemas.microsoft.com/office/drawing/2014/main" id="{6F8C7B65-4579-AD17-C0A3-9447A410EFC5}"/>
                </a:ext>
              </a:extLst>
            </p:cNvPr>
            <p:cNvCxnSpPr>
              <a:endCxn id="22" idx="0"/>
            </p:cNvCxnSpPr>
            <p:nvPr/>
          </p:nvCxnSpPr>
          <p:spPr>
            <a:xfrm>
              <a:off x="7393822" y="2407417"/>
              <a:ext cx="338647" cy="517770"/>
            </a:xfrm>
            <a:prstGeom prst="straightConnector1">
              <a:avLst/>
            </a:prstGeom>
            <a:ln>
              <a:solidFill>
                <a:schemeClr val="tx1"/>
              </a:solidFill>
              <a:prstDash val="lg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 name="矩形 25">
              <a:extLst>
                <a:ext uri="{FF2B5EF4-FFF2-40B4-BE49-F238E27FC236}">
                  <a16:creationId xmlns:a16="http://schemas.microsoft.com/office/drawing/2014/main" id="{CD238294-4C00-3892-A245-1FDA2BBEDE5A}"/>
                </a:ext>
              </a:extLst>
            </p:cNvPr>
            <p:cNvSpPr/>
            <p:nvPr/>
          </p:nvSpPr>
          <p:spPr>
            <a:xfrm>
              <a:off x="4819936" y="3123102"/>
              <a:ext cx="441146"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7" name="直接箭头连接符 26">
              <a:extLst>
                <a:ext uri="{FF2B5EF4-FFF2-40B4-BE49-F238E27FC236}">
                  <a16:creationId xmlns:a16="http://schemas.microsoft.com/office/drawing/2014/main" id="{ED457A31-3B2D-0BD4-FE6C-26BAF1218A82}"/>
                </a:ext>
              </a:extLst>
            </p:cNvPr>
            <p:cNvCxnSpPr/>
            <p:nvPr/>
          </p:nvCxnSpPr>
          <p:spPr>
            <a:xfrm flipV="1">
              <a:off x="4886919" y="3074927"/>
              <a:ext cx="393697" cy="387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矩形 27">
              <a:extLst>
                <a:ext uri="{FF2B5EF4-FFF2-40B4-BE49-F238E27FC236}">
                  <a16:creationId xmlns:a16="http://schemas.microsoft.com/office/drawing/2014/main" id="{F50B6558-EF5F-0B3E-93EE-74E54D39FAE4}"/>
                </a:ext>
              </a:extLst>
            </p:cNvPr>
            <p:cNvSpPr/>
            <p:nvPr/>
          </p:nvSpPr>
          <p:spPr>
            <a:xfrm>
              <a:off x="8470785" y="3096946"/>
              <a:ext cx="569387" cy="341632"/>
            </a:xfrm>
            <a:prstGeom prst="rect">
              <a:avLst/>
            </a:prstGeom>
          </p:spPr>
          <p:txBody>
            <a:bodyPr wrap="none">
              <a:spAutoFit/>
            </a:bodyPr>
            <a:lstStyle/>
            <a:p>
              <a:pPr>
                <a:lnSpc>
                  <a:spcPct val="90000"/>
                </a:lnSpc>
                <a:spcBef>
                  <a:spcPts val="1000"/>
                </a:spcBef>
              </a:pPr>
              <a:r>
                <a:rPr kumimoji="1" lang="en-US" altLang="zh-CN"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SSP</a:t>
              </a:r>
              <a:endParaRPr kumimoji="1" lang="zh-CN" altLang="en-US"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9" name="直接箭头连接符 28">
              <a:extLst>
                <a:ext uri="{FF2B5EF4-FFF2-40B4-BE49-F238E27FC236}">
                  <a16:creationId xmlns:a16="http://schemas.microsoft.com/office/drawing/2014/main" id="{BD6AAEB1-923B-7598-2F70-EF99199824D1}"/>
                </a:ext>
              </a:extLst>
            </p:cNvPr>
            <p:cNvCxnSpPr/>
            <p:nvPr/>
          </p:nvCxnSpPr>
          <p:spPr>
            <a:xfrm flipV="1">
              <a:off x="8414431" y="3062388"/>
              <a:ext cx="393697" cy="387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0" name="矩形 29">
              <a:extLst>
                <a:ext uri="{FF2B5EF4-FFF2-40B4-BE49-F238E27FC236}">
                  <a16:creationId xmlns:a16="http://schemas.microsoft.com/office/drawing/2014/main" id="{E536745A-F2A6-93C8-CABF-8A675BD4E9F9}"/>
                </a:ext>
              </a:extLst>
            </p:cNvPr>
            <p:cNvSpPr/>
            <p:nvPr/>
          </p:nvSpPr>
          <p:spPr>
            <a:xfrm>
              <a:off x="5369481" y="3192943"/>
              <a:ext cx="1274708" cy="341632"/>
            </a:xfrm>
            <a:prstGeom prst="rect">
              <a:avLst/>
            </a:prstGeom>
          </p:spPr>
          <p:txBody>
            <a:bodyPr wrap="none">
              <a:spAutoFit/>
            </a:bodyPr>
            <a:lstStyle/>
            <a:p>
              <a:pPr>
                <a:lnSpc>
                  <a:spcPct val="90000"/>
                </a:lnSpc>
                <a:spcBef>
                  <a:spcPts val="1000"/>
                </a:spcBef>
              </a:pP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(Corrupted)</a:t>
              </a:r>
              <a:endPar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31" name="直接箭头连接符 30">
              <a:extLst>
                <a:ext uri="{FF2B5EF4-FFF2-40B4-BE49-F238E27FC236}">
                  <a16:creationId xmlns:a16="http://schemas.microsoft.com/office/drawing/2014/main" id="{FCCD48C9-2FF7-7DC1-1C55-860158985D63}"/>
                </a:ext>
              </a:extLst>
            </p:cNvPr>
            <p:cNvCxnSpPr>
              <a:stCxn id="19" idx="3"/>
              <a:endCxn id="22" idx="1"/>
            </p:cNvCxnSpPr>
            <p:nvPr/>
          </p:nvCxnSpPr>
          <p:spPr>
            <a:xfrm flipV="1">
              <a:off x="6664380" y="3067384"/>
              <a:ext cx="383578" cy="2618"/>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32" name="矩形 31">
              <a:extLst>
                <a:ext uri="{FF2B5EF4-FFF2-40B4-BE49-F238E27FC236}">
                  <a16:creationId xmlns:a16="http://schemas.microsoft.com/office/drawing/2014/main" id="{F897075F-AA78-7AAA-E32A-BBC4C8BEFF94}"/>
                </a:ext>
              </a:extLst>
            </p:cNvPr>
            <p:cNvSpPr/>
            <p:nvPr/>
          </p:nvSpPr>
          <p:spPr>
            <a:xfrm>
              <a:off x="6109982" y="2586039"/>
              <a:ext cx="1529008" cy="341632"/>
            </a:xfrm>
            <a:prstGeom prst="rect">
              <a:avLst/>
            </a:prstGeom>
          </p:spPr>
          <p:txBody>
            <a:bodyPr wrap="none">
              <a:spAutoFit/>
            </a:bodyPr>
            <a:lstStyle/>
            <a:p>
              <a:pPr>
                <a:lnSpc>
                  <a:spcPct val="90000"/>
                </a:lnSpc>
                <a:spcBef>
                  <a:spcPts val="1000"/>
                </a:spcBef>
              </a:pPr>
              <a:r>
                <a:rPr kumimoji="1" lang="en-US" altLang="zh-CN"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rPr>
                <a:t>#CP exception</a:t>
              </a:r>
              <a:endParaRPr kumimoji="1" lang="zh-CN" altLang="en-US" dirty="0">
                <a:solidFill>
                  <a:srgbClr val="FF0000"/>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32">
              <a:extLst>
                <a:ext uri="{FF2B5EF4-FFF2-40B4-BE49-F238E27FC236}">
                  <a16:creationId xmlns:a16="http://schemas.microsoft.com/office/drawing/2014/main" id="{58DCC291-17BD-0861-2E7C-97D8E9511D92}"/>
                </a:ext>
              </a:extLst>
            </p:cNvPr>
            <p:cNvSpPr/>
            <p:nvPr/>
          </p:nvSpPr>
          <p:spPr>
            <a:xfrm>
              <a:off x="478428" y="2265503"/>
              <a:ext cx="8561744" cy="1921533"/>
            </a:xfrm>
            <a:prstGeom prst="rect">
              <a:avLst/>
            </a:prstGeom>
            <a:noFill/>
            <a:ln w="12700" cap="flat" cmpd="sng" algn="ctr">
              <a:solidFill>
                <a:schemeClr val="accent1"/>
              </a:solidFill>
              <a:prstDash val="solid"/>
            </a:ln>
            <a:effectLst/>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8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内容占位符 1">
            <a:extLst>
              <a:ext uri="{FF2B5EF4-FFF2-40B4-BE49-F238E27FC236}">
                <a16:creationId xmlns:a16="http://schemas.microsoft.com/office/drawing/2014/main" id="{72AA5720-45DC-0BCF-BBBB-C4C617DDA21C}"/>
              </a:ext>
            </a:extLst>
          </p:cNvPr>
          <p:cNvSpPr>
            <a:spLocks noGrp="1"/>
          </p:cNvSpPr>
          <p:nvPr>
            <p:ph idx="1"/>
            <p:custDataLst>
              <p:tags r:id="rId4"/>
            </p:custDataLst>
          </p:nvPr>
        </p:nvSpPr>
        <p:spPr>
          <a:xfrm>
            <a:off x="838200" y="1436778"/>
            <a:ext cx="10515600" cy="4740185"/>
          </a:xfrm>
        </p:spPr>
        <p:txBody>
          <a:bodyPr>
            <a:normAutofit/>
          </a:bodyPr>
          <a:lstStyle/>
          <a:p>
            <a:r>
              <a:rPr lang="en-US" altLang="zh-CN" dirty="0"/>
              <a:t>Control-flow Enforcement Technology (CET) is an Intel hardware feature that blocks return/jump-oriented programming (ROP) attacks.</a:t>
            </a:r>
          </a:p>
          <a:p>
            <a:pPr>
              <a:defRPr/>
            </a:pPr>
            <a:r>
              <a:rPr kumimoji="0" lang="en-US" altLang="zh-CN" strike="noStrike" kern="1200" cap="none" spc="0" normalizeH="0" noProof="0" dirty="0">
                <a:ln>
                  <a:noFill/>
                </a:ln>
                <a:solidFill>
                  <a:schemeClr val="tx1">
                    <a:lumMod val="100000"/>
                  </a:schemeClr>
                </a:solidFill>
                <a:effectLst/>
                <a:uLnTx/>
                <a:uFillTx/>
                <a:ea typeface="等线" panose="02010600030101010101" pitchFamily="2" charset="-122"/>
                <a:cs typeface="+mn-cs"/>
              </a:rPr>
              <a:t>SHSTK</a:t>
            </a:r>
            <a:r>
              <a:rPr kumimoji="0" lang="zh-CN" altLang="en-US" strike="noStrike" kern="1200" cap="none" spc="0" normalizeH="0" noProof="0" dirty="0">
                <a:ln>
                  <a:noFill/>
                </a:ln>
                <a:solidFill>
                  <a:schemeClr val="tx1">
                    <a:lumMod val="100000"/>
                  </a:schemeClr>
                </a:solidFill>
                <a:effectLst/>
                <a:uLnTx/>
                <a:uFillTx/>
                <a:ea typeface="等线" panose="02010600030101010101" pitchFamily="2" charset="-122"/>
                <a:cs typeface="+mn-cs"/>
              </a:rPr>
              <a:t> </a:t>
            </a:r>
            <a:r>
              <a:rPr kumimoji="0" lang="en-US" altLang="zh-CN" strike="noStrike" kern="1200" cap="none" spc="0" normalizeH="0" noProof="0" dirty="0">
                <a:ln>
                  <a:noFill/>
                </a:ln>
                <a:solidFill>
                  <a:schemeClr val="tx1">
                    <a:lumMod val="100000"/>
                  </a:schemeClr>
                </a:solidFill>
                <a:effectLst/>
                <a:uLnTx/>
                <a:uFillTx/>
                <a:ea typeface="等线" panose="02010600030101010101" pitchFamily="2" charset="-122"/>
                <a:cs typeface="+mn-cs"/>
              </a:rPr>
              <a:t>in CET is a shadow stack mechanism that protecting return addresses.</a:t>
            </a:r>
          </a:p>
          <a:p>
            <a:pPr>
              <a:defRPr/>
            </a:pPr>
            <a:r>
              <a:rPr kumimoji="0" lang="en-US" altLang="zh-CN" strike="noStrike" kern="1200" cap="none" spc="0" normalizeH="0" noProof="0" dirty="0">
                <a:ln>
                  <a:noFill/>
                </a:ln>
                <a:solidFill>
                  <a:schemeClr val="tx1">
                    <a:lumMod val="100000"/>
                  </a:schemeClr>
                </a:solidFill>
                <a:effectLst/>
                <a:uLnTx/>
                <a:uFillTx/>
                <a:ea typeface="等线" panose="02010600030101010101" pitchFamily="2" charset="-122"/>
                <a:cs typeface="+mn-cs"/>
              </a:rPr>
              <a:t>The </a:t>
            </a:r>
            <a:r>
              <a:rPr kumimoji="0" lang="en-US" altLang="zh-CN" strike="noStrike" kern="1200" cap="none" spc="0" normalizeH="0" noProof="0" dirty="0" err="1">
                <a:ln>
                  <a:noFill/>
                </a:ln>
                <a:solidFill>
                  <a:schemeClr val="tx1">
                    <a:lumMod val="100000"/>
                  </a:schemeClr>
                </a:solidFill>
                <a:effectLst/>
                <a:uLnTx/>
                <a:uFillTx/>
                <a:ea typeface="等线" panose="02010600030101010101" pitchFamily="2" charset="-122"/>
                <a:cs typeface="+mn-cs"/>
              </a:rPr>
              <a:t>shstk</a:t>
            </a:r>
            <a:r>
              <a:rPr kumimoji="0" lang="en-US" altLang="zh-CN" strike="noStrike" kern="1200" cap="none" spc="0" normalizeH="0" noProof="0" dirty="0">
                <a:ln>
                  <a:noFill/>
                </a:ln>
                <a:solidFill>
                  <a:schemeClr val="tx1">
                    <a:lumMod val="100000"/>
                  </a:schemeClr>
                </a:solidFill>
                <a:effectLst/>
                <a:uLnTx/>
                <a:uFillTx/>
                <a:ea typeface="等线" panose="02010600030101010101" pitchFamily="2" charset="-122"/>
                <a:cs typeface="+mn-cs"/>
              </a:rPr>
              <a:t> page is a </a:t>
            </a:r>
            <a:r>
              <a:rPr kumimoji="0" lang="en-US" altLang="zh-CN" strike="noStrike" kern="1200" cap="none" spc="0" normalizeH="0" noProof="0" dirty="0">
                <a:ln>
                  <a:noFill/>
                </a:ln>
                <a:solidFill>
                  <a:schemeClr val="accent1">
                    <a:lumMod val="100000"/>
                  </a:schemeClr>
                </a:solidFill>
                <a:effectLst/>
                <a:uLnTx/>
                <a:uFillTx/>
                <a:ea typeface="等线" panose="02010600030101010101" pitchFamily="2" charset="-122"/>
                <a:cs typeface="+mn-cs"/>
              </a:rPr>
              <a:t>read-only dirty </a:t>
            </a:r>
            <a:r>
              <a:rPr kumimoji="0" lang="en-US" altLang="zh-CN" strike="noStrike" kern="1200" cap="none" spc="0" normalizeH="0" noProof="0" dirty="0">
                <a:ln>
                  <a:noFill/>
                </a:ln>
                <a:solidFill>
                  <a:schemeClr val="tx1">
                    <a:lumMod val="100000"/>
                  </a:schemeClr>
                </a:solidFill>
                <a:effectLst/>
                <a:uLnTx/>
                <a:uFillTx/>
                <a:ea typeface="等线" panose="02010600030101010101" pitchFamily="2" charset="-122"/>
                <a:cs typeface="+mn-cs"/>
              </a:rPr>
              <a:t>page and regular memory access instructions do not have write permission.</a:t>
            </a:r>
          </a:p>
          <a:p>
            <a:pPr>
              <a:defRPr/>
            </a:pPr>
            <a:r>
              <a:rPr kumimoji="0" lang="en-US" altLang="zh-CN" strike="noStrike" kern="1200" cap="none" spc="0" normalizeH="0" noProof="0" dirty="0">
                <a:ln>
                  <a:noFill/>
                </a:ln>
                <a:solidFill>
                  <a:schemeClr val="tx1">
                    <a:lumMod val="100000"/>
                  </a:schemeClr>
                </a:solidFill>
                <a:effectLst/>
                <a:uLnTx/>
                <a:uFillTx/>
                <a:latin typeface="Times New Roman" panose="02020603050405020304" pitchFamily="18" charset="0"/>
                <a:ea typeface="等线" panose="02010600030101010101" pitchFamily="2" charset="-122"/>
                <a:cs typeface="Times New Roman" panose="02020603050405020304" pitchFamily="18" charset="0"/>
              </a:rPr>
              <a:t>WRSSQ/WRSSD </a:t>
            </a:r>
            <a:r>
              <a:rPr kumimoji="0" lang="en-US" altLang="zh-CN" strike="noStrike" kern="1200" cap="none" spc="0" normalizeH="0" noProof="0" dirty="0">
                <a:ln>
                  <a:noFill/>
                </a:ln>
                <a:solidFill>
                  <a:schemeClr val="tx1">
                    <a:lumMod val="100000"/>
                  </a:schemeClr>
                </a:solidFill>
                <a:effectLst/>
                <a:uLnTx/>
                <a:uFillTx/>
                <a:ea typeface="等线" panose="02010600030101010101" pitchFamily="2" charset="-122"/>
                <a:cs typeface="+mn-cs"/>
              </a:rPr>
              <a:t>instruction can write 8/4 bytes to the </a:t>
            </a:r>
            <a:r>
              <a:rPr kumimoji="0" lang="en-US" altLang="zh-CN" strike="noStrike" kern="1200" cap="none" spc="0" normalizeH="0" noProof="0" dirty="0" err="1">
                <a:ln>
                  <a:noFill/>
                </a:ln>
                <a:solidFill>
                  <a:schemeClr val="tx1">
                    <a:lumMod val="100000"/>
                  </a:schemeClr>
                </a:solidFill>
                <a:effectLst/>
                <a:uLnTx/>
                <a:uFillTx/>
                <a:ea typeface="等线" panose="02010600030101010101" pitchFamily="2" charset="-122"/>
                <a:cs typeface="+mn-cs"/>
              </a:rPr>
              <a:t>shstk</a:t>
            </a:r>
            <a:r>
              <a:rPr kumimoji="0" lang="en-US" altLang="zh-CN" strike="noStrike" kern="1200" cap="none" spc="0" normalizeH="0" noProof="0" dirty="0">
                <a:ln>
                  <a:noFill/>
                </a:ln>
                <a:solidFill>
                  <a:schemeClr val="tx1">
                    <a:lumMod val="100000"/>
                  </a:schemeClr>
                </a:solidFill>
                <a:effectLst/>
                <a:uLnTx/>
                <a:uFillTx/>
                <a:ea typeface="等线" panose="02010600030101010101" pitchFamily="2" charset="-122"/>
                <a:cs typeface="+mn-cs"/>
              </a:rPr>
              <a:t> page. </a:t>
            </a:r>
            <a:endParaRPr kumimoji="0" lang="zh-CN" altLang="en-US" strike="noStrike" kern="1200" cap="none" spc="0" normalizeH="0" noProof="0" dirty="0">
              <a:ln>
                <a:noFill/>
              </a:ln>
              <a:solidFill>
                <a:schemeClr val="tx1">
                  <a:lumMod val="100000"/>
                </a:schemeClr>
              </a:solidFill>
              <a:effectLst/>
              <a:uLnTx/>
              <a:uFillTx/>
              <a:ea typeface="等线" panose="02010600030101010101" pitchFamily="2" charset="-122"/>
              <a:cs typeface="+mn-cs"/>
            </a:endParaRPr>
          </a:p>
          <a:p>
            <a:endParaRPr lang="en-US" altLang="zh-CN" dirty="0"/>
          </a:p>
        </p:txBody>
      </p:sp>
    </p:spTree>
    <p:custDataLst>
      <p:tags r:id="rId1"/>
    </p:custDataLst>
    <p:extLst>
      <p:ext uri="{BB962C8B-B14F-4D97-AF65-F5344CB8AC3E}">
        <p14:creationId xmlns:p14="http://schemas.microsoft.com/office/powerpoint/2010/main" val="24359450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29169A-73A8-F1A1-BD04-9DAC24A10DC3}"/>
              </a:ext>
            </a:extLst>
          </p:cNvPr>
          <p:cNvSpPr>
            <a:spLocks noGrp="1"/>
          </p:cNvSpPr>
          <p:nvPr>
            <p:ph type="title"/>
          </p:nvPr>
        </p:nvSpPr>
        <p:spPr>
          <a:xfrm>
            <a:off x="374425" y="0"/>
            <a:ext cx="10515600" cy="1325563"/>
          </a:xfrm>
        </p:spPr>
        <p:txBody>
          <a:bodyPr/>
          <a:lstStyle/>
          <a:p>
            <a:r>
              <a:rPr lang="en-US" altLang="zh-CN" dirty="0"/>
              <a:t>Outline</a:t>
            </a:r>
            <a:endParaRPr lang="zh-CN" altLang="en-US" dirty="0"/>
          </a:p>
        </p:txBody>
      </p:sp>
      <p:sp>
        <p:nvSpPr>
          <p:cNvPr id="47" name="MH_Number_1">
            <a:hlinkClick r:id="" action="ppaction://noaction"/>
            <a:extLst>
              <a:ext uri="{FF2B5EF4-FFF2-40B4-BE49-F238E27FC236}">
                <a16:creationId xmlns:a16="http://schemas.microsoft.com/office/drawing/2014/main" id="{A19E938E-E26F-711E-3081-F4676BE7FBC3}"/>
              </a:ext>
            </a:extLst>
          </p:cNvPr>
          <p:cNvSpPr/>
          <p:nvPr/>
        </p:nvSpPr>
        <p:spPr bwMode="auto">
          <a:xfrm>
            <a:off x="3198333" y="198665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rgbClr val="0061AD"/>
          </a:solidFill>
          <a:ln w="12700">
            <a:solidFill>
              <a:srgbClr val="0061AD"/>
            </a:solid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48" name="MH_Entry_1">
            <a:hlinkClick r:id="" action="ppaction://noaction"/>
            <a:extLst>
              <a:ext uri="{FF2B5EF4-FFF2-40B4-BE49-F238E27FC236}">
                <a16:creationId xmlns:a16="http://schemas.microsoft.com/office/drawing/2014/main" id="{3E3C6E5C-6172-A59A-C779-512E6630C309}"/>
              </a:ext>
            </a:extLst>
          </p:cNvPr>
          <p:cNvSpPr/>
          <p:nvPr/>
        </p:nvSpPr>
        <p:spPr>
          <a:xfrm>
            <a:off x="3950339" y="233555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rgbClr val="0061AD">
                <a:lumMod val="40000"/>
                <a:lumOff val="60000"/>
              </a:srgb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49" name="文本框 7">
            <a:extLst>
              <a:ext uri="{FF2B5EF4-FFF2-40B4-BE49-F238E27FC236}">
                <a16:creationId xmlns:a16="http://schemas.microsoft.com/office/drawing/2014/main" id="{3BFB76DB-B324-8F89-9516-06EB8108365B}"/>
              </a:ext>
            </a:extLst>
          </p:cNvPr>
          <p:cNvSpPr txBox="1"/>
          <p:nvPr/>
        </p:nvSpPr>
        <p:spPr>
          <a:xfrm>
            <a:off x="3198332" y="198665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01</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0" name="文本框 3">
            <a:extLst>
              <a:ext uri="{FF2B5EF4-FFF2-40B4-BE49-F238E27FC236}">
                <a16:creationId xmlns:a16="http://schemas.microsoft.com/office/drawing/2014/main" id="{B596AD9E-E157-730A-DA2A-93D59DC63DA9}"/>
              </a:ext>
            </a:extLst>
          </p:cNvPr>
          <p:cNvSpPr txBox="1"/>
          <p:nvPr/>
        </p:nvSpPr>
        <p:spPr>
          <a:xfrm>
            <a:off x="3950337" y="187731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High-level Idea</a:t>
            </a:r>
            <a:endParaRPr kumimoji="0" lang="zh-CN" altLang="en-US"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cs typeface="Calibri" panose="020F0502020204030204" pitchFamily="34" charset="0"/>
              <a:sym typeface="+mn-lt"/>
            </a:endParaRPr>
          </a:p>
        </p:txBody>
      </p:sp>
      <p:sp>
        <p:nvSpPr>
          <p:cNvPr id="51" name="MH_Number_2">
            <a:hlinkClick r:id="" action="ppaction://noaction"/>
            <a:extLst>
              <a:ext uri="{FF2B5EF4-FFF2-40B4-BE49-F238E27FC236}">
                <a16:creationId xmlns:a16="http://schemas.microsoft.com/office/drawing/2014/main" id="{9B8CBC6F-B436-1A81-2109-15D97DF2F6B9}"/>
              </a:ext>
            </a:extLst>
          </p:cNvPr>
          <p:cNvSpPr/>
          <p:nvPr/>
        </p:nvSpPr>
        <p:spPr bwMode="auto">
          <a:xfrm>
            <a:off x="3198333" y="293389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2" name="文本框 23">
            <a:extLst>
              <a:ext uri="{FF2B5EF4-FFF2-40B4-BE49-F238E27FC236}">
                <a16:creationId xmlns:a16="http://schemas.microsoft.com/office/drawing/2014/main" id="{7E958BF3-B582-8F43-2CD8-BB5C395F711F}"/>
              </a:ext>
            </a:extLst>
          </p:cNvPr>
          <p:cNvSpPr txBox="1"/>
          <p:nvPr/>
        </p:nvSpPr>
        <p:spPr>
          <a:xfrm>
            <a:off x="3198332" y="293389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02</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3" name="MH_Entry_1">
            <a:hlinkClick r:id="" action="ppaction://noaction"/>
            <a:extLst>
              <a:ext uri="{FF2B5EF4-FFF2-40B4-BE49-F238E27FC236}">
                <a16:creationId xmlns:a16="http://schemas.microsoft.com/office/drawing/2014/main" id="{EB839CF8-3D0E-6DB4-3445-BCBCC4A86AC3}"/>
              </a:ext>
            </a:extLst>
          </p:cNvPr>
          <p:cNvSpPr/>
          <p:nvPr/>
        </p:nvSpPr>
        <p:spPr>
          <a:xfrm>
            <a:off x="3950339" y="3278468"/>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4" name="文本框 4">
            <a:extLst>
              <a:ext uri="{FF2B5EF4-FFF2-40B4-BE49-F238E27FC236}">
                <a16:creationId xmlns:a16="http://schemas.microsoft.com/office/drawing/2014/main" id="{A8B34E5B-F36A-84FE-C4AC-E16ACD96107D}"/>
              </a:ext>
            </a:extLst>
          </p:cNvPr>
          <p:cNvSpPr txBox="1"/>
          <p:nvPr/>
        </p:nvSpPr>
        <p:spPr>
          <a:xfrm>
            <a:off x="3950337" y="282023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Understanding SHSTK and WRSS</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5" name="MH_Number_3">
            <a:hlinkClick r:id="" action="ppaction://noaction"/>
            <a:extLst>
              <a:ext uri="{FF2B5EF4-FFF2-40B4-BE49-F238E27FC236}">
                <a16:creationId xmlns:a16="http://schemas.microsoft.com/office/drawing/2014/main" id="{55BD0057-E440-A401-78A6-7D4EE7EF9AF2}"/>
              </a:ext>
            </a:extLst>
          </p:cNvPr>
          <p:cNvSpPr/>
          <p:nvPr/>
        </p:nvSpPr>
        <p:spPr bwMode="auto">
          <a:xfrm>
            <a:off x="3198333" y="3873254"/>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56" name="文本框 24">
            <a:extLst>
              <a:ext uri="{FF2B5EF4-FFF2-40B4-BE49-F238E27FC236}">
                <a16:creationId xmlns:a16="http://schemas.microsoft.com/office/drawing/2014/main" id="{2D2A8779-88F3-C204-CFC7-4A0D4E450DA9}"/>
              </a:ext>
            </a:extLst>
          </p:cNvPr>
          <p:cNvSpPr txBox="1"/>
          <p:nvPr/>
        </p:nvSpPr>
        <p:spPr>
          <a:xfrm>
            <a:off x="3198332" y="3873253"/>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03</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7" name="MH_Entry_1">
            <a:hlinkClick r:id="" action="ppaction://noaction"/>
            <a:extLst>
              <a:ext uri="{FF2B5EF4-FFF2-40B4-BE49-F238E27FC236}">
                <a16:creationId xmlns:a16="http://schemas.microsoft.com/office/drawing/2014/main" id="{D7127AB5-1471-2722-928A-14FC922510D7}"/>
              </a:ext>
            </a:extLst>
          </p:cNvPr>
          <p:cNvSpPr/>
          <p:nvPr/>
        </p:nvSpPr>
        <p:spPr>
          <a:xfrm>
            <a:off x="3950339" y="421292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8" name="文本框 5">
            <a:extLst>
              <a:ext uri="{FF2B5EF4-FFF2-40B4-BE49-F238E27FC236}">
                <a16:creationId xmlns:a16="http://schemas.microsoft.com/office/drawing/2014/main" id="{0F9F14B5-B997-0CED-F8D2-1AD9DC0D6ED1}"/>
              </a:ext>
            </a:extLst>
          </p:cNvPr>
          <p:cNvSpPr txBox="1"/>
          <p:nvPr/>
        </p:nvSpPr>
        <p:spPr>
          <a:xfrm>
            <a:off x="3950337" y="376747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CETIS Framework</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9" name="MH_Number_4">
            <a:hlinkClick r:id="" action="ppaction://noaction"/>
            <a:extLst>
              <a:ext uri="{FF2B5EF4-FFF2-40B4-BE49-F238E27FC236}">
                <a16:creationId xmlns:a16="http://schemas.microsoft.com/office/drawing/2014/main" id="{C1AC77CB-7DCB-D0CA-3B1E-DF52A0D6C80B}"/>
              </a:ext>
            </a:extLst>
          </p:cNvPr>
          <p:cNvSpPr/>
          <p:nvPr/>
        </p:nvSpPr>
        <p:spPr bwMode="auto">
          <a:xfrm>
            <a:off x="3198333" y="4814967"/>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0" name="文本框 25">
            <a:extLst>
              <a:ext uri="{FF2B5EF4-FFF2-40B4-BE49-F238E27FC236}">
                <a16:creationId xmlns:a16="http://schemas.microsoft.com/office/drawing/2014/main" id="{9941F7C2-BE81-454A-4F21-1B3454353B15}"/>
              </a:ext>
            </a:extLst>
          </p:cNvPr>
          <p:cNvSpPr txBox="1"/>
          <p:nvPr/>
        </p:nvSpPr>
        <p:spPr>
          <a:xfrm>
            <a:off x="3198332" y="4814967"/>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04</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1" name="MH_Entry_1">
            <a:hlinkClick r:id="" action="ppaction://noaction"/>
            <a:extLst>
              <a:ext uri="{FF2B5EF4-FFF2-40B4-BE49-F238E27FC236}">
                <a16:creationId xmlns:a16="http://schemas.microsoft.com/office/drawing/2014/main" id="{772A42A6-0FBB-6339-D443-948EE750D6F1}"/>
              </a:ext>
            </a:extLst>
          </p:cNvPr>
          <p:cNvSpPr/>
          <p:nvPr/>
        </p:nvSpPr>
        <p:spPr>
          <a:xfrm>
            <a:off x="3950339" y="516223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2" name="文本框 6">
            <a:extLst>
              <a:ext uri="{FF2B5EF4-FFF2-40B4-BE49-F238E27FC236}">
                <a16:creationId xmlns:a16="http://schemas.microsoft.com/office/drawing/2014/main" id="{C7BF5F45-E55D-0094-308A-DA78BA5A688A}"/>
              </a:ext>
            </a:extLst>
          </p:cNvPr>
          <p:cNvSpPr txBox="1"/>
          <p:nvPr/>
        </p:nvSpPr>
        <p:spPr>
          <a:xfrm>
            <a:off x="3950337" y="4710388"/>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Case studies</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63" name="MH_Number_4">
            <a:hlinkClick r:id="" action="ppaction://noaction"/>
            <a:extLst>
              <a:ext uri="{FF2B5EF4-FFF2-40B4-BE49-F238E27FC236}">
                <a16:creationId xmlns:a16="http://schemas.microsoft.com/office/drawing/2014/main" id="{3EA36BDD-84AB-AEF7-72D7-99DFEC6FCF1E}"/>
              </a:ext>
            </a:extLst>
          </p:cNvPr>
          <p:cNvSpPr/>
          <p:nvPr/>
        </p:nvSpPr>
        <p:spPr bwMode="auto">
          <a:xfrm>
            <a:off x="3198333" y="5760235"/>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4" name="文本框 26">
            <a:extLst>
              <a:ext uri="{FF2B5EF4-FFF2-40B4-BE49-F238E27FC236}">
                <a16:creationId xmlns:a16="http://schemas.microsoft.com/office/drawing/2014/main" id="{5E64ABC0-B3C6-83D1-6B56-C458B7008C4F}"/>
              </a:ext>
            </a:extLst>
          </p:cNvPr>
          <p:cNvSpPr txBox="1"/>
          <p:nvPr/>
        </p:nvSpPr>
        <p:spPr>
          <a:xfrm>
            <a:off x="3198332" y="5760235"/>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05</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5" name="MH_Entry_1">
            <a:hlinkClick r:id="" action="ppaction://noaction"/>
            <a:extLst>
              <a:ext uri="{FF2B5EF4-FFF2-40B4-BE49-F238E27FC236}">
                <a16:creationId xmlns:a16="http://schemas.microsoft.com/office/drawing/2014/main" id="{495BBBAB-6326-8A32-9A52-2D663C103D48}"/>
              </a:ext>
            </a:extLst>
          </p:cNvPr>
          <p:cNvSpPr/>
          <p:nvPr/>
        </p:nvSpPr>
        <p:spPr>
          <a:xfrm>
            <a:off x="3950339" y="6105146"/>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6" name="文本框 8">
            <a:extLst>
              <a:ext uri="{FF2B5EF4-FFF2-40B4-BE49-F238E27FC236}">
                <a16:creationId xmlns:a16="http://schemas.microsoft.com/office/drawing/2014/main" id="{90C20FF1-3B14-CE5D-DEC2-C207F09F83D0}"/>
              </a:ext>
            </a:extLst>
          </p:cNvPr>
          <p:cNvSpPr txBox="1"/>
          <p:nvPr/>
        </p:nvSpPr>
        <p:spPr>
          <a:xfrm>
            <a:off x="3950337" y="565330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Evaluation</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pic>
        <p:nvPicPr>
          <p:cNvPr id="68" name="图片 67">
            <a:extLst>
              <a:ext uri="{FF2B5EF4-FFF2-40B4-BE49-F238E27FC236}">
                <a16:creationId xmlns:a16="http://schemas.microsoft.com/office/drawing/2014/main" id="{CC5F9A27-D3D7-267A-91ED-BE246FB23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64652" y="1795909"/>
            <a:ext cx="730656" cy="730656"/>
          </a:xfrm>
          <a:prstGeom prst="rect">
            <a:avLst/>
          </a:prstGeom>
        </p:spPr>
      </p:pic>
    </p:spTree>
    <p:extLst>
      <p:ext uri="{BB962C8B-B14F-4D97-AF65-F5344CB8AC3E}">
        <p14:creationId xmlns:p14="http://schemas.microsoft.com/office/powerpoint/2010/main" val="36778549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E1802C-DB5E-D623-5505-4CD8C9C0FE97}"/>
              </a:ext>
            </a:extLst>
          </p:cNvPr>
          <p:cNvSpPr>
            <a:spLocks noGrp="1"/>
          </p:cNvSpPr>
          <p:nvPr>
            <p:ph type="title"/>
            <p:custDataLst>
              <p:tags r:id="rId2"/>
            </p:custDataLst>
          </p:nvPr>
        </p:nvSpPr>
        <p:spPr/>
        <p:txBody>
          <a:bodyPr/>
          <a:lstStyle/>
          <a:p>
            <a:r>
              <a:rPr lang="en-US" altLang="zh-CN" dirty="0"/>
              <a:t>High-level Idea</a:t>
            </a:r>
            <a:endParaRPr lang="zh-CN" altLang="en-US" dirty="0"/>
          </a:p>
        </p:txBody>
      </p:sp>
      <p:sp>
        <p:nvSpPr>
          <p:cNvPr id="35" name="内容占位符 1">
            <a:extLst>
              <a:ext uri="{FF2B5EF4-FFF2-40B4-BE49-F238E27FC236}">
                <a16:creationId xmlns:a16="http://schemas.microsoft.com/office/drawing/2014/main" id="{72AA5720-45DC-0BCF-BBBB-C4C617DDA21C}"/>
              </a:ext>
            </a:extLst>
          </p:cNvPr>
          <p:cNvSpPr>
            <a:spLocks noGrp="1"/>
          </p:cNvSpPr>
          <p:nvPr>
            <p:ph idx="1"/>
            <p:custDataLst>
              <p:tags r:id="rId3"/>
            </p:custDataLst>
          </p:nvPr>
        </p:nvSpPr>
        <p:spPr>
          <a:xfrm>
            <a:off x="838200" y="1436778"/>
            <a:ext cx="10515600" cy="4740185"/>
          </a:xfrm>
        </p:spPr>
        <p:txBody>
          <a:bodyPr>
            <a:normAutofit/>
          </a:bodyPr>
          <a:lstStyle/>
          <a:p>
            <a:r>
              <a:rPr lang="en-US" altLang="zh-CN" sz="2400" dirty="0"/>
              <a:t>The general belief is that SHSTK is only useful in protecting the integrity of return addresses.</a:t>
            </a:r>
          </a:p>
          <a:p>
            <a:pPr>
              <a:buChar char=" "/>
            </a:pPr>
            <a:r>
              <a:rPr lang="en-US" altLang="zh-CN"/>
              <a:t>               </a:t>
            </a:r>
            <a:r>
              <a:rPr lang="en-US" altLang="zh-CN">
                <a:solidFill>
                  <a:schemeClr val="accent1"/>
                </a:solidFill>
              </a:rPr>
              <a:t>                       </a:t>
            </a:r>
            <a:r>
              <a:rPr lang="en-US" altLang="zh-CN"/>
              <a:t>                                         </a:t>
            </a:r>
            <a:br>
              <a:rPr lang="en-US" altLang="zh-CN"/>
            </a:br>
            <a:r>
              <a:rPr lang="en-US" altLang="zh-CN"/>
              <a:t>                                </a:t>
            </a:r>
            <a:r>
              <a:rPr lang="en-US" altLang="zh-CN">
                <a:latin typeface="Times New Roman" panose="02020603050405020304" pitchFamily="18" charset="0"/>
                <a:cs typeface="Times New Roman" panose="02020603050405020304" pitchFamily="18" charset="0"/>
              </a:rPr>
              <a:t>    </a:t>
            </a:r>
            <a:r>
              <a:rPr lang="en-US" altLang="zh-CN"/>
              <a:t>                                     </a:t>
            </a:r>
            <a:br>
              <a:rPr lang="en-US" altLang="zh-CN"/>
            </a:br>
            <a:r>
              <a:rPr lang="en-US" altLang="zh-CN"/>
              <a:t>              </a:t>
            </a:r>
            <a:endParaRPr lang="en-US" altLang="zh-CN" dirty="0"/>
          </a:p>
          <a:p>
            <a:pPr>
              <a:buChar char=" "/>
            </a:pPr>
            <a:r>
              <a:rPr lang="en-US" altLang="zh-CN"/>
              <a:t>                                                 </a:t>
            </a:r>
            <a:endParaRPr lang="en-US" altLang="zh-CN" sz="2400" dirty="0"/>
          </a:p>
        </p:txBody>
      </p:sp>
    </p:spTree>
    <p:custDataLst>
      <p:tags r:id="rId1"/>
    </p:custDataLst>
    <p:extLst>
      <p:ext uri="{BB962C8B-B14F-4D97-AF65-F5344CB8AC3E}">
        <p14:creationId xmlns:p14="http://schemas.microsoft.com/office/powerpoint/2010/main" val="3446415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E1802C-DB5E-D623-5505-4CD8C9C0FE97}"/>
              </a:ext>
            </a:extLst>
          </p:cNvPr>
          <p:cNvSpPr>
            <a:spLocks noGrp="1"/>
          </p:cNvSpPr>
          <p:nvPr>
            <p:ph type="title"/>
            <p:custDataLst>
              <p:tags r:id="rId2"/>
            </p:custDataLst>
          </p:nvPr>
        </p:nvSpPr>
        <p:spPr/>
        <p:txBody>
          <a:bodyPr/>
          <a:lstStyle/>
          <a:p>
            <a:r>
              <a:rPr lang="en-US" altLang="zh-CN" dirty="0"/>
              <a:t>High-level Idea</a:t>
            </a:r>
            <a:endParaRPr lang="zh-CN" altLang="en-US" dirty="0"/>
          </a:p>
        </p:txBody>
      </p:sp>
      <p:sp>
        <p:nvSpPr>
          <p:cNvPr id="35" name="内容占位符 1">
            <a:extLst>
              <a:ext uri="{FF2B5EF4-FFF2-40B4-BE49-F238E27FC236}">
                <a16:creationId xmlns:a16="http://schemas.microsoft.com/office/drawing/2014/main" id="{72AA5720-45DC-0BCF-BBBB-C4C617DDA21C}"/>
              </a:ext>
            </a:extLst>
          </p:cNvPr>
          <p:cNvSpPr>
            <a:spLocks noGrp="1"/>
          </p:cNvSpPr>
          <p:nvPr>
            <p:ph idx="1"/>
            <p:custDataLst>
              <p:tags r:id="rId3"/>
            </p:custDataLst>
          </p:nvPr>
        </p:nvSpPr>
        <p:spPr>
          <a:xfrm>
            <a:off x="838200" y="1436778"/>
            <a:ext cx="10515600" cy="4740185"/>
          </a:xfrm>
        </p:spPr>
        <p:txBody>
          <a:bodyPr>
            <a:normAutofit/>
          </a:bodyPr>
          <a:lstStyle/>
          <a:p>
            <a:r>
              <a:rPr lang="en-US" altLang="zh-CN" sz="2400" dirty="0"/>
              <a:t>The general belief is that SHSTK is only useful in protecting the integrity of return addresses.</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CETIS achieves </a:t>
            </a:r>
            <a:r>
              <a:rPr kumimoji="0" lang="en-US" altLang="zh-CN" strike="noStrike" kern="1200" cap="none" spc="0" normalizeH="0" noProof="0">
                <a:ln>
                  <a:noFill/>
                </a:ln>
                <a:solidFill>
                  <a:schemeClr val="accent1">
                    <a:lumMod val="100000"/>
                  </a:schemeClr>
                </a:solidFill>
                <a:effectLst/>
                <a:uLnTx/>
                <a:uFillTx/>
                <a:ea typeface="等线" panose="02010600030101010101" pitchFamily="2" charset="-122"/>
                <a:cs typeface="+mn-cs"/>
              </a:rPr>
              <a:t>more generic isolation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by placing the isolated memory region on the shstk pages and ensures the </a:t>
            </a:r>
            <a:r>
              <a:rPr kumimoji="0" lang="en-US" altLang="zh-CN" strike="noStrike" kern="1200" cap="none" spc="0" normalizeH="0" noProof="0">
                <a:ln>
                  <a:noFill/>
                </a:ln>
                <a:solidFill>
                  <a:schemeClr val="tx1">
                    <a:lumMod val="100000"/>
                  </a:schemeClr>
                </a:solidFill>
                <a:effectLst/>
                <a:uLnTx/>
                <a:uFillTx/>
                <a:latin typeface="Times New Roman" panose="02020603050405020304" pitchFamily="18" charset="0"/>
                <a:ea typeface="等线" panose="02010600030101010101" pitchFamily="2" charset="-122"/>
                <a:cs typeface="Times New Roman" panose="02020603050405020304" pitchFamily="18" charset="0"/>
              </a:rPr>
              <a:t>WRSS</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 instruction can only be used by the trusted code. </a:t>
            </a:r>
          </a:p>
          <a:p>
            <a:pPr>
              <a:buChar char=" "/>
            </a:pPr>
            <a:r>
              <a:rPr lang="en-US" altLang="zh-CN"/>
              <a:t>                                                 </a:t>
            </a:r>
            <a:endParaRPr lang="en-US" altLang="zh-CN" sz="2400" dirty="0"/>
          </a:p>
        </p:txBody>
      </p:sp>
      <p:pic>
        <p:nvPicPr>
          <p:cNvPr id="2" name="图片 1">
            <a:extLst>
              <a:ext uri="{FF2B5EF4-FFF2-40B4-BE49-F238E27FC236}">
                <a16:creationId xmlns:a16="http://schemas.microsoft.com/office/drawing/2014/main" id="{A854DCEA-D46C-B447-0B46-1E01F91F177A}"/>
              </a:ext>
            </a:extLst>
          </p:cNvPr>
          <p:cNvPicPr>
            <a:picLocks noChangeAspect="1"/>
          </p:cNvPicPr>
          <p:nvPr>
            <p:custDataLst>
              <p:tags r:id="rId4"/>
            </p:custDataLst>
          </p:nvPr>
        </p:nvPicPr>
        <p:blipFill>
          <a:blip r:embed="rId7"/>
          <a:stretch>
            <a:fillRect/>
          </a:stretch>
        </p:blipFill>
        <p:spPr>
          <a:xfrm>
            <a:off x="2835937" y="4270575"/>
            <a:ext cx="6236579" cy="1150647"/>
          </a:xfrm>
          <a:prstGeom prst="rect">
            <a:avLst/>
          </a:prstGeom>
        </p:spPr>
      </p:pic>
    </p:spTree>
    <p:custDataLst>
      <p:tags r:id="rId1"/>
    </p:custDataLst>
    <p:extLst>
      <p:ext uri="{BB962C8B-B14F-4D97-AF65-F5344CB8AC3E}">
        <p14:creationId xmlns:p14="http://schemas.microsoft.com/office/powerpoint/2010/main" val="29554276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6E1802C-DB5E-D623-5505-4CD8C9C0FE97}"/>
              </a:ext>
            </a:extLst>
          </p:cNvPr>
          <p:cNvSpPr>
            <a:spLocks noGrp="1"/>
          </p:cNvSpPr>
          <p:nvPr>
            <p:ph type="title"/>
            <p:custDataLst>
              <p:tags r:id="rId2"/>
            </p:custDataLst>
          </p:nvPr>
        </p:nvSpPr>
        <p:spPr/>
        <p:txBody>
          <a:bodyPr/>
          <a:lstStyle/>
          <a:p>
            <a:r>
              <a:rPr lang="en-US" altLang="zh-CN" dirty="0"/>
              <a:t>High-level Idea</a:t>
            </a:r>
            <a:endParaRPr lang="zh-CN" altLang="en-US" dirty="0"/>
          </a:p>
        </p:txBody>
      </p:sp>
      <p:sp>
        <p:nvSpPr>
          <p:cNvPr id="35" name="内容占位符 1">
            <a:extLst>
              <a:ext uri="{FF2B5EF4-FFF2-40B4-BE49-F238E27FC236}">
                <a16:creationId xmlns:a16="http://schemas.microsoft.com/office/drawing/2014/main" id="{72AA5720-45DC-0BCF-BBBB-C4C617DDA21C}"/>
              </a:ext>
            </a:extLst>
          </p:cNvPr>
          <p:cNvSpPr>
            <a:spLocks noGrp="1"/>
          </p:cNvSpPr>
          <p:nvPr>
            <p:ph idx="1"/>
            <p:custDataLst>
              <p:tags r:id="rId3"/>
            </p:custDataLst>
          </p:nvPr>
        </p:nvSpPr>
        <p:spPr>
          <a:xfrm>
            <a:off x="838200" y="1436778"/>
            <a:ext cx="10515600" cy="4740185"/>
          </a:xfrm>
        </p:spPr>
        <p:txBody>
          <a:bodyPr>
            <a:normAutofit/>
          </a:bodyPr>
          <a:lstStyle/>
          <a:p>
            <a:r>
              <a:rPr lang="en-US" altLang="zh-CN" sz="2400" dirty="0"/>
              <a:t>The general belief is that SHSTK is only useful in protecting the integrity of return addresses.</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CETIS achieves </a:t>
            </a:r>
            <a:r>
              <a:rPr kumimoji="0" lang="en-US" altLang="zh-CN" strike="noStrike" kern="1200" cap="none" spc="0" normalizeH="0" noProof="0">
                <a:ln>
                  <a:noFill/>
                </a:ln>
                <a:solidFill>
                  <a:schemeClr val="accent1">
                    <a:lumMod val="100000"/>
                  </a:schemeClr>
                </a:solidFill>
                <a:effectLst/>
                <a:uLnTx/>
                <a:uFillTx/>
                <a:ea typeface="等线" panose="02010600030101010101" pitchFamily="2" charset="-122"/>
                <a:cs typeface="+mn-cs"/>
              </a:rPr>
              <a:t>more generic isolation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by placing the isolated memory region on the shstk pages and ensures the </a:t>
            </a:r>
            <a:r>
              <a:rPr kumimoji="0" lang="en-US" altLang="zh-CN" strike="noStrike" kern="1200" cap="none" spc="0" normalizeH="0" noProof="0">
                <a:ln>
                  <a:noFill/>
                </a:ln>
                <a:solidFill>
                  <a:schemeClr val="tx1">
                    <a:lumMod val="100000"/>
                  </a:schemeClr>
                </a:solidFill>
                <a:effectLst/>
                <a:uLnTx/>
                <a:uFillTx/>
                <a:latin typeface="Times New Roman" panose="02020603050405020304" pitchFamily="18" charset="0"/>
                <a:ea typeface="等线" panose="02010600030101010101" pitchFamily="2" charset="-122"/>
                <a:cs typeface="Times New Roman" panose="02020603050405020304" pitchFamily="18" charset="0"/>
              </a:rPr>
              <a:t>WRSS</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 instruction can only be used by the trusted code. </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CETIS can protect the integrity of data and code.</a:t>
            </a:r>
            <a:endParaRPr lang="en-US" altLang="zh-CN" sz="2400" dirty="0"/>
          </a:p>
        </p:txBody>
      </p:sp>
      <p:pic>
        <p:nvPicPr>
          <p:cNvPr id="2" name="图片 1">
            <a:extLst>
              <a:ext uri="{FF2B5EF4-FFF2-40B4-BE49-F238E27FC236}">
                <a16:creationId xmlns:a16="http://schemas.microsoft.com/office/drawing/2014/main" id="{A854DCEA-D46C-B447-0B46-1E01F91F177A}"/>
              </a:ext>
            </a:extLst>
          </p:cNvPr>
          <p:cNvPicPr>
            <a:picLocks noChangeAspect="1"/>
          </p:cNvPicPr>
          <p:nvPr>
            <p:custDataLst>
              <p:tags r:id="rId4"/>
            </p:custDataLst>
          </p:nvPr>
        </p:nvPicPr>
        <p:blipFill>
          <a:blip r:embed="rId7"/>
          <a:stretch>
            <a:fillRect/>
          </a:stretch>
        </p:blipFill>
        <p:spPr>
          <a:xfrm>
            <a:off x="2835937" y="4270575"/>
            <a:ext cx="6236579" cy="1150647"/>
          </a:xfrm>
          <a:prstGeom prst="rect">
            <a:avLst/>
          </a:prstGeom>
        </p:spPr>
      </p:pic>
    </p:spTree>
    <p:custDataLst>
      <p:tags r:id="rId1"/>
    </p:custDataLst>
    <p:extLst>
      <p:ext uri="{BB962C8B-B14F-4D97-AF65-F5344CB8AC3E}">
        <p14:creationId xmlns:p14="http://schemas.microsoft.com/office/powerpoint/2010/main" val="30491581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29169A-73A8-F1A1-BD04-9DAC24A10DC3}"/>
              </a:ext>
            </a:extLst>
          </p:cNvPr>
          <p:cNvSpPr>
            <a:spLocks noGrp="1"/>
          </p:cNvSpPr>
          <p:nvPr>
            <p:ph type="title"/>
          </p:nvPr>
        </p:nvSpPr>
        <p:spPr>
          <a:xfrm>
            <a:off x="374425" y="0"/>
            <a:ext cx="10515600" cy="1325563"/>
          </a:xfrm>
        </p:spPr>
        <p:txBody>
          <a:bodyPr/>
          <a:lstStyle/>
          <a:p>
            <a:r>
              <a:rPr lang="en-US" altLang="zh-CN" dirty="0"/>
              <a:t>Outline</a:t>
            </a:r>
            <a:endParaRPr lang="zh-CN" altLang="en-US" dirty="0"/>
          </a:p>
        </p:txBody>
      </p:sp>
      <p:sp>
        <p:nvSpPr>
          <p:cNvPr id="47" name="MH_Number_1">
            <a:hlinkClick r:id="" action="ppaction://noaction"/>
            <a:extLst>
              <a:ext uri="{FF2B5EF4-FFF2-40B4-BE49-F238E27FC236}">
                <a16:creationId xmlns:a16="http://schemas.microsoft.com/office/drawing/2014/main" id="{A19E938E-E26F-711E-3081-F4676BE7FBC3}"/>
              </a:ext>
            </a:extLst>
          </p:cNvPr>
          <p:cNvSpPr/>
          <p:nvPr/>
        </p:nvSpPr>
        <p:spPr bwMode="auto">
          <a:xfrm>
            <a:off x="3198333" y="198665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tx1">
              <a:lumMod val="50000"/>
              <a:lumOff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48" name="MH_Entry_1">
            <a:hlinkClick r:id="" action="ppaction://noaction"/>
            <a:extLst>
              <a:ext uri="{FF2B5EF4-FFF2-40B4-BE49-F238E27FC236}">
                <a16:creationId xmlns:a16="http://schemas.microsoft.com/office/drawing/2014/main" id="{3E3C6E5C-6172-A59A-C779-512E6630C309}"/>
              </a:ext>
            </a:extLst>
          </p:cNvPr>
          <p:cNvSpPr/>
          <p:nvPr/>
        </p:nvSpPr>
        <p:spPr>
          <a:xfrm>
            <a:off x="3941314" y="3279288"/>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rgbClr val="0061AD">
                <a:lumMod val="40000"/>
                <a:lumOff val="60000"/>
              </a:srgb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49" name="文本框 7">
            <a:extLst>
              <a:ext uri="{FF2B5EF4-FFF2-40B4-BE49-F238E27FC236}">
                <a16:creationId xmlns:a16="http://schemas.microsoft.com/office/drawing/2014/main" id="{3BFB76DB-B324-8F89-9516-06EB8108365B}"/>
              </a:ext>
            </a:extLst>
          </p:cNvPr>
          <p:cNvSpPr txBox="1"/>
          <p:nvPr/>
        </p:nvSpPr>
        <p:spPr>
          <a:xfrm>
            <a:off x="3198332" y="198665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01</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0" name="文本框 3">
            <a:extLst>
              <a:ext uri="{FF2B5EF4-FFF2-40B4-BE49-F238E27FC236}">
                <a16:creationId xmlns:a16="http://schemas.microsoft.com/office/drawing/2014/main" id="{B596AD9E-E157-730A-DA2A-93D59DC63DA9}"/>
              </a:ext>
            </a:extLst>
          </p:cNvPr>
          <p:cNvSpPr txBox="1"/>
          <p:nvPr/>
        </p:nvSpPr>
        <p:spPr>
          <a:xfrm>
            <a:off x="3950337" y="187731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50000"/>
                    <a:lumOff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High-level Idea</a:t>
            </a:r>
            <a:endParaRPr kumimoji="0" lang="zh-CN" altLang="en-US" sz="2400" b="1" i="0" u="none" strike="noStrike" kern="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sp>
        <p:nvSpPr>
          <p:cNvPr id="51" name="MH_Number_2">
            <a:hlinkClick r:id="" action="ppaction://noaction"/>
            <a:extLst>
              <a:ext uri="{FF2B5EF4-FFF2-40B4-BE49-F238E27FC236}">
                <a16:creationId xmlns:a16="http://schemas.microsoft.com/office/drawing/2014/main" id="{9B8CBC6F-B436-1A81-2109-15D97DF2F6B9}"/>
              </a:ext>
            </a:extLst>
          </p:cNvPr>
          <p:cNvSpPr/>
          <p:nvPr/>
        </p:nvSpPr>
        <p:spPr bwMode="auto">
          <a:xfrm>
            <a:off x="3198333" y="293389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2" name="文本框 23">
            <a:extLst>
              <a:ext uri="{FF2B5EF4-FFF2-40B4-BE49-F238E27FC236}">
                <a16:creationId xmlns:a16="http://schemas.microsoft.com/office/drawing/2014/main" id="{7E958BF3-B582-8F43-2CD8-BB5C395F711F}"/>
              </a:ext>
            </a:extLst>
          </p:cNvPr>
          <p:cNvSpPr txBox="1"/>
          <p:nvPr/>
        </p:nvSpPr>
        <p:spPr>
          <a:xfrm>
            <a:off x="3198332" y="293389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02</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3" name="MH_Entry_1">
            <a:hlinkClick r:id="" action="ppaction://noaction"/>
            <a:extLst>
              <a:ext uri="{FF2B5EF4-FFF2-40B4-BE49-F238E27FC236}">
                <a16:creationId xmlns:a16="http://schemas.microsoft.com/office/drawing/2014/main" id="{EB839CF8-3D0E-6DB4-3445-BCBCC4A86AC3}"/>
              </a:ext>
            </a:extLst>
          </p:cNvPr>
          <p:cNvSpPr/>
          <p:nvPr/>
        </p:nvSpPr>
        <p:spPr>
          <a:xfrm>
            <a:off x="3950338" y="2327673"/>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4" name="文本框 4">
            <a:extLst>
              <a:ext uri="{FF2B5EF4-FFF2-40B4-BE49-F238E27FC236}">
                <a16:creationId xmlns:a16="http://schemas.microsoft.com/office/drawing/2014/main" id="{A8B34E5B-F36A-84FE-C4AC-E16ACD96107D}"/>
              </a:ext>
            </a:extLst>
          </p:cNvPr>
          <p:cNvSpPr txBox="1"/>
          <p:nvPr/>
        </p:nvSpPr>
        <p:spPr>
          <a:xfrm>
            <a:off x="3950337" y="282023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Understanding SHSTK and WRSS</a:t>
            </a:r>
            <a:endParaRPr kumimoji="0" lang="zh-CN" altLang="en-US"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cs typeface="Calibri" panose="020F0502020204030204" pitchFamily="34" charset="0"/>
              <a:sym typeface="+mn-lt"/>
            </a:endParaRPr>
          </a:p>
        </p:txBody>
      </p:sp>
      <p:sp>
        <p:nvSpPr>
          <p:cNvPr id="55" name="MH_Number_3">
            <a:hlinkClick r:id="" action="ppaction://noaction"/>
            <a:extLst>
              <a:ext uri="{FF2B5EF4-FFF2-40B4-BE49-F238E27FC236}">
                <a16:creationId xmlns:a16="http://schemas.microsoft.com/office/drawing/2014/main" id="{55BD0057-E440-A401-78A6-7D4EE7EF9AF2}"/>
              </a:ext>
            </a:extLst>
          </p:cNvPr>
          <p:cNvSpPr/>
          <p:nvPr/>
        </p:nvSpPr>
        <p:spPr bwMode="auto">
          <a:xfrm>
            <a:off x="3198333" y="3873254"/>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56" name="文本框 24">
            <a:extLst>
              <a:ext uri="{FF2B5EF4-FFF2-40B4-BE49-F238E27FC236}">
                <a16:creationId xmlns:a16="http://schemas.microsoft.com/office/drawing/2014/main" id="{2D2A8779-88F3-C204-CFC7-4A0D4E450DA9}"/>
              </a:ext>
            </a:extLst>
          </p:cNvPr>
          <p:cNvSpPr txBox="1"/>
          <p:nvPr/>
        </p:nvSpPr>
        <p:spPr>
          <a:xfrm>
            <a:off x="3198332" y="3873253"/>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03</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7" name="MH_Entry_1">
            <a:hlinkClick r:id="" action="ppaction://noaction"/>
            <a:extLst>
              <a:ext uri="{FF2B5EF4-FFF2-40B4-BE49-F238E27FC236}">
                <a16:creationId xmlns:a16="http://schemas.microsoft.com/office/drawing/2014/main" id="{D7127AB5-1471-2722-928A-14FC922510D7}"/>
              </a:ext>
            </a:extLst>
          </p:cNvPr>
          <p:cNvSpPr/>
          <p:nvPr/>
        </p:nvSpPr>
        <p:spPr>
          <a:xfrm>
            <a:off x="3950339" y="421292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8" name="文本框 5">
            <a:extLst>
              <a:ext uri="{FF2B5EF4-FFF2-40B4-BE49-F238E27FC236}">
                <a16:creationId xmlns:a16="http://schemas.microsoft.com/office/drawing/2014/main" id="{0F9F14B5-B997-0CED-F8D2-1AD9DC0D6ED1}"/>
              </a:ext>
            </a:extLst>
          </p:cNvPr>
          <p:cNvSpPr txBox="1"/>
          <p:nvPr/>
        </p:nvSpPr>
        <p:spPr>
          <a:xfrm>
            <a:off x="3950337" y="376747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CETIS Framework</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9" name="MH_Number_4">
            <a:hlinkClick r:id="" action="ppaction://noaction"/>
            <a:extLst>
              <a:ext uri="{FF2B5EF4-FFF2-40B4-BE49-F238E27FC236}">
                <a16:creationId xmlns:a16="http://schemas.microsoft.com/office/drawing/2014/main" id="{C1AC77CB-7DCB-D0CA-3B1E-DF52A0D6C80B}"/>
              </a:ext>
            </a:extLst>
          </p:cNvPr>
          <p:cNvSpPr/>
          <p:nvPr/>
        </p:nvSpPr>
        <p:spPr bwMode="auto">
          <a:xfrm>
            <a:off x="3198333" y="4814967"/>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0" name="文本框 25">
            <a:extLst>
              <a:ext uri="{FF2B5EF4-FFF2-40B4-BE49-F238E27FC236}">
                <a16:creationId xmlns:a16="http://schemas.microsoft.com/office/drawing/2014/main" id="{9941F7C2-BE81-454A-4F21-1B3454353B15}"/>
              </a:ext>
            </a:extLst>
          </p:cNvPr>
          <p:cNvSpPr txBox="1"/>
          <p:nvPr/>
        </p:nvSpPr>
        <p:spPr>
          <a:xfrm>
            <a:off x="3198332" y="4814967"/>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04</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1" name="MH_Entry_1">
            <a:hlinkClick r:id="" action="ppaction://noaction"/>
            <a:extLst>
              <a:ext uri="{FF2B5EF4-FFF2-40B4-BE49-F238E27FC236}">
                <a16:creationId xmlns:a16="http://schemas.microsoft.com/office/drawing/2014/main" id="{772A42A6-0FBB-6339-D443-948EE750D6F1}"/>
              </a:ext>
            </a:extLst>
          </p:cNvPr>
          <p:cNvSpPr/>
          <p:nvPr/>
        </p:nvSpPr>
        <p:spPr>
          <a:xfrm>
            <a:off x="3950339" y="516223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2" name="文本框 6">
            <a:extLst>
              <a:ext uri="{FF2B5EF4-FFF2-40B4-BE49-F238E27FC236}">
                <a16:creationId xmlns:a16="http://schemas.microsoft.com/office/drawing/2014/main" id="{C7BF5F45-E55D-0094-308A-DA78BA5A688A}"/>
              </a:ext>
            </a:extLst>
          </p:cNvPr>
          <p:cNvSpPr txBox="1"/>
          <p:nvPr/>
        </p:nvSpPr>
        <p:spPr>
          <a:xfrm>
            <a:off x="3950337" y="4710388"/>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Case studies</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63" name="MH_Number_4">
            <a:hlinkClick r:id="" action="ppaction://noaction"/>
            <a:extLst>
              <a:ext uri="{FF2B5EF4-FFF2-40B4-BE49-F238E27FC236}">
                <a16:creationId xmlns:a16="http://schemas.microsoft.com/office/drawing/2014/main" id="{3EA36BDD-84AB-AEF7-72D7-99DFEC6FCF1E}"/>
              </a:ext>
            </a:extLst>
          </p:cNvPr>
          <p:cNvSpPr/>
          <p:nvPr/>
        </p:nvSpPr>
        <p:spPr bwMode="auto">
          <a:xfrm>
            <a:off x="3198333" y="5760235"/>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4" name="文本框 26">
            <a:extLst>
              <a:ext uri="{FF2B5EF4-FFF2-40B4-BE49-F238E27FC236}">
                <a16:creationId xmlns:a16="http://schemas.microsoft.com/office/drawing/2014/main" id="{5E64ABC0-B3C6-83D1-6B56-C458B7008C4F}"/>
              </a:ext>
            </a:extLst>
          </p:cNvPr>
          <p:cNvSpPr txBox="1"/>
          <p:nvPr/>
        </p:nvSpPr>
        <p:spPr>
          <a:xfrm>
            <a:off x="3198332" y="5760235"/>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05</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5" name="MH_Entry_1">
            <a:hlinkClick r:id="" action="ppaction://noaction"/>
            <a:extLst>
              <a:ext uri="{FF2B5EF4-FFF2-40B4-BE49-F238E27FC236}">
                <a16:creationId xmlns:a16="http://schemas.microsoft.com/office/drawing/2014/main" id="{495BBBAB-6326-8A32-9A52-2D663C103D48}"/>
              </a:ext>
            </a:extLst>
          </p:cNvPr>
          <p:cNvSpPr/>
          <p:nvPr/>
        </p:nvSpPr>
        <p:spPr>
          <a:xfrm>
            <a:off x="3950339" y="6105146"/>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6" name="文本框 8">
            <a:extLst>
              <a:ext uri="{FF2B5EF4-FFF2-40B4-BE49-F238E27FC236}">
                <a16:creationId xmlns:a16="http://schemas.microsoft.com/office/drawing/2014/main" id="{90C20FF1-3B14-CE5D-DEC2-C207F09F83D0}"/>
              </a:ext>
            </a:extLst>
          </p:cNvPr>
          <p:cNvSpPr txBox="1"/>
          <p:nvPr/>
        </p:nvSpPr>
        <p:spPr>
          <a:xfrm>
            <a:off x="3950337" y="565330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Evaluation</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pic>
        <p:nvPicPr>
          <p:cNvPr id="68" name="图片 67">
            <a:extLst>
              <a:ext uri="{FF2B5EF4-FFF2-40B4-BE49-F238E27FC236}">
                <a16:creationId xmlns:a16="http://schemas.microsoft.com/office/drawing/2014/main" id="{CC5F9A27-D3D7-267A-91ED-BE246FB23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91674" y="2758777"/>
            <a:ext cx="730656" cy="730656"/>
          </a:xfrm>
          <a:prstGeom prst="rect">
            <a:avLst/>
          </a:prstGeom>
        </p:spPr>
      </p:pic>
    </p:spTree>
    <p:extLst>
      <p:ext uri="{BB962C8B-B14F-4D97-AF65-F5344CB8AC3E}">
        <p14:creationId xmlns:p14="http://schemas.microsoft.com/office/powerpoint/2010/main" val="2499502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406D48-C96A-1476-57A1-BEE3E65956A4}"/>
              </a:ext>
            </a:extLst>
          </p:cNvPr>
          <p:cNvSpPr>
            <a:spLocks noGrp="1"/>
          </p:cNvSpPr>
          <p:nvPr>
            <p:ph idx="1"/>
            <p:custDataLst>
              <p:tags r:id="rId2"/>
            </p:custDataLst>
          </p:nvPr>
        </p:nvSpPr>
        <p:spPr/>
        <p:txBody>
          <a:bodyPr/>
          <a:lstStyle/>
          <a:p>
            <a:r>
              <a:rPr lang="en-US" altLang="zh-CN" sz="2000" dirty="0">
                <a:solidFill>
                  <a:schemeClr val="accent1"/>
                </a:solidFill>
              </a:rPr>
              <a:t>a) Performance impact due to SHSTK</a:t>
            </a:r>
          </a:p>
          <a:p>
            <a:pPr lvl="1">
              <a:buChar char=" "/>
            </a:pPr>
            <a:r>
              <a:rPr lang="en-US" altLang="zh-CN" sz="1800" b="1"/>
              <a:t>               </a:t>
            </a:r>
            <a:r>
              <a:rPr lang="en-US" altLang="zh-CN" sz="1800"/>
              <a:t>                </a:t>
            </a:r>
            <a:r>
              <a:rPr lang="zh-CN" altLang="en-US" sz="1800"/>
              <a:t> </a:t>
            </a:r>
            <a:r>
              <a:rPr lang="en-US" altLang="zh-CN" sz="1800"/>
              <a:t>                                      </a:t>
            </a:r>
            <a:r>
              <a:rPr lang="zh-CN" altLang="en-US" sz="1800"/>
              <a:t> </a:t>
            </a:r>
            <a:r>
              <a:rPr lang="en-US" altLang="zh-CN" sz="1800"/>
              <a:t>                        </a:t>
            </a:r>
            <a:br>
              <a:rPr lang="en-US" altLang="zh-CN" sz="1800"/>
            </a:br>
            <a:r>
              <a:rPr lang="en-US" altLang="zh-CN" sz="1800"/>
              <a:t>   </a:t>
            </a:r>
            <a:r>
              <a:rPr lang="en-US" altLang="zh-CN" sz="1800">
                <a:solidFill>
                  <a:schemeClr val="accent1"/>
                </a:solidFill>
              </a:rPr>
              <a:t>                                             </a:t>
            </a:r>
            <a:r>
              <a:rPr lang="en-US" altLang="zh-CN" sz="1800"/>
              <a:t> </a:t>
            </a:r>
            <a:endParaRPr lang="en-US" altLang="zh-CN" sz="1800" dirty="0"/>
          </a:p>
        </p:txBody>
      </p:sp>
      <p:sp>
        <p:nvSpPr>
          <p:cNvPr id="3" name="标题 2">
            <a:extLst>
              <a:ext uri="{FF2B5EF4-FFF2-40B4-BE49-F238E27FC236}">
                <a16:creationId xmlns:a16="http://schemas.microsoft.com/office/drawing/2014/main" id="{13885F83-2FFD-9A08-AC97-71FF61D79CA8}"/>
              </a:ext>
            </a:extLst>
          </p:cNvPr>
          <p:cNvSpPr>
            <a:spLocks noGrp="1"/>
          </p:cNvSpPr>
          <p:nvPr>
            <p:ph type="title"/>
            <p:custDataLst>
              <p:tags r:id="rId3"/>
            </p:custDataLst>
          </p:nvPr>
        </p:nvSpPr>
        <p:spPr/>
        <p:txBody>
          <a:bodyPr/>
          <a:lstStyle/>
          <a:p>
            <a:r>
              <a:rPr lang="en-US" altLang="zh-CN" dirty="0"/>
              <a:t>Understanding SHSTK and WRSS</a:t>
            </a:r>
            <a:endParaRPr lang="zh-CN" altLang="en-US" dirty="0"/>
          </a:p>
        </p:txBody>
      </p:sp>
    </p:spTree>
    <p:custDataLst>
      <p:tags r:id="rId1"/>
    </p:custDataLst>
    <p:extLst>
      <p:ext uri="{BB962C8B-B14F-4D97-AF65-F5344CB8AC3E}">
        <p14:creationId xmlns:p14="http://schemas.microsoft.com/office/powerpoint/2010/main" val="29883653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92E7B-95E3-15AC-6C7C-7012E0D4BBBF}"/>
              </a:ext>
            </a:extLst>
          </p:cNvPr>
          <p:cNvSpPr>
            <a:spLocks noGrp="1"/>
          </p:cNvSpPr>
          <p:nvPr>
            <p:ph idx="1"/>
            <p:custDataLst>
              <p:tags r:id="rId2"/>
            </p:custDataLst>
          </p:nvPr>
        </p:nvSpPr>
        <p:spPr/>
        <p:txBody>
          <a:bodyPr>
            <a:normAutofit/>
          </a:bodyPr>
          <a:lstStyle/>
          <a:p>
            <a:r>
              <a:rPr lang="en-US" altLang="zh-CN" sz="2400" dirty="0"/>
              <a:t>Intra-process memory isolation can be used in:</a:t>
            </a:r>
          </a:p>
          <a:p>
            <a:pPr lvl="1"/>
            <a:r>
              <a:rPr lang="en-US" altLang="zh-CN" sz="2000" dirty="0"/>
              <a:t>Protecting the </a:t>
            </a:r>
            <a:r>
              <a:rPr lang="en-US" altLang="zh-CN" sz="2000" dirty="0">
                <a:solidFill>
                  <a:schemeClr val="accent1"/>
                </a:solidFill>
              </a:rPr>
              <a:t>metadata</a:t>
            </a:r>
            <a:r>
              <a:rPr lang="en-US" altLang="zh-CN" sz="2000" dirty="0"/>
              <a:t> of the memory corruption defenses</a:t>
            </a:r>
          </a:p>
          <a:p>
            <a:pPr lvl="2">
              <a:buChar char=" "/>
            </a:pPr>
            <a:r>
              <a:rPr lang="en-US" altLang="zh-CN" sz="1800"/>
              <a:t>                                                                             </a:t>
            </a:r>
            <a:endParaRPr lang="en-US" altLang="zh-CN" sz="1800" dirty="0"/>
          </a:p>
          <a:p>
            <a:pPr lvl="1">
              <a:buChar char=" "/>
            </a:pPr>
            <a:r>
              <a:rPr lang="en-US" altLang="zh-CN" sz="2000"/>
              <a:t>               </a:t>
            </a:r>
            <a:r>
              <a:rPr lang="en-US" altLang="zh-CN" sz="2000">
                <a:solidFill>
                  <a:schemeClr val="accent1"/>
                </a:solidFill>
              </a:rPr>
              <a:t>           </a:t>
            </a:r>
            <a:r>
              <a:rPr lang="en-US" altLang="zh-CN" sz="2000"/>
              <a:t>               </a:t>
            </a:r>
            <a:r>
              <a:rPr lang="zh-CN" altLang="en-US" sz="2000"/>
              <a:t> </a:t>
            </a:r>
            <a:r>
              <a:rPr lang="en-US" altLang="zh-CN" sz="2000"/>
              <a:t>        </a:t>
            </a:r>
            <a:endParaRPr lang="en-US" altLang="zh-CN" sz="2000" dirty="0"/>
          </a:p>
          <a:p>
            <a:pPr>
              <a:buChar char=" "/>
            </a:pPr>
            <a:r>
              <a:rPr lang="en-US" altLang="zh-CN" sz="2400"/>
              <a:t>                                                                    </a:t>
            </a:r>
            <a:r>
              <a:rPr lang="zh-CN" altLang="en-US" sz="2400"/>
              <a:t> </a:t>
            </a:r>
            <a:endParaRPr lang="en-US" altLang="zh-CN" sz="2400" dirty="0"/>
          </a:p>
          <a:p>
            <a:pPr lvl="1">
              <a:buChar char=" "/>
            </a:pPr>
            <a:r>
              <a:rPr lang="en-US" altLang="zh-CN" sz="2000"/>
              <a:t>                       </a:t>
            </a:r>
            <a:endParaRPr lang="en-US" altLang="zh-CN" sz="2000" dirty="0"/>
          </a:p>
          <a:p>
            <a:pPr lvl="2">
              <a:buChar char=" "/>
            </a:pPr>
            <a:r>
              <a:rPr lang="en-US" altLang="zh-CN" sz="1800">
                <a:solidFill>
                  <a:schemeClr val="accent1"/>
                </a:solidFill>
              </a:rPr>
              <a:t>          </a:t>
            </a:r>
            <a:r>
              <a:rPr lang="en-US" altLang="zh-CN" sz="1800"/>
              <a:t>                                    </a:t>
            </a:r>
            <a:endParaRPr lang="en-US" altLang="zh-CN" sz="1800" dirty="0"/>
          </a:p>
        </p:txBody>
      </p:sp>
      <p:sp>
        <p:nvSpPr>
          <p:cNvPr id="3" name="标题 2">
            <a:extLst>
              <a:ext uri="{FF2B5EF4-FFF2-40B4-BE49-F238E27FC236}">
                <a16:creationId xmlns:a16="http://schemas.microsoft.com/office/drawing/2014/main" id="{2A8996A4-C64D-2953-5EA0-25941D320C11}"/>
              </a:ext>
            </a:extLst>
          </p:cNvPr>
          <p:cNvSpPr>
            <a:spLocks noGrp="1"/>
          </p:cNvSpPr>
          <p:nvPr>
            <p:ph type="title"/>
            <p:custDataLst>
              <p:tags r:id="rId3"/>
            </p:custDataLst>
          </p:nvPr>
        </p:nvSpPr>
        <p:spPr/>
        <p:txBody>
          <a:bodyPr/>
          <a:lstStyle/>
          <a:p>
            <a:r>
              <a:rPr lang="en-US" altLang="zh-CN" dirty="0"/>
              <a:t>Intra-process Memory Isolation</a:t>
            </a:r>
            <a:endParaRPr lang="zh-CN" altLang="en-US" dirty="0"/>
          </a:p>
        </p:txBody>
      </p:sp>
    </p:spTree>
    <p:custDataLst>
      <p:tags r:id="rId1"/>
    </p:custDataLst>
    <p:extLst>
      <p:ext uri="{BB962C8B-B14F-4D97-AF65-F5344CB8AC3E}">
        <p14:creationId xmlns:p14="http://schemas.microsoft.com/office/powerpoint/2010/main" val="3976953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406D48-C96A-1476-57A1-BEE3E65956A4}"/>
              </a:ext>
            </a:extLst>
          </p:cNvPr>
          <p:cNvSpPr>
            <a:spLocks noGrp="1"/>
          </p:cNvSpPr>
          <p:nvPr>
            <p:ph idx="1"/>
            <p:custDataLst>
              <p:tags r:id="rId2"/>
            </p:custDataLst>
          </p:nvPr>
        </p:nvSpPr>
        <p:spPr>
          <a:xfrm>
            <a:off x="838200" y="1436778"/>
            <a:ext cx="10515600" cy="4740185"/>
          </a:xfrm>
        </p:spPr>
        <p:txBody>
          <a:bodyPr/>
          <a:lstStyle/>
          <a:p>
            <a:r>
              <a:rPr lang="en-US" altLang="zh-CN" sz="2000" dirty="0">
                <a:solidFill>
                  <a:schemeClr val="accent1"/>
                </a:solidFill>
              </a:rPr>
              <a:t>a) Performance impact due to SHSTK</a:t>
            </a:r>
          </a:p>
          <a:p>
            <a:pPr lvl="1">
              <a:defRPr/>
            </a:pPr>
            <a:r>
              <a:rPr kumimoji="0" lang="en-US" altLang="zh-CN" sz="1800" b="1" strike="noStrike" kern="1200" cap="none" spc="0" normalizeH="0" noProof="0">
                <a:ln>
                  <a:noFill/>
                </a:ln>
                <a:solidFill>
                  <a:schemeClr val="tx1">
                    <a:lumMod val="100000"/>
                  </a:schemeClr>
                </a:solidFill>
                <a:effectLst/>
                <a:uLnTx/>
                <a:uFillTx/>
                <a:ea typeface="等线" panose="02010600030101010101" pitchFamily="2" charset="-122"/>
                <a:cs typeface="+mn-cs"/>
              </a:rPr>
              <a:t>Observation 1: </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SHSTK introduces</a:t>
            </a:r>
            <a:r>
              <a:rPr kumimoji="0" lang="zh-CN" altLang="en-US" sz="1800" strike="noStrike" kern="1200" cap="none" spc="0" normalizeH="0" noProof="0">
                <a:ln>
                  <a:noFill/>
                </a:ln>
                <a:solidFill>
                  <a:schemeClr val="tx1">
                    <a:lumMod val="100000"/>
                  </a:schemeClr>
                </a:solidFill>
                <a:effectLst/>
                <a:uLnTx/>
                <a:uFillTx/>
                <a:ea typeface="等线" panose="02010600030101010101" pitchFamily="2" charset="-122"/>
                <a:cs typeface="+mn-cs"/>
              </a:rPr>
              <a:t> </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only about 2% overhead on SEPC CPU2017</a:t>
            </a:r>
            <a:r>
              <a:rPr kumimoji="0" lang="zh-CN" altLang="en-US" sz="1800" strike="noStrike" kern="1200" cap="none" spc="0" normalizeH="0" noProof="0">
                <a:ln>
                  <a:noFill/>
                </a:ln>
                <a:solidFill>
                  <a:schemeClr val="tx1">
                    <a:lumMod val="100000"/>
                  </a:schemeClr>
                </a:solidFill>
                <a:effectLst/>
                <a:uLnTx/>
                <a:uFillTx/>
                <a:ea typeface="等线" panose="02010600030101010101" pitchFamily="2" charset="-122"/>
                <a:cs typeface="+mn-cs"/>
              </a:rPr>
              <a:t> </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C/C++ benchmarks, which is </a:t>
            </a:r>
            <a:r>
              <a:rPr kumimoji="0" lang="en-US" altLang="zh-CN" sz="1800" strike="noStrike" kern="1200" cap="none" spc="0" normalizeH="0" noProof="0">
                <a:ln>
                  <a:noFill/>
                </a:ln>
                <a:solidFill>
                  <a:schemeClr val="accent1">
                    <a:lumMod val="100000"/>
                  </a:schemeClr>
                </a:solidFill>
                <a:effectLst/>
                <a:uLnTx/>
                <a:uFillTx/>
                <a:ea typeface="等线" panose="02010600030101010101" pitchFamily="2" charset="-122"/>
                <a:cs typeface="+mn-cs"/>
              </a:rPr>
              <a:t>highly efficient and could be widely deployed</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a:t>
            </a:r>
            <a:endParaRPr lang="en-US" altLang="zh-CN" sz="1800" dirty="0"/>
          </a:p>
        </p:txBody>
      </p:sp>
      <p:sp>
        <p:nvSpPr>
          <p:cNvPr id="3" name="标题 2">
            <a:extLst>
              <a:ext uri="{FF2B5EF4-FFF2-40B4-BE49-F238E27FC236}">
                <a16:creationId xmlns:a16="http://schemas.microsoft.com/office/drawing/2014/main" id="{13885F83-2FFD-9A08-AC97-71FF61D79CA8}"/>
              </a:ext>
            </a:extLst>
          </p:cNvPr>
          <p:cNvSpPr>
            <a:spLocks noGrp="1"/>
          </p:cNvSpPr>
          <p:nvPr>
            <p:ph type="title"/>
            <p:custDataLst>
              <p:tags r:id="rId3"/>
            </p:custDataLst>
          </p:nvPr>
        </p:nvSpPr>
        <p:spPr/>
        <p:txBody>
          <a:bodyPr/>
          <a:lstStyle/>
          <a:p>
            <a:r>
              <a:rPr lang="en-US" altLang="zh-CN" dirty="0"/>
              <a:t>Understanding SHSTK and WRSS</a:t>
            </a:r>
            <a:endParaRPr lang="zh-CN" altLang="en-US" dirty="0"/>
          </a:p>
        </p:txBody>
      </p:sp>
      <p:pic>
        <p:nvPicPr>
          <p:cNvPr id="4" name="Picture 2" descr="page57image42176992">
            <a:extLst>
              <a:ext uri="{FF2B5EF4-FFF2-40B4-BE49-F238E27FC236}">
                <a16:creationId xmlns:a16="http://schemas.microsoft.com/office/drawing/2014/main" id="{1DC2AD89-B99F-20A1-8B39-A60B2C6DAF17}"/>
              </a:ext>
            </a:extLst>
          </p:cNvPr>
          <p:cNvPicPr>
            <a:picLocks noChangeAspect="1" noChangeArrowheads="1"/>
          </p:cNvPicPr>
          <p:nvPr>
            <p:custDataLst>
              <p:tags r:id="rId4"/>
            </p:custDataLst>
          </p:nvPr>
        </p:nvPicPr>
        <p:blipFill>
          <a:blip r:embed="rId7">
            <a:extLst>
              <a:ext uri="{28A0092B-C50C-407E-A947-70E740481C1C}">
                <a14:useLocalDpi xmlns:a14="http://schemas.microsoft.com/office/drawing/2010/main" val="0"/>
              </a:ext>
            </a:extLst>
          </a:blip>
          <a:srcRect/>
          <a:stretch>
            <a:fillRect/>
          </a:stretch>
        </p:blipFill>
        <p:spPr bwMode="auto">
          <a:xfrm>
            <a:off x="2704848" y="2535484"/>
            <a:ext cx="7290393" cy="2839048"/>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3426668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E6ADD2-49BF-E07F-2948-9FFE9CC42BCB}"/>
              </a:ext>
            </a:extLst>
          </p:cNvPr>
          <p:cNvSpPr>
            <a:spLocks noGrp="1"/>
          </p:cNvSpPr>
          <p:nvPr>
            <p:ph idx="1"/>
            <p:custDataLst>
              <p:tags r:id="rId2"/>
            </p:custDataLst>
          </p:nvPr>
        </p:nvSpPr>
        <p:spPr/>
        <p:txBody>
          <a:bodyPr/>
          <a:lstStyle/>
          <a:p>
            <a:r>
              <a:rPr lang="en-US" altLang="zh-CN" sz="2000" dirty="0">
                <a:solidFill>
                  <a:schemeClr val="accent1"/>
                </a:solidFill>
              </a:rPr>
              <a:t>a) Performance impact due to SHSTK</a:t>
            </a:r>
          </a:p>
          <a:p>
            <a:pPr lvl="1"/>
            <a:r>
              <a:rPr lang="en-US" altLang="zh-CN" sz="1800" b="1" dirty="0"/>
              <a:t>Observation 1: </a:t>
            </a:r>
            <a:r>
              <a:rPr lang="en-US" altLang="zh-CN" sz="1800" dirty="0"/>
              <a:t>SHSTK introduces</a:t>
            </a:r>
            <a:r>
              <a:rPr lang="zh-CN" altLang="en-US" sz="1800" dirty="0"/>
              <a:t> </a:t>
            </a:r>
            <a:r>
              <a:rPr lang="en-US" altLang="zh-CN" sz="1800" dirty="0"/>
              <a:t>only about 2% overhead on SEPC CPU2017</a:t>
            </a:r>
            <a:r>
              <a:rPr lang="zh-CN" altLang="en-US" sz="1800" dirty="0"/>
              <a:t> </a:t>
            </a:r>
            <a:r>
              <a:rPr lang="en-US" altLang="zh-CN" sz="1800" dirty="0"/>
              <a:t>C/C++ benchmarks, which is </a:t>
            </a:r>
            <a:r>
              <a:rPr lang="en-US" altLang="zh-CN" sz="1800" dirty="0">
                <a:solidFill>
                  <a:schemeClr val="accent1"/>
                </a:solidFill>
              </a:rPr>
              <a:t>highly efficient and could be widely deployed</a:t>
            </a:r>
            <a:r>
              <a:rPr lang="en-US" altLang="zh-CN" sz="1800" dirty="0"/>
              <a:t>.</a:t>
            </a:r>
          </a:p>
          <a:p>
            <a:pPr lvl="1"/>
            <a:endParaRPr lang="en-US" altLang="zh-CN" sz="1800" dirty="0"/>
          </a:p>
          <a:p>
            <a:r>
              <a:rPr lang="en-US" altLang="zh-CN" sz="2000" dirty="0">
                <a:solidFill>
                  <a:schemeClr val="accent1"/>
                </a:solidFill>
              </a:rPr>
              <a:t>b) Latency of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WRSS</a:t>
            </a:r>
          </a:p>
          <a:p>
            <a:pPr lvl="1">
              <a:buChar char=" "/>
            </a:pPr>
            <a:r>
              <a:rPr lang="en-US" altLang="zh-CN" sz="1800" b="1"/>
              <a:t>               </a:t>
            </a:r>
            <a:r>
              <a:rPr lang="en-US" altLang="zh-CN" sz="1800"/>
              <a:t>               </a:t>
            </a:r>
            <a:r>
              <a:rPr lang="en-US" altLang="zh-CN" sz="1800">
                <a:latin typeface="Times New Roman" panose="02020603050405020304" pitchFamily="18" charset="0"/>
                <a:ea typeface="Calibri" panose="020F0502020204030204" pitchFamily="34" charset="0"/>
                <a:cs typeface="Times New Roman" panose="02020603050405020304" pitchFamily="18" charset="0"/>
              </a:rPr>
              <a:t>    </a:t>
            </a:r>
            <a:r>
              <a:rPr lang="en-US" altLang="zh-CN" sz="1800"/>
              <a:t>                                     </a:t>
            </a:r>
            <a:r>
              <a:rPr lang="en-US" altLang="zh-CN" sz="1800">
                <a:solidFill>
                  <a:schemeClr val="accent1"/>
                </a:solidFill>
              </a:rPr>
              <a:t>                </a:t>
            </a:r>
            <a:r>
              <a:rPr lang="en-US" altLang="zh-CN" sz="180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br>
              <a:rPr lang="en-US" altLang="zh-CN" sz="180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br>
            <a:r>
              <a:rPr lang="en-US" altLang="zh-CN" sz="1800">
                <a:solidFill>
                  <a:schemeClr val="accent1"/>
                </a:solidFill>
              </a:rPr>
              <a:t>           </a:t>
            </a:r>
            <a:r>
              <a:rPr lang="en-US" altLang="zh-CN" sz="1800"/>
              <a:t>  </a:t>
            </a:r>
            <a:endParaRPr lang="en-US" altLang="zh-CN" sz="1800" dirty="0"/>
          </a:p>
          <a:p>
            <a:pPr lvl="1"/>
            <a:endParaRPr lang="en-US" altLang="zh-CN" sz="1800" dirty="0"/>
          </a:p>
        </p:txBody>
      </p:sp>
      <p:sp>
        <p:nvSpPr>
          <p:cNvPr id="3" name="标题 2">
            <a:extLst>
              <a:ext uri="{FF2B5EF4-FFF2-40B4-BE49-F238E27FC236}">
                <a16:creationId xmlns:a16="http://schemas.microsoft.com/office/drawing/2014/main" id="{0338B7C1-7044-7A2A-DD8A-FD202C05A25B}"/>
              </a:ext>
            </a:extLst>
          </p:cNvPr>
          <p:cNvSpPr>
            <a:spLocks noGrp="1"/>
          </p:cNvSpPr>
          <p:nvPr>
            <p:ph type="title"/>
            <p:custDataLst>
              <p:tags r:id="rId3"/>
            </p:custDataLst>
          </p:nvPr>
        </p:nvSpPr>
        <p:spPr/>
        <p:txBody>
          <a:bodyPr/>
          <a:lstStyle/>
          <a:p>
            <a:r>
              <a:rPr lang="en-US" altLang="zh-CN" dirty="0"/>
              <a:t>Understanding SHSTK and WRSS</a:t>
            </a:r>
            <a:endParaRPr lang="zh-CN" altLang="en-US" dirty="0"/>
          </a:p>
        </p:txBody>
      </p:sp>
    </p:spTree>
    <p:custDataLst>
      <p:tags r:id="rId1"/>
    </p:custDataLst>
    <p:extLst>
      <p:ext uri="{BB962C8B-B14F-4D97-AF65-F5344CB8AC3E}">
        <p14:creationId xmlns:p14="http://schemas.microsoft.com/office/powerpoint/2010/main" val="3928317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E6ADD2-49BF-E07F-2948-9FFE9CC42BCB}"/>
              </a:ext>
            </a:extLst>
          </p:cNvPr>
          <p:cNvSpPr>
            <a:spLocks noGrp="1"/>
          </p:cNvSpPr>
          <p:nvPr>
            <p:ph idx="1"/>
            <p:custDataLst>
              <p:tags r:id="rId2"/>
            </p:custDataLst>
          </p:nvPr>
        </p:nvSpPr>
        <p:spPr>
          <a:xfrm>
            <a:off x="838200" y="1436778"/>
            <a:ext cx="10515600" cy="4740185"/>
          </a:xfrm>
        </p:spPr>
        <p:txBody>
          <a:bodyPr/>
          <a:lstStyle/>
          <a:p>
            <a:r>
              <a:rPr lang="en-US" altLang="zh-CN" sz="2000" dirty="0">
                <a:solidFill>
                  <a:schemeClr val="accent1"/>
                </a:solidFill>
              </a:rPr>
              <a:t>a) Performance impact due to SHSTK</a:t>
            </a:r>
          </a:p>
          <a:p>
            <a:pPr lvl="1"/>
            <a:r>
              <a:rPr lang="en-US" altLang="zh-CN" sz="1800" b="1" dirty="0"/>
              <a:t>Observation 1: </a:t>
            </a:r>
            <a:r>
              <a:rPr lang="en-US" altLang="zh-CN" sz="1800" dirty="0"/>
              <a:t>SHSTK introduces</a:t>
            </a:r>
            <a:r>
              <a:rPr lang="zh-CN" altLang="en-US" sz="1800" dirty="0"/>
              <a:t> </a:t>
            </a:r>
            <a:r>
              <a:rPr lang="en-US" altLang="zh-CN" sz="1800" dirty="0"/>
              <a:t>only about 2% overhead on SEPC CPU2017</a:t>
            </a:r>
            <a:r>
              <a:rPr lang="zh-CN" altLang="en-US" sz="1800" dirty="0"/>
              <a:t> </a:t>
            </a:r>
            <a:r>
              <a:rPr lang="en-US" altLang="zh-CN" sz="1800" dirty="0"/>
              <a:t>C/C++ benchmarks, which is </a:t>
            </a:r>
            <a:r>
              <a:rPr lang="en-US" altLang="zh-CN" sz="1800" dirty="0">
                <a:solidFill>
                  <a:schemeClr val="accent1"/>
                </a:solidFill>
              </a:rPr>
              <a:t>highly efficient and could be widely deployed</a:t>
            </a:r>
            <a:r>
              <a:rPr lang="en-US" altLang="zh-CN" sz="1800" dirty="0"/>
              <a:t>.</a:t>
            </a:r>
          </a:p>
          <a:p>
            <a:pPr lvl="1"/>
            <a:endParaRPr lang="en-US" altLang="zh-CN" sz="1800" dirty="0"/>
          </a:p>
          <a:p>
            <a:r>
              <a:rPr lang="en-US" altLang="zh-CN" sz="2000" dirty="0">
                <a:solidFill>
                  <a:schemeClr val="accent1"/>
                </a:solidFill>
              </a:rPr>
              <a:t>b) Latency of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WRSS</a:t>
            </a:r>
          </a:p>
          <a:p>
            <a:pPr lvl="1">
              <a:defRPr/>
            </a:pPr>
            <a:r>
              <a:rPr kumimoji="0" lang="en-US" altLang="zh-CN" sz="1800" b="1" strike="noStrike" kern="1200" cap="none" spc="0" normalizeH="0" noProof="0">
                <a:ln>
                  <a:noFill/>
                </a:ln>
                <a:solidFill>
                  <a:schemeClr val="tx1">
                    <a:lumMod val="100000"/>
                  </a:schemeClr>
                </a:solidFill>
                <a:effectLst/>
                <a:uLnTx/>
                <a:uFillTx/>
                <a:ea typeface="等线" panose="02010600030101010101" pitchFamily="2" charset="-122"/>
                <a:cs typeface="+mn-cs"/>
              </a:rPr>
              <a:t>Observation 2: </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The latency of </a:t>
            </a:r>
            <a:r>
              <a:rPr kumimoji="0" lang="en-US" altLang="zh-CN" sz="1800" strike="noStrike" kern="1200" cap="none" spc="0" normalizeH="0" noProof="0">
                <a:ln>
                  <a:noFill/>
                </a:ln>
                <a:solidFill>
                  <a:schemeClr val="tx1">
                    <a:lumMod val="10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WRSS</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 takes about 9.3 CPU cycles which is </a:t>
            </a:r>
            <a:r>
              <a:rPr kumimoji="0" lang="en-US" altLang="zh-CN" sz="1800" strike="noStrike" kern="1200" cap="none" spc="0" normalizeH="0" noProof="0">
                <a:ln>
                  <a:noFill/>
                </a:ln>
                <a:solidFill>
                  <a:schemeClr val="accent1">
                    <a:lumMod val="100000"/>
                  </a:schemeClr>
                </a:solidFill>
                <a:effectLst/>
                <a:uLnTx/>
                <a:uFillTx/>
                <a:ea typeface="等线" panose="02010600030101010101" pitchFamily="2" charset="-122"/>
                <a:cs typeface="+mn-cs"/>
              </a:rPr>
              <a:t>slower than the </a:t>
            </a:r>
            <a:r>
              <a:rPr kumimoji="0" lang="en-US" altLang="zh-CN" sz="1800" strike="noStrike" kern="1200" cap="none" spc="0" normalizeH="0" noProof="0">
                <a:ln>
                  <a:noFill/>
                </a:ln>
                <a:solidFill>
                  <a:schemeClr val="accent1">
                    <a:lumMod val="10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MOV </a:t>
            </a:r>
            <a:r>
              <a:rPr kumimoji="0" lang="en-US" altLang="zh-CN" sz="1800" strike="noStrike" kern="1200" cap="none" spc="0" normalizeH="0" noProof="0">
                <a:ln>
                  <a:noFill/>
                </a:ln>
                <a:solidFill>
                  <a:schemeClr val="accent1">
                    <a:lumMod val="100000"/>
                  </a:schemeClr>
                </a:solidFill>
                <a:effectLst/>
                <a:uLnTx/>
                <a:uFillTx/>
                <a:ea typeface="等线" panose="02010600030101010101" pitchFamily="2" charset="-122"/>
                <a:cs typeface="+mn-cs"/>
              </a:rPr>
              <a:t>instruction</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 </a:t>
            </a:r>
          </a:p>
          <a:p>
            <a:pPr lvl="1"/>
            <a:endParaRPr lang="en-US" altLang="zh-CN" sz="1800" dirty="0"/>
          </a:p>
        </p:txBody>
      </p:sp>
      <p:sp>
        <p:nvSpPr>
          <p:cNvPr id="3" name="标题 2">
            <a:extLst>
              <a:ext uri="{FF2B5EF4-FFF2-40B4-BE49-F238E27FC236}">
                <a16:creationId xmlns:a16="http://schemas.microsoft.com/office/drawing/2014/main" id="{0338B7C1-7044-7A2A-DD8A-FD202C05A25B}"/>
              </a:ext>
            </a:extLst>
          </p:cNvPr>
          <p:cNvSpPr>
            <a:spLocks noGrp="1"/>
          </p:cNvSpPr>
          <p:nvPr>
            <p:ph type="title"/>
            <p:custDataLst>
              <p:tags r:id="rId3"/>
            </p:custDataLst>
          </p:nvPr>
        </p:nvSpPr>
        <p:spPr/>
        <p:txBody>
          <a:bodyPr/>
          <a:lstStyle/>
          <a:p>
            <a:r>
              <a:rPr lang="en-US" altLang="zh-CN" dirty="0"/>
              <a:t>Understanding SHSTK and WRSS</a:t>
            </a:r>
            <a:endParaRPr lang="zh-CN" altLang="en-US" dirty="0"/>
          </a:p>
        </p:txBody>
      </p:sp>
      <p:pic>
        <p:nvPicPr>
          <p:cNvPr id="4" name="图片 3">
            <a:extLst>
              <a:ext uri="{FF2B5EF4-FFF2-40B4-BE49-F238E27FC236}">
                <a16:creationId xmlns:a16="http://schemas.microsoft.com/office/drawing/2014/main" id="{B978A100-8FE4-D4A8-CD75-03F280A20B39}"/>
              </a:ext>
            </a:extLst>
          </p:cNvPr>
          <p:cNvPicPr>
            <a:picLocks noChangeAspect="1"/>
          </p:cNvPicPr>
          <p:nvPr>
            <p:custDataLst>
              <p:tags r:id="rId4"/>
            </p:custDataLst>
          </p:nvPr>
        </p:nvPicPr>
        <p:blipFill>
          <a:blip r:embed="rId7"/>
          <a:stretch>
            <a:fillRect/>
          </a:stretch>
        </p:blipFill>
        <p:spPr>
          <a:xfrm>
            <a:off x="2683522" y="3712769"/>
            <a:ext cx="6684214" cy="2066314"/>
          </a:xfrm>
          <a:prstGeom prst="rect">
            <a:avLst/>
          </a:prstGeom>
        </p:spPr>
      </p:pic>
    </p:spTree>
    <p:custDataLst>
      <p:tags r:id="rId1"/>
    </p:custDataLst>
    <p:extLst>
      <p:ext uri="{BB962C8B-B14F-4D97-AF65-F5344CB8AC3E}">
        <p14:creationId xmlns:p14="http://schemas.microsoft.com/office/powerpoint/2010/main" val="37524534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E6ADD2-49BF-E07F-2948-9FFE9CC42BCB}"/>
              </a:ext>
            </a:extLst>
          </p:cNvPr>
          <p:cNvSpPr>
            <a:spLocks noGrp="1"/>
          </p:cNvSpPr>
          <p:nvPr>
            <p:ph idx="1"/>
            <p:custDataLst>
              <p:tags r:id="rId2"/>
            </p:custDataLst>
          </p:nvPr>
        </p:nvSpPr>
        <p:spPr/>
        <p:txBody>
          <a:bodyPr/>
          <a:lstStyle/>
          <a:p>
            <a:r>
              <a:rPr lang="en-US" altLang="zh-CN" sz="2000" dirty="0">
                <a:solidFill>
                  <a:schemeClr val="accent1"/>
                </a:solidFill>
              </a:rPr>
              <a:t>a) Performance impact due to SHSTK</a:t>
            </a:r>
          </a:p>
          <a:p>
            <a:pPr lvl="1"/>
            <a:r>
              <a:rPr lang="en-US" altLang="zh-CN" sz="1800" b="1" dirty="0"/>
              <a:t>Observation 1: </a:t>
            </a:r>
            <a:r>
              <a:rPr lang="en-US" altLang="zh-CN" sz="1800" dirty="0"/>
              <a:t>SHSTK introduces</a:t>
            </a:r>
            <a:r>
              <a:rPr lang="zh-CN" altLang="en-US" sz="1800" dirty="0"/>
              <a:t> </a:t>
            </a:r>
            <a:r>
              <a:rPr lang="en-US" altLang="zh-CN" sz="1800" dirty="0"/>
              <a:t>only about 2% overhead on SEPC CPU2017</a:t>
            </a:r>
            <a:r>
              <a:rPr lang="zh-CN" altLang="en-US" sz="1800" dirty="0"/>
              <a:t> </a:t>
            </a:r>
            <a:r>
              <a:rPr lang="en-US" altLang="zh-CN" sz="1800" dirty="0"/>
              <a:t>C/C++ benchmarks, which is </a:t>
            </a:r>
            <a:r>
              <a:rPr lang="en-US" altLang="zh-CN" sz="1800" dirty="0">
                <a:solidFill>
                  <a:schemeClr val="accent1"/>
                </a:solidFill>
              </a:rPr>
              <a:t>highly efficient and could be widely deployed</a:t>
            </a:r>
            <a:r>
              <a:rPr lang="en-US" altLang="zh-CN" sz="1800" dirty="0"/>
              <a:t>.</a:t>
            </a:r>
          </a:p>
          <a:p>
            <a:pPr lvl="1"/>
            <a:endParaRPr lang="en-US" altLang="zh-CN" sz="1800" dirty="0"/>
          </a:p>
          <a:p>
            <a:r>
              <a:rPr lang="en-US" altLang="zh-CN" sz="2000" dirty="0">
                <a:solidFill>
                  <a:schemeClr val="accent1"/>
                </a:solidFill>
              </a:rPr>
              <a:t>b) Latency of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WRSS</a:t>
            </a:r>
          </a:p>
          <a:p>
            <a:pPr lvl="1"/>
            <a:r>
              <a:rPr lang="en-US" altLang="zh-CN" sz="1800" b="1" dirty="0"/>
              <a:t>Observation 2: </a:t>
            </a:r>
            <a:r>
              <a:rPr lang="en-US" altLang="zh-CN" sz="1800" dirty="0"/>
              <a:t>The latency of </a:t>
            </a:r>
            <a:r>
              <a:rPr lang="en-US" altLang="zh-CN" sz="1800" dirty="0">
                <a:latin typeface="Times New Roman" panose="02020603050405020304" pitchFamily="18" charset="0"/>
                <a:ea typeface="Calibri" panose="020F0502020204030204" pitchFamily="34" charset="0"/>
                <a:cs typeface="Times New Roman" panose="02020603050405020304" pitchFamily="18" charset="0"/>
              </a:rPr>
              <a:t>WRSS</a:t>
            </a:r>
            <a:r>
              <a:rPr lang="en-US" altLang="zh-CN" sz="1800" dirty="0"/>
              <a:t> takes about 9.3 CPU cycles which is </a:t>
            </a:r>
            <a:r>
              <a:rPr lang="en-US" altLang="zh-CN" sz="1800" dirty="0">
                <a:solidFill>
                  <a:schemeClr val="accent1"/>
                </a:solidFill>
              </a:rPr>
              <a:t>slower than the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MOV </a:t>
            </a:r>
            <a:r>
              <a:rPr lang="en-US" altLang="zh-CN" sz="1800" dirty="0">
                <a:solidFill>
                  <a:schemeClr val="accent1"/>
                </a:solidFill>
              </a:rPr>
              <a:t>instruction</a:t>
            </a:r>
            <a:r>
              <a:rPr lang="en-US" altLang="zh-CN" sz="1800" dirty="0"/>
              <a:t>. </a:t>
            </a:r>
          </a:p>
          <a:p>
            <a:pPr lvl="1"/>
            <a:endParaRPr lang="en-US" altLang="zh-CN" sz="1800" dirty="0"/>
          </a:p>
          <a:p>
            <a:r>
              <a:rPr lang="en-US" altLang="zh-CN" sz="2000" dirty="0">
                <a:solidFill>
                  <a:schemeClr val="accent1"/>
                </a:solidFill>
              </a:rPr>
              <a:t>c) Comparison with MPK</a:t>
            </a:r>
          </a:p>
          <a:p>
            <a:pPr lvl="1">
              <a:buChar char=" "/>
            </a:pPr>
            <a:r>
              <a:rPr lang="en-US" altLang="zh-CN" sz="1800" b="1"/>
              <a:t>               </a:t>
            </a:r>
            <a:r>
              <a:rPr lang="en-US" altLang="zh-CN" sz="1800"/>
              <a:t>                                                  </a:t>
            </a:r>
            <a:r>
              <a:rPr lang="en-US" altLang="zh-CN" sz="1800">
                <a:latin typeface="Times New Roman" panose="02020603050405020304" pitchFamily="18" charset="0"/>
                <a:ea typeface="Calibri" panose="020F0502020204030204" pitchFamily="34" charset="0"/>
                <a:cs typeface="Times New Roman" panose="02020603050405020304" pitchFamily="18" charset="0"/>
              </a:rPr>
              <a:t>    </a:t>
            </a:r>
            <a:r>
              <a:rPr lang="en-US" altLang="zh-CN" sz="1800"/>
              <a:t>                              </a:t>
            </a:r>
            <a:br>
              <a:rPr lang="en-US" altLang="zh-CN" sz="1800"/>
            </a:br>
            <a:r>
              <a:rPr lang="en-US" altLang="zh-CN" sz="1800"/>
              <a:t>                                </a:t>
            </a:r>
            <a:r>
              <a:rPr lang="en-US" altLang="zh-CN" sz="180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     </a:t>
            </a:r>
            <a:r>
              <a:rPr lang="en-US" altLang="zh-CN" sz="1800">
                <a:solidFill>
                  <a:schemeClr val="accent1"/>
                </a:solidFill>
              </a:rPr>
              <a:t>                         </a:t>
            </a:r>
            <a:r>
              <a:rPr lang="en-US" altLang="zh-CN" sz="1800"/>
              <a:t>                                      </a:t>
            </a:r>
            <a:endParaRPr lang="en-US" altLang="zh-CN" sz="1800" dirty="0"/>
          </a:p>
        </p:txBody>
      </p:sp>
      <p:sp>
        <p:nvSpPr>
          <p:cNvPr id="3" name="标题 2">
            <a:extLst>
              <a:ext uri="{FF2B5EF4-FFF2-40B4-BE49-F238E27FC236}">
                <a16:creationId xmlns:a16="http://schemas.microsoft.com/office/drawing/2014/main" id="{0338B7C1-7044-7A2A-DD8A-FD202C05A25B}"/>
              </a:ext>
            </a:extLst>
          </p:cNvPr>
          <p:cNvSpPr>
            <a:spLocks noGrp="1"/>
          </p:cNvSpPr>
          <p:nvPr>
            <p:ph type="title"/>
            <p:custDataLst>
              <p:tags r:id="rId3"/>
            </p:custDataLst>
          </p:nvPr>
        </p:nvSpPr>
        <p:spPr/>
        <p:txBody>
          <a:bodyPr/>
          <a:lstStyle/>
          <a:p>
            <a:r>
              <a:rPr lang="en-US" altLang="zh-CN" dirty="0"/>
              <a:t>Understanding SHSTK and WRSS</a:t>
            </a:r>
            <a:endParaRPr lang="zh-CN" altLang="en-US" dirty="0"/>
          </a:p>
        </p:txBody>
      </p:sp>
    </p:spTree>
    <p:custDataLst>
      <p:tags r:id="rId1"/>
    </p:custDataLst>
    <p:extLst>
      <p:ext uri="{BB962C8B-B14F-4D97-AF65-F5344CB8AC3E}">
        <p14:creationId xmlns:p14="http://schemas.microsoft.com/office/powerpoint/2010/main" val="859219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AAE6ADD2-49BF-E07F-2948-9FFE9CC42BCB}"/>
              </a:ext>
            </a:extLst>
          </p:cNvPr>
          <p:cNvSpPr>
            <a:spLocks noGrp="1"/>
          </p:cNvSpPr>
          <p:nvPr>
            <p:ph idx="1"/>
            <p:custDataLst>
              <p:tags r:id="rId2"/>
            </p:custDataLst>
          </p:nvPr>
        </p:nvSpPr>
        <p:spPr>
          <a:xfrm>
            <a:off x="838200" y="1436778"/>
            <a:ext cx="10515600" cy="4740185"/>
          </a:xfrm>
        </p:spPr>
        <p:txBody>
          <a:bodyPr/>
          <a:lstStyle/>
          <a:p>
            <a:r>
              <a:rPr lang="en-US" altLang="zh-CN" sz="2000" dirty="0">
                <a:solidFill>
                  <a:schemeClr val="accent1"/>
                </a:solidFill>
              </a:rPr>
              <a:t>a) Performance impact due to SHSTK</a:t>
            </a:r>
          </a:p>
          <a:p>
            <a:pPr lvl="1"/>
            <a:r>
              <a:rPr lang="en-US" altLang="zh-CN" sz="1800" b="1" dirty="0"/>
              <a:t>Observation 1: </a:t>
            </a:r>
            <a:r>
              <a:rPr lang="en-US" altLang="zh-CN" sz="1800" dirty="0"/>
              <a:t>SHSTK introduces</a:t>
            </a:r>
            <a:r>
              <a:rPr lang="zh-CN" altLang="en-US" sz="1800" dirty="0"/>
              <a:t> </a:t>
            </a:r>
            <a:r>
              <a:rPr lang="en-US" altLang="zh-CN" sz="1800" dirty="0"/>
              <a:t>only about 2% overhead on SEPC CPU2017</a:t>
            </a:r>
            <a:r>
              <a:rPr lang="zh-CN" altLang="en-US" sz="1800" dirty="0"/>
              <a:t> </a:t>
            </a:r>
            <a:r>
              <a:rPr lang="en-US" altLang="zh-CN" sz="1800" dirty="0"/>
              <a:t>C/C++ benchmarks, which is </a:t>
            </a:r>
            <a:r>
              <a:rPr lang="en-US" altLang="zh-CN" sz="1800" dirty="0">
                <a:solidFill>
                  <a:schemeClr val="accent1"/>
                </a:solidFill>
              </a:rPr>
              <a:t>highly efficient and could be widely deployed</a:t>
            </a:r>
            <a:r>
              <a:rPr lang="en-US" altLang="zh-CN" sz="1800" dirty="0"/>
              <a:t>.</a:t>
            </a:r>
          </a:p>
          <a:p>
            <a:pPr lvl="1"/>
            <a:endParaRPr lang="en-US" altLang="zh-CN" sz="1800" dirty="0"/>
          </a:p>
          <a:p>
            <a:r>
              <a:rPr lang="en-US" altLang="zh-CN" sz="2000" dirty="0">
                <a:solidFill>
                  <a:schemeClr val="accent1"/>
                </a:solidFill>
              </a:rPr>
              <a:t>b) Latency of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WRSS</a:t>
            </a:r>
          </a:p>
          <a:p>
            <a:pPr lvl="1"/>
            <a:r>
              <a:rPr lang="en-US" altLang="zh-CN" sz="1800" b="1" dirty="0"/>
              <a:t>Observation 2: </a:t>
            </a:r>
            <a:r>
              <a:rPr lang="en-US" altLang="zh-CN" sz="1800" dirty="0"/>
              <a:t>The latency of </a:t>
            </a:r>
            <a:r>
              <a:rPr lang="en-US" altLang="zh-CN" sz="1800" dirty="0">
                <a:latin typeface="Times New Roman" panose="02020603050405020304" pitchFamily="18" charset="0"/>
                <a:ea typeface="Calibri" panose="020F0502020204030204" pitchFamily="34" charset="0"/>
                <a:cs typeface="Times New Roman" panose="02020603050405020304" pitchFamily="18" charset="0"/>
              </a:rPr>
              <a:t>WRSS</a:t>
            </a:r>
            <a:r>
              <a:rPr lang="en-US" altLang="zh-CN" sz="1800" dirty="0"/>
              <a:t> takes about 9.3 CPU cycles which is </a:t>
            </a:r>
            <a:r>
              <a:rPr lang="en-US" altLang="zh-CN" sz="1800" dirty="0">
                <a:solidFill>
                  <a:schemeClr val="accent1"/>
                </a:solidFill>
              </a:rPr>
              <a:t>slower than the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MOV </a:t>
            </a:r>
            <a:r>
              <a:rPr lang="en-US" altLang="zh-CN" sz="1800" dirty="0">
                <a:solidFill>
                  <a:schemeClr val="accent1"/>
                </a:solidFill>
              </a:rPr>
              <a:t>instruction</a:t>
            </a:r>
            <a:r>
              <a:rPr lang="en-US" altLang="zh-CN" sz="1800" dirty="0"/>
              <a:t>. </a:t>
            </a:r>
          </a:p>
          <a:p>
            <a:pPr lvl="1"/>
            <a:endParaRPr lang="en-US" altLang="zh-CN" sz="1800" dirty="0"/>
          </a:p>
          <a:p>
            <a:r>
              <a:rPr lang="en-US" altLang="zh-CN" sz="2000" dirty="0">
                <a:solidFill>
                  <a:schemeClr val="accent1"/>
                </a:solidFill>
              </a:rPr>
              <a:t>c) Comparison with MPK</a:t>
            </a:r>
          </a:p>
          <a:p>
            <a:pPr lvl="1">
              <a:defRPr/>
            </a:pPr>
            <a:r>
              <a:rPr kumimoji="0" lang="en-US" altLang="zh-CN" sz="1800" b="1" strike="noStrike" kern="1200" cap="none" spc="0" normalizeH="0" noProof="0">
                <a:ln>
                  <a:noFill/>
                </a:ln>
                <a:solidFill>
                  <a:schemeClr val="tx1">
                    <a:lumMod val="100000"/>
                  </a:schemeClr>
                </a:solidFill>
                <a:effectLst/>
                <a:uLnTx/>
                <a:uFillTx/>
                <a:ea typeface="等线" panose="02010600030101010101" pitchFamily="2" charset="-122"/>
                <a:cs typeface="+mn-cs"/>
              </a:rPr>
              <a:t>Observation 3: </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A data combination operation is needed when using </a:t>
            </a:r>
            <a:r>
              <a:rPr kumimoji="0" lang="en-US" altLang="zh-CN" sz="1800" strike="noStrike" kern="1200" cap="none" spc="0" normalizeH="0" noProof="0">
                <a:ln>
                  <a:noFill/>
                </a:ln>
                <a:solidFill>
                  <a:schemeClr val="tx1">
                    <a:lumMod val="10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WRSS</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 to write data with arbitrary length at an arbitrary address. </a:t>
            </a:r>
            <a:r>
              <a:rPr kumimoji="0" lang="en-US" altLang="zh-CN" sz="1800" strike="noStrike" kern="1200" cap="none" spc="0" normalizeH="0" noProof="0">
                <a:ln>
                  <a:noFill/>
                </a:ln>
                <a:solidFill>
                  <a:schemeClr val="accent1">
                    <a:lumMod val="100000"/>
                  </a:schemeClr>
                </a:solidFill>
                <a:effectLst/>
                <a:uLnTx/>
                <a:uFillTx/>
                <a:latin typeface="Times New Roman" panose="02020603050405020304" pitchFamily="18" charset="0"/>
                <a:ea typeface="Calibri" panose="020F0502020204030204" pitchFamily="34" charset="0"/>
                <a:cs typeface="Times New Roman" panose="02020603050405020304" pitchFamily="18" charset="0"/>
              </a:rPr>
              <a:t>WRSSQ</a:t>
            </a:r>
            <a:r>
              <a:rPr kumimoji="0" lang="en-US" altLang="zh-CN" sz="1800" strike="noStrike" kern="1200" cap="none" spc="0" normalizeH="0" noProof="0">
                <a:ln>
                  <a:noFill/>
                </a:ln>
                <a:solidFill>
                  <a:schemeClr val="accent1">
                    <a:lumMod val="100000"/>
                  </a:schemeClr>
                </a:solidFill>
                <a:effectLst/>
                <a:uLnTx/>
                <a:uFillTx/>
                <a:ea typeface="等线" panose="02010600030101010101" pitchFamily="2" charset="-122"/>
                <a:cs typeface="+mn-cs"/>
              </a:rPr>
              <a:t> performs better than MPK</a:t>
            </a:r>
            <a:r>
              <a:rPr kumimoji="0" lang="en-US" altLang="zh-CN" sz="1800" strike="noStrike" kern="1200" cap="none" spc="0" normalizeH="0" noProof="0">
                <a:ln>
                  <a:noFill/>
                </a:ln>
                <a:solidFill>
                  <a:schemeClr val="tx1">
                    <a:lumMod val="100000"/>
                  </a:schemeClr>
                </a:solidFill>
                <a:effectLst/>
                <a:uLnTx/>
                <a:uFillTx/>
                <a:ea typeface="等线" panose="02010600030101010101" pitchFamily="2" charset="-122"/>
                <a:cs typeface="+mn-cs"/>
              </a:rPr>
              <a:t> when data writing is within 24 bytes.</a:t>
            </a:r>
            <a:endParaRPr lang="en-US" altLang="zh-CN" sz="1800" dirty="0"/>
          </a:p>
        </p:txBody>
      </p:sp>
      <p:sp>
        <p:nvSpPr>
          <p:cNvPr id="3" name="标题 2">
            <a:extLst>
              <a:ext uri="{FF2B5EF4-FFF2-40B4-BE49-F238E27FC236}">
                <a16:creationId xmlns:a16="http://schemas.microsoft.com/office/drawing/2014/main" id="{0338B7C1-7044-7A2A-DD8A-FD202C05A25B}"/>
              </a:ext>
            </a:extLst>
          </p:cNvPr>
          <p:cNvSpPr>
            <a:spLocks noGrp="1"/>
          </p:cNvSpPr>
          <p:nvPr>
            <p:ph type="title"/>
            <p:custDataLst>
              <p:tags r:id="rId3"/>
            </p:custDataLst>
          </p:nvPr>
        </p:nvSpPr>
        <p:spPr/>
        <p:txBody>
          <a:bodyPr/>
          <a:lstStyle/>
          <a:p>
            <a:r>
              <a:rPr lang="en-US" altLang="zh-CN" dirty="0"/>
              <a:t>Understanding SHSTK and WRSS</a:t>
            </a:r>
            <a:endParaRPr lang="zh-CN" altLang="en-US" dirty="0"/>
          </a:p>
        </p:txBody>
      </p:sp>
      <p:pic>
        <p:nvPicPr>
          <p:cNvPr id="4" name="图片 3">
            <a:extLst>
              <a:ext uri="{FF2B5EF4-FFF2-40B4-BE49-F238E27FC236}">
                <a16:creationId xmlns:a16="http://schemas.microsoft.com/office/drawing/2014/main" id="{E184E64E-BC8C-E073-6323-FA933FDE6B5F}"/>
              </a:ext>
            </a:extLst>
          </p:cNvPr>
          <p:cNvPicPr>
            <a:picLocks noChangeAspect="1"/>
          </p:cNvPicPr>
          <p:nvPr>
            <p:custDataLst>
              <p:tags r:id="rId4"/>
            </p:custDataLst>
          </p:nvPr>
        </p:nvPicPr>
        <p:blipFill>
          <a:blip r:embed="rId7"/>
          <a:stretch>
            <a:fillRect/>
          </a:stretch>
        </p:blipFill>
        <p:spPr>
          <a:xfrm>
            <a:off x="3396727" y="4753639"/>
            <a:ext cx="5645945" cy="2007084"/>
          </a:xfrm>
          <a:prstGeom prst="rect">
            <a:avLst/>
          </a:prstGeom>
        </p:spPr>
      </p:pic>
    </p:spTree>
    <p:custDataLst>
      <p:tags r:id="rId1"/>
    </p:custDataLst>
    <p:extLst>
      <p:ext uri="{BB962C8B-B14F-4D97-AF65-F5344CB8AC3E}">
        <p14:creationId xmlns:p14="http://schemas.microsoft.com/office/powerpoint/2010/main" val="4781204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4406D48-C96A-1476-57A1-BEE3E65956A4}"/>
              </a:ext>
            </a:extLst>
          </p:cNvPr>
          <p:cNvSpPr>
            <a:spLocks noGrp="1"/>
          </p:cNvSpPr>
          <p:nvPr>
            <p:ph idx="1"/>
          </p:nvPr>
        </p:nvSpPr>
        <p:spPr/>
        <p:txBody>
          <a:bodyPr>
            <a:normAutofit/>
          </a:bodyPr>
          <a:lstStyle/>
          <a:p>
            <a:r>
              <a:rPr lang="en-US" altLang="zh-CN" sz="2000" dirty="0">
                <a:solidFill>
                  <a:schemeClr val="accent1"/>
                </a:solidFill>
              </a:rPr>
              <a:t>a) Performance impact due to SHSTK</a:t>
            </a:r>
          </a:p>
          <a:p>
            <a:pPr lvl="1"/>
            <a:r>
              <a:rPr lang="en-US" altLang="zh-CN" sz="1800" b="1" dirty="0"/>
              <a:t>Observation 1: </a:t>
            </a:r>
            <a:r>
              <a:rPr lang="en-US" altLang="zh-CN" sz="1800" dirty="0"/>
              <a:t>SHSTK introduces</a:t>
            </a:r>
            <a:r>
              <a:rPr lang="zh-CN" altLang="en-US" sz="1800" dirty="0"/>
              <a:t> </a:t>
            </a:r>
            <a:r>
              <a:rPr lang="en-US" altLang="zh-CN" sz="1800" dirty="0"/>
              <a:t>only about 2% overhead on SEPC CPU2017</a:t>
            </a:r>
            <a:r>
              <a:rPr lang="zh-CN" altLang="en-US" sz="1800" dirty="0"/>
              <a:t> </a:t>
            </a:r>
            <a:r>
              <a:rPr lang="en-US" altLang="zh-CN" sz="1800" dirty="0"/>
              <a:t>C/C++ benchmarks, which is </a:t>
            </a:r>
            <a:r>
              <a:rPr lang="en-US" altLang="zh-CN" sz="1800" dirty="0">
                <a:solidFill>
                  <a:schemeClr val="accent1"/>
                </a:solidFill>
              </a:rPr>
              <a:t>highly efficient and could be widely deployed</a:t>
            </a:r>
            <a:r>
              <a:rPr lang="en-US" altLang="zh-CN" sz="1800" dirty="0"/>
              <a:t>.</a:t>
            </a:r>
          </a:p>
          <a:p>
            <a:pPr lvl="1"/>
            <a:endParaRPr lang="en-US" altLang="zh-CN" sz="1800" dirty="0"/>
          </a:p>
          <a:p>
            <a:r>
              <a:rPr lang="en-US" altLang="zh-CN" sz="2000" dirty="0">
                <a:solidFill>
                  <a:schemeClr val="accent1"/>
                </a:solidFill>
              </a:rPr>
              <a:t>b) Latency of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WRSS</a:t>
            </a:r>
          </a:p>
          <a:p>
            <a:pPr lvl="1"/>
            <a:r>
              <a:rPr lang="en-US" altLang="zh-CN" sz="1800" b="1" dirty="0"/>
              <a:t>Observation 2: </a:t>
            </a:r>
            <a:r>
              <a:rPr lang="en-US" altLang="zh-CN" sz="1800" dirty="0"/>
              <a:t>The latency of </a:t>
            </a:r>
            <a:r>
              <a:rPr lang="en-US" altLang="zh-CN" sz="1800" dirty="0">
                <a:latin typeface="Times New Roman" panose="02020603050405020304" pitchFamily="18" charset="0"/>
                <a:ea typeface="Calibri" panose="020F0502020204030204" pitchFamily="34" charset="0"/>
                <a:cs typeface="Times New Roman" panose="02020603050405020304" pitchFamily="18" charset="0"/>
              </a:rPr>
              <a:t>WRSS</a:t>
            </a:r>
            <a:r>
              <a:rPr lang="en-US" altLang="zh-CN" sz="1800" dirty="0"/>
              <a:t> takes about 9.3 CPU cycles which is </a:t>
            </a:r>
            <a:r>
              <a:rPr lang="en-US" altLang="zh-CN" sz="1800" dirty="0">
                <a:solidFill>
                  <a:schemeClr val="accent1"/>
                </a:solidFill>
              </a:rPr>
              <a:t>slower than the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MOV </a:t>
            </a:r>
            <a:r>
              <a:rPr lang="en-US" altLang="zh-CN" sz="1800" dirty="0">
                <a:solidFill>
                  <a:schemeClr val="accent1"/>
                </a:solidFill>
              </a:rPr>
              <a:t>instruction</a:t>
            </a:r>
            <a:r>
              <a:rPr lang="en-US" altLang="zh-CN" sz="1800" dirty="0"/>
              <a:t>. </a:t>
            </a:r>
          </a:p>
          <a:p>
            <a:pPr lvl="1"/>
            <a:endParaRPr lang="en-US" altLang="zh-CN" sz="1800" dirty="0"/>
          </a:p>
          <a:p>
            <a:r>
              <a:rPr lang="en-US" altLang="zh-CN" sz="2000" dirty="0">
                <a:solidFill>
                  <a:schemeClr val="accent1"/>
                </a:solidFill>
              </a:rPr>
              <a:t>c) Comparison with MPK</a:t>
            </a:r>
          </a:p>
          <a:p>
            <a:pPr lvl="1"/>
            <a:r>
              <a:rPr lang="en-US" altLang="zh-CN" sz="1800" b="1" dirty="0"/>
              <a:t>Observation 3: </a:t>
            </a:r>
            <a:r>
              <a:rPr lang="en-US" altLang="zh-CN" sz="1800" dirty="0"/>
              <a:t>A data combination operation is needed when using </a:t>
            </a:r>
            <a:r>
              <a:rPr lang="en-US" altLang="zh-CN" sz="1800" dirty="0">
                <a:latin typeface="Times New Roman" panose="02020603050405020304" pitchFamily="18" charset="0"/>
                <a:ea typeface="Calibri" panose="020F0502020204030204" pitchFamily="34" charset="0"/>
                <a:cs typeface="Times New Roman" panose="02020603050405020304" pitchFamily="18" charset="0"/>
              </a:rPr>
              <a:t>WRSS</a:t>
            </a:r>
            <a:r>
              <a:rPr lang="en-US" altLang="zh-CN" sz="1800" dirty="0"/>
              <a:t> to write data with arbitrary length at an arbitrary address. </a:t>
            </a:r>
            <a:r>
              <a:rPr lang="en-US" altLang="zh-CN" sz="1800" dirty="0">
                <a:solidFill>
                  <a:schemeClr val="accent1"/>
                </a:solidFill>
                <a:latin typeface="Times New Roman" panose="02020603050405020304" pitchFamily="18" charset="0"/>
                <a:ea typeface="Calibri" panose="020F0502020204030204" pitchFamily="34" charset="0"/>
                <a:cs typeface="Times New Roman" panose="02020603050405020304" pitchFamily="18" charset="0"/>
              </a:rPr>
              <a:t>WRSSQ</a:t>
            </a:r>
            <a:r>
              <a:rPr lang="en-US" altLang="zh-CN" sz="1800" dirty="0">
                <a:solidFill>
                  <a:schemeClr val="accent1"/>
                </a:solidFill>
              </a:rPr>
              <a:t> performs better than MPK </a:t>
            </a:r>
            <a:r>
              <a:rPr lang="en-US" altLang="zh-CN" sz="1800" dirty="0"/>
              <a:t>when data writing is within 24 bytes.</a:t>
            </a:r>
          </a:p>
          <a:p>
            <a:pPr lvl="1"/>
            <a:endParaRPr lang="en-US" altLang="zh-CN" sz="1800" dirty="0"/>
          </a:p>
          <a:p>
            <a:r>
              <a:rPr lang="en-US" altLang="zh-CN" sz="2000" dirty="0">
                <a:solidFill>
                  <a:schemeClr val="accent1"/>
                </a:solidFill>
              </a:rPr>
              <a:t>d) Other properties of SHSTK</a:t>
            </a:r>
          </a:p>
          <a:p>
            <a:pPr lvl="1"/>
            <a:r>
              <a:rPr lang="en-US" altLang="zh-CN" sz="1800" b="1" dirty="0"/>
              <a:t>Observation 4: </a:t>
            </a:r>
            <a:r>
              <a:rPr lang="en-US" altLang="zh-CN" sz="1800" dirty="0"/>
              <a:t>The shstk pages can be </a:t>
            </a:r>
            <a:r>
              <a:rPr lang="en-US" altLang="zh-CN" sz="1800" dirty="0">
                <a:solidFill>
                  <a:schemeClr val="accent1"/>
                </a:solidFill>
              </a:rPr>
              <a:t>executable</a:t>
            </a:r>
            <a:r>
              <a:rPr lang="en-US" altLang="zh-CN" sz="1800" dirty="0"/>
              <a:t> to protect the code.</a:t>
            </a:r>
            <a:endParaRPr lang="zh-CN" altLang="en-US" sz="1800" dirty="0"/>
          </a:p>
        </p:txBody>
      </p:sp>
      <p:sp>
        <p:nvSpPr>
          <p:cNvPr id="3" name="标题 2">
            <a:extLst>
              <a:ext uri="{FF2B5EF4-FFF2-40B4-BE49-F238E27FC236}">
                <a16:creationId xmlns:a16="http://schemas.microsoft.com/office/drawing/2014/main" id="{13885F83-2FFD-9A08-AC97-71FF61D79CA8}"/>
              </a:ext>
            </a:extLst>
          </p:cNvPr>
          <p:cNvSpPr>
            <a:spLocks noGrp="1"/>
          </p:cNvSpPr>
          <p:nvPr>
            <p:ph type="title"/>
          </p:nvPr>
        </p:nvSpPr>
        <p:spPr/>
        <p:txBody>
          <a:bodyPr/>
          <a:lstStyle/>
          <a:p>
            <a:r>
              <a:rPr lang="en-US" altLang="zh-CN" dirty="0"/>
              <a:t>Understanding SHSTK and WRSS</a:t>
            </a:r>
            <a:endParaRPr lang="zh-CN" altLang="en-US" dirty="0"/>
          </a:p>
        </p:txBody>
      </p:sp>
    </p:spTree>
    <p:extLst>
      <p:ext uri="{BB962C8B-B14F-4D97-AF65-F5344CB8AC3E}">
        <p14:creationId xmlns:p14="http://schemas.microsoft.com/office/powerpoint/2010/main" val="15265898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custDataLst>
              <p:tags r:id="rId2"/>
            </p:custDataLst>
          </p:nvPr>
        </p:nvSpPr>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buChar char=" "/>
            </a:pPr>
            <a:r>
              <a:rPr lang="en-US" altLang="zh-CN"/>
              <a:t>                                                                                      </a:t>
            </a:r>
            <a:br>
              <a:rPr lang="en-US" altLang="zh-CN"/>
            </a:br>
            <a:r>
              <a:rPr lang="en-US" altLang="zh-CN"/>
              <a:t>                    </a:t>
            </a:r>
            <a:endParaRPr lang="en-US" altLang="zh-CN" dirty="0"/>
          </a:p>
          <a:p>
            <a:pPr marL="457200" lvl="1" indent="0">
              <a:buNone/>
            </a:pPr>
            <a:endParaRPr lang="en-US" altLang="zh-CN" dirty="0"/>
          </a:p>
        </p:txBody>
      </p:sp>
      <p:sp>
        <p:nvSpPr>
          <p:cNvPr id="3" name="标题 2">
            <a:extLst>
              <a:ext uri="{FF2B5EF4-FFF2-40B4-BE49-F238E27FC236}">
                <a16:creationId xmlns:a16="http://schemas.microsoft.com/office/drawing/2014/main" id="{D6C79934-E358-D92D-811B-5C0451243A48}"/>
              </a:ext>
            </a:extLst>
          </p:cNvPr>
          <p:cNvSpPr>
            <a:spLocks noGrp="1"/>
          </p:cNvSpPr>
          <p:nvPr>
            <p:ph type="title"/>
            <p:custDataLst>
              <p:tags r:id="rId3"/>
            </p:custDataLst>
          </p:nvPr>
        </p:nvSpPr>
        <p:spPr/>
        <p:txBody>
          <a:bodyPr/>
          <a:lstStyle/>
          <a:p>
            <a:r>
              <a:rPr lang="en-US" altLang="zh-CN" dirty="0"/>
              <a:t>Challenges in CETIS</a:t>
            </a:r>
            <a:endParaRPr lang="zh-CN" altLang="en-US" dirty="0"/>
          </a:p>
        </p:txBody>
      </p:sp>
    </p:spTree>
    <p:custDataLst>
      <p:tags r:id="rId1"/>
    </p:custDataLst>
    <p:extLst>
      <p:ext uri="{BB962C8B-B14F-4D97-AF65-F5344CB8AC3E}">
        <p14:creationId xmlns:p14="http://schemas.microsoft.com/office/powerpoint/2010/main" val="1263864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custDataLst>
              <p:tags r:id="rId2"/>
            </p:custDataLst>
          </p:nvPr>
        </p:nvSpPr>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buChar char=" "/>
            </a:pPr>
            <a:r>
              <a:rPr lang="en-US" altLang="zh-CN"/>
              <a:t>                                                                                      </a:t>
            </a:r>
            <a:br>
              <a:rPr lang="en-US" altLang="zh-CN"/>
            </a:br>
            <a:r>
              <a:rPr lang="en-US" altLang="zh-CN"/>
              <a:t>                    </a:t>
            </a:r>
            <a:endParaRPr lang="en-US" altLang="zh-CN" dirty="0"/>
          </a:p>
          <a:p>
            <a:pPr marL="457200" lvl="1" indent="0">
              <a:buNone/>
            </a:pPr>
            <a:endParaRPr lang="en-US" altLang="zh-CN" dirty="0"/>
          </a:p>
        </p:txBody>
      </p:sp>
      <p:sp>
        <p:nvSpPr>
          <p:cNvPr id="3" name="标题 2">
            <a:extLst>
              <a:ext uri="{FF2B5EF4-FFF2-40B4-BE49-F238E27FC236}">
                <a16:creationId xmlns:a16="http://schemas.microsoft.com/office/drawing/2014/main" id="{D6C79934-E358-D92D-811B-5C0451243A48}"/>
              </a:ext>
            </a:extLst>
          </p:cNvPr>
          <p:cNvSpPr>
            <a:spLocks noGrp="1"/>
          </p:cNvSpPr>
          <p:nvPr>
            <p:ph type="title"/>
            <p:custDataLst>
              <p:tags r:id="rId3"/>
            </p:custDataLst>
          </p:nvPr>
        </p:nvSpPr>
        <p:spPr/>
        <p:txBody>
          <a:bodyPr/>
          <a:lstStyle/>
          <a:p>
            <a:r>
              <a:rPr lang="en-US" altLang="zh-CN" dirty="0"/>
              <a:t>Challenges in CETIS</a:t>
            </a:r>
            <a:endParaRPr lang="zh-CN" altLang="en-US" dirty="0"/>
          </a:p>
        </p:txBody>
      </p:sp>
      <p:grpSp>
        <p:nvGrpSpPr>
          <p:cNvPr id="4" name="组合 3">
            <a:extLst>
              <a:ext uri="{FF2B5EF4-FFF2-40B4-BE49-F238E27FC236}">
                <a16:creationId xmlns:a16="http://schemas.microsoft.com/office/drawing/2014/main" id="{F9DABE75-9534-F5C4-B8A7-BAFEDB92B1E2}"/>
              </a:ext>
            </a:extLst>
          </p:cNvPr>
          <p:cNvGrpSpPr/>
          <p:nvPr>
            <p:custDataLst>
              <p:tags r:id="rId4"/>
            </p:custDataLst>
          </p:nvPr>
        </p:nvGrpSpPr>
        <p:grpSpPr>
          <a:xfrm>
            <a:off x="2193298" y="3040206"/>
            <a:ext cx="7271714" cy="2040817"/>
            <a:chOff x="2193298" y="3040206"/>
            <a:chExt cx="7271714" cy="2040817"/>
          </a:xfrm>
        </p:grpSpPr>
        <p:pic>
          <p:nvPicPr>
            <p:cNvPr id="5" name="图片 4">
              <a:extLst>
                <a:ext uri="{FF2B5EF4-FFF2-40B4-BE49-F238E27FC236}">
                  <a16:creationId xmlns:a16="http://schemas.microsoft.com/office/drawing/2014/main" id="{B651DBD5-D067-2F30-C940-CC1FED62292D}"/>
                </a:ext>
              </a:extLst>
            </p:cNvPr>
            <p:cNvPicPr>
              <a:picLocks noChangeAspect="1"/>
            </p:cNvPicPr>
            <p:nvPr/>
          </p:nvPicPr>
          <p:blipFill>
            <a:blip r:embed="rId7"/>
            <a:stretch>
              <a:fillRect/>
            </a:stretch>
          </p:blipFill>
          <p:spPr>
            <a:xfrm>
              <a:off x="2193298" y="3040206"/>
              <a:ext cx="7271714" cy="2040817"/>
            </a:xfrm>
            <a:prstGeom prst="rect">
              <a:avLst/>
            </a:prstGeom>
          </p:spPr>
        </p:pic>
        <p:sp>
          <p:nvSpPr>
            <p:cNvPr id="6" name="矩形 5">
              <a:extLst>
                <a:ext uri="{FF2B5EF4-FFF2-40B4-BE49-F238E27FC236}">
                  <a16:creationId xmlns:a16="http://schemas.microsoft.com/office/drawing/2014/main" id="{EC58A20E-E5F4-E355-523C-675D5664C8C2}"/>
                </a:ext>
              </a:extLst>
            </p:cNvPr>
            <p:cNvSpPr/>
            <p:nvPr/>
          </p:nvSpPr>
          <p:spPr>
            <a:xfrm>
              <a:off x="4061652" y="3153325"/>
              <a:ext cx="758403" cy="231901"/>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D596067-8DE2-74A7-AC3C-DFB55AAE9E18}"/>
                </a:ext>
              </a:extLst>
            </p:cNvPr>
            <p:cNvSpPr/>
            <p:nvPr/>
          </p:nvSpPr>
          <p:spPr>
            <a:xfrm>
              <a:off x="5794797" y="3826325"/>
              <a:ext cx="552502" cy="231901"/>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5882927-60EF-B9E7-0394-E197BD6E1800}"/>
                </a:ext>
              </a:extLst>
            </p:cNvPr>
            <p:cNvSpPr/>
            <p:nvPr/>
          </p:nvSpPr>
          <p:spPr>
            <a:xfrm>
              <a:off x="5829155" y="4258344"/>
              <a:ext cx="858611" cy="231901"/>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9E8A3DA-43C7-B4B4-377D-2793C9A4C0B1}"/>
                </a:ext>
              </a:extLst>
            </p:cNvPr>
            <p:cNvSpPr/>
            <p:nvPr/>
          </p:nvSpPr>
          <p:spPr>
            <a:xfrm>
              <a:off x="5929363" y="4509700"/>
              <a:ext cx="631943" cy="231901"/>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40436058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custDataLst>
              <p:tags r:id="rId2"/>
            </p:custDataLst>
          </p:nvPr>
        </p:nvSpPr>
        <p:spPr>
          <a:xfrm>
            <a:off x="838200" y="1436778"/>
            <a:ext cx="10515600" cy="4740185"/>
          </a:xfrm>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defRPr/>
            </a:pPr>
            <a:r>
              <a:rPr kumimoji="0" lang="en-US" altLang="zh-CN" strike="noStrike" kern="1200" cap="none" spc="0" normalizeH="0" noProof="0" dirty="0">
                <a:ln>
                  <a:noFill/>
                </a:ln>
                <a:solidFill>
                  <a:schemeClr val="tx1">
                    <a:lumMod val="100000"/>
                  </a:schemeClr>
                </a:solidFill>
                <a:effectLst/>
                <a:uLnTx/>
                <a:uFillTx/>
                <a:ea typeface="等线" panose="02010600030101010101" pitchFamily="2" charset="-122"/>
                <a:cs typeface="+mn-cs"/>
              </a:rPr>
              <a:t>Choose the optimal write strategy with WRSS instruction based on the address and data length is important.</a:t>
            </a:r>
          </a:p>
          <a:p>
            <a:pPr marL="457200" lvl="1" indent="0">
              <a:buNone/>
            </a:pPr>
            <a:endParaRPr lang="en-US" altLang="zh-CN" dirty="0"/>
          </a:p>
        </p:txBody>
      </p:sp>
      <p:sp>
        <p:nvSpPr>
          <p:cNvPr id="3" name="标题 2">
            <a:extLst>
              <a:ext uri="{FF2B5EF4-FFF2-40B4-BE49-F238E27FC236}">
                <a16:creationId xmlns:a16="http://schemas.microsoft.com/office/drawing/2014/main" id="{D6C79934-E358-D92D-811B-5C0451243A48}"/>
              </a:ext>
            </a:extLst>
          </p:cNvPr>
          <p:cNvSpPr>
            <a:spLocks noGrp="1"/>
          </p:cNvSpPr>
          <p:nvPr>
            <p:ph type="title"/>
            <p:custDataLst>
              <p:tags r:id="rId3"/>
            </p:custDataLst>
          </p:nvPr>
        </p:nvSpPr>
        <p:spPr/>
        <p:txBody>
          <a:bodyPr/>
          <a:lstStyle/>
          <a:p>
            <a:r>
              <a:rPr lang="en-US" altLang="zh-CN" dirty="0"/>
              <a:t>Challenges in CETIS</a:t>
            </a:r>
            <a:endParaRPr lang="zh-CN" altLang="en-US" dirty="0"/>
          </a:p>
        </p:txBody>
      </p:sp>
      <p:grpSp>
        <p:nvGrpSpPr>
          <p:cNvPr id="4" name="组合 3">
            <a:extLst>
              <a:ext uri="{FF2B5EF4-FFF2-40B4-BE49-F238E27FC236}">
                <a16:creationId xmlns:a16="http://schemas.microsoft.com/office/drawing/2014/main" id="{F9DABE75-9534-F5C4-B8A7-BAFEDB92B1E2}"/>
              </a:ext>
            </a:extLst>
          </p:cNvPr>
          <p:cNvGrpSpPr/>
          <p:nvPr>
            <p:custDataLst>
              <p:tags r:id="rId4"/>
            </p:custDataLst>
          </p:nvPr>
        </p:nvGrpSpPr>
        <p:grpSpPr>
          <a:xfrm>
            <a:off x="2193298" y="3040206"/>
            <a:ext cx="7271714" cy="2040817"/>
            <a:chOff x="2193298" y="3040206"/>
            <a:chExt cx="7271714" cy="2040817"/>
          </a:xfrm>
        </p:grpSpPr>
        <p:pic>
          <p:nvPicPr>
            <p:cNvPr id="5" name="图片 4">
              <a:extLst>
                <a:ext uri="{FF2B5EF4-FFF2-40B4-BE49-F238E27FC236}">
                  <a16:creationId xmlns:a16="http://schemas.microsoft.com/office/drawing/2014/main" id="{B651DBD5-D067-2F30-C940-CC1FED62292D}"/>
                </a:ext>
              </a:extLst>
            </p:cNvPr>
            <p:cNvPicPr>
              <a:picLocks noChangeAspect="1"/>
            </p:cNvPicPr>
            <p:nvPr/>
          </p:nvPicPr>
          <p:blipFill>
            <a:blip r:embed="rId7"/>
            <a:stretch>
              <a:fillRect/>
            </a:stretch>
          </p:blipFill>
          <p:spPr>
            <a:xfrm>
              <a:off x="2193298" y="3040206"/>
              <a:ext cx="7271714" cy="2040817"/>
            </a:xfrm>
            <a:prstGeom prst="rect">
              <a:avLst/>
            </a:prstGeom>
          </p:spPr>
        </p:pic>
        <p:sp>
          <p:nvSpPr>
            <p:cNvPr id="6" name="矩形 5">
              <a:extLst>
                <a:ext uri="{FF2B5EF4-FFF2-40B4-BE49-F238E27FC236}">
                  <a16:creationId xmlns:a16="http://schemas.microsoft.com/office/drawing/2014/main" id="{EC58A20E-E5F4-E355-523C-675D5664C8C2}"/>
                </a:ext>
              </a:extLst>
            </p:cNvPr>
            <p:cNvSpPr/>
            <p:nvPr/>
          </p:nvSpPr>
          <p:spPr>
            <a:xfrm>
              <a:off x="4061652" y="3153325"/>
              <a:ext cx="758403" cy="231901"/>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a:extLst>
                <a:ext uri="{FF2B5EF4-FFF2-40B4-BE49-F238E27FC236}">
                  <a16:creationId xmlns:a16="http://schemas.microsoft.com/office/drawing/2014/main" id="{AD596067-8DE2-74A7-AC3C-DFB55AAE9E18}"/>
                </a:ext>
              </a:extLst>
            </p:cNvPr>
            <p:cNvSpPr/>
            <p:nvPr/>
          </p:nvSpPr>
          <p:spPr>
            <a:xfrm>
              <a:off x="5794797" y="3826325"/>
              <a:ext cx="552502" cy="231901"/>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D5882927-60EF-B9E7-0394-E197BD6E1800}"/>
                </a:ext>
              </a:extLst>
            </p:cNvPr>
            <p:cNvSpPr/>
            <p:nvPr/>
          </p:nvSpPr>
          <p:spPr>
            <a:xfrm>
              <a:off x="5829155" y="4258344"/>
              <a:ext cx="858611" cy="231901"/>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a:extLst>
                <a:ext uri="{FF2B5EF4-FFF2-40B4-BE49-F238E27FC236}">
                  <a16:creationId xmlns:a16="http://schemas.microsoft.com/office/drawing/2014/main" id="{29E8A3DA-43C7-B4B4-377D-2793C9A4C0B1}"/>
                </a:ext>
              </a:extLst>
            </p:cNvPr>
            <p:cNvSpPr/>
            <p:nvPr/>
          </p:nvSpPr>
          <p:spPr>
            <a:xfrm>
              <a:off x="5929363" y="4509700"/>
              <a:ext cx="631943" cy="231901"/>
            </a:xfrm>
            <a:prstGeom prst="rect">
              <a:avLst/>
            </a:prstGeom>
            <a:solidFill>
              <a:schemeClr val="accent4">
                <a:lumMod val="75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Tree>
    <p:custDataLst>
      <p:tags r:id="rId1"/>
    </p:custDataLst>
    <p:extLst>
      <p:ext uri="{BB962C8B-B14F-4D97-AF65-F5344CB8AC3E}">
        <p14:creationId xmlns:p14="http://schemas.microsoft.com/office/powerpoint/2010/main" val="5808644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custDataLst>
              <p:tags r:id="rId2"/>
            </p:custDataLst>
          </p:nvPr>
        </p:nvSpPr>
        <p:spPr>
          <a:xfrm>
            <a:off x="838200" y="1436779"/>
            <a:ext cx="10515600" cy="2549260"/>
          </a:xfrm>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r>
              <a:rPr lang="en-US" altLang="zh-CN" dirty="0"/>
              <a:t>Choose the optimal write strategy with WRSS instruction based on the address and data length is important.</a:t>
            </a:r>
          </a:p>
          <a:p>
            <a:pPr marL="457200" lvl="1" indent="0">
              <a:buNone/>
            </a:pPr>
            <a:endParaRPr lang="en-US" altLang="zh-CN" dirty="0"/>
          </a:p>
          <a:p>
            <a:r>
              <a:rPr lang="en-US" altLang="zh-CN" dirty="0">
                <a:solidFill>
                  <a:schemeClr val="accent1"/>
                </a:solidFill>
              </a:rPr>
              <a:t>Challenge-2:</a:t>
            </a:r>
            <a:r>
              <a:rPr lang="zh-CN" altLang="en-US" dirty="0">
                <a:solidFill>
                  <a:schemeClr val="accent1"/>
                </a:solidFill>
              </a:rPr>
              <a:t> </a:t>
            </a:r>
            <a:r>
              <a:rPr lang="en-US" altLang="zh-CN" dirty="0">
                <a:latin typeface="Times New Roman" panose="02020603050405020304" pitchFamily="18" charset="0"/>
                <a:cs typeface="Times New Roman" panose="02020603050405020304" pitchFamily="18" charset="0"/>
              </a:rPr>
              <a:t>WRSS</a:t>
            </a:r>
            <a:r>
              <a:rPr lang="en-US" altLang="zh-CN" dirty="0"/>
              <a:t> instruction is not as efficient as the </a:t>
            </a:r>
            <a:r>
              <a:rPr lang="en-US" altLang="zh-CN" dirty="0">
                <a:latin typeface="Times New Roman" panose="02020603050405020304" pitchFamily="18" charset="0"/>
                <a:cs typeface="Times New Roman" panose="02020603050405020304" pitchFamily="18" charset="0"/>
              </a:rPr>
              <a:t>MOV</a:t>
            </a:r>
            <a:r>
              <a:rPr lang="en-US" altLang="zh-CN" dirty="0"/>
              <a:t> instruction.</a:t>
            </a:r>
          </a:p>
        </p:txBody>
      </p:sp>
      <p:sp>
        <p:nvSpPr>
          <p:cNvPr id="3" name="标题 2">
            <a:extLst>
              <a:ext uri="{FF2B5EF4-FFF2-40B4-BE49-F238E27FC236}">
                <a16:creationId xmlns:a16="http://schemas.microsoft.com/office/drawing/2014/main" id="{D6C79934-E358-D92D-811B-5C0451243A48}"/>
              </a:ext>
            </a:extLst>
          </p:cNvPr>
          <p:cNvSpPr>
            <a:spLocks noGrp="1"/>
          </p:cNvSpPr>
          <p:nvPr>
            <p:ph type="title"/>
            <p:custDataLst>
              <p:tags r:id="rId3"/>
            </p:custDataLst>
          </p:nvPr>
        </p:nvSpPr>
        <p:spPr/>
        <p:txBody>
          <a:bodyPr/>
          <a:lstStyle/>
          <a:p>
            <a:r>
              <a:rPr lang="en-US" altLang="zh-CN" dirty="0"/>
              <a:t>Challenges in CETIS</a:t>
            </a:r>
            <a:endParaRPr lang="zh-CN" altLang="en-US" dirty="0"/>
          </a:p>
        </p:txBody>
      </p:sp>
      <p:sp>
        <p:nvSpPr>
          <p:cNvPr id="33" name="文本框 32">
            <a:extLst>
              <a:ext uri="{FF2B5EF4-FFF2-40B4-BE49-F238E27FC236}">
                <a16:creationId xmlns:a16="http://schemas.microsoft.com/office/drawing/2014/main" id="{50BADB9F-8044-227B-0F1F-06400472BC03}"/>
              </a:ext>
            </a:extLst>
          </p:cNvPr>
          <p:cNvSpPr txBox="1"/>
          <p:nvPr>
            <p:custDataLst>
              <p:tags r:id="rId4"/>
            </p:custDataLst>
          </p:nvPr>
        </p:nvSpPr>
        <p:spPr>
          <a:xfrm>
            <a:off x="1377527" y="5772500"/>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04CB53FE-0936-2017-1982-22E57840B388}"/>
              </a:ext>
            </a:extLst>
          </p:cNvPr>
          <p:cNvSpPr/>
          <p:nvPr>
            <p:custDataLst>
              <p:tags r:id="rId5"/>
            </p:custDataLst>
          </p:nvPr>
        </p:nvSpPr>
        <p:spPr>
          <a:xfrm>
            <a:off x="2452200" y="5817316"/>
            <a:ext cx="2014436"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0" name="组合 49">
            <a:extLst>
              <a:ext uri="{FF2B5EF4-FFF2-40B4-BE49-F238E27FC236}">
                <a16:creationId xmlns:a16="http://schemas.microsoft.com/office/drawing/2014/main" id="{79EEB235-208E-AC25-E87B-50AE09946F2B}"/>
              </a:ext>
            </a:extLst>
          </p:cNvPr>
          <p:cNvGrpSpPr/>
          <p:nvPr>
            <p:custDataLst>
              <p:tags r:id="rId6"/>
            </p:custDataLst>
          </p:nvPr>
        </p:nvGrpSpPr>
        <p:grpSpPr>
          <a:xfrm>
            <a:off x="2452200" y="4492557"/>
            <a:ext cx="561968" cy="251999"/>
            <a:chOff x="2311707" y="4538629"/>
            <a:chExt cx="561968" cy="251999"/>
          </a:xfrm>
        </p:grpSpPr>
        <p:sp>
          <p:nvSpPr>
            <p:cNvPr id="40" name="矩形 39">
              <a:extLst>
                <a:ext uri="{FF2B5EF4-FFF2-40B4-BE49-F238E27FC236}">
                  <a16:creationId xmlns:a16="http://schemas.microsoft.com/office/drawing/2014/main" id="{BC77B6C9-D319-4C7E-8468-C493FDE6812B}"/>
                </a:ext>
              </a:extLst>
            </p:cNvPr>
            <p:cNvSpPr/>
            <p:nvPr/>
          </p:nvSpPr>
          <p:spPr>
            <a:xfrm>
              <a:off x="2311707"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40">
              <a:extLst>
                <a:ext uri="{FF2B5EF4-FFF2-40B4-BE49-F238E27FC236}">
                  <a16:creationId xmlns:a16="http://schemas.microsoft.com/office/drawing/2014/main" id="{73160EA6-3B9E-83EA-898A-6691D0C13EB2}"/>
                </a:ext>
              </a:extLst>
            </p:cNvPr>
            <p:cNvSpPr/>
            <p:nvPr/>
          </p:nvSpPr>
          <p:spPr>
            <a:xfrm>
              <a:off x="2452199"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803F8338-8FAC-B2E0-1081-49A2FCA893D4}"/>
                </a:ext>
              </a:extLst>
            </p:cNvPr>
            <p:cNvSpPr/>
            <p:nvPr/>
          </p:nvSpPr>
          <p:spPr>
            <a:xfrm>
              <a:off x="2592691"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矩形 42">
              <a:extLst>
                <a:ext uri="{FF2B5EF4-FFF2-40B4-BE49-F238E27FC236}">
                  <a16:creationId xmlns:a16="http://schemas.microsoft.com/office/drawing/2014/main" id="{14DAD019-23A5-A4D0-93F6-564F3E41F272}"/>
                </a:ext>
              </a:extLst>
            </p:cNvPr>
            <p:cNvSpPr/>
            <p:nvPr/>
          </p:nvSpPr>
          <p:spPr>
            <a:xfrm>
              <a:off x="2733183"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8" name="文本框 47">
            <a:extLst>
              <a:ext uri="{FF2B5EF4-FFF2-40B4-BE49-F238E27FC236}">
                <a16:creationId xmlns:a16="http://schemas.microsoft.com/office/drawing/2014/main" id="{DC67969B-1D13-4853-F836-2DD31B20C4BC}"/>
              </a:ext>
            </a:extLst>
          </p:cNvPr>
          <p:cNvSpPr txBox="1"/>
          <p:nvPr>
            <p:custDataLst>
              <p:tags r:id="rId7"/>
            </p:custDataLst>
          </p:nvPr>
        </p:nvSpPr>
        <p:spPr>
          <a:xfrm>
            <a:off x="2169434" y="4141552"/>
            <a:ext cx="918074" cy="341632"/>
          </a:xfrm>
          <a:prstGeom prst="rect">
            <a:avLst/>
          </a:prstGeom>
          <a:noFill/>
        </p:spPr>
        <p:txBody>
          <a:bodyPr wrap="square" rtlCol="0">
            <a:spAutoFit/>
          </a:bodyPr>
          <a:lstStyle/>
          <a:p>
            <a:pPr>
              <a:lnSpc>
                <a:spcPct val="90000"/>
              </a:lnSpc>
            </a:pP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Bytes</a:t>
            </a:r>
          </a:p>
        </p:txBody>
      </p:sp>
      <p:sp>
        <p:nvSpPr>
          <p:cNvPr id="49" name="文本框 48">
            <a:extLst>
              <a:ext uri="{FF2B5EF4-FFF2-40B4-BE49-F238E27FC236}">
                <a16:creationId xmlns:a16="http://schemas.microsoft.com/office/drawing/2014/main" id="{29B0C134-EF08-EB67-C837-A1B698E59DE3}"/>
              </a:ext>
            </a:extLst>
          </p:cNvPr>
          <p:cNvSpPr txBox="1"/>
          <p:nvPr>
            <p:custDataLst>
              <p:tags r:id="rId8"/>
            </p:custDataLst>
          </p:nvPr>
        </p:nvSpPr>
        <p:spPr>
          <a:xfrm>
            <a:off x="2944687" y="4150888"/>
            <a:ext cx="918074" cy="341632"/>
          </a:xfrm>
          <a:prstGeom prst="rect">
            <a:avLst/>
          </a:prstGeom>
          <a:noFill/>
        </p:spPr>
        <p:txBody>
          <a:bodyPr wrap="square" rtlCol="0">
            <a:spAutoFit/>
          </a:bodyPr>
          <a:lstStyle/>
          <a:p>
            <a:pPr>
              <a:lnSpc>
                <a:spcPct val="90000"/>
              </a:lnSpc>
            </a:pP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Bytes</a:t>
            </a:r>
          </a:p>
        </p:txBody>
      </p:sp>
      <p:grpSp>
        <p:nvGrpSpPr>
          <p:cNvPr id="52" name="组合 51">
            <a:extLst>
              <a:ext uri="{FF2B5EF4-FFF2-40B4-BE49-F238E27FC236}">
                <a16:creationId xmlns:a16="http://schemas.microsoft.com/office/drawing/2014/main" id="{DBD7C03F-358F-DB41-0E1B-9677ECF0A344}"/>
              </a:ext>
            </a:extLst>
          </p:cNvPr>
          <p:cNvGrpSpPr/>
          <p:nvPr>
            <p:custDataLst>
              <p:tags r:id="rId9"/>
            </p:custDataLst>
          </p:nvPr>
        </p:nvGrpSpPr>
        <p:grpSpPr>
          <a:xfrm>
            <a:off x="3017262" y="4492557"/>
            <a:ext cx="561968" cy="251963"/>
            <a:chOff x="2876769" y="4538629"/>
            <a:chExt cx="561968" cy="251963"/>
          </a:xfrm>
        </p:grpSpPr>
        <p:sp>
          <p:nvSpPr>
            <p:cNvPr id="44" name="矩形 43">
              <a:extLst>
                <a:ext uri="{FF2B5EF4-FFF2-40B4-BE49-F238E27FC236}">
                  <a16:creationId xmlns:a16="http://schemas.microsoft.com/office/drawing/2014/main" id="{7D474D95-D589-5C36-448D-C2F22224F2C8}"/>
                </a:ext>
              </a:extLst>
            </p:cNvPr>
            <p:cNvSpPr/>
            <p:nvPr/>
          </p:nvSpPr>
          <p:spPr>
            <a:xfrm>
              <a:off x="2876769"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33C767A7-834E-D8F8-54E1-8D07D85B50B2}"/>
                </a:ext>
              </a:extLst>
            </p:cNvPr>
            <p:cNvSpPr/>
            <p:nvPr/>
          </p:nvSpPr>
          <p:spPr>
            <a:xfrm>
              <a:off x="3017261"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E7E9CE04-1C70-731C-669F-BF4101DDC59E}"/>
                </a:ext>
              </a:extLst>
            </p:cNvPr>
            <p:cNvSpPr/>
            <p:nvPr/>
          </p:nvSpPr>
          <p:spPr>
            <a:xfrm>
              <a:off x="3157753"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EEB958FF-27F7-CC30-7C5A-97D3735AEAF6}"/>
                </a:ext>
              </a:extLst>
            </p:cNvPr>
            <p:cNvSpPr/>
            <p:nvPr/>
          </p:nvSpPr>
          <p:spPr>
            <a:xfrm>
              <a:off x="3298245"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74" name="矩形: 圆角 73">
            <a:extLst>
              <a:ext uri="{FF2B5EF4-FFF2-40B4-BE49-F238E27FC236}">
                <a16:creationId xmlns:a16="http://schemas.microsoft.com/office/drawing/2014/main" id="{C269713D-5850-56C3-A086-2AD6004F910D}"/>
              </a:ext>
            </a:extLst>
          </p:cNvPr>
          <p:cNvSpPr/>
          <p:nvPr>
            <p:custDataLst>
              <p:tags r:id="rId10"/>
            </p:custDataLst>
          </p:nvPr>
        </p:nvSpPr>
        <p:spPr>
          <a:xfrm>
            <a:off x="1113817" y="4100209"/>
            <a:ext cx="3837562" cy="2567732"/>
          </a:xfrm>
          <a:prstGeom prst="roundRect">
            <a:avLst>
              <a:gd name="adj" fmla="val 11174"/>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3492456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92E7B-95E3-15AC-6C7C-7012E0D4BBBF}"/>
              </a:ext>
            </a:extLst>
          </p:cNvPr>
          <p:cNvSpPr>
            <a:spLocks noGrp="1"/>
          </p:cNvSpPr>
          <p:nvPr>
            <p:ph idx="1"/>
            <p:custDataLst>
              <p:tags r:id="rId2"/>
            </p:custDataLst>
          </p:nvPr>
        </p:nvSpPr>
        <p:spPr>
          <a:xfrm>
            <a:off x="838200" y="1436778"/>
            <a:ext cx="10515600" cy="4740185"/>
          </a:xfrm>
        </p:spPr>
        <p:txBody>
          <a:bodyPr>
            <a:normAutofit/>
          </a:bodyPr>
          <a:lstStyle/>
          <a:p>
            <a:r>
              <a:rPr lang="en-US" altLang="zh-CN" sz="2400" dirty="0"/>
              <a:t>Intra-process memory isolation can be used in:</a:t>
            </a:r>
          </a:p>
          <a:p>
            <a:pPr lvl="1"/>
            <a:r>
              <a:rPr lang="en-US" altLang="zh-CN" sz="2000" dirty="0"/>
              <a:t>Protecting the </a:t>
            </a:r>
            <a:r>
              <a:rPr lang="en-US" altLang="zh-CN" sz="2000" dirty="0">
                <a:solidFill>
                  <a:schemeClr val="accent1"/>
                </a:solidFill>
              </a:rPr>
              <a:t>metadata</a:t>
            </a:r>
            <a:r>
              <a:rPr lang="en-US" altLang="zh-CN" sz="2000" dirty="0"/>
              <a:t> of the memory corruption defenses</a:t>
            </a:r>
          </a:p>
          <a:p>
            <a:pPr lvl="2">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The safe region in CPI, the shadow stack in CFI, the metadata table in CFIXX…</a:t>
            </a:r>
          </a:p>
          <a:p>
            <a:pPr lvl="1">
              <a:buChar char=" "/>
            </a:pPr>
            <a:r>
              <a:rPr lang="en-US" altLang="zh-CN" sz="2000"/>
              <a:t>               </a:t>
            </a:r>
            <a:r>
              <a:rPr lang="en-US" altLang="zh-CN" sz="2000">
                <a:solidFill>
                  <a:schemeClr val="accent1"/>
                </a:solidFill>
              </a:rPr>
              <a:t>           </a:t>
            </a:r>
            <a:r>
              <a:rPr lang="en-US" altLang="zh-CN" sz="2000"/>
              <a:t>               </a:t>
            </a:r>
            <a:r>
              <a:rPr lang="zh-CN" altLang="en-US" sz="2000"/>
              <a:t> </a:t>
            </a:r>
            <a:r>
              <a:rPr lang="en-US" altLang="zh-CN" sz="2000"/>
              <a:t>        </a:t>
            </a:r>
            <a:endParaRPr lang="en-US" altLang="zh-CN" sz="2000" dirty="0"/>
          </a:p>
          <a:p>
            <a:pPr>
              <a:buChar char=" "/>
            </a:pPr>
            <a:r>
              <a:rPr lang="en-US" altLang="zh-CN" sz="2400"/>
              <a:t>                                                                    </a:t>
            </a:r>
            <a:r>
              <a:rPr lang="zh-CN" altLang="en-US" sz="2400"/>
              <a:t> </a:t>
            </a:r>
            <a:endParaRPr lang="en-US" altLang="zh-CN" sz="2400" dirty="0"/>
          </a:p>
          <a:p>
            <a:pPr lvl="1">
              <a:buChar char=" "/>
            </a:pPr>
            <a:r>
              <a:rPr lang="en-US" altLang="zh-CN" sz="2000"/>
              <a:t>                       </a:t>
            </a:r>
            <a:endParaRPr lang="en-US" altLang="zh-CN" sz="2000" dirty="0"/>
          </a:p>
          <a:p>
            <a:pPr lvl="2">
              <a:buChar char=" "/>
            </a:pPr>
            <a:r>
              <a:rPr lang="en-US" altLang="zh-CN" sz="1800">
                <a:solidFill>
                  <a:schemeClr val="accent1"/>
                </a:solidFill>
              </a:rPr>
              <a:t>          </a:t>
            </a:r>
            <a:r>
              <a:rPr lang="en-US" altLang="zh-CN" sz="1800"/>
              <a:t>                                    </a:t>
            </a:r>
            <a:endParaRPr lang="en-US" altLang="zh-CN" sz="1800" dirty="0"/>
          </a:p>
        </p:txBody>
      </p:sp>
      <p:sp>
        <p:nvSpPr>
          <p:cNvPr id="3" name="标题 2">
            <a:extLst>
              <a:ext uri="{FF2B5EF4-FFF2-40B4-BE49-F238E27FC236}">
                <a16:creationId xmlns:a16="http://schemas.microsoft.com/office/drawing/2014/main" id="{2A8996A4-C64D-2953-5EA0-25941D320C11}"/>
              </a:ext>
            </a:extLst>
          </p:cNvPr>
          <p:cNvSpPr>
            <a:spLocks noGrp="1"/>
          </p:cNvSpPr>
          <p:nvPr>
            <p:ph type="title"/>
            <p:custDataLst>
              <p:tags r:id="rId3"/>
            </p:custDataLst>
          </p:nvPr>
        </p:nvSpPr>
        <p:spPr/>
        <p:txBody>
          <a:bodyPr/>
          <a:lstStyle/>
          <a:p>
            <a:r>
              <a:rPr lang="en-US" altLang="zh-CN" dirty="0"/>
              <a:t>Intra-process Memory Isolation</a:t>
            </a:r>
            <a:endParaRPr lang="zh-CN" altLang="en-US" dirty="0"/>
          </a:p>
        </p:txBody>
      </p:sp>
    </p:spTree>
    <p:custDataLst>
      <p:tags r:id="rId1"/>
    </p:custDataLst>
    <p:extLst>
      <p:ext uri="{BB962C8B-B14F-4D97-AF65-F5344CB8AC3E}">
        <p14:creationId xmlns:p14="http://schemas.microsoft.com/office/powerpoint/2010/main" val="24583907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custDataLst>
              <p:tags r:id="rId2"/>
            </p:custDataLst>
          </p:nvPr>
        </p:nvSpPr>
        <p:spPr>
          <a:xfrm>
            <a:off x="838200" y="1436779"/>
            <a:ext cx="10515600" cy="2549260"/>
          </a:xfrm>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r>
              <a:rPr lang="en-US" altLang="zh-CN" dirty="0"/>
              <a:t>Choose the optimal write strategy with WRSS instruction based on the address and data length is important.</a:t>
            </a:r>
          </a:p>
          <a:p>
            <a:pPr marL="457200" lvl="1" indent="0">
              <a:buNone/>
            </a:pPr>
            <a:endParaRPr lang="en-US" altLang="zh-CN" dirty="0"/>
          </a:p>
          <a:p>
            <a:r>
              <a:rPr lang="en-US" altLang="zh-CN" dirty="0">
                <a:solidFill>
                  <a:schemeClr val="accent1"/>
                </a:solidFill>
              </a:rPr>
              <a:t>Challenge-2:</a:t>
            </a:r>
            <a:r>
              <a:rPr lang="zh-CN" altLang="en-US" dirty="0">
                <a:solidFill>
                  <a:schemeClr val="accent1"/>
                </a:solidFill>
              </a:rPr>
              <a:t> </a:t>
            </a:r>
            <a:r>
              <a:rPr lang="en-US" altLang="zh-CN" dirty="0">
                <a:latin typeface="Times New Roman" panose="02020603050405020304" pitchFamily="18" charset="0"/>
                <a:cs typeface="Times New Roman" panose="02020603050405020304" pitchFamily="18" charset="0"/>
              </a:rPr>
              <a:t>WRSS</a:t>
            </a:r>
            <a:r>
              <a:rPr lang="en-US" altLang="zh-CN" dirty="0"/>
              <a:t> instruction is not as efficient as the </a:t>
            </a:r>
            <a:r>
              <a:rPr lang="en-US" altLang="zh-CN" dirty="0">
                <a:latin typeface="Times New Roman" panose="02020603050405020304" pitchFamily="18" charset="0"/>
                <a:cs typeface="Times New Roman" panose="02020603050405020304" pitchFamily="18" charset="0"/>
              </a:rPr>
              <a:t>MOV</a:t>
            </a:r>
            <a:r>
              <a:rPr lang="en-US" altLang="zh-CN" dirty="0"/>
              <a:t> instruction.</a:t>
            </a:r>
          </a:p>
        </p:txBody>
      </p:sp>
      <p:sp>
        <p:nvSpPr>
          <p:cNvPr id="3" name="标题 2">
            <a:extLst>
              <a:ext uri="{FF2B5EF4-FFF2-40B4-BE49-F238E27FC236}">
                <a16:creationId xmlns:a16="http://schemas.microsoft.com/office/drawing/2014/main" id="{D6C79934-E358-D92D-811B-5C0451243A48}"/>
              </a:ext>
            </a:extLst>
          </p:cNvPr>
          <p:cNvSpPr>
            <a:spLocks noGrp="1"/>
          </p:cNvSpPr>
          <p:nvPr>
            <p:ph type="title"/>
            <p:custDataLst>
              <p:tags r:id="rId3"/>
            </p:custDataLst>
          </p:nvPr>
        </p:nvSpPr>
        <p:spPr/>
        <p:txBody>
          <a:bodyPr/>
          <a:lstStyle/>
          <a:p>
            <a:r>
              <a:rPr lang="en-US" altLang="zh-CN" dirty="0"/>
              <a:t>Challenges in CETIS</a:t>
            </a:r>
            <a:endParaRPr lang="zh-CN" altLang="en-US" dirty="0"/>
          </a:p>
        </p:txBody>
      </p:sp>
      <p:sp>
        <p:nvSpPr>
          <p:cNvPr id="33" name="文本框 32">
            <a:extLst>
              <a:ext uri="{FF2B5EF4-FFF2-40B4-BE49-F238E27FC236}">
                <a16:creationId xmlns:a16="http://schemas.microsoft.com/office/drawing/2014/main" id="{50BADB9F-8044-227B-0F1F-06400472BC03}"/>
              </a:ext>
            </a:extLst>
          </p:cNvPr>
          <p:cNvSpPr txBox="1"/>
          <p:nvPr>
            <p:custDataLst>
              <p:tags r:id="rId4"/>
            </p:custDataLst>
          </p:nvPr>
        </p:nvSpPr>
        <p:spPr>
          <a:xfrm>
            <a:off x="1377527" y="5772500"/>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04CB53FE-0936-2017-1982-22E57840B388}"/>
              </a:ext>
            </a:extLst>
          </p:cNvPr>
          <p:cNvSpPr/>
          <p:nvPr>
            <p:custDataLst>
              <p:tags r:id="rId5"/>
            </p:custDataLst>
          </p:nvPr>
        </p:nvSpPr>
        <p:spPr>
          <a:xfrm>
            <a:off x="2452200" y="5817316"/>
            <a:ext cx="2014436"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0" name="组合 49">
            <a:extLst>
              <a:ext uri="{FF2B5EF4-FFF2-40B4-BE49-F238E27FC236}">
                <a16:creationId xmlns:a16="http://schemas.microsoft.com/office/drawing/2014/main" id="{79EEB235-208E-AC25-E87B-50AE09946F2B}"/>
              </a:ext>
            </a:extLst>
          </p:cNvPr>
          <p:cNvGrpSpPr/>
          <p:nvPr>
            <p:custDataLst>
              <p:tags r:id="rId6"/>
            </p:custDataLst>
          </p:nvPr>
        </p:nvGrpSpPr>
        <p:grpSpPr>
          <a:xfrm>
            <a:off x="2452215" y="5816563"/>
            <a:ext cx="561968" cy="251999"/>
            <a:chOff x="2311707" y="4538629"/>
            <a:chExt cx="561968" cy="251999"/>
          </a:xfrm>
        </p:grpSpPr>
        <p:sp>
          <p:nvSpPr>
            <p:cNvPr id="40" name="矩形 39">
              <a:extLst>
                <a:ext uri="{FF2B5EF4-FFF2-40B4-BE49-F238E27FC236}">
                  <a16:creationId xmlns:a16="http://schemas.microsoft.com/office/drawing/2014/main" id="{BC77B6C9-D319-4C7E-8468-C493FDE6812B}"/>
                </a:ext>
              </a:extLst>
            </p:cNvPr>
            <p:cNvSpPr/>
            <p:nvPr/>
          </p:nvSpPr>
          <p:spPr>
            <a:xfrm>
              <a:off x="2311707"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40">
              <a:extLst>
                <a:ext uri="{FF2B5EF4-FFF2-40B4-BE49-F238E27FC236}">
                  <a16:creationId xmlns:a16="http://schemas.microsoft.com/office/drawing/2014/main" id="{73160EA6-3B9E-83EA-898A-6691D0C13EB2}"/>
                </a:ext>
              </a:extLst>
            </p:cNvPr>
            <p:cNvSpPr/>
            <p:nvPr/>
          </p:nvSpPr>
          <p:spPr>
            <a:xfrm>
              <a:off x="2452199"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803F8338-8FAC-B2E0-1081-49A2FCA893D4}"/>
                </a:ext>
              </a:extLst>
            </p:cNvPr>
            <p:cNvSpPr/>
            <p:nvPr/>
          </p:nvSpPr>
          <p:spPr>
            <a:xfrm>
              <a:off x="2592691"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矩形 42">
              <a:extLst>
                <a:ext uri="{FF2B5EF4-FFF2-40B4-BE49-F238E27FC236}">
                  <a16:creationId xmlns:a16="http://schemas.microsoft.com/office/drawing/2014/main" id="{14DAD019-23A5-A4D0-93F6-564F3E41F272}"/>
                </a:ext>
              </a:extLst>
            </p:cNvPr>
            <p:cNvSpPr/>
            <p:nvPr/>
          </p:nvSpPr>
          <p:spPr>
            <a:xfrm>
              <a:off x="2733183"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8" name="文本框 47">
            <a:extLst>
              <a:ext uri="{FF2B5EF4-FFF2-40B4-BE49-F238E27FC236}">
                <a16:creationId xmlns:a16="http://schemas.microsoft.com/office/drawing/2014/main" id="{DC67969B-1D13-4853-F836-2DD31B20C4BC}"/>
              </a:ext>
            </a:extLst>
          </p:cNvPr>
          <p:cNvSpPr txBox="1"/>
          <p:nvPr>
            <p:custDataLst>
              <p:tags r:id="rId7"/>
            </p:custDataLst>
          </p:nvPr>
        </p:nvSpPr>
        <p:spPr>
          <a:xfrm>
            <a:off x="2169434" y="4141552"/>
            <a:ext cx="918074" cy="341632"/>
          </a:xfrm>
          <a:prstGeom prst="rect">
            <a:avLst/>
          </a:prstGeom>
          <a:noFill/>
        </p:spPr>
        <p:txBody>
          <a:bodyPr wrap="square" rtlCol="0">
            <a:spAutoFit/>
          </a:bodyPr>
          <a:lstStyle/>
          <a:p>
            <a:pPr>
              <a:lnSpc>
                <a:spcPct val="90000"/>
              </a:lnSpc>
            </a:pP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Bytes</a:t>
            </a:r>
          </a:p>
        </p:txBody>
      </p:sp>
      <p:sp>
        <p:nvSpPr>
          <p:cNvPr id="49" name="文本框 48">
            <a:extLst>
              <a:ext uri="{FF2B5EF4-FFF2-40B4-BE49-F238E27FC236}">
                <a16:creationId xmlns:a16="http://schemas.microsoft.com/office/drawing/2014/main" id="{29B0C134-EF08-EB67-C837-A1B698E59DE3}"/>
              </a:ext>
            </a:extLst>
          </p:cNvPr>
          <p:cNvSpPr txBox="1"/>
          <p:nvPr>
            <p:custDataLst>
              <p:tags r:id="rId8"/>
            </p:custDataLst>
          </p:nvPr>
        </p:nvSpPr>
        <p:spPr>
          <a:xfrm>
            <a:off x="2944687" y="4150888"/>
            <a:ext cx="918074" cy="341632"/>
          </a:xfrm>
          <a:prstGeom prst="rect">
            <a:avLst/>
          </a:prstGeom>
          <a:noFill/>
        </p:spPr>
        <p:txBody>
          <a:bodyPr wrap="square" rtlCol="0">
            <a:spAutoFit/>
          </a:bodyPr>
          <a:lstStyle/>
          <a:p>
            <a:pPr>
              <a:lnSpc>
                <a:spcPct val="90000"/>
              </a:lnSpc>
            </a:pP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Bytes</a:t>
            </a:r>
          </a:p>
        </p:txBody>
      </p:sp>
      <p:grpSp>
        <p:nvGrpSpPr>
          <p:cNvPr id="52" name="组合 51">
            <a:extLst>
              <a:ext uri="{FF2B5EF4-FFF2-40B4-BE49-F238E27FC236}">
                <a16:creationId xmlns:a16="http://schemas.microsoft.com/office/drawing/2014/main" id="{DBD7C03F-358F-DB41-0E1B-9677ECF0A344}"/>
              </a:ext>
            </a:extLst>
          </p:cNvPr>
          <p:cNvGrpSpPr/>
          <p:nvPr>
            <p:custDataLst>
              <p:tags r:id="rId9"/>
            </p:custDataLst>
          </p:nvPr>
        </p:nvGrpSpPr>
        <p:grpSpPr>
          <a:xfrm>
            <a:off x="3017226" y="5821295"/>
            <a:ext cx="561968" cy="251963"/>
            <a:chOff x="2876769" y="4538629"/>
            <a:chExt cx="561968" cy="251963"/>
          </a:xfrm>
        </p:grpSpPr>
        <p:sp>
          <p:nvSpPr>
            <p:cNvPr id="44" name="矩形 43">
              <a:extLst>
                <a:ext uri="{FF2B5EF4-FFF2-40B4-BE49-F238E27FC236}">
                  <a16:creationId xmlns:a16="http://schemas.microsoft.com/office/drawing/2014/main" id="{7D474D95-D589-5C36-448D-C2F22224F2C8}"/>
                </a:ext>
              </a:extLst>
            </p:cNvPr>
            <p:cNvSpPr/>
            <p:nvPr/>
          </p:nvSpPr>
          <p:spPr>
            <a:xfrm>
              <a:off x="2876769"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33C767A7-834E-D8F8-54E1-8D07D85B50B2}"/>
                </a:ext>
              </a:extLst>
            </p:cNvPr>
            <p:cNvSpPr/>
            <p:nvPr/>
          </p:nvSpPr>
          <p:spPr>
            <a:xfrm>
              <a:off x="3017261"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E7E9CE04-1C70-731C-669F-BF4101DDC59E}"/>
                </a:ext>
              </a:extLst>
            </p:cNvPr>
            <p:cNvSpPr/>
            <p:nvPr/>
          </p:nvSpPr>
          <p:spPr>
            <a:xfrm>
              <a:off x="3157753"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EEB958FF-27F7-CC30-7C5A-97D3735AEAF6}"/>
                </a:ext>
              </a:extLst>
            </p:cNvPr>
            <p:cNvSpPr/>
            <p:nvPr/>
          </p:nvSpPr>
          <p:spPr>
            <a:xfrm>
              <a:off x="3298245"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 name="文本框 3">
            <a:extLst>
              <a:ext uri="{FF2B5EF4-FFF2-40B4-BE49-F238E27FC236}">
                <a16:creationId xmlns:a16="http://schemas.microsoft.com/office/drawing/2014/main" id="{231E045C-B915-6D17-0FC1-AEF6D61D923B}"/>
              </a:ext>
            </a:extLst>
          </p:cNvPr>
          <p:cNvSpPr txBox="1"/>
          <p:nvPr>
            <p:custDataLst>
              <p:tags r:id="rId10"/>
            </p:custDataLst>
          </p:nvPr>
        </p:nvSpPr>
        <p:spPr>
          <a:xfrm>
            <a:off x="1769929" y="6160204"/>
            <a:ext cx="2916142"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2 WRSS </a:t>
            </a:r>
            <a:r>
              <a:rPr kumimoji="0" lang="zh-CN" altLang="en-US"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 18.6 cycles</a:t>
            </a:r>
            <a:endParaRPr lang="zh-CN" altLang="en-US" dirty="0"/>
          </a:p>
        </p:txBody>
      </p:sp>
      <p:sp>
        <p:nvSpPr>
          <p:cNvPr id="74" name="矩形: 圆角 73">
            <a:extLst>
              <a:ext uri="{FF2B5EF4-FFF2-40B4-BE49-F238E27FC236}">
                <a16:creationId xmlns:a16="http://schemas.microsoft.com/office/drawing/2014/main" id="{C269713D-5850-56C3-A086-2AD6004F910D}"/>
              </a:ext>
            </a:extLst>
          </p:cNvPr>
          <p:cNvSpPr/>
          <p:nvPr>
            <p:custDataLst>
              <p:tags r:id="rId11"/>
            </p:custDataLst>
          </p:nvPr>
        </p:nvSpPr>
        <p:spPr>
          <a:xfrm>
            <a:off x="1113817" y="4100209"/>
            <a:ext cx="3837562" cy="2567732"/>
          </a:xfrm>
          <a:prstGeom prst="roundRect">
            <a:avLst>
              <a:gd name="adj" fmla="val 11174"/>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1961142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custDataLst>
              <p:tags r:id="rId2"/>
            </p:custDataLst>
          </p:nvPr>
        </p:nvSpPr>
        <p:spPr>
          <a:xfrm>
            <a:off x="838200" y="1436779"/>
            <a:ext cx="10515600" cy="2549260"/>
          </a:xfrm>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r>
              <a:rPr lang="en-US" altLang="zh-CN" dirty="0"/>
              <a:t>Choose the optimal write strategy with WRSS instruction based on the address and data length is important.</a:t>
            </a:r>
          </a:p>
          <a:p>
            <a:pPr marL="457200" lvl="1" indent="0">
              <a:buNone/>
            </a:pPr>
            <a:endParaRPr lang="en-US" altLang="zh-CN" dirty="0"/>
          </a:p>
          <a:p>
            <a:r>
              <a:rPr lang="en-US" altLang="zh-CN" dirty="0">
                <a:solidFill>
                  <a:schemeClr val="accent1"/>
                </a:solidFill>
              </a:rPr>
              <a:t>Challenge-2:</a:t>
            </a:r>
            <a:r>
              <a:rPr lang="zh-CN" altLang="en-US" dirty="0">
                <a:solidFill>
                  <a:schemeClr val="accent1"/>
                </a:solidFill>
              </a:rPr>
              <a:t> </a:t>
            </a:r>
            <a:r>
              <a:rPr lang="en-US" altLang="zh-CN" dirty="0">
                <a:latin typeface="Times New Roman" panose="02020603050405020304" pitchFamily="18" charset="0"/>
                <a:cs typeface="Times New Roman" panose="02020603050405020304" pitchFamily="18" charset="0"/>
              </a:rPr>
              <a:t>WRSS</a:t>
            </a:r>
            <a:r>
              <a:rPr lang="en-US" altLang="zh-CN" dirty="0"/>
              <a:t> instruction is not as efficient as the </a:t>
            </a:r>
            <a:r>
              <a:rPr lang="en-US" altLang="zh-CN" dirty="0">
                <a:latin typeface="Times New Roman" panose="02020603050405020304" pitchFamily="18" charset="0"/>
                <a:cs typeface="Times New Roman" panose="02020603050405020304" pitchFamily="18" charset="0"/>
              </a:rPr>
              <a:t>MOV</a:t>
            </a:r>
            <a:r>
              <a:rPr lang="en-US" altLang="zh-CN" dirty="0"/>
              <a:t> instruction.</a:t>
            </a:r>
          </a:p>
        </p:txBody>
      </p:sp>
      <p:sp>
        <p:nvSpPr>
          <p:cNvPr id="3" name="标题 2">
            <a:extLst>
              <a:ext uri="{FF2B5EF4-FFF2-40B4-BE49-F238E27FC236}">
                <a16:creationId xmlns:a16="http://schemas.microsoft.com/office/drawing/2014/main" id="{D6C79934-E358-D92D-811B-5C0451243A48}"/>
              </a:ext>
            </a:extLst>
          </p:cNvPr>
          <p:cNvSpPr>
            <a:spLocks noGrp="1"/>
          </p:cNvSpPr>
          <p:nvPr>
            <p:ph type="title"/>
            <p:custDataLst>
              <p:tags r:id="rId3"/>
            </p:custDataLst>
          </p:nvPr>
        </p:nvSpPr>
        <p:spPr/>
        <p:txBody>
          <a:bodyPr/>
          <a:lstStyle/>
          <a:p>
            <a:r>
              <a:rPr lang="en-US" altLang="zh-CN" dirty="0"/>
              <a:t>Challenges in CETIS</a:t>
            </a:r>
            <a:endParaRPr lang="zh-CN" altLang="en-US" dirty="0"/>
          </a:p>
        </p:txBody>
      </p:sp>
      <p:sp>
        <p:nvSpPr>
          <p:cNvPr id="33" name="文本框 32">
            <a:extLst>
              <a:ext uri="{FF2B5EF4-FFF2-40B4-BE49-F238E27FC236}">
                <a16:creationId xmlns:a16="http://schemas.microsoft.com/office/drawing/2014/main" id="{50BADB9F-8044-227B-0F1F-06400472BC03}"/>
              </a:ext>
            </a:extLst>
          </p:cNvPr>
          <p:cNvSpPr txBox="1"/>
          <p:nvPr>
            <p:custDataLst>
              <p:tags r:id="rId4"/>
            </p:custDataLst>
          </p:nvPr>
        </p:nvSpPr>
        <p:spPr>
          <a:xfrm>
            <a:off x="1377527" y="5772500"/>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04CB53FE-0936-2017-1982-22E57840B388}"/>
              </a:ext>
            </a:extLst>
          </p:cNvPr>
          <p:cNvSpPr/>
          <p:nvPr>
            <p:custDataLst>
              <p:tags r:id="rId5"/>
            </p:custDataLst>
          </p:nvPr>
        </p:nvSpPr>
        <p:spPr>
          <a:xfrm>
            <a:off x="2452200" y="5817316"/>
            <a:ext cx="2014436"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0" name="组合 49">
            <a:extLst>
              <a:ext uri="{FF2B5EF4-FFF2-40B4-BE49-F238E27FC236}">
                <a16:creationId xmlns:a16="http://schemas.microsoft.com/office/drawing/2014/main" id="{79EEB235-208E-AC25-E87B-50AE09946F2B}"/>
              </a:ext>
            </a:extLst>
          </p:cNvPr>
          <p:cNvGrpSpPr/>
          <p:nvPr>
            <p:custDataLst>
              <p:tags r:id="rId6"/>
            </p:custDataLst>
          </p:nvPr>
        </p:nvGrpSpPr>
        <p:grpSpPr>
          <a:xfrm>
            <a:off x="2452200" y="5815517"/>
            <a:ext cx="561968" cy="251999"/>
            <a:chOff x="2311707" y="4538629"/>
            <a:chExt cx="561968" cy="251999"/>
          </a:xfrm>
        </p:grpSpPr>
        <p:sp>
          <p:nvSpPr>
            <p:cNvPr id="40" name="矩形 39">
              <a:extLst>
                <a:ext uri="{FF2B5EF4-FFF2-40B4-BE49-F238E27FC236}">
                  <a16:creationId xmlns:a16="http://schemas.microsoft.com/office/drawing/2014/main" id="{BC77B6C9-D319-4C7E-8468-C493FDE6812B}"/>
                </a:ext>
              </a:extLst>
            </p:cNvPr>
            <p:cNvSpPr/>
            <p:nvPr/>
          </p:nvSpPr>
          <p:spPr>
            <a:xfrm>
              <a:off x="2311707"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40">
              <a:extLst>
                <a:ext uri="{FF2B5EF4-FFF2-40B4-BE49-F238E27FC236}">
                  <a16:creationId xmlns:a16="http://schemas.microsoft.com/office/drawing/2014/main" id="{73160EA6-3B9E-83EA-898A-6691D0C13EB2}"/>
                </a:ext>
              </a:extLst>
            </p:cNvPr>
            <p:cNvSpPr/>
            <p:nvPr/>
          </p:nvSpPr>
          <p:spPr>
            <a:xfrm>
              <a:off x="2452199"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803F8338-8FAC-B2E0-1081-49A2FCA893D4}"/>
                </a:ext>
              </a:extLst>
            </p:cNvPr>
            <p:cNvSpPr/>
            <p:nvPr/>
          </p:nvSpPr>
          <p:spPr>
            <a:xfrm>
              <a:off x="2592691"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矩形 42">
              <a:extLst>
                <a:ext uri="{FF2B5EF4-FFF2-40B4-BE49-F238E27FC236}">
                  <a16:creationId xmlns:a16="http://schemas.microsoft.com/office/drawing/2014/main" id="{14DAD019-23A5-A4D0-93F6-564F3E41F272}"/>
                </a:ext>
              </a:extLst>
            </p:cNvPr>
            <p:cNvSpPr/>
            <p:nvPr/>
          </p:nvSpPr>
          <p:spPr>
            <a:xfrm>
              <a:off x="2733183"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8" name="文本框 47">
            <a:extLst>
              <a:ext uri="{FF2B5EF4-FFF2-40B4-BE49-F238E27FC236}">
                <a16:creationId xmlns:a16="http://schemas.microsoft.com/office/drawing/2014/main" id="{DC67969B-1D13-4853-F836-2DD31B20C4BC}"/>
              </a:ext>
            </a:extLst>
          </p:cNvPr>
          <p:cNvSpPr txBox="1"/>
          <p:nvPr>
            <p:custDataLst>
              <p:tags r:id="rId7"/>
            </p:custDataLst>
          </p:nvPr>
        </p:nvSpPr>
        <p:spPr>
          <a:xfrm>
            <a:off x="2169434" y="4141552"/>
            <a:ext cx="918074" cy="341632"/>
          </a:xfrm>
          <a:prstGeom prst="rect">
            <a:avLst/>
          </a:prstGeom>
          <a:noFill/>
        </p:spPr>
        <p:txBody>
          <a:bodyPr wrap="square" rtlCol="0">
            <a:spAutoFit/>
          </a:bodyPr>
          <a:lstStyle/>
          <a:p>
            <a:pPr>
              <a:lnSpc>
                <a:spcPct val="90000"/>
              </a:lnSpc>
            </a:pP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Bytes</a:t>
            </a:r>
          </a:p>
        </p:txBody>
      </p:sp>
      <p:sp>
        <p:nvSpPr>
          <p:cNvPr id="49" name="文本框 48">
            <a:extLst>
              <a:ext uri="{FF2B5EF4-FFF2-40B4-BE49-F238E27FC236}">
                <a16:creationId xmlns:a16="http://schemas.microsoft.com/office/drawing/2014/main" id="{29B0C134-EF08-EB67-C837-A1B698E59DE3}"/>
              </a:ext>
            </a:extLst>
          </p:cNvPr>
          <p:cNvSpPr txBox="1"/>
          <p:nvPr>
            <p:custDataLst>
              <p:tags r:id="rId8"/>
            </p:custDataLst>
          </p:nvPr>
        </p:nvSpPr>
        <p:spPr>
          <a:xfrm>
            <a:off x="2944687" y="4150888"/>
            <a:ext cx="918074" cy="341632"/>
          </a:xfrm>
          <a:prstGeom prst="rect">
            <a:avLst/>
          </a:prstGeom>
          <a:noFill/>
        </p:spPr>
        <p:txBody>
          <a:bodyPr wrap="square" rtlCol="0">
            <a:spAutoFit/>
          </a:bodyPr>
          <a:lstStyle/>
          <a:p>
            <a:pPr>
              <a:lnSpc>
                <a:spcPct val="90000"/>
              </a:lnSpc>
            </a:pP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Bytes</a:t>
            </a:r>
          </a:p>
        </p:txBody>
      </p:sp>
      <p:grpSp>
        <p:nvGrpSpPr>
          <p:cNvPr id="52" name="组合 51">
            <a:extLst>
              <a:ext uri="{FF2B5EF4-FFF2-40B4-BE49-F238E27FC236}">
                <a16:creationId xmlns:a16="http://schemas.microsoft.com/office/drawing/2014/main" id="{DBD7C03F-358F-DB41-0E1B-9677ECF0A344}"/>
              </a:ext>
            </a:extLst>
          </p:cNvPr>
          <p:cNvGrpSpPr/>
          <p:nvPr>
            <p:custDataLst>
              <p:tags r:id="rId9"/>
            </p:custDataLst>
          </p:nvPr>
        </p:nvGrpSpPr>
        <p:grpSpPr>
          <a:xfrm>
            <a:off x="3017262" y="5815517"/>
            <a:ext cx="561968" cy="251963"/>
            <a:chOff x="2876769" y="4538629"/>
            <a:chExt cx="561968" cy="251963"/>
          </a:xfrm>
        </p:grpSpPr>
        <p:sp>
          <p:nvSpPr>
            <p:cNvPr id="44" name="矩形 43">
              <a:extLst>
                <a:ext uri="{FF2B5EF4-FFF2-40B4-BE49-F238E27FC236}">
                  <a16:creationId xmlns:a16="http://schemas.microsoft.com/office/drawing/2014/main" id="{7D474D95-D589-5C36-448D-C2F22224F2C8}"/>
                </a:ext>
              </a:extLst>
            </p:cNvPr>
            <p:cNvSpPr/>
            <p:nvPr/>
          </p:nvSpPr>
          <p:spPr>
            <a:xfrm>
              <a:off x="2876769"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33C767A7-834E-D8F8-54E1-8D07D85B50B2}"/>
                </a:ext>
              </a:extLst>
            </p:cNvPr>
            <p:cNvSpPr/>
            <p:nvPr/>
          </p:nvSpPr>
          <p:spPr>
            <a:xfrm>
              <a:off x="3017261"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E7E9CE04-1C70-731C-669F-BF4101DDC59E}"/>
                </a:ext>
              </a:extLst>
            </p:cNvPr>
            <p:cNvSpPr/>
            <p:nvPr/>
          </p:nvSpPr>
          <p:spPr>
            <a:xfrm>
              <a:off x="3157753"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EEB958FF-27F7-CC30-7C5A-97D3735AEAF6}"/>
                </a:ext>
              </a:extLst>
            </p:cNvPr>
            <p:cNvSpPr/>
            <p:nvPr/>
          </p:nvSpPr>
          <p:spPr>
            <a:xfrm>
              <a:off x="3298245"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8" name="文本框 57">
            <a:extLst>
              <a:ext uri="{FF2B5EF4-FFF2-40B4-BE49-F238E27FC236}">
                <a16:creationId xmlns:a16="http://schemas.microsoft.com/office/drawing/2014/main" id="{7CAA38BF-A5A4-E5AF-B8EE-B1DE678F49D2}"/>
              </a:ext>
            </a:extLst>
          </p:cNvPr>
          <p:cNvSpPr txBox="1"/>
          <p:nvPr>
            <p:custDataLst>
              <p:tags r:id="rId10"/>
            </p:custDataLst>
          </p:nvPr>
        </p:nvSpPr>
        <p:spPr>
          <a:xfrm>
            <a:off x="1769929" y="6160204"/>
            <a:ext cx="2916142"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2 WRSS </a:t>
            </a:r>
            <a:r>
              <a:rPr kumimoji="0" lang="zh-CN" altLang="en-US"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 18.6 cycles</a:t>
            </a:r>
            <a:endParaRPr lang="zh-CN" altLang="en-US" dirty="0"/>
          </a:p>
        </p:txBody>
      </p:sp>
      <p:sp>
        <p:nvSpPr>
          <p:cNvPr id="59" name="文本框 58">
            <a:extLst>
              <a:ext uri="{FF2B5EF4-FFF2-40B4-BE49-F238E27FC236}">
                <a16:creationId xmlns:a16="http://schemas.microsoft.com/office/drawing/2014/main" id="{49042C61-B703-B4CA-A02D-842411332101}"/>
              </a:ext>
            </a:extLst>
          </p:cNvPr>
          <p:cNvSpPr txBox="1"/>
          <p:nvPr>
            <p:custDataLst>
              <p:tags r:id="rId11"/>
            </p:custDataLst>
          </p:nvPr>
        </p:nvSpPr>
        <p:spPr>
          <a:xfrm>
            <a:off x="6290765" y="5818572"/>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0" name="矩形 59">
            <a:extLst>
              <a:ext uri="{FF2B5EF4-FFF2-40B4-BE49-F238E27FC236}">
                <a16:creationId xmlns:a16="http://schemas.microsoft.com/office/drawing/2014/main" id="{D0B313A0-492D-C02F-D89E-853AA1FBAB82}"/>
              </a:ext>
            </a:extLst>
          </p:cNvPr>
          <p:cNvSpPr/>
          <p:nvPr>
            <p:custDataLst>
              <p:tags r:id="rId12"/>
            </p:custDataLst>
          </p:nvPr>
        </p:nvSpPr>
        <p:spPr>
          <a:xfrm>
            <a:off x="7365438" y="5863388"/>
            <a:ext cx="2014436"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0" name="组合 79">
            <a:extLst>
              <a:ext uri="{FF2B5EF4-FFF2-40B4-BE49-F238E27FC236}">
                <a16:creationId xmlns:a16="http://schemas.microsoft.com/office/drawing/2014/main" id="{73C58CD3-A43A-E6F9-6FDF-C8EA7510C20C}"/>
              </a:ext>
            </a:extLst>
          </p:cNvPr>
          <p:cNvGrpSpPr/>
          <p:nvPr>
            <p:custDataLst>
              <p:tags r:id="rId13"/>
            </p:custDataLst>
          </p:nvPr>
        </p:nvGrpSpPr>
        <p:grpSpPr>
          <a:xfrm>
            <a:off x="7365438" y="4509618"/>
            <a:ext cx="561968" cy="251963"/>
            <a:chOff x="7365438" y="4538629"/>
            <a:chExt cx="561968" cy="251963"/>
          </a:xfrm>
        </p:grpSpPr>
        <p:sp>
          <p:nvSpPr>
            <p:cNvPr id="62" name="矩形 61">
              <a:extLst>
                <a:ext uri="{FF2B5EF4-FFF2-40B4-BE49-F238E27FC236}">
                  <a16:creationId xmlns:a16="http://schemas.microsoft.com/office/drawing/2014/main" id="{2524EAF4-358C-569F-0218-3ADD7BE2C33F}"/>
                </a:ext>
              </a:extLst>
            </p:cNvPr>
            <p:cNvSpPr/>
            <p:nvPr/>
          </p:nvSpPr>
          <p:spPr>
            <a:xfrm>
              <a:off x="7365438"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id="{5890C09D-F85B-BCAC-0E31-BA109DEBECAC}"/>
                </a:ext>
              </a:extLst>
            </p:cNvPr>
            <p:cNvSpPr/>
            <p:nvPr/>
          </p:nvSpPr>
          <p:spPr>
            <a:xfrm>
              <a:off x="7505930"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矩形 63">
              <a:extLst>
                <a:ext uri="{FF2B5EF4-FFF2-40B4-BE49-F238E27FC236}">
                  <a16:creationId xmlns:a16="http://schemas.microsoft.com/office/drawing/2014/main" id="{7A4C31F5-A063-2571-A02F-06662DD67029}"/>
                </a:ext>
              </a:extLst>
            </p:cNvPr>
            <p:cNvSpPr/>
            <p:nvPr/>
          </p:nvSpPr>
          <p:spPr>
            <a:xfrm>
              <a:off x="7646422"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5" name="矩形 64">
              <a:extLst>
                <a:ext uri="{FF2B5EF4-FFF2-40B4-BE49-F238E27FC236}">
                  <a16:creationId xmlns:a16="http://schemas.microsoft.com/office/drawing/2014/main" id="{0ECB283B-00B7-72FF-3328-9911B2EC398C}"/>
                </a:ext>
              </a:extLst>
            </p:cNvPr>
            <p:cNvSpPr/>
            <p:nvPr/>
          </p:nvSpPr>
          <p:spPr>
            <a:xfrm>
              <a:off x="7786914"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66" name="文本框 65">
            <a:extLst>
              <a:ext uri="{FF2B5EF4-FFF2-40B4-BE49-F238E27FC236}">
                <a16:creationId xmlns:a16="http://schemas.microsoft.com/office/drawing/2014/main" id="{37D956AA-7AAE-1849-CE03-2B4528D19C4C}"/>
              </a:ext>
            </a:extLst>
          </p:cNvPr>
          <p:cNvSpPr txBox="1"/>
          <p:nvPr>
            <p:custDataLst>
              <p:tags r:id="rId14"/>
            </p:custDataLst>
          </p:nvPr>
        </p:nvSpPr>
        <p:spPr>
          <a:xfrm>
            <a:off x="7082672" y="4187624"/>
            <a:ext cx="918074" cy="341632"/>
          </a:xfrm>
          <a:prstGeom prst="rect">
            <a:avLst/>
          </a:prstGeom>
          <a:noFill/>
        </p:spPr>
        <p:txBody>
          <a:bodyPr wrap="square" rtlCol="0">
            <a:spAutoFit/>
          </a:bodyPr>
          <a:lstStyle/>
          <a:p>
            <a:pPr>
              <a:lnSpc>
                <a:spcPct val="90000"/>
              </a:lnSpc>
            </a:pP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Bytes</a:t>
            </a:r>
          </a:p>
        </p:txBody>
      </p:sp>
      <p:sp>
        <p:nvSpPr>
          <p:cNvPr id="67" name="文本框 66">
            <a:extLst>
              <a:ext uri="{FF2B5EF4-FFF2-40B4-BE49-F238E27FC236}">
                <a16:creationId xmlns:a16="http://schemas.microsoft.com/office/drawing/2014/main" id="{36E4497E-2BAB-D643-4B01-641ED41480EF}"/>
              </a:ext>
            </a:extLst>
          </p:cNvPr>
          <p:cNvSpPr txBox="1"/>
          <p:nvPr>
            <p:custDataLst>
              <p:tags r:id="rId15"/>
            </p:custDataLst>
          </p:nvPr>
        </p:nvSpPr>
        <p:spPr>
          <a:xfrm>
            <a:off x="7857925" y="4196960"/>
            <a:ext cx="918074" cy="341632"/>
          </a:xfrm>
          <a:prstGeom prst="rect">
            <a:avLst/>
          </a:prstGeom>
          <a:noFill/>
        </p:spPr>
        <p:txBody>
          <a:bodyPr wrap="square" rtlCol="0">
            <a:spAutoFit/>
          </a:bodyPr>
          <a:lstStyle/>
          <a:p>
            <a:pPr>
              <a:lnSpc>
                <a:spcPct val="90000"/>
              </a:lnSpc>
            </a:pP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Bytes</a:t>
            </a:r>
          </a:p>
        </p:txBody>
      </p:sp>
      <p:grpSp>
        <p:nvGrpSpPr>
          <p:cNvPr id="81" name="组合 80">
            <a:extLst>
              <a:ext uri="{FF2B5EF4-FFF2-40B4-BE49-F238E27FC236}">
                <a16:creationId xmlns:a16="http://schemas.microsoft.com/office/drawing/2014/main" id="{F6DDD85E-A11D-FEE7-E79D-4D0F2F97F808}"/>
              </a:ext>
            </a:extLst>
          </p:cNvPr>
          <p:cNvGrpSpPr/>
          <p:nvPr>
            <p:custDataLst>
              <p:tags r:id="rId16"/>
            </p:custDataLst>
          </p:nvPr>
        </p:nvGrpSpPr>
        <p:grpSpPr>
          <a:xfrm>
            <a:off x="7930500" y="4509618"/>
            <a:ext cx="561968" cy="251963"/>
            <a:chOff x="7930500" y="4538629"/>
            <a:chExt cx="561968" cy="251963"/>
          </a:xfrm>
        </p:grpSpPr>
        <p:sp>
          <p:nvSpPr>
            <p:cNvPr id="69" name="矩形 68">
              <a:extLst>
                <a:ext uri="{FF2B5EF4-FFF2-40B4-BE49-F238E27FC236}">
                  <a16:creationId xmlns:a16="http://schemas.microsoft.com/office/drawing/2014/main" id="{59E88344-0234-C159-A3AF-72ADA9076A43}"/>
                </a:ext>
              </a:extLst>
            </p:cNvPr>
            <p:cNvSpPr/>
            <p:nvPr/>
          </p:nvSpPr>
          <p:spPr>
            <a:xfrm>
              <a:off x="7930500"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0" name="矩形 69">
              <a:extLst>
                <a:ext uri="{FF2B5EF4-FFF2-40B4-BE49-F238E27FC236}">
                  <a16:creationId xmlns:a16="http://schemas.microsoft.com/office/drawing/2014/main" id="{D295DF34-F50A-F436-BA8E-41A3C80D03E7}"/>
                </a:ext>
              </a:extLst>
            </p:cNvPr>
            <p:cNvSpPr/>
            <p:nvPr/>
          </p:nvSpPr>
          <p:spPr>
            <a:xfrm>
              <a:off x="8070992"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1" name="矩形 70">
              <a:extLst>
                <a:ext uri="{FF2B5EF4-FFF2-40B4-BE49-F238E27FC236}">
                  <a16:creationId xmlns:a16="http://schemas.microsoft.com/office/drawing/2014/main" id="{342762E5-6E99-C465-F2A8-A1DB0352E146}"/>
                </a:ext>
              </a:extLst>
            </p:cNvPr>
            <p:cNvSpPr/>
            <p:nvPr/>
          </p:nvSpPr>
          <p:spPr>
            <a:xfrm>
              <a:off x="8211484"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 name="矩形 71">
              <a:extLst>
                <a:ext uri="{FF2B5EF4-FFF2-40B4-BE49-F238E27FC236}">
                  <a16:creationId xmlns:a16="http://schemas.microsoft.com/office/drawing/2014/main" id="{6C0D2685-76DA-DFD4-95ED-0604EF5780BB}"/>
                </a:ext>
              </a:extLst>
            </p:cNvPr>
            <p:cNvSpPr/>
            <p:nvPr/>
          </p:nvSpPr>
          <p:spPr>
            <a:xfrm>
              <a:off x="8351976"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74" name="矩形: 圆角 73">
            <a:extLst>
              <a:ext uri="{FF2B5EF4-FFF2-40B4-BE49-F238E27FC236}">
                <a16:creationId xmlns:a16="http://schemas.microsoft.com/office/drawing/2014/main" id="{C269713D-5850-56C3-A086-2AD6004F910D}"/>
              </a:ext>
            </a:extLst>
          </p:cNvPr>
          <p:cNvSpPr/>
          <p:nvPr>
            <p:custDataLst>
              <p:tags r:id="rId17"/>
            </p:custDataLst>
          </p:nvPr>
        </p:nvSpPr>
        <p:spPr>
          <a:xfrm>
            <a:off x="1113817" y="4100209"/>
            <a:ext cx="3837562" cy="2567732"/>
          </a:xfrm>
          <a:prstGeom prst="roundRect">
            <a:avLst>
              <a:gd name="adj" fmla="val 11174"/>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箭头: 右 74">
            <a:extLst>
              <a:ext uri="{FF2B5EF4-FFF2-40B4-BE49-F238E27FC236}">
                <a16:creationId xmlns:a16="http://schemas.microsoft.com/office/drawing/2014/main" id="{DE81E835-D4B2-7317-13F8-6132A35CF237}"/>
              </a:ext>
            </a:extLst>
          </p:cNvPr>
          <p:cNvSpPr/>
          <p:nvPr>
            <p:custDataLst>
              <p:tags r:id="rId18"/>
            </p:custDataLst>
          </p:nvPr>
        </p:nvSpPr>
        <p:spPr>
          <a:xfrm>
            <a:off x="5199434" y="5214026"/>
            <a:ext cx="671209" cy="486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1B5FD382-8194-1C12-3BEF-FEFCC77B7D7D}"/>
              </a:ext>
            </a:extLst>
          </p:cNvPr>
          <p:cNvSpPr/>
          <p:nvPr>
            <p:custDataLst>
              <p:tags r:id="rId19"/>
            </p:custDataLst>
          </p:nvPr>
        </p:nvSpPr>
        <p:spPr>
          <a:xfrm>
            <a:off x="6066054" y="4122097"/>
            <a:ext cx="3837562" cy="2567732"/>
          </a:xfrm>
          <a:prstGeom prst="roundRect">
            <a:avLst>
              <a:gd name="adj" fmla="val 11174"/>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58771E0B-E56C-A03D-D3EF-8CE6AFECC0E4}"/>
              </a:ext>
            </a:extLst>
          </p:cNvPr>
          <p:cNvSpPr/>
          <p:nvPr>
            <p:custDataLst>
              <p:tags r:id="rId20"/>
            </p:custDataLst>
          </p:nvPr>
        </p:nvSpPr>
        <p:spPr>
          <a:xfrm>
            <a:off x="7365438" y="5205941"/>
            <a:ext cx="1127030"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9" name="文本框 78">
            <a:extLst>
              <a:ext uri="{FF2B5EF4-FFF2-40B4-BE49-F238E27FC236}">
                <a16:creationId xmlns:a16="http://schemas.microsoft.com/office/drawing/2014/main" id="{C9D82039-8B52-191A-D18F-EDD5132B625F}"/>
              </a:ext>
            </a:extLst>
          </p:cNvPr>
          <p:cNvSpPr txBox="1"/>
          <p:nvPr>
            <p:custDataLst>
              <p:tags r:id="rId21"/>
            </p:custDataLst>
          </p:nvPr>
        </p:nvSpPr>
        <p:spPr>
          <a:xfrm>
            <a:off x="6245479" y="5063699"/>
            <a:ext cx="1159292" cy="535531"/>
          </a:xfrm>
          <a:prstGeom prst="rect">
            <a:avLst/>
          </a:prstGeom>
          <a:noFill/>
        </p:spPr>
        <p:txBody>
          <a:bodyPr wrap="none" rtlCol="0">
            <a:spAutoFit/>
          </a:bodyPr>
          <a:lstStyle/>
          <a:p>
            <a:pPr algn="ctr">
              <a:lnSpc>
                <a:spcPct val="80000"/>
              </a:lnSpc>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Buffer</a:t>
            </a:r>
          </a:p>
          <a:p>
            <a:pPr algn="ctr">
              <a:lnSpc>
                <a:spcPct val="80000"/>
              </a:lnSpc>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(Register)</a:t>
            </a:r>
          </a:p>
        </p:txBody>
      </p:sp>
    </p:spTree>
    <p:custDataLst>
      <p:tags r:id="rId1"/>
    </p:custDataLst>
    <p:extLst>
      <p:ext uri="{BB962C8B-B14F-4D97-AF65-F5344CB8AC3E}">
        <p14:creationId xmlns:p14="http://schemas.microsoft.com/office/powerpoint/2010/main" val="27613852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custDataLst>
              <p:tags r:id="rId2"/>
            </p:custDataLst>
          </p:nvPr>
        </p:nvSpPr>
        <p:spPr>
          <a:xfrm>
            <a:off x="838200" y="1436779"/>
            <a:ext cx="10515600" cy="2549260"/>
          </a:xfrm>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r>
              <a:rPr lang="en-US" altLang="zh-CN" dirty="0"/>
              <a:t>Choose the optimal write strategy with WRSS instruction based on the address and data length is important.</a:t>
            </a:r>
          </a:p>
          <a:p>
            <a:pPr marL="457200" lvl="1" indent="0">
              <a:buNone/>
            </a:pPr>
            <a:endParaRPr lang="en-US" altLang="zh-CN" dirty="0"/>
          </a:p>
          <a:p>
            <a:r>
              <a:rPr lang="en-US" altLang="zh-CN" dirty="0">
                <a:solidFill>
                  <a:schemeClr val="accent1"/>
                </a:solidFill>
              </a:rPr>
              <a:t>Challenge-2:</a:t>
            </a:r>
            <a:r>
              <a:rPr lang="zh-CN" altLang="en-US" dirty="0">
                <a:solidFill>
                  <a:schemeClr val="accent1"/>
                </a:solidFill>
              </a:rPr>
              <a:t> </a:t>
            </a:r>
            <a:r>
              <a:rPr lang="en-US" altLang="zh-CN" dirty="0">
                <a:latin typeface="Times New Roman" panose="02020603050405020304" pitchFamily="18" charset="0"/>
                <a:cs typeface="Times New Roman" panose="02020603050405020304" pitchFamily="18" charset="0"/>
              </a:rPr>
              <a:t>WRSS</a:t>
            </a:r>
            <a:r>
              <a:rPr lang="en-US" altLang="zh-CN" dirty="0"/>
              <a:t> instruction is not as efficient as the </a:t>
            </a:r>
            <a:r>
              <a:rPr lang="en-US" altLang="zh-CN" dirty="0">
                <a:latin typeface="Times New Roman" panose="02020603050405020304" pitchFamily="18" charset="0"/>
                <a:cs typeface="Times New Roman" panose="02020603050405020304" pitchFamily="18" charset="0"/>
              </a:rPr>
              <a:t>MOV</a:t>
            </a:r>
            <a:r>
              <a:rPr lang="en-US" altLang="zh-CN" dirty="0"/>
              <a:t> instruction.</a:t>
            </a:r>
          </a:p>
        </p:txBody>
      </p:sp>
      <p:sp>
        <p:nvSpPr>
          <p:cNvPr id="3" name="标题 2">
            <a:extLst>
              <a:ext uri="{FF2B5EF4-FFF2-40B4-BE49-F238E27FC236}">
                <a16:creationId xmlns:a16="http://schemas.microsoft.com/office/drawing/2014/main" id="{D6C79934-E358-D92D-811B-5C0451243A48}"/>
              </a:ext>
            </a:extLst>
          </p:cNvPr>
          <p:cNvSpPr>
            <a:spLocks noGrp="1"/>
          </p:cNvSpPr>
          <p:nvPr>
            <p:ph type="title"/>
            <p:custDataLst>
              <p:tags r:id="rId3"/>
            </p:custDataLst>
          </p:nvPr>
        </p:nvSpPr>
        <p:spPr/>
        <p:txBody>
          <a:bodyPr/>
          <a:lstStyle/>
          <a:p>
            <a:r>
              <a:rPr lang="en-US" altLang="zh-CN" dirty="0"/>
              <a:t>Challenges in CETIS</a:t>
            </a:r>
            <a:endParaRPr lang="zh-CN" altLang="en-US" dirty="0"/>
          </a:p>
        </p:txBody>
      </p:sp>
      <p:sp>
        <p:nvSpPr>
          <p:cNvPr id="33" name="文本框 32">
            <a:extLst>
              <a:ext uri="{FF2B5EF4-FFF2-40B4-BE49-F238E27FC236}">
                <a16:creationId xmlns:a16="http://schemas.microsoft.com/office/drawing/2014/main" id="{50BADB9F-8044-227B-0F1F-06400472BC03}"/>
              </a:ext>
            </a:extLst>
          </p:cNvPr>
          <p:cNvSpPr txBox="1"/>
          <p:nvPr>
            <p:custDataLst>
              <p:tags r:id="rId4"/>
            </p:custDataLst>
          </p:nvPr>
        </p:nvSpPr>
        <p:spPr>
          <a:xfrm>
            <a:off x="1377527" y="5772500"/>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04CB53FE-0936-2017-1982-22E57840B388}"/>
              </a:ext>
            </a:extLst>
          </p:cNvPr>
          <p:cNvSpPr/>
          <p:nvPr>
            <p:custDataLst>
              <p:tags r:id="rId5"/>
            </p:custDataLst>
          </p:nvPr>
        </p:nvSpPr>
        <p:spPr>
          <a:xfrm>
            <a:off x="2452200" y="5817316"/>
            <a:ext cx="2014436"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0" name="组合 49">
            <a:extLst>
              <a:ext uri="{FF2B5EF4-FFF2-40B4-BE49-F238E27FC236}">
                <a16:creationId xmlns:a16="http://schemas.microsoft.com/office/drawing/2014/main" id="{79EEB235-208E-AC25-E87B-50AE09946F2B}"/>
              </a:ext>
            </a:extLst>
          </p:cNvPr>
          <p:cNvGrpSpPr/>
          <p:nvPr>
            <p:custDataLst>
              <p:tags r:id="rId6"/>
            </p:custDataLst>
          </p:nvPr>
        </p:nvGrpSpPr>
        <p:grpSpPr>
          <a:xfrm>
            <a:off x="2452200" y="5815517"/>
            <a:ext cx="561968" cy="251999"/>
            <a:chOff x="2311707" y="4538629"/>
            <a:chExt cx="561968" cy="251999"/>
          </a:xfrm>
        </p:grpSpPr>
        <p:sp>
          <p:nvSpPr>
            <p:cNvPr id="40" name="矩形 39">
              <a:extLst>
                <a:ext uri="{FF2B5EF4-FFF2-40B4-BE49-F238E27FC236}">
                  <a16:creationId xmlns:a16="http://schemas.microsoft.com/office/drawing/2014/main" id="{BC77B6C9-D319-4C7E-8468-C493FDE6812B}"/>
                </a:ext>
              </a:extLst>
            </p:cNvPr>
            <p:cNvSpPr/>
            <p:nvPr/>
          </p:nvSpPr>
          <p:spPr>
            <a:xfrm>
              <a:off x="2311707"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40">
              <a:extLst>
                <a:ext uri="{FF2B5EF4-FFF2-40B4-BE49-F238E27FC236}">
                  <a16:creationId xmlns:a16="http://schemas.microsoft.com/office/drawing/2014/main" id="{73160EA6-3B9E-83EA-898A-6691D0C13EB2}"/>
                </a:ext>
              </a:extLst>
            </p:cNvPr>
            <p:cNvSpPr/>
            <p:nvPr/>
          </p:nvSpPr>
          <p:spPr>
            <a:xfrm>
              <a:off x="2452199"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803F8338-8FAC-B2E0-1081-49A2FCA893D4}"/>
                </a:ext>
              </a:extLst>
            </p:cNvPr>
            <p:cNvSpPr/>
            <p:nvPr/>
          </p:nvSpPr>
          <p:spPr>
            <a:xfrm>
              <a:off x="2592691"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矩形 42">
              <a:extLst>
                <a:ext uri="{FF2B5EF4-FFF2-40B4-BE49-F238E27FC236}">
                  <a16:creationId xmlns:a16="http://schemas.microsoft.com/office/drawing/2014/main" id="{14DAD019-23A5-A4D0-93F6-564F3E41F272}"/>
                </a:ext>
              </a:extLst>
            </p:cNvPr>
            <p:cNvSpPr/>
            <p:nvPr/>
          </p:nvSpPr>
          <p:spPr>
            <a:xfrm>
              <a:off x="2733183"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8" name="文本框 47">
            <a:extLst>
              <a:ext uri="{FF2B5EF4-FFF2-40B4-BE49-F238E27FC236}">
                <a16:creationId xmlns:a16="http://schemas.microsoft.com/office/drawing/2014/main" id="{DC67969B-1D13-4853-F836-2DD31B20C4BC}"/>
              </a:ext>
            </a:extLst>
          </p:cNvPr>
          <p:cNvSpPr txBox="1"/>
          <p:nvPr>
            <p:custDataLst>
              <p:tags r:id="rId7"/>
            </p:custDataLst>
          </p:nvPr>
        </p:nvSpPr>
        <p:spPr>
          <a:xfrm>
            <a:off x="2169434" y="4141552"/>
            <a:ext cx="918074" cy="341632"/>
          </a:xfrm>
          <a:prstGeom prst="rect">
            <a:avLst/>
          </a:prstGeom>
          <a:noFill/>
        </p:spPr>
        <p:txBody>
          <a:bodyPr wrap="square" rtlCol="0">
            <a:spAutoFit/>
          </a:bodyPr>
          <a:lstStyle/>
          <a:p>
            <a:pPr>
              <a:lnSpc>
                <a:spcPct val="90000"/>
              </a:lnSpc>
            </a:pP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Bytes</a:t>
            </a:r>
          </a:p>
        </p:txBody>
      </p:sp>
      <p:sp>
        <p:nvSpPr>
          <p:cNvPr id="49" name="文本框 48">
            <a:extLst>
              <a:ext uri="{FF2B5EF4-FFF2-40B4-BE49-F238E27FC236}">
                <a16:creationId xmlns:a16="http://schemas.microsoft.com/office/drawing/2014/main" id="{29B0C134-EF08-EB67-C837-A1B698E59DE3}"/>
              </a:ext>
            </a:extLst>
          </p:cNvPr>
          <p:cNvSpPr txBox="1"/>
          <p:nvPr>
            <p:custDataLst>
              <p:tags r:id="rId8"/>
            </p:custDataLst>
          </p:nvPr>
        </p:nvSpPr>
        <p:spPr>
          <a:xfrm>
            <a:off x="2944687" y="4150888"/>
            <a:ext cx="918074" cy="341632"/>
          </a:xfrm>
          <a:prstGeom prst="rect">
            <a:avLst/>
          </a:prstGeom>
          <a:noFill/>
        </p:spPr>
        <p:txBody>
          <a:bodyPr wrap="square" rtlCol="0">
            <a:spAutoFit/>
          </a:bodyPr>
          <a:lstStyle/>
          <a:p>
            <a:pPr>
              <a:lnSpc>
                <a:spcPct val="90000"/>
              </a:lnSpc>
            </a:pP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Bytes</a:t>
            </a:r>
          </a:p>
        </p:txBody>
      </p:sp>
      <p:grpSp>
        <p:nvGrpSpPr>
          <p:cNvPr id="52" name="组合 51">
            <a:extLst>
              <a:ext uri="{FF2B5EF4-FFF2-40B4-BE49-F238E27FC236}">
                <a16:creationId xmlns:a16="http://schemas.microsoft.com/office/drawing/2014/main" id="{DBD7C03F-358F-DB41-0E1B-9677ECF0A344}"/>
              </a:ext>
            </a:extLst>
          </p:cNvPr>
          <p:cNvGrpSpPr/>
          <p:nvPr>
            <p:custDataLst>
              <p:tags r:id="rId9"/>
            </p:custDataLst>
          </p:nvPr>
        </p:nvGrpSpPr>
        <p:grpSpPr>
          <a:xfrm>
            <a:off x="3017262" y="5815517"/>
            <a:ext cx="561968" cy="251963"/>
            <a:chOff x="2876769" y="4538629"/>
            <a:chExt cx="561968" cy="251963"/>
          </a:xfrm>
        </p:grpSpPr>
        <p:sp>
          <p:nvSpPr>
            <p:cNvPr id="44" name="矩形 43">
              <a:extLst>
                <a:ext uri="{FF2B5EF4-FFF2-40B4-BE49-F238E27FC236}">
                  <a16:creationId xmlns:a16="http://schemas.microsoft.com/office/drawing/2014/main" id="{7D474D95-D589-5C36-448D-C2F22224F2C8}"/>
                </a:ext>
              </a:extLst>
            </p:cNvPr>
            <p:cNvSpPr/>
            <p:nvPr/>
          </p:nvSpPr>
          <p:spPr>
            <a:xfrm>
              <a:off x="2876769"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33C767A7-834E-D8F8-54E1-8D07D85B50B2}"/>
                </a:ext>
              </a:extLst>
            </p:cNvPr>
            <p:cNvSpPr/>
            <p:nvPr/>
          </p:nvSpPr>
          <p:spPr>
            <a:xfrm>
              <a:off x="3017261"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E7E9CE04-1C70-731C-669F-BF4101DDC59E}"/>
                </a:ext>
              </a:extLst>
            </p:cNvPr>
            <p:cNvSpPr/>
            <p:nvPr/>
          </p:nvSpPr>
          <p:spPr>
            <a:xfrm>
              <a:off x="3157753"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EEB958FF-27F7-CC30-7C5A-97D3735AEAF6}"/>
                </a:ext>
              </a:extLst>
            </p:cNvPr>
            <p:cNvSpPr/>
            <p:nvPr/>
          </p:nvSpPr>
          <p:spPr>
            <a:xfrm>
              <a:off x="3298245"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8" name="文本框 57">
            <a:extLst>
              <a:ext uri="{FF2B5EF4-FFF2-40B4-BE49-F238E27FC236}">
                <a16:creationId xmlns:a16="http://schemas.microsoft.com/office/drawing/2014/main" id="{7CAA38BF-A5A4-E5AF-B8EE-B1DE678F49D2}"/>
              </a:ext>
            </a:extLst>
          </p:cNvPr>
          <p:cNvSpPr txBox="1"/>
          <p:nvPr>
            <p:custDataLst>
              <p:tags r:id="rId10"/>
            </p:custDataLst>
          </p:nvPr>
        </p:nvSpPr>
        <p:spPr>
          <a:xfrm>
            <a:off x="1769929" y="6160204"/>
            <a:ext cx="2916142"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2 WRSS </a:t>
            </a:r>
            <a:r>
              <a:rPr kumimoji="0" lang="zh-CN" altLang="en-US"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 18.6 cycles</a:t>
            </a:r>
            <a:endParaRPr lang="zh-CN" altLang="en-US" dirty="0"/>
          </a:p>
        </p:txBody>
      </p:sp>
      <p:sp>
        <p:nvSpPr>
          <p:cNvPr id="59" name="文本框 58">
            <a:extLst>
              <a:ext uri="{FF2B5EF4-FFF2-40B4-BE49-F238E27FC236}">
                <a16:creationId xmlns:a16="http://schemas.microsoft.com/office/drawing/2014/main" id="{49042C61-B703-B4CA-A02D-842411332101}"/>
              </a:ext>
            </a:extLst>
          </p:cNvPr>
          <p:cNvSpPr txBox="1"/>
          <p:nvPr>
            <p:custDataLst>
              <p:tags r:id="rId11"/>
            </p:custDataLst>
          </p:nvPr>
        </p:nvSpPr>
        <p:spPr>
          <a:xfrm>
            <a:off x="6290765" y="5818572"/>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0" name="矩形 59">
            <a:extLst>
              <a:ext uri="{FF2B5EF4-FFF2-40B4-BE49-F238E27FC236}">
                <a16:creationId xmlns:a16="http://schemas.microsoft.com/office/drawing/2014/main" id="{D0B313A0-492D-C02F-D89E-853AA1FBAB82}"/>
              </a:ext>
            </a:extLst>
          </p:cNvPr>
          <p:cNvSpPr/>
          <p:nvPr>
            <p:custDataLst>
              <p:tags r:id="rId12"/>
            </p:custDataLst>
          </p:nvPr>
        </p:nvSpPr>
        <p:spPr>
          <a:xfrm>
            <a:off x="7365438" y="5863388"/>
            <a:ext cx="2014436"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80" name="组合 79">
            <a:extLst>
              <a:ext uri="{FF2B5EF4-FFF2-40B4-BE49-F238E27FC236}">
                <a16:creationId xmlns:a16="http://schemas.microsoft.com/office/drawing/2014/main" id="{73C58CD3-A43A-E6F9-6FDF-C8EA7510C20C}"/>
              </a:ext>
            </a:extLst>
          </p:cNvPr>
          <p:cNvGrpSpPr/>
          <p:nvPr>
            <p:custDataLst>
              <p:tags r:id="rId13"/>
            </p:custDataLst>
          </p:nvPr>
        </p:nvGrpSpPr>
        <p:grpSpPr>
          <a:xfrm>
            <a:off x="7365395" y="5222370"/>
            <a:ext cx="561968" cy="251963"/>
            <a:chOff x="7365438" y="4538629"/>
            <a:chExt cx="561968" cy="251963"/>
          </a:xfrm>
        </p:grpSpPr>
        <p:sp>
          <p:nvSpPr>
            <p:cNvPr id="62" name="矩形 61">
              <a:extLst>
                <a:ext uri="{FF2B5EF4-FFF2-40B4-BE49-F238E27FC236}">
                  <a16:creationId xmlns:a16="http://schemas.microsoft.com/office/drawing/2014/main" id="{2524EAF4-358C-569F-0218-3ADD7BE2C33F}"/>
                </a:ext>
              </a:extLst>
            </p:cNvPr>
            <p:cNvSpPr/>
            <p:nvPr/>
          </p:nvSpPr>
          <p:spPr>
            <a:xfrm>
              <a:off x="7365438"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id="{5890C09D-F85B-BCAC-0E31-BA109DEBECAC}"/>
                </a:ext>
              </a:extLst>
            </p:cNvPr>
            <p:cNvSpPr/>
            <p:nvPr/>
          </p:nvSpPr>
          <p:spPr>
            <a:xfrm>
              <a:off x="7505930"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矩形 63">
              <a:extLst>
                <a:ext uri="{FF2B5EF4-FFF2-40B4-BE49-F238E27FC236}">
                  <a16:creationId xmlns:a16="http://schemas.microsoft.com/office/drawing/2014/main" id="{7A4C31F5-A063-2571-A02F-06662DD67029}"/>
                </a:ext>
              </a:extLst>
            </p:cNvPr>
            <p:cNvSpPr/>
            <p:nvPr/>
          </p:nvSpPr>
          <p:spPr>
            <a:xfrm>
              <a:off x="7646422"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5" name="矩形 64">
              <a:extLst>
                <a:ext uri="{FF2B5EF4-FFF2-40B4-BE49-F238E27FC236}">
                  <a16:creationId xmlns:a16="http://schemas.microsoft.com/office/drawing/2014/main" id="{0ECB283B-00B7-72FF-3328-9911B2EC398C}"/>
                </a:ext>
              </a:extLst>
            </p:cNvPr>
            <p:cNvSpPr/>
            <p:nvPr/>
          </p:nvSpPr>
          <p:spPr>
            <a:xfrm>
              <a:off x="7786914"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66" name="文本框 65">
            <a:extLst>
              <a:ext uri="{FF2B5EF4-FFF2-40B4-BE49-F238E27FC236}">
                <a16:creationId xmlns:a16="http://schemas.microsoft.com/office/drawing/2014/main" id="{37D956AA-7AAE-1849-CE03-2B4528D19C4C}"/>
              </a:ext>
            </a:extLst>
          </p:cNvPr>
          <p:cNvSpPr txBox="1"/>
          <p:nvPr>
            <p:custDataLst>
              <p:tags r:id="rId14"/>
            </p:custDataLst>
          </p:nvPr>
        </p:nvSpPr>
        <p:spPr>
          <a:xfrm>
            <a:off x="7082672" y="4187624"/>
            <a:ext cx="918074" cy="341632"/>
          </a:xfrm>
          <a:prstGeom prst="rect">
            <a:avLst/>
          </a:prstGeom>
          <a:noFill/>
        </p:spPr>
        <p:txBody>
          <a:bodyPr wrap="square" rtlCol="0">
            <a:spAutoFit/>
          </a:bodyPr>
          <a:lstStyle/>
          <a:p>
            <a:pPr>
              <a:lnSpc>
                <a:spcPct val="90000"/>
              </a:lnSpc>
            </a:pP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Bytes</a:t>
            </a:r>
          </a:p>
        </p:txBody>
      </p:sp>
      <p:sp>
        <p:nvSpPr>
          <p:cNvPr id="67" name="文本框 66">
            <a:extLst>
              <a:ext uri="{FF2B5EF4-FFF2-40B4-BE49-F238E27FC236}">
                <a16:creationId xmlns:a16="http://schemas.microsoft.com/office/drawing/2014/main" id="{36E4497E-2BAB-D643-4B01-641ED41480EF}"/>
              </a:ext>
            </a:extLst>
          </p:cNvPr>
          <p:cNvSpPr txBox="1"/>
          <p:nvPr>
            <p:custDataLst>
              <p:tags r:id="rId15"/>
            </p:custDataLst>
          </p:nvPr>
        </p:nvSpPr>
        <p:spPr>
          <a:xfrm>
            <a:off x="7857925" y="4196960"/>
            <a:ext cx="918074" cy="341632"/>
          </a:xfrm>
          <a:prstGeom prst="rect">
            <a:avLst/>
          </a:prstGeom>
          <a:noFill/>
        </p:spPr>
        <p:txBody>
          <a:bodyPr wrap="square" rtlCol="0">
            <a:spAutoFit/>
          </a:bodyPr>
          <a:lstStyle/>
          <a:p>
            <a:pPr>
              <a:lnSpc>
                <a:spcPct val="90000"/>
              </a:lnSpc>
            </a:pP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Bytes</a:t>
            </a:r>
          </a:p>
        </p:txBody>
      </p:sp>
      <p:grpSp>
        <p:nvGrpSpPr>
          <p:cNvPr id="81" name="组合 80">
            <a:extLst>
              <a:ext uri="{FF2B5EF4-FFF2-40B4-BE49-F238E27FC236}">
                <a16:creationId xmlns:a16="http://schemas.microsoft.com/office/drawing/2014/main" id="{F6DDD85E-A11D-FEE7-E79D-4D0F2F97F808}"/>
              </a:ext>
            </a:extLst>
          </p:cNvPr>
          <p:cNvGrpSpPr/>
          <p:nvPr>
            <p:custDataLst>
              <p:tags r:id="rId16"/>
            </p:custDataLst>
          </p:nvPr>
        </p:nvGrpSpPr>
        <p:grpSpPr>
          <a:xfrm>
            <a:off x="7930528" y="5203305"/>
            <a:ext cx="561968" cy="251963"/>
            <a:chOff x="7930500" y="4538629"/>
            <a:chExt cx="561968" cy="251963"/>
          </a:xfrm>
        </p:grpSpPr>
        <p:sp>
          <p:nvSpPr>
            <p:cNvPr id="69" name="矩形 68">
              <a:extLst>
                <a:ext uri="{FF2B5EF4-FFF2-40B4-BE49-F238E27FC236}">
                  <a16:creationId xmlns:a16="http://schemas.microsoft.com/office/drawing/2014/main" id="{59E88344-0234-C159-A3AF-72ADA9076A43}"/>
                </a:ext>
              </a:extLst>
            </p:cNvPr>
            <p:cNvSpPr/>
            <p:nvPr/>
          </p:nvSpPr>
          <p:spPr>
            <a:xfrm>
              <a:off x="7930500"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0" name="矩形 69">
              <a:extLst>
                <a:ext uri="{FF2B5EF4-FFF2-40B4-BE49-F238E27FC236}">
                  <a16:creationId xmlns:a16="http://schemas.microsoft.com/office/drawing/2014/main" id="{D295DF34-F50A-F436-BA8E-41A3C80D03E7}"/>
                </a:ext>
              </a:extLst>
            </p:cNvPr>
            <p:cNvSpPr/>
            <p:nvPr/>
          </p:nvSpPr>
          <p:spPr>
            <a:xfrm>
              <a:off x="8070992"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1" name="矩形 70">
              <a:extLst>
                <a:ext uri="{FF2B5EF4-FFF2-40B4-BE49-F238E27FC236}">
                  <a16:creationId xmlns:a16="http://schemas.microsoft.com/office/drawing/2014/main" id="{342762E5-6E99-C465-F2A8-A1DB0352E146}"/>
                </a:ext>
              </a:extLst>
            </p:cNvPr>
            <p:cNvSpPr/>
            <p:nvPr/>
          </p:nvSpPr>
          <p:spPr>
            <a:xfrm>
              <a:off x="8211484"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 name="矩形 71">
              <a:extLst>
                <a:ext uri="{FF2B5EF4-FFF2-40B4-BE49-F238E27FC236}">
                  <a16:creationId xmlns:a16="http://schemas.microsoft.com/office/drawing/2014/main" id="{6C0D2685-76DA-DFD4-95ED-0604EF5780BB}"/>
                </a:ext>
              </a:extLst>
            </p:cNvPr>
            <p:cNvSpPr/>
            <p:nvPr/>
          </p:nvSpPr>
          <p:spPr>
            <a:xfrm>
              <a:off x="8351976"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74" name="矩形: 圆角 73">
            <a:extLst>
              <a:ext uri="{FF2B5EF4-FFF2-40B4-BE49-F238E27FC236}">
                <a16:creationId xmlns:a16="http://schemas.microsoft.com/office/drawing/2014/main" id="{C269713D-5850-56C3-A086-2AD6004F910D}"/>
              </a:ext>
            </a:extLst>
          </p:cNvPr>
          <p:cNvSpPr/>
          <p:nvPr>
            <p:custDataLst>
              <p:tags r:id="rId17"/>
            </p:custDataLst>
          </p:nvPr>
        </p:nvSpPr>
        <p:spPr>
          <a:xfrm>
            <a:off x="1113817" y="4100209"/>
            <a:ext cx="3837562" cy="2567732"/>
          </a:xfrm>
          <a:prstGeom prst="roundRect">
            <a:avLst>
              <a:gd name="adj" fmla="val 11174"/>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箭头: 右 74">
            <a:extLst>
              <a:ext uri="{FF2B5EF4-FFF2-40B4-BE49-F238E27FC236}">
                <a16:creationId xmlns:a16="http://schemas.microsoft.com/office/drawing/2014/main" id="{DE81E835-D4B2-7317-13F8-6132A35CF237}"/>
              </a:ext>
            </a:extLst>
          </p:cNvPr>
          <p:cNvSpPr/>
          <p:nvPr>
            <p:custDataLst>
              <p:tags r:id="rId18"/>
            </p:custDataLst>
          </p:nvPr>
        </p:nvSpPr>
        <p:spPr>
          <a:xfrm>
            <a:off x="5199434" y="5214026"/>
            <a:ext cx="671209" cy="486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6" name="矩形: 圆角 75">
            <a:extLst>
              <a:ext uri="{FF2B5EF4-FFF2-40B4-BE49-F238E27FC236}">
                <a16:creationId xmlns:a16="http://schemas.microsoft.com/office/drawing/2014/main" id="{1B5FD382-8194-1C12-3BEF-FEFCC77B7D7D}"/>
              </a:ext>
            </a:extLst>
          </p:cNvPr>
          <p:cNvSpPr/>
          <p:nvPr>
            <p:custDataLst>
              <p:tags r:id="rId19"/>
            </p:custDataLst>
          </p:nvPr>
        </p:nvSpPr>
        <p:spPr>
          <a:xfrm>
            <a:off x="6066054" y="4122097"/>
            <a:ext cx="3837562" cy="2567732"/>
          </a:xfrm>
          <a:prstGeom prst="roundRect">
            <a:avLst>
              <a:gd name="adj" fmla="val 11174"/>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58771E0B-E56C-A03D-D3EF-8CE6AFECC0E4}"/>
              </a:ext>
            </a:extLst>
          </p:cNvPr>
          <p:cNvSpPr/>
          <p:nvPr>
            <p:custDataLst>
              <p:tags r:id="rId20"/>
            </p:custDataLst>
          </p:nvPr>
        </p:nvSpPr>
        <p:spPr>
          <a:xfrm>
            <a:off x="7365438" y="5205941"/>
            <a:ext cx="1127030"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9" name="文本框 78">
            <a:extLst>
              <a:ext uri="{FF2B5EF4-FFF2-40B4-BE49-F238E27FC236}">
                <a16:creationId xmlns:a16="http://schemas.microsoft.com/office/drawing/2014/main" id="{C9D82039-8B52-191A-D18F-EDD5132B625F}"/>
              </a:ext>
            </a:extLst>
          </p:cNvPr>
          <p:cNvSpPr txBox="1"/>
          <p:nvPr>
            <p:custDataLst>
              <p:tags r:id="rId21"/>
            </p:custDataLst>
          </p:nvPr>
        </p:nvSpPr>
        <p:spPr>
          <a:xfrm>
            <a:off x="6245479" y="5063699"/>
            <a:ext cx="1159292" cy="535531"/>
          </a:xfrm>
          <a:prstGeom prst="rect">
            <a:avLst/>
          </a:prstGeom>
          <a:noFill/>
        </p:spPr>
        <p:txBody>
          <a:bodyPr wrap="none" rtlCol="0">
            <a:spAutoFit/>
          </a:bodyPr>
          <a:lstStyle/>
          <a:p>
            <a:pPr algn="ctr">
              <a:lnSpc>
                <a:spcPct val="80000"/>
              </a:lnSpc>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Buffer</a:t>
            </a:r>
          </a:p>
          <a:p>
            <a:pPr algn="ctr">
              <a:lnSpc>
                <a:spcPct val="80000"/>
              </a:lnSpc>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(Register)</a:t>
            </a:r>
          </a:p>
        </p:txBody>
      </p:sp>
    </p:spTree>
    <p:custDataLst>
      <p:tags r:id="rId1"/>
    </p:custDataLst>
    <p:extLst>
      <p:ext uri="{BB962C8B-B14F-4D97-AF65-F5344CB8AC3E}">
        <p14:creationId xmlns:p14="http://schemas.microsoft.com/office/powerpoint/2010/main" val="23028719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custDataLst>
              <p:tags r:id="rId2"/>
            </p:custDataLst>
          </p:nvPr>
        </p:nvSpPr>
        <p:spPr>
          <a:xfrm>
            <a:off x="838200" y="1436779"/>
            <a:ext cx="10515600" cy="2549260"/>
          </a:xfrm>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r>
              <a:rPr lang="en-US" altLang="zh-CN" dirty="0"/>
              <a:t>Choose the optimal write strategy with WRSS instruction based on the address and data length is important.</a:t>
            </a:r>
          </a:p>
          <a:p>
            <a:pPr marL="457200" lvl="1" indent="0">
              <a:buNone/>
            </a:pPr>
            <a:endParaRPr lang="en-US" altLang="zh-CN" dirty="0"/>
          </a:p>
          <a:p>
            <a:r>
              <a:rPr lang="en-US" altLang="zh-CN" dirty="0">
                <a:solidFill>
                  <a:schemeClr val="accent1"/>
                </a:solidFill>
              </a:rPr>
              <a:t>Challenge-2:</a:t>
            </a:r>
            <a:r>
              <a:rPr lang="zh-CN" altLang="en-US" dirty="0">
                <a:solidFill>
                  <a:schemeClr val="accent1"/>
                </a:solidFill>
              </a:rPr>
              <a:t> </a:t>
            </a:r>
            <a:r>
              <a:rPr lang="en-US" altLang="zh-CN" dirty="0">
                <a:latin typeface="Times New Roman" panose="02020603050405020304" pitchFamily="18" charset="0"/>
                <a:cs typeface="Times New Roman" panose="02020603050405020304" pitchFamily="18" charset="0"/>
              </a:rPr>
              <a:t>WRSS</a:t>
            </a:r>
            <a:r>
              <a:rPr lang="en-US" altLang="zh-CN" dirty="0"/>
              <a:t> instruction is not as efficient as the </a:t>
            </a:r>
            <a:r>
              <a:rPr lang="en-US" altLang="zh-CN" dirty="0">
                <a:latin typeface="Times New Roman" panose="02020603050405020304" pitchFamily="18" charset="0"/>
                <a:cs typeface="Times New Roman" panose="02020603050405020304" pitchFamily="18" charset="0"/>
              </a:rPr>
              <a:t>MOV</a:t>
            </a:r>
            <a:r>
              <a:rPr lang="en-US" altLang="zh-CN" dirty="0"/>
              <a:t> instruction.</a:t>
            </a:r>
          </a:p>
          <a:p>
            <a:pPr lvl="1"/>
            <a:r>
              <a:rPr lang="en-US" altLang="zh-CN">
                <a:solidFill>
                  <a:schemeClr val="tx1">
                    <a:lumMod val="100000"/>
                  </a:schemeClr>
                </a:solidFill>
              </a:rPr>
              <a:t>Buffer small data writes is important.</a:t>
            </a:r>
            <a:endParaRPr lang="en-US" altLang="zh-CN" dirty="0"/>
          </a:p>
        </p:txBody>
      </p:sp>
      <p:sp>
        <p:nvSpPr>
          <p:cNvPr id="3" name="标题 2">
            <a:extLst>
              <a:ext uri="{FF2B5EF4-FFF2-40B4-BE49-F238E27FC236}">
                <a16:creationId xmlns:a16="http://schemas.microsoft.com/office/drawing/2014/main" id="{D6C79934-E358-D92D-811B-5C0451243A48}"/>
              </a:ext>
            </a:extLst>
          </p:cNvPr>
          <p:cNvSpPr>
            <a:spLocks noGrp="1"/>
          </p:cNvSpPr>
          <p:nvPr>
            <p:ph type="title"/>
            <p:custDataLst>
              <p:tags r:id="rId3"/>
            </p:custDataLst>
          </p:nvPr>
        </p:nvSpPr>
        <p:spPr/>
        <p:txBody>
          <a:bodyPr/>
          <a:lstStyle/>
          <a:p>
            <a:r>
              <a:rPr lang="en-US" altLang="zh-CN" dirty="0"/>
              <a:t>Challenges in CETIS</a:t>
            </a:r>
            <a:endParaRPr lang="zh-CN" altLang="en-US" dirty="0"/>
          </a:p>
        </p:txBody>
      </p:sp>
      <p:sp>
        <p:nvSpPr>
          <p:cNvPr id="33" name="文本框 32">
            <a:extLst>
              <a:ext uri="{FF2B5EF4-FFF2-40B4-BE49-F238E27FC236}">
                <a16:creationId xmlns:a16="http://schemas.microsoft.com/office/drawing/2014/main" id="{50BADB9F-8044-227B-0F1F-06400472BC03}"/>
              </a:ext>
            </a:extLst>
          </p:cNvPr>
          <p:cNvSpPr txBox="1"/>
          <p:nvPr>
            <p:custDataLst>
              <p:tags r:id="rId4"/>
            </p:custDataLst>
          </p:nvPr>
        </p:nvSpPr>
        <p:spPr>
          <a:xfrm>
            <a:off x="1377527" y="5772500"/>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04CB53FE-0936-2017-1982-22E57840B388}"/>
              </a:ext>
            </a:extLst>
          </p:cNvPr>
          <p:cNvSpPr/>
          <p:nvPr>
            <p:custDataLst>
              <p:tags r:id="rId5"/>
            </p:custDataLst>
          </p:nvPr>
        </p:nvSpPr>
        <p:spPr>
          <a:xfrm>
            <a:off x="2452200" y="5817316"/>
            <a:ext cx="2014436"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50" name="组合 49">
            <a:extLst>
              <a:ext uri="{FF2B5EF4-FFF2-40B4-BE49-F238E27FC236}">
                <a16:creationId xmlns:a16="http://schemas.microsoft.com/office/drawing/2014/main" id="{79EEB235-208E-AC25-E87B-50AE09946F2B}"/>
              </a:ext>
            </a:extLst>
          </p:cNvPr>
          <p:cNvGrpSpPr/>
          <p:nvPr>
            <p:custDataLst>
              <p:tags r:id="rId6"/>
            </p:custDataLst>
          </p:nvPr>
        </p:nvGrpSpPr>
        <p:grpSpPr>
          <a:xfrm>
            <a:off x="2452200" y="5815517"/>
            <a:ext cx="561968" cy="251999"/>
            <a:chOff x="2311707" y="4538629"/>
            <a:chExt cx="561968" cy="251999"/>
          </a:xfrm>
        </p:grpSpPr>
        <p:sp>
          <p:nvSpPr>
            <p:cNvPr id="40" name="矩形 39">
              <a:extLst>
                <a:ext uri="{FF2B5EF4-FFF2-40B4-BE49-F238E27FC236}">
                  <a16:creationId xmlns:a16="http://schemas.microsoft.com/office/drawing/2014/main" id="{BC77B6C9-D319-4C7E-8468-C493FDE6812B}"/>
                </a:ext>
              </a:extLst>
            </p:cNvPr>
            <p:cNvSpPr/>
            <p:nvPr/>
          </p:nvSpPr>
          <p:spPr>
            <a:xfrm>
              <a:off x="2311707"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矩形 40">
              <a:extLst>
                <a:ext uri="{FF2B5EF4-FFF2-40B4-BE49-F238E27FC236}">
                  <a16:creationId xmlns:a16="http://schemas.microsoft.com/office/drawing/2014/main" id="{73160EA6-3B9E-83EA-898A-6691D0C13EB2}"/>
                </a:ext>
              </a:extLst>
            </p:cNvPr>
            <p:cNvSpPr/>
            <p:nvPr/>
          </p:nvSpPr>
          <p:spPr>
            <a:xfrm>
              <a:off x="2452199" y="4538665"/>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2" name="矩形 41">
              <a:extLst>
                <a:ext uri="{FF2B5EF4-FFF2-40B4-BE49-F238E27FC236}">
                  <a16:creationId xmlns:a16="http://schemas.microsoft.com/office/drawing/2014/main" id="{803F8338-8FAC-B2E0-1081-49A2FCA893D4}"/>
                </a:ext>
              </a:extLst>
            </p:cNvPr>
            <p:cNvSpPr/>
            <p:nvPr/>
          </p:nvSpPr>
          <p:spPr>
            <a:xfrm>
              <a:off x="2592691"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3" name="矩形 42">
              <a:extLst>
                <a:ext uri="{FF2B5EF4-FFF2-40B4-BE49-F238E27FC236}">
                  <a16:creationId xmlns:a16="http://schemas.microsoft.com/office/drawing/2014/main" id="{14DAD019-23A5-A4D0-93F6-564F3E41F272}"/>
                </a:ext>
              </a:extLst>
            </p:cNvPr>
            <p:cNvSpPr/>
            <p:nvPr/>
          </p:nvSpPr>
          <p:spPr>
            <a:xfrm>
              <a:off x="2733183"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48" name="文本框 47">
            <a:extLst>
              <a:ext uri="{FF2B5EF4-FFF2-40B4-BE49-F238E27FC236}">
                <a16:creationId xmlns:a16="http://schemas.microsoft.com/office/drawing/2014/main" id="{DC67969B-1D13-4853-F836-2DD31B20C4BC}"/>
              </a:ext>
            </a:extLst>
          </p:cNvPr>
          <p:cNvSpPr txBox="1"/>
          <p:nvPr>
            <p:custDataLst>
              <p:tags r:id="rId7"/>
            </p:custDataLst>
          </p:nvPr>
        </p:nvSpPr>
        <p:spPr>
          <a:xfrm>
            <a:off x="2169434" y="4141552"/>
            <a:ext cx="918074" cy="341632"/>
          </a:xfrm>
          <a:prstGeom prst="rect">
            <a:avLst/>
          </a:prstGeom>
          <a:noFill/>
        </p:spPr>
        <p:txBody>
          <a:bodyPr wrap="square" rtlCol="0">
            <a:spAutoFit/>
          </a:bodyPr>
          <a:lstStyle/>
          <a:p>
            <a:pPr>
              <a:lnSpc>
                <a:spcPct val="90000"/>
              </a:lnSpc>
            </a:pP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Bytes</a:t>
            </a:r>
          </a:p>
        </p:txBody>
      </p:sp>
      <p:sp>
        <p:nvSpPr>
          <p:cNvPr id="49" name="文本框 48">
            <a:extLst>
              <a:ext uri="{FF2B5EF4-FFF2-40B4-BE49-F238E27FC236}">
                <a16:creationId xmlns:a16="http://schemas.microsoft.com/office/drawing/2014/main" id="{29B0C134-EF08-EB67-C837-A1B698E59DE3}"/>
              </a:ext>
            </a:extLst>
          </p:cNvPr>
          <p:cNvSpPr txBox="1"/>
          <p:nvPr>
            <p:custDataLst>
              <p:tags r:id="rId8"/>
            </p:custDataLst>
          </p:nvPr>
        </p:nvSpPr>
        <p:spPr>
          <a:xfrm>
            <a:off x="2944687" y="4150888"/>
            <a:ext cx="918074" cy="341632"/>
          </a:xfrm>
          <a:prstGeom prst="rect">
            <a:avLst/>
          </a:prstGeom>
          <a:noFill/>
        </p:spPr>
        <p:txBody>
          <a:bodyPr wrap="square" rtlCol="0">
            <a:spAutoFit/>
          </a:bodyPr>
          <a:lstStyle/>
          <a:p>
            <a:pPr>
              <a:lnSpc>
                <a:spcPct val="90000"/>
              </a:lnSpc>
            </a:pP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Bytes</a:t>
            </a:r>
          </a:p>
        </p:txBody>
      </p:sp>
      <p:grpSp>
        <p:nvGrpSpPr>
          <p:cNvPr id="52" name="组合 51">
            <a:extLst>
              <a:ext uri="{FF2B5EF4-FFF2-40B4-BE49-F238E27FC236}">
                <a16:creationId xmlns:a16="http://schemas.microsoft.com/office/drawing/2014/main" id="{DBD7C03F-358F-DB41-0E1B-9677ECF0A344}"/>
              </a:ext>
            </a:extLst>
          </p:cNvPr>
          <p:cNvGrpSpPr/>
          <p:nvPr>
            <p:custDataLst>
              <p:tags r:id="rId9"/>
            </p:custDataLst>
          </p:nvPr>
        </p:nvGrpSpPr>
        <p:grpSpPr>
          <a:xfrm>
            <a:off x="3017262" y="5815517"/>
            <a:ext cx="561968" cy="251963"/>
            <a:chOff x="2876769" y="4538629"/>
            <a:chExt cx="561968" cy="251963"/>
          </a:xfrm>
        </p:grpSpPr>
        <p:sp>
          <p:nvSpPr>
            <p:cNvPr id="44" name="矩形 43">
              <a:extLst>
                <a:ext uri="{FF2B5EF4-FFF2-40B4-BE49-F238E27FC236}">
                  <a16:creationId xmlns:a16="http://schemas.microsoft.com/office/drawing/2014/main" id="{7D474D95-D589-5C36-448D-C2F22224F2C8}"/>
                </a:ext>
              </a:extLst>
            </p:cNvPr>
            <p:cNvSpPr/>
            <p:nvPr/>
          </p:nvSpPr>
          <p:spPr>
            <a:xfrm>
              <a:off x="2876769"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5" name="矩形 44">
              <a:extLst>
                <a:ext uri="{FF2B5EF4-FFF2-40B4-BE49-F238E27FC236}">
                  <a16:creationId xmlns:a16="http://schemas.microsoft.com/office/drawing/2014/main" id="{33C767A7-834E-D8F8-54E1-8D07D85B50B2}"/>
                </a:ext>
              </a:extLst>
            </p:cNvPr>
            <p:cNvSpPr/>
            <p:nvPr/>
          </p:nvSpPr>
          <p:spPr>
            <a:xfrm>
              <a:off x="3017261"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6" name="矩形 45">
              <a:extLst>
                <a:ext uri="{FF2B5EF4-FFF2-40B4-BE49-F238E27FC236}">
                  <a16:creationId xmlns:a16="http://schemas.microsoft.com/office/drawing/2014/main" id="{E7E9CE04-1C70-731C-669F-BF4101DDC59E}"/>
                </a:ext>
              </a:extLst>
            </p:cNvPr>
            <p:cNvSpPr/>
            <p:nvPr/>
          </p:nvSpPr>
          <p:spPr>
            <a:xfrm>
              <a:off x="3157753"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7" name="矩形 46">
              <a:extLst>
                <a:ext uri="{FF2B5EF4-FFF2-40B4-BE49-F238E27FC236}">
                  <a16:creationId xmlns:a16="http://schemas.microsoft.com/office/drawing/2014/main" id="{EEB958FF-27F7-CC30-7C5A-97D3735AEAF6}"/>
                </a:ext>
              </a:extLst>
            </p:cNvPr>
            <p:cNvSpPr/>
            <p:nvPr/>
          </p:nvSpPr>
          <p:spPr>
            <a:xfrm>
              <a:off x="3298245"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sp>
        <p:nvSpPr>
          <p:cNvPr id="58" name="文本框 57">
            <a:extLst>
              <a:ext uri="{FF2B5EF4-FFF2-40B4-BE49-F238E27FC236}">
                <a16:creationId xmlns:a16="http://schemas.microsoft.com/office/drawing/2014/main" id="{7CAA38BF-A5A4-E5AF-B8EE-B1DE678F49D2}"/>
              </a:ext>
            </a:extLst>
          </p:cNvPr>
          <p:cNvSpPr txBox="1"/>
          <p:nvPr>
            <p:custDataLst>
              <p:tags r:id="rId10"/>
            </p:custDataLst>
          </p:nvPr>
        </p:nvSpPr>
        <p:spPr>
          <a:xfrm>
            <a:off x="1769929" y="6160204"/>
            <a:ext cx="2916142"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2 WRSS </a:t>
            </a:r>
            <a:r>
              <a:rPr kumimoji="0" lang="zh-CN" altLang="en-US"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 18.6 cycles</a:t>
            </a:r>
            <a:endParaRPr lang="zh-CN" altLang="en-US" dirty="0"/>
          </a:p>
        </p:txBody>
      </p:sp>
      <p:sp>
        <p:nvSpPr>
          <p:cNvPr id="59" name="文本框 58">
            <a:extLst>
              <a:ext uri="{FF2B5EF4-FFF2-40B4-BE49-F238E27FC236}">
                <a16:creationId xmlns:a16="http://schemas.microsoft.com/office/drawing/2014/main" id="{49042C61-B703-B4CA-A02D-842411332101}"/>
              </a:ext>
            </a:extLst>
          </p:cNvPr>
          <p:cNvSpPr txBox="1"/>
          <p:nvPr>
            <p:custDataLst>
              <p:tags r:id="rId11"/>
            </p:custDataLst>
          </p:nvPr>
        </p:nvSpPr>
        <p:spPr>
          <a:xfrm>
            <a:off x="6290765" y="5818572"/>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0" name="矩形 59">
            <a:extLst>
              <a:ext uri="{FF2B5EF4-FFF2-40B4-BE49-F238E27FC236}">
                <a16:creationId xmlns:a16="http://schemas.microsoft.com/office/drawing/2014/main" id="{D0B313A0-492D-C02F-D89E-853AA1FBAB82}"/>
              </a:ext>
            </a:extLst>
          </p:cNvPr>
          <p:cNvSpPr/>
          <p:nvPr>
            <p:custDataLst>
              <p:tags r:id="rId12"/>
            </p:custDataLst>
          </p:nvPr>
        </p:nvSpPr>
        <p:spPr>
          <a:xfrm>
            <a:off x="7365438" y="5863388"/>
            <a:ext cx="2014436"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6" name="文本框 65">
            <a:extLst>
              <a:ext uri="{FF2B5EF4-FFF2-40B4-BE49-F238E27FC236}">
                <a16:creationId xmlns:a16="http://schemas.microsoft.com/office/drawing/2014/main" id="{37D956AA-7AAE-1849-CE03-2B4528D19C4C}"/>
              </a:ext>
            </a:extLst>
          </p:cNvPr>
          <p:cNvSpPr txBox="1"/>
          <p:nvPr>
            <p:custDataLst>
              <p:tags r:id="rId13"/>
            </p:custDataLst>
          </p:nvPr>
        </p:nvSpPr>
        <p:spPr>
          <a:xfrm>
            <a:off x="7082672" y="4187624"/>
            <a:ext cx="918074" cy="341632"/>
          </a:xfrm>
          <a:prstGeom prst="rect">
            <a:avLst/>
          </a:prstGeom>
          <a:noFill/>
        </p:spPr>
        <p:txBody>
          <a:bodyPr wrap="square" rtlCol="0">
            <a:spAutoFit/>
          </a:bodyPr>
          <a:lstStyle/>
          <a:p>
            <a:pPr>
              <a:lnSpc>
                <a:spcPct val="90000"/>
              </a:lnSpc>
            </a:pP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1"/>
                </a:solidFill>
                <a:latin typeface="Times New Roman" panose="02020603050405020304" pitchFamily="18" charset="0"/>
                <a:ea typeface="楷体" panose="02010609060101010101" pitchFamily="49" charset="-122"/>
                <a:cs typeface="Times New Roman" panose="02020603050405020304" pitchFamily="18" charset="0"/>
              </a:rPr>
              <a:t>Bytes</a:t>
            </a:r>
          </a:p>
        </p:txBody>
      </p:sp>
      <p:sp>
        <p:nvSpPr>
          <p:cNvPr id="67" name="文本框 66">
            <a:extLst>
              <a:ext uri="{FF2B5EF4-FFF2-40B4-BE49-F238E27FC236}">
                <a16:creationId xmlns:a16="http://schemas.microsoft.com/office/drawing/2014/main" id="{36E4497E-2BAB-D643-4B01-641ED41480EF}"/>
              </a:ext>
            </a:extLst>
          </p:cNvPr>
          <p:cNvSpPr txBox="1"/>
          <p:nvPr>
            <p:custDataLst>
              <p:tags r:id="rId14"/>
            </p:custDataLst>
          </p:nvPr>
        </p:nvSpPr>
        <p:spPr>
          <a:xfrm>
            <a:off x="7857925" y="4196960"/>
            <a:ext cx="918074" cy="341632"/>
          </a:xfrm>
          <a:prstGeom prst="rect">
            <a:avLst/>
          </a:prstGeom>
          <a:noFill/>
        </p:spPr>
        <p:txBody>
          <a:bodyPr wrap="square" rtlCol="0">
            <a:spAutoFit/>
          </a:bodyPr>
          <a:lstStyle/>
          <a:p>
            <a:pPr>
              <a:lnSpc>
                <a:spcPct val="90000"/>
              </a:lnSpc>
            </a:pP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4</a:t>
            </a:r>
            <a:r>
              <a:rPr kumimoji="1" lang="zh-CN" altLang="en-US"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dirty="0">
                <a:solidFill>
                  <a:schemeClr val="accent2"/>
                </a:solidFill>
                <a:latin typeface="Times New Roman" panose="02020603050405020304" pitchFamily="18" charset="0"/>
                <a:ea typeface="楷体" panose="02010609060101010101" pitchFamily="49" charset="-122"/>
                <a:cs typeface="Times New Roman" panose="02020603050405020304" pitchFamily="18" charset="0"/>
              </a:rPr>
              <a:t>Bytes</a:t>
            </a:r>
          </a:p>
        </p:txBody>
      </p:sp>
      <p:grpSp>
        <p:nvGrpSpPr>
          <p:cNvPr id="4" name="组合 3">
            <a:extLst>
              <a:ext uri="{FF2B5EF4-FFF2-40B4-BE49-F238E27FC236}">
                <a16:creationId xmlns:a16="http://schemas.microsoft.com/office/drawing/2014/main" id="{A7AA8767-535D-DDCA-D5FC-5F206974474A}"/>
              </a:ext>
            </a:extLst>
          </p:cNvPr>
          <p:cNvGrpSpPr/>
          <p:nvPr>
            <p:custDataLst>
              <p:tags r:id="rId15"/>
            </p:custDataLst>
          </p:nvPr>
        </p:nvGrpSpPr>
        <p:grpSpPr>
          <a:xfrm>
            <a:off x="7365430" y="5866976"/>
            <a:ext cx="1127030" cy="251963"/>
            <a:chOff x="7365438" y="5204973"/>
            <a:chExt cx="1127030" cy="251963"/>
          </a:xfrm>
        </p:grpSpPr>
        <p:grpSp>
          <p:nvGrpSpPr>
            <p:cNvPr id="80" name="组合 79">
              <a:extLst>
                <a:ext uri="{FF2B5EF4-FFF2-40B4-BE49-F238E27FC236}">
                  <a16:creationId xmlns:a16="http://schemas.microsoft.com/office/drawing/2014/main" id="{73C58CD3-A43A-E6F9-6FDF-C8EA7510C20C}"/>
                </a:ext>
              </a:extLst>
            </p:cNvPr>
            <p:cNvGrpSpPr/>
            <p:nvPr/>
          </p:nvGrpSpPr>
          <p:grpSpPr>
            <a:xfrm>
              <a:off x="7365438" y="5204973"/>
              <a:ext cx="561968" cy="251963"/>
              <a:chOff x="7365438" y="4538629"/>
              <a:chExt cx="561968" cy="251963"/>
            </a:xfrm>
          </p:grpSpPr>
          <p:sp>
            <p:nvSpPr>
              <p:cNvPr id="62" name="矩形 61">
                <a:extLst>
                  <a:ext uri="{FF2B5EF4-FFF2-40B4-BE49-F238E27FC236}">
                    <a16:creationId xmlns:a16="http://schemas.microsoft.com/office/drawing/2014/main" id="{2524EAF4-358C-569F-0218-3ADD7BE2C33F}"/>
                  </a:ext>
                </a:extLst>
              </p:cNvPr>
              <p:cNvSpPr/>
              <p:nvPr/>
            </p:nvSpPr>
            <p:spPr>
              <a:xfrm>
                <a:off x="7365438"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3" name="矩形 62">
                <a:extLst>
                  <a:ext uri="{FF2B5EF4-FFF2-40B4-BE49-F238E27FC236}">
                    <a16:creationId xmlns:a16="http://schemas.microsoft.com/office/drawing/2014/main" id="{5890C09D-F85B-BCAC-0E31-BA109DEBECAC}"/>
                  </a:ext>
                </a:extLst>
              </p:cNvPr>
              <p:cNvSpPr/>
              <p:nvPr/>
            </p:nvSpPr>
            <p:spPr>
              <a:xfrm>
                <a:off x="7505930"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矩形 63">
                <a:extLst>
                  <a:ext uri="{FF2B5EF4-FFF2-40B4-BE49-F238E27FC236}">
                    <a16:creationId xmlns:a16="http://schemas.microsoft.com/office/drawing/2014/main" id="{7A4C31F5-A063-2571-A02F-06662DD67029}"/>
                  </a:ext>
                </a:extLst>
              </p:cNvPr>
              <p:cNvSpPr/>
              <p:nvPr/>
            </p:nvSpPr>
            <p:spPr>
              <a:xfrm>
                <a:off x="7646422"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5" name="矩形 64">
                <a:extLst>
                  <a:ext uri="{FF2B5EF4-FFF2-40B4-BE49-F238E27FC236}">
                    <a16:creationId xmlns:a16="http://schemas.microsoft.com/office/drawing/2014/main" id="{0ECB283B-00B7-72FF-3328-9911B2EC398C}"/>
                  </a:ext>
                </a:extLst>
              </p:cNvPr>
              <p:cNvSpPr/>
              <p:nvPr/>
            </p:nvSpPr>
            <p:spPr>
              <a:xfrm>
                <a:off x="7786914" y="4538629"/>
                <a:ext cx="140492" cy="251963"/>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grpSp>
          <p:nvGrpSpPr>
            <p:cNvPr id="81" name="组合 80">
              <a:extLst>
                <a:ext uri="{FF2B5EF4-FFF2-40B4-BE49-F238E27FC236}">
                  <a16:creationId xmlns:a16="http://schemas.microsoft.com/office/drawing/2014/main" id="{F6DDD85E-A11D-FEE7-E79D-4D0F2F97F808}"/>
                </a:ext>
              </a:extLst>
            </p:cNvPr>
            <p:cNvGrpSpPr/>
            <p:nvPr/>
          </p:nvGrpSpPr>
          <p:grpSpPr>
            <a:xfrm>
              <a:off x="7930500" y="5204973"/>
              <a:ext cx="561968" cy="251963"/>
              <a:chOff x="7930500" y="4538629"/>
              <a:chExt cx="561968" cy="251963"/>
            </a:xfrm>
          </p:grpSpPr>
          <p:sp>
            <p:nvSpPr>
              <p:cNvPr id="69" name="矩形 68">
                <a:extLst>
                  <a:ext uri="{FF2B5EF4-FFF2-40B4-BE49-F238E27FC236}">
                    <a16:creationId xmlns:a16="http://schemas.microsoft.com/office/drawing/2014/main" id="{59E88344-0234-C159-A3AF-72ADA9076A43}"/>
                  </a:ext>
                </a:extLst>
              </p:cNvPr>
              <p:cNvSpPr/>
              <p:nvPr/>
            </p:nvSpPr>
            <p:spPr>
              <a:xfrm>
                <a:off x="7930500"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0" name="矩形 69">
                <a:extLst>
                  <a:ext uri="{FF2B5EF4-FFF2-40B4-BE49-F238E27FC236}">
                    <a16:creationId xmlns:a16="http://schemas.microsoft.com/office/drawing/2014/main" id="{D295DF34-F50A-F436-BA8E-41A3C80D03E7}"/>
                  </a:ext>
                </a:extLst>
              </p:cNvPr>
              <p:cNvSpPr/>
              <p:nvPr/>
            </p:nvSpPr>
            <p:spPr>
              <a:xfrm>
                <a:off x="8070992"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1" name="矩形 70">
                <a:extLst>
                  <a:ext uri="{FF2B5EF4-FFF2-40B4-BE49-F238E27FC236}">
                    <a16:creationId xmlns:a16="http://schemas.microsoft.com/office/drawing/2014/main" id="{342762E5-6E99-C465-F2A8-A1DB0352E146}"/>
                  </a:ext>
                </a:extLst>
              </p:cNvPr>
              <p:cNvSpPr/>
              <p:nvPr/>
            </p:nvSpPr>
            <p:spPr>
              <a:xfrm>
                <a:off x="8211484"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 name="矩形 71">
                <a:extLst>
                  <a:ext uri="{FF2B5EF4-FFF2-40B4-BE49-F238E27FC236}">
                    <a16:creationId xmlns:a16="http://schemas.microsoft.com/office/drawing/2014/main" id="{6C0D2685-76DA-DFD4-95ED-0604EF5780BB}"/>
                  </a:ext>
                </a:extLst>
              </p:cNvPr>
              <p:cNvSpPr/>
              <p:nvPr/>
            </p:nvSpPr>
            <p:spPr>
              <a:xfrm>
                <a:off x="8351976" y="4538629"/>
                <a:ext cx="140492" cy="251963"/>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grpSp>
      <p:sp>
        <p:nvSpPr>
          <p:cNvPr id="73" name="文本框 72">
            <a:extLst>
              <a:ext uri="{FF2B5EF4-FFF2-40B4-BE49-F238E27FC236}">
                <a16:creationId xmlns:a16="http://schemas.microsoft.com/office/drawing/2014/main" id="{522970A4-85C7-72AB-96B6-BE50055071A8}"/>
              </a:ext>
            </a:extLst>
          </p:cNvPr>
          <p:cNvSpPr txBox="1"/>
          <p:nvPr>
            <p:custDataLst>
              <p:tags r:id="rId16"/>
            </p:custDataLst>
          </p:nvPr>
        </p:nvSpPr>
        <p:spPr>
          <a:xfrm>
            <a:off x="6683167" y="6206276"/>
            <a:ext cx="2830484" cy="461665"/>
          </a:xfrm>
          <a:prstGeom prst="rect">
            <a:avLst/>
          </a:prstGeom>
          <a:noFill/>
        </p:spPr>
        <p:txBody>
          <a:bodyPr wrap="square">
            <a:spAutoFit/>
          </a:bodyPr>
          <a:lstStyle/>
          <a:p>
            <a:r>
              <a:rPr kumimoji="0" lang="en-US" altLang="zh-CN" sz="2400" b="0" i="0" u="none" strike="noStrike" kern="1200" cap="none" spc="0" normalizeH="0" baseline="0" noProof="0" dirty="0">
                <a:ln>
                  <a:noFill/>
                </a:ln>
                <a:solidFill>
                  <a:schemeClr val="accent1"/>
                </a:solidFill>
                <a:effectLst/>
                <a:uLnTx/>
                <a:uFillTx/>
                <a:latin typeface="Calibri" panose="020F0502020204030204" pitchFamily="34" charset="0"/>
                <a:ea typeface="等线" panose="02010600030101010101" pitchFamily="2" charset="-122"/>
                <a:cs typeface="+mn-cs"/>
              </a:rPr>
              <a:t>1 WRSS </a:t>
            </a:r>
            <a:r>
              <a:rPr kumimoji="0" lang="zh-CN" altLang="en-US" sz="2400" b="0" i="0" u="none" strike="noStrike" kern="1200" cap="none" spc="0" normalizeH="0" baseline="0" noProof="0" dirty="0">
                <a:ln>
                  <a:noFill/>
                </a:ln>
                <a:solidFill>
                  <a:schemeClr val="accent1"/>
                </a:solidFill>
                <a:effectLst/>
                <a:uLnTx/>
                <a:uFillTx/>
                <a:latin typeface="Calibri" panose="020F0502020204030204" pitchFamily="34" charset="0"/>
                <a:ea typeface="等线" panose="02010600030101010101" pitchFamily="2" charset="-122"/>
                <a:cs typeface="+mn-cs"/>
              </a:rPr>
              <a:t>≈</a:t>
            </a:r>
            <a:r>
              <a:rPr kumimoji="0" lang="en-US" altLang="zh-CN" sz="2400" b="0" i="0" u="none" strike="noStrike" kern="1200" cap="none" spc="0" normalizeH="0" baseline="0" noProof="0" dirty="0">
                <a:ln>
                  <a:noFill/>
                </a:ln>
                <a:solidFill>
                  <a:schemeClr val="accent1"/>
                </a:solidFill>
                <a:effectLst/>
                <a:uLnTx/>
                <a:uFillTx/>
                <a:latin typeface="Calibri" panose="020F0502020204030204" pitchFamily="34" charset="0"/>
                <a:ea typeface="等线" panose="02010600030101010101" pitchFamily="2" charset="-122"/>
                <a:cs typeface="+mn-cs"/>
              </a:rPr>
              <a:t> 9.3</a:t>
            </a:r>
            <a:r>
              <a:rPr kumimoji="0" lang="en-US" altLang="zh-CN" sz="2400" b="0" i="0" u="none" strike="noStrike" kern="1200" cap="none" spc="0" normalizeH="0" baseline="0" noProof="0" dirty="0">
                <a:ln>
                  <a:noFill/>
                </a:ln>
                <a:solidFill>
                  <a:schemeClr val="accent1"/>
                </a:solidFill>
                <a:effectLst/>
                <a:uLnTx/>
                <a:uFillTx/>
                <a:latin typeface="Calibri" panose="020F0502020204030204" pitchFamily="34" charset="0"/>
                <a:ea typeface="等线" panose="02010600030101010101" pitchFamily="2" charset="-122"/>
              </a:rPr>
              <a:t> cycles</a:t>
            </a:r>
            <a:endParaRPr lang="zh-CN" altLang="en-US" dirty="0">
              <a:solidFill>
                <a:schemeClr val="accent1"/>
              </a:solidFill>
            </a:endParaRPr>
          </a:p>
        </p:txBody>
      </p:sp>
      <p:sp>
        <p:nvSpPr>
          <p:cNvPr id="74" name="矩形: 圆角 73">
            <a:extLst>
              <a:ext uri="{FF2B5EF4-FFF2-40B4-BE49-F238E27FC236}">
                <a16:creationId xmlns:a16="http://schemas.microsoft.com/office/drawing/2014/main" id="{C269713D-5850-56C3-A086-2AD6004F910D}"/>
              </a:ext>
            </a:extLst>
          </p:cNvPr>
          <p:cNvSpPr/>
          <p:nvPr>
            <p:custDataLst>
              <p:tags r:id="rId17"/>
            </p:custDataLst>
          </p:nvPr>
        </p:nvSpPr>
        <p:spPr>
          <a:xfrm>
            <a:off x="1113817" y="4100209"/>
            <a:ext cx="3837562" cy="2567732"/>
          </a:xfrm>
          <a:prstGeom prst="roundRect">
            <a:avLst>
              <a:gd name="adj" fmla="val 11174"/>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5" name="箭头: 右 74">
            <a:extLst>
              <a:ext uri="{FF2B5EF4-FFF2-40B4-BE49-F238E27FC236}">
                <a16:creationId xmlns:a16="http://schemas.microsoft.com/office/drawing/2014/main" id="{DE81E835-D4B2-7317-13F8-6132A35CF237}"/>
              </a:ext>
            </a:extLst>
          </p:cNvPr>
          <p:cNvSpPr/>
          <p:nvPr>
            <p:custDataLst>
              <p:tags r:id="rId18"/>
            </p:custDataLst>
          </p:nvPr>
        </p:nvSpPr>
        <p:spPr>
          <a:xfrm>
            <a:off x="5199434" y="5214026"/>
            <a:ext cx="671209" cy="48638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026" name="Picture 2">
            <a:extLst>
              <a:ext uri="{FF2B5EF4-FFF2-40B4-BE49-F238E27FC236}">
                <a16:creationId xmlns:a16="http://schemas.microsoft.com/office/drawing/2014/main" id="{741DA9D8-83CB-8F56-8231-7508DD2A52E8}"/>
              </a:ext>
            </a:extLst>
          </p:cNvPr>
          <p:cNvPicPr>
            <a:picLocks noChangeAspect="1" noChangeArrowheads="1"/>
          </p:cNvPicPr>
          <p:nvPr>
            <p:custDataLst>
              <p:tags r:id="rId19"/>
            </p:custDataLst>
          </p:nvPr>
        </p:nvPicPr>
        <p:blipFill>
          <a:blip r:embed="rId25">
            <a:extLst>
              <a:ext uri="{28A0092B-C50C-407E-A947-70E740481C1C}">
                <a14:useLocalDpi xmlns:a14="http://schemas.microsoft.com/office/drawing/2010/main" val="0"/>
              </a:ext>
            </a:extLst>
          </a:blip>
          <a:srcRect/>
          <a:stretch>
            <a:fillRect/>
          </a:stretch>
        </p:blipFill>
        <p:spPr bwMode="auto">
          <a:xfrm>
            <a:off x="9286515" y="6191694"/>
            <a:ext cx="447924" cy="447924"/>
          </a:xfrm>
          <a:prstGeom prst="rect">
            <a:avLst/>
          </a:prstGeom>
          <a:noFill/>
          <a:extLst>
            <a:ext uri="{909E8E84-426E-40DD-AFC4-6F175D3DCCD1}">
              <a14:hiddenFill xmlns:a14="http://schemas.microsoft.com/office/drawing/2010/main">
                <a:solidFill>
                  <a:srgbClr val="FFFFFF"/>
                </a:solidFill>
              </a14:hiddenFill>
            </a:ext>
          </a:extLst>
        </p:spPr>
      </p:pic>
      <p:sp>
        <p:nvSpPr>
          <p:cNvPr id="76" name="矩形: 圆角 75">
            <a:extLst>
              <a:ext uri="{FF2B5EF4-FFF2-40B4-BE49-F238E27FC236}">
                <a16:creationId xmlns:a16="http://schemas.microsoft.com/office/drawing/2014/main" id="{1B5FD382-8194-1C12-3BEF-FEFCC77B7D7D}"/>
              </a:ext>
            </a:extLst>
          </p:cNvPr>
          <p:cNvSpPr/>
          <p:nvPr>
            <p:custDataLst>
              <p:tags r:id="rId20"/>
            </p:custDataLst>
          </p:nvPr>
        </p:nvSpPr>
        <p:spPr>
          <a:xfrm>
            <a:off x="6066054" y="4122097"/>
            <a:ext cx="3837562" cy="2567732"/>
          </a:xfrm>
          <a:prstGeom prst="roundRect">
            <a:avLst>
              <a:gd name="adj" fmla="val 11174"/>
            </a:avLst>
          </a:prstGeom>
          <a:noFill/>
          <a:ln w="95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7" name="矩形 76">
            <a:extLst>
              <a:ext uri="{FF2B5EF4-FFF2-40B4-BE49-F238E27FC236}">
                <a16:creationId xmlns:a16="http://schemas.microsoft.com/office/drawing/2014/main" id="{58771E0B-E56C-A03D-D3EF-8CE6AFECC0E4}"/>
              </a:ext>
            </a:extLst>
          </p:cNvPr>
          <p:cNvSpPr/>
          <p:nvPr>
            <p:custDataLst>
              <p:tags r:id="rId21"/>
            </p:custDataLst>
          </p:nvPr>
        </p:nvSpPr>
        <p:spPr>
          <a:xfrm>
            <a:off x="7365438" y="5205941"/>
            <a:ext cx="1127030"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9" name="文本框 78">
            <a:extLst>
              <a:ext uri="{FF2B5EF4-FFF2-40B4-BE49-F238E27FC236}">
                <a16:creationId xmlns:a16="http://schemas.microsoft.com/office/drawing/2014/main" id="{C9D82039-8B52-191A-D18F-EDD5132B625F}"/>
              </a:ext>
            </a:extLst>
          </p:cNvPr>
          <p:cNvSpPr txBox="1"/>
          <p:nvPr>
            <p:custDataLst>
              <p:tags r:id="rId22"/>
            </p:custDataLst>
          </p:nvPr>
        </p:nvSpPr>
        <p:spPr>
          <a:xfrm>
            <a:off x="6245479" y="5063699"/>
            <a:ext cx="1159292" cy="535531"/>
          </a:xfrm>
          <a:prstGeom prst="rect">
            <a:avLst/>
          </a:prstGeom>
          <a:noFill/>
        </p:spPr>
        <p:txBody>
          <a:bodyPr wrap="none" rtlCol="0">
            <a:spAutoFit/>
          </a:bodyPr>
          <a:lstStyle/>
          <a:p>
            <a:pPr algn="ctr">
              <a:lnSpc>
                <a:spcPct val="80000"/>
              </a:lnSpc>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Buffer</a:t>
            </a:r>
          </a:p>
          <a:p>
            <a:pPr algn="ctr">
              <a:lnSpc>
                <a:spcPct val="80000"/>
              </a:lnSpc>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(Register)</a:t>
            </a:r>
          </a:p>
        </p:txBody>
      </p:sp>
    </p:spTree>
    <p:custDataLst>
      <p:tags r:id="rId1"/>
    </p:custDataLst>
    <p:extLst>
      <p:ext uri="{BB962C8B-B14F-4D97-AF65-F5344CB8AC3E}">
        <p14:creationId xmlns:p14="http://schemas.microsoft.com/office/powerpoint/2010/main" val="35775740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E9884C0-1208-56EC-16FD-E7368BEDE11D}"/>
              </a:ext>
            </a:extLst>
          </p:cNvPr>
          <p:cNvSpPr>
            <a:spLocks noGrp="1"/>
          </p:cNvSpPr>
          <p:nvPr>
            <p:ph idx="1"/>
          </p:nvPr>
        </p:nvSpPr>
        <p:spPr/>
        <p:txBody>
          <a:bodyPr/>
          <a:lstStyle/>
          <a:p>
            <a:r>
              <a:rPr lang="en-US" altLang="zh-CN" dirty="0">
                <a:solidFill>
                  <a:schemeClr val="accent1"/>
                </a:solidFill>
              </a:rPr>
              <a:t>Challenge-1: </a:t>
            </a:r>
            <a:r>
              <a:rPr lang="en-US" altLang="zh-CN" dirty="0"/>
              <a:t>A data combination operation is needed when using </a:t>
            </a:r>
            <a:r>
              <a:rPr lang="en-US" altLang="zh-CN" dirty="0">
                <a:latin typeface="Times New Roman" panose="02020603050405020304" pitchFamily="18" charset="0"/>
                <a:cs typeface="Times New Roman" panose="02020603050405020304" pitchFamily="18" charset="0"/>
              </a:rPr>
              <a:t>WRSS</a:t>
            </a:r>
            <a:r>
              <a:rPr lang="en-US" altLang="zh-CN" dirty="0"/>
              <a:t> instructions.</a:t>
            </a:r>
          </a:p>
          <a:p>
            <a:pPr lvl="1"/>
            <a:r>
              <a:rPr lang="en-US" altLang="zh-CN" dirty="0"/>
              <a:t>Choose the optimal write strategy with WRSS instruction based on the address and data length is important.</a:t>
            </a:r>
          </a:p>
          <a:p>
            <a:pPr marL="457200" lvl="1" indent="0">
              <a:buNone/>
            </a:pPr>
            <a:endParaRPr lang="en-US" altLang="zh-CN" dirty="0"/>
          </a:p>
          <a:p>
            <a:r>
              <a:rPr lang="en-US" altLang="zh-CN" dirty="0">
                <a:solidFill>
                  <a:schemeClr val="accent1"/>
                </a:solidFill>
              </a:rPr>
              <a:t>Challenge-2:</a:t>
            </a:r>
            <a:r>
              <a:rPr lang="zh-CN" altLang="en-US" dirty="0">
                <a:solidFill>
                  <a:schemeClr val="accent1"/>
                </a:solidFill>
              </a:rPr>
              <a:t> </a:t>
            </a:r>
            <a:r>
              <a:rPr lang="en-US" altLang="zh-CN" dirty="0">
                <a:latin typeface="Times New Roman" panose="02020603050405020304" pitchFamily="18" charset="0"/>
                <a:cs typeface="Times New Roman" panose="02020603050405020304" pitchFamily="18" charset="0"/>
              </a:rPr>
              <a:t>WRSS</a:t>
            </a:r>
            <a:r>
              <a:rPr lang="en-US" altLang="zh-CN" dirty="0"/>
              <a:t> instruction is not as efficient as the </a:t>
            </a:r>
            <a:r>
              <a:rPr lang="en-US" altLang="zh-CN" dirty="0">
                <a:latin typeface="Times New Roman" panose="02020603050405020304" pitchFamily="18" charset="0"/>
                <a:cs typeface="Times New Roman" panose="02020603050405020304" pitchFamily="18" charset="0"/>
              </a:rPr>
              <a:t>MOV</a:t>
            </a:r>
            <a:r>
              <a:rPr lang="en-US" altLang="zh-CN" dirty="0"/>
              <a:t> instruction.</a:t>
            </a:r>
          </a:p>
          <a:p>
            <a:pPr lvl="1"/>
            <a:r>
              <a:rPr lang="en-US" altLang="zh-CN" dirty="0"/>
              <a:t>Buffer small data writes is important.</a:t>
            </a:r>
          </a:p>
          <a:p>
            <a:pPr lvl="1"/>
            <a:endParaRPr lang="en-US" altLang="zh-CN" dirty="0"/>
          </a:p>
          <a:p>
            <a:pPr marL="457200" lvl="1" indent="0">
              <a:buNone/>
            </a:pPr>
            <a:endParaRPr lang="en-US" altLang="zh-CN" dirty="0"/>
          </a:p>
          <a:p>
            <a:r>
              <a:rPr lang="en-US" altLang="zh-CN" dirty="0">
                <a:solidFill>
                  <a:schemeClr val="accent1"/>
                </a:solidFill>
              </a:rPr>
              <a:t>Solution: CETIS provides a software framework for developers to adopt CETIS easily.</a:t>
            </a:r>
          </a:p>
          <a:p>
            <a:pPr marL="457200" lvl="1" indent="0">
              <a:buNone/>
            </a:pPr>
            <a:endParaRPr lang="zh-CN" altLang="en-US" dirty="0"/>
          </a:p>
        </p:txBody>
      </p:sp>
      <p:sp>
        <p:nvSpPr>
          <p:cNvPr id="3" name="标题 2">
            <a:extLst>
              <a:ext uri="{FF2B5EF4-FFF2-40B4-BE49-F238E27FC236}">
                <a16:creationId xmlns:a16="http://schemas.microsoft.com/office/drawing/2014/main" id="{D6C79934-E358-D92D-811B-5C0451243A48}"/>
              </a:ext>
            </a:extLst>
          </p:cNvPr>
          <p:cNvSpPr>
            <a:spLocks noGrp="1"/>
          </p:cNvSpPr>
          <p:nvPr>
            <p:ph type="title"/>
          </p:nvPr>
        </p:nvSpPr>
        <p:spPr/>
        <p:txBody>
          <a:bodyPr/>
          <a:lstStyle/>
          <a:p>
            <a:r>
              <a:rPr lang="en-US" altLang="zh-CN" dirty="0"/>
              <a:t>Challenges in CETIS</a:t>
            </a:r>
            <a:endParaRPr lang="zh-CN" altLang="en-US" dirty="0"/>
          </a:p>
        </p:txBody>
      </p:sp>
    </p:spTree>
    <p:extLst>
      <p:ext uri="{BB962C8B-B14F-4D97-AF65-F5344CB8AC3E}">
        <p14:creationId xmlns:p14="http://schemas.microsoft.com/office/powerpoint/2010/main" val="651706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29169A-73A8-F1A1-BD04-9DAC24A10DC3}"/>
              </a:ext>
            </a:extLst>
          </p:cNvPr>
          <p:cNvSpPr>
            <a:spLocks noGrp="1"/>
          </p:cNvSpPr>
          <p:nvPr>
            <p:ph type="title"/>
          </p:nvPr>
        </p:nvSpPr>
        <p:spPr>
          <a:xfrm>
            <a:off x="374425" y="0"/>
            <a:ext cx="10515600" cy="1325563"/>
          </a:xfrm>
        </p:spPr>
        <p:txBody>
          <a:bodyPr/>
          <a:lstStyle/>
          <a:p>
            <a:r>
              <a:rPr lang="en-US" altLang="zh-CN" dirty="0"/>
              <a:t>Outline</a:t>
            </a:r>
            <a:endParaRPr lang="zh-CN" altLang="en-US" dirty="0"/>
          </a:p>
        </p:txBody>
      </p:sp>
      <p:sp>
        <p:nvSpPr>
          <p:cNvPr id="47" name="MH_Number_1">
            <a:hlinkClick r:id="" action="ppaction://noaction"/>
            <a:extLst>
              <a:ext uri="{FF2B5EF4-FFF2-40B4-BE49-F238E27FC236}">
                <a16:creationId xmlns:a16="http://schemas.microsoft.com/office/drawing/2014/main" id="{A19E938E-E26F-711E-3081-F4676BE7FBC3}"/>
              </a:ext>
            </a:extLst>
          </p:cNvPr>
          <p:cNvSpPr/>
          <p:nvPr/>
        </p:nvSpPr>
        <p:spPr bwMode="auto">
          <a:xfrm>
            <a:off x="3198333" y="198665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48" name="MH_Entry_1">
            <a:hlinkClick r:id="" action="ppaction://noaction"/>
            <a:extLst>
              <a:ext uri="{FF2B5EF4-FFF2-40B4-BE49-F238E27FC236}">
                <a16:creationId xmlns:a16="http://schemas.microsoft.com/office/drawing/2014/main" id="{3E3C6E5C-6172-A59A-C779-512E6630C309}"/>
              </a:ext>
            </a:extLst>
          </p:cNvPr>
          <p:cNvSpPr/>
          <p:nvPr/>
        </p:nvSpPr>
        <p:spPr>
          <a:xfrm>
            <a:off x="3950338" y="4210878"/>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rgbClr val="0061AD">
                <a:lumMod val="40000"/>
                <a:lumOff val="60000"/>
              </a:srgb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49" name="文本框 7">
            <a:extLst>
              <a:ext uri="{FF2B5EF4-FFF2-40B4-BE49-F238E27FC236}">
                <a16:creationId xmlns:a16="http://schemas.microsoft.com/office/drawing/2014/main" id="{3BFB76DB-B324-8F89-9516-06EB8108365B}"/>
              </a:ext>
            </a:extLst>
          </p:cNvPr>
          <p:cNvSpPr txBox="1"/>
          <p:nvPr/>
        </p:nvSpPr>
        <p:spPr>
          <a:xfrm>
            <a:off x="3198332" y="198665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01</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0" name="文本框 3">
            <a:extLst>
              <a:ext uri="{FF2B5EF4-FFF2-40B4-BE49-F238E27FC236}">
                <a16:creationId xmlns:a16="http://schemas.microsoft.com/office/drawing/2014/main" id="{B596AD9E-E157-730A-DA2A-93D59DC63DA9}"/>
              </a:ext>
            </a:extLst>
          </p:cNvPr>
          <p:cNvSpPr txBox="1"/>
          <p:nvPr/>
        </p:nvSpPr>
        <p:spPr>
          <a:xfrm>
            <a:off x="3950337" y="187731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tx1">
                    <a:lumMod val="50000"/>
                    <a:lumOff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High-level Idea</a:t>
            </a:r>
            <a:endParaRPr kumimoji="0" lang="zh-CN" altLang="en-US" sz="2400" b="1" i="0" u="none" strike="noStrike" kern="0" cap="none" spc="0" normalizeH="0" baseline="0" noProof="0" dirty="0">
              <a:ln>
                <a:noFill/>
              </a:ln>
              <a:solidFill>
                <a:schemeClr val="tx1">
                  <a:lumMod val="50000"/>
                  <a:lumOff val="50000"/>
                </a:schemeClr>
              </a:solidFill>
              <a:effectLst/>
              <a:uLnTx/>
              <a:uFillTx/>
              <a:latin typeface="Calibri" panose="020F0502020204030204" pitchFamily="34" charset="0"/>
              <a:cs typeface="Calibri" panose="020F0502020204030204" pitchFamily="34" charset="0"/>
              <a:sym typeface="+mn-lt"/>
            </a:endParaRPr>
          </a:p>
        </p:txBody>
      </p:sp>
      <p:sp>
        <p:nvSpPr>
          <p:cNvPr id="51" name="MH_Number_2">
            <a:hlinkClick r:id="" action="ppaction://noaction"/>
            <a:extLst>
              <a:ext uri="{FF2B5EF4-FFF2-40B4-BE49-F238E27FC236}">
                <a16:creationId xmlns:a16="http://schemas.microsoft.com/office/drawing/2014/main" id="{9B8CBC6F-B436-1A81-2109-15D97DF2F6B9}"/>
              </a:ext>
            </a:extLst>
          </p:cNvPr>
          <p:cNvSpPr/>
          <p:nvPr/>
        </p:nvSpPr>
        <p:spPr bwMode="auto">
          <a:xfrm>
            <a:off x="3198333" y="293389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2" name="文本框 23">
            <a:extLst>
              <a:ext uri="{FF2B5EF4-FFF2-40B4-BE49-F238E27FC236}">
                <a16:creationId xmlns:a16="http://schemas.microsoft.com/office/drawing/2014/main" id="{7E958BF3-B582-8F43-2CD8-BB5C395F711F}"/>
              </a:ext>
            </a:extLst>
          </p:cNvPr>
          <p:cNvSpPr txBox="1"/>
          <p:nvPr/>
        </p:nvSpPr>
        <p:spPr>
          <a:xfrm>
            <a:off x="3198332" y="293389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02</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3" name="MH_Entry_1">
            <a:hlinkClick r:id="" action="ppaction://noaction"/>
            <a:extLst>
              <a:ext uri="{FF2B5EF4-FFF2-40B4-BE49-F238E27FC236}">
                <a16:creationId xmlns:a16="http://schemas.microsoft.com/office/drawing/2014/main" id="{EB839CF8-3D0E-6DB4-3445-BCBCC4A86AC3}"/>
              </a:ext>
            </a:extLst>
          </p:cNvPr>
          <p:cNvSpPr/>
          <p:nvPr/>
        </p:nvSpPr>
        <p:spPr>
          <a:xfrm>
            <a:off x="3950339" y="3278468"/>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4" name="文本框 4">
            <a:extLst>
              <a:ext uri="{FF2B5EF4-FFF2-40B4-BE49-F238E27FC236}">
                <a16:creationId xmlns:a16="http://schemas.microsoft.com/office/drawing/2014/main" id="{A8B34E5B-F36A-84FE-C4AC-E16ACD96107D}"/>
              </a:ext>
            </a:extLst>
          </p:cNvPr>
          <p:cNvSpPr txBox="1"/>
          <p:nvPr/>
        </p:nvSpPr>
        <p:spPr>
          <a:xfrm>
            <a:off x="3950337" y="282023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Understanding SHSTK and WRSS</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5" name="MH_Number_3">
            <a:hlinkClick r:id="" action="ppaction://noaction"/>
            <a:extLst>
              <a:ext uri="{FF2B5EF4-FFF2-40B4-BE49-F238E27FC236}">
                <a16:creationId xmlns:a16="http://schemas.microsoft.com/office/drawing/2014/main" id="{55BD0057-E440-A401-78A6-7D4EE7EF9AF2}"/>
              </a:ext>
            </a:extLst>
          </p:cNvPr>
          <p:cNvSpPr/>
          <p:nvPr/>
        </p:nvSpPr>
        <p:spPr bwMode="auto">
          <a:xfrm>
            <a:off x="3198333" y="3873254"/>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56" name="文本框 24">
            <a:extLst>
              <a:ext uri="{FF2B5EF4-FFF2-40B4-BE49-F238E27FC236}">
                <a16:creationId xmlns:a16="http://schemas.microsoft.com/office/drawing/2014/main" id="{2D2A8779-88F3-C204-CFC7-4A0D4E450DA9}"/>
              </a:ext>
            </a:extLst>
          </p:cNvPr>
          <p:cNvSpPr txBox="1"/>
          <p:nvPr/>
        </p:nvSpPr>
        <p:spPr>
          <a:xfrm>
            <a:off x="3198332" y="3873253"/>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03</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7" name="MH_Entry_1">
            <a:hlinkClick r:id="" action="ppaction://noaction"/>
            <a:extLst>
              <a:ext uri="{FF2B5EF4-FFF2-40B4-BE49-F238E27FC236}">
                <a16:creationId xmlns:a16="http://schemas.microsoft.com/office/drawing/2014/main" id="{D7127AB5-1471-2722-928A-14FC922510D7}"/>
              </a:ext>
            </a:extLst>
          </p:cNvPr>
          <p:cNvSpPr/>
          <p:nvPr/>
        </p:nvSpPr>
        <p:spPr>
          <a:xfrm>
            <a:off x="3950337" y="2329158"/>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8" name="文本框 5">
            <a:extLst>
              <a:ext uri="{FF2B5EF4-FFF2-40B4-BE49-F238E27FC236}">
                <a16:creationId xmlns:a16="http://schemas.microsoft.com/office/drawing/2014/main" id="{0F9F14B5-B997-0CED-F8D2-1AD9DC0D6ED1}"/>
              </a:ext>
            </a:extLst>
          </p:cNvPr>
          <p:cNvSpPr txBox="1"/>
          <p:nvPr/>
        </p:nvSpPr>
        <p:spPr>
          <a:xfrm>
            <a:off x="3950337" y="376747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CETIS Framework</a:t>
            </a:r>
            <a:endParaRPr kumimoji="0" lang="zh-CN" altLang="en-US"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cs typeface="Calibri" panose="020F0502020204030204" pitchFamily="34" charset="0"/>
              <a:sym typeface="+mn-lt"/>
            </a:endParaRPr>
          </a:p>
        </p:txBody>
      </p:sp>
      <p:sp>
        <p:nvSpPr>
          <p:cNvPr id="59" name="MH_Number_4">
            <a:hlinkClick r:id="" action="ppaction://noaction"/>
            <a:extLst>
              <a:ext uri="{FF2B5EF4-FFF2-40B4-BE49-F238E27FC236}">
                <a16:creationId xmlns:a16="http://schemas.microsoft.com/office/drawing/2014/main" id="{C1AC77CB-7DCB-D0CA-3B1E-DF52A0D6C80B}"/>
              </a:ext>
            </a:extLst>
          </p:cNvPr>
          <p:cNvSpPr/>
          <p:nvPr/>
        </p:nvSpPr>
        <p:spPr bwMode="auto">
          <a:xfrm>
            <a:off x="3198333" y="4814967"/>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0" name="文本框 25">
            <a:extLst>
              <a:ext uri="{FF2B5EF4-FFF2-40B4-BE49-F238E27FC236}">
                <a16:creationId xmlns:a16="http://schemas.microsoft.com/office/drawing/2014/main" id="{9941F7C2-BE81-454A-4F21-1B3454353B15}"/>
              </a:ext>
            </a:extLst>
          </p:cNvPr>
          <p:cNvSpPr txBox="1"/>
          <p:nvPr/>
        </p:nvSpPr>
        <p:spPr>
          <a:xfrm>
            <a:off x="3198332" y="4814967"/>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04</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1" name="MH_Entry_1">
            <a:hlinkClick r:id="" action="ppaction://noaction"/>
            <a:extLst>
              <a:ext uri="{FF2B5EF4-FFF2-40B4-BE49-F238E27FC236}">
                <a16:creationId xmlns:a16="http://schemas.microsoft.com/office/drawing/2014/main" id="{772A42A6-0FBB-6339-D443-948EE750D6F1}"/>
              </a:ext>
            </a:extLst>
          </p:cNvPr>
          <p:cNvSpPr/>
          <p:nvPr/>
        </p:nvSpPr>
        <p:spPr>
          <a:xfrm>
            <a:off x="3950339" y="516223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2" name="文本框 6">
            <a:extLst>
              <a:ext uri="{FF2B5EF4-FFF2-40B4-BE49-F238E27FC236}">
                <a16:creationId xmlns:a16="http://schemas.microsoft.com/office/drawing/2014/main" id="{C7BF5F45-E55D-0094-308A-DA78BA5A688A}"/>
              </a:ext>
            </a:extLst>
          </p:cNvPr>
          <p:cNvSpPr txBox="1"/>
          <p:nvPr/>
        </p:nvSpPr>
        <p:spPr>
          <a:xfrm>
            <a:off x="3950337" y="4710388"/>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Case studies</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63" name="MH_Number_4">
            <a:hlinkClick r:id="" action="ppaction://noaction"/>
            <a:extLst>
              <a:ext uri="{FF2B5EF4-FFF2-40B4-BE49-F238E27FC236}">
                <a16:creationId xmlns:a16="http://schemas.microsoft.com/office/drawing/2014/main" id="{3EA36BDD-84AB-AEF7-72D7-99DFEC6FCF1E}"/>
              </a:ext>
            </a:extLst>
          </p:cNvPr>
          <p:cNvSpPr/>
          <p:nvPr/>
        </p:nvSpPr>
        <p:spPr bwMode="auto">
          <a:xfrm>
            <a:off x="3198333" y="5760235"/>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4" name="文本框 26">
            <a:extLst>
              <a:ext uri="{FF2B5EF4-FFF2-40B4-BE49-F238E27FC236}">
                <a16:creationId xmlns:a16="http://schemas.microsoft.com/office/drawing/2014/main" id="{5E64ABC0-B3C6-83D1-6B56-C458B7008C4F}"/>
              </a:ext>
            </a:extLst>
          </p:cNvPr>
          <p:cNvSpPr txBox="1"/>
          <p:nvPr/>
        </p:nvSpPr>
        <p:spPr>
          <a:xfrm>
            <a:off x="3198332" y="5760235"/>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05</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5" name="MH_Entry_1">
            <a:hlinkClick r:id="" action="ppaction://noaction"/>
            <a:extLst>
              <a:ext uri="{FF2B5EF4-FFF2-40B4-BE49-F238E27FC236}">
                <a16:creationId xmlns:a16="http://schemas.microsoft.com/office/drawing/2014/main" id="{495BBBAB-6326-8A32-9A52-2D663C103D48}"/>
              </a:ext>
            </a:extLst>
          </p:cNvPr>
          <p:cNvSpPr/>
          <p:nvPr/>
        </p:nvSpPr>
        <p:spPr>
          <a:xfrm>
            <a:off x="3950339" y="6105146"/>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6" name="文本框 8">
            <a:extLst>
              <a:ext uri="{FF2B5EF4-FFF2-40B4-BE49-F238E27FC236}">
                <a16:creationId xmlns:a16="http://schemas.microsoft.com/office/drawing/2014/main" id="{90C20FF1-3B14-CE5D-DEC2-C207F09F83D0}"/>
              </a:ext>
            </a:extLst>
          </p:cNvPr>
          <p:cNvSpPr txBox="1"/>
          <p:nvPr/>
        </p:nvSpPr>
        <p:spPr>
          <a:xfrm>
            <a:off x="3950337" y="565330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Evaluation</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pic>
        <p:nvPicPr>
          <p:cNvPr id="68" name="图片 67">
            <a:extLst>
              <a:ext uri="{FF2B5EF4-FFF2-40B4-BE49-F238E27FC236}">
                <a16:creationId xmlns:a16="http://schemas.microsoft.com/office/drawing/2014/main" id="{CC5F9A27-D3D7-267A-91ED-BE246FB23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2348" y="3652344"/>
            <a:ext cx="730656" cy="730656"/>
          </a:xfrm>
          <a:prstGeom prst="rect">
            <a:avLst/>
          </a:prstGeom>
        </p:spPr>
      </p:pic>
    </p:spTree>
    <p:extLst>
      <p:ext uri="{BB962C8B-B14F-4D97-AF65-F5344CB8AC3E}">
        <p14:creationId xmlns:p14="http://schemas.microsoft.com/office/powerpoint/2010/main" val="1354424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nvPr>
        </p:nvSpPr>
        <p:spPr/>
        <p:txBody>
          <a:bodyPr/>
          <a:lstStyle/>
          <a:p>
            <a:r>
              <a:rPr lang="en-US" altLang="zh-CN" dirty="0"/>
              <a:t>CETIS is implemented on Linux/X86_64 platform.</a:t>
            </a:r>
          </a:p>
          <a:p>
            <a:r>
              <a:rPr lang="en-US" altLang="zh-CN" dirty="0"/>
              <a:t>Two components in CETIS Framework——CETIS Memory File Abstraction and CETIS Library.</a:t>
            </a:r>
          </a:p>
        </p:txBody>
      </p:sp>
      <p:sp>
        <p:nvSpPr>
          <p:cNvPr id="3" name="标题 2">
            <a:extLst>
              <a:ext uri="{FF2B5EF4-FFF2-40B4-BE49-F238E27FC236}">
                <a16:creationId xmlns:a16="http://schemas.microsoft.com/office/drawing/2014/main" id="{E641B97F-F4EC-BA30-77E8-4C729399B872}"/>
              </a:ext>
            </a:extLst>
          </p:cNvPr>
          <p:cNvSpPr>
            <a:spLocks noGrp="1"/>
          </p:cNvSpPr>
          <p:nvPr>
            <p:ph type="title"/>
          </p:nvPr>
        </p:nvSpPr>
        <p:spPr/>
        <p:txBody>
          <a:bodyPr/>
          <a:lstStyle/>
          <a:p>
            <a:r>
              <a:rPr lang="en-US" altLang="zh-CN" dirty="0"/>
              <a:t>CETIS Framework</a:t>
            </a:r>
            <a:endParaRPr lang="zh-CN" altLang="en-US" dirty="0"/>
          </a:p>
        </p:txBody>
      </p:sp>
      <p:grpSp>
        <p:nvGrpSpPr>
          <p:cNvPr id="87" name="组合 86">
            <a:extLst>
              <a:ext uri="{FF2B5EF4-FFF2-40B4-BE49-F238E27FC236}">
                <a16:creationId xmlns:a16="http://schemas.microsoft.com/office/drawing/2014/main" id="{C39C810A-235A-1705-E8A1-53C4B90D8ABC}"/>
              </a:ext>
            </a:extLst>
          </p:cNvPr>
          <p:cNvGrpSpPr/>
          <p:nvPr/>
        </p:nvGrpSpPr>
        <p:grpSpPr>
          <a:xfrm>
            <a:off x="1070010" y="2978468"/>
            <a:ext cx="4325809" cy="2984796"/>
            <a:chOff x="6780214" y="2891345"/>
            <a:chExt cx="4325809" cy="2984796"/>
          </a:xfrm>
        </p:grpSpPr>
        <p:sp>
          <p:nvSpPr>
            <p:cNvPr id="88" name="圆角矩形 2">
              <a:extLst>
                <a:ext uri="{FF2B5EF4-FFF2-40B4-BE49-F238E27FC236}">
                  <a16:creationId xmlns:a16="http://schemas.microsoft.com/office/drawing/2014/main" id="{A430E574-0114-15EE-860C-CFBA1D490310}"/>
                </a:ext>
              </a:extLst>
            </p:cNvPr>
            <p:cNvSpPr/>
            <p:nvPr/>
          </p:nvSpPr>
          <p:spPr>
            <a:xfrm>
              <a:off x="6780214" y="4950267"/>
              <a:ext cx="4319564" cy="41863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9" name="圆角矩形 3">
              <a:extLst>
                <a:ext uri="{FF2B5EF4-FFF2-40B4-BE49-F238E27FC236}">
                  <a16:creationId xmlns:a16="http://schemas.microsoft.com/office/drawing/2014/main" id="{A5264C81-E491-8B8A-73FD-B899A0B26B13}"/>
                </a:ext>
              </a:extLst>
            </p:cNvPr>
            <p:cNvSpPr/>
            <p:nvPr/>
          </p:nvSpPr>
          <p:spPr>
            <a:xfrm>
              <a:off x="6785749" y="4426268"/>
              <a:ext cx="4319564" cy="406360"/>
            </a:xfrm>
            <a:prstGeom prst="roundRect">
              <a:avLst/>
            </a:prstGeom>
            <a:noFill/>
            <a:ln w="19050" cap="flat" cmpd="sng" algn="ctr">
              <a:solidFill>
                <a:schemeClr val="tx1"/>
              </a:solidFill>
              <a:prstDash val="solid"/>
            </a:ln>
            <a:effectLst/>
          </p:spPr>
          <p:txBody>
            <a:bodyPr lIns="0" tIns="0" rIns="0" bIns="0" rtlCol="0" anchor="ctr"/>
            <a:lstStyle/>
            <a:p>
              <a:pPr marL="0" marR="0" indent="0" algn="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0" name="文本框 89">
              <a:extLst>
                <a:ext uri="{FF2B5EF4-FFF2-40B4-BE49-F238E27FC236}">
                  <a16:creationId xmlns:a16="http://schemas.microsoft.com/office/drawing/2014/main" id="{8F050CC9-F5BD-84D5-1603-8F4B866271F2}"/>
                </a:ext>
              </a:extLst>
            </p:cNvPr>
            <p:cNvSpPr txBox="1"/>
            <p:nvPr/>
          </p:nvSpPr>
          <p:spPr>
            <a:xfrm>
              <a:off x="6938415" y="4483438"/>
              <a:ext cx="746102"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LLVM</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1" name="圆角矩形 5">
              <a:extLst>
                <a:ext uri="{FF2B5EF4-FFF2-40B4-BE49-F238E27FC236}">
                  <a16:creationId xmlns:a16="http://schemas.microsoft.com/office/drawing/2014/main" id="{E58AEC72-DB58-0D74-86CB-5ACF033A6F48}"/>
                </a:ext>
              </a:extLst>
            </p:cNvPr>
            <p:cNvSpPr/>
            <p:nvPr/>
          </p:nvSpPr>
          <p:spPr>
            <a:xfrm>
              <a:off x="8257687" y="4503571"/>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Library</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2" name="圆角矩形 6">
              <a:extLst>
                <a:ext uri="{FF2B5EF4-FFF2-40B4-BE49-F238E27FC236}">
                  <a16:creationId xmlns:a16="http://schemas.microsoft.com/office/drawing/2014/main" id="{6D9C5A19-9B1C-3EF4-CB10-544BCE99A333}"/>
                </a:ext>
              </a:extLst>
            </p:cNvPr>
            <p:cNvSpPr/>
            <p:nvPr/>
          </p:nvSpPr>
          <p:spPr>
            <a:xfrm>
              <a:off x="6780214" y="2924396"/>
              <a:ext cx="2609980" cy="967828"/>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3" name="文本框 92">
              <a:extLst>
                <a:ext uri="{FF2B5EF4-FFF2-40B4-BE49-F238E27FC236}">
                  <a16:creationId xmlns:a16="http://schemas.microsoft.com/office/drawing/2014/main" id="{7D6908E9-7625-5559-4F03-39A4F5A2044D}"/>
                </a:ext>
              </a:extLst>
            </p:cNvPr>
            <p:cNvSpPr txBox="1"/>
            <p:nvPr/>
          </p:nvSpPr>
          <p:spPr>
            <a:xfrm>
              <a:off x="7222934" y="2891345"/>
              <a:ext cx="1782026"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Run-Time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defenses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4" name="圆角矩形 8">
              <a:extLst>
                <a:ext uri="{FF2B5EF4-FFF2-40B4-BE49-F238E27FC236}">
                  <a16:creationId xmlns:a16="http://schemas.microsoft.com/office/drawing/2014/main" id="{B7725CFF-C81B-175E-A521-ACC5D7340361}"/>
                </a:ext>
              </a:extLst>
            </p:cNvPr>
            <p:cNvSpPr/>
            <p:nvPr/>
          </p:nvSpPr>
          <p:spPr>
            <a:xfrm>
              <a:off x="6883006" y="3183109"/>
              <a:ext cx="1212426"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solidFill>
                    <a:schemeClr val="tx1">
                      <a:lumMod val="95000"/>
                      <a:lumOff val="5000"/>
                    </a:schemeClr>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5" name="文本框 94">
              <a:extLst>
                <a:ext uri="{FF2B5EF4-FFF2-40B4-BE49-F238E27FC236}">
                  <a16:creationId xmlns:a16="http://schemas.microsoft.com/office/drawing/2014/main" id="{5D09E6D5-4950-AAEC-AAD5-E22B30EA7594}"/>
                </a:ext>
              </a:extLst>
            </p:cNvPr>
            <p:cNvSpPr txBox="1"/>
            <p:nvPr/>
          </p:nvSpPr>
          <p:spPr>
            <a:xfrm>
              <a:off x="7203397" y="3152867"/>
              <a:ext cx="503664"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CPI</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6" name="圆角矩形 10">
              <a:extLst>
                <a:ext uri="{FF2B5EF4-FFF2-40B4-BE49-F238E27FC236}">
                  <a16:creationId xmlns:a16="http://schemas.microsoft.com/office/drawing/2014/main" id="{0D57820D-38AA-8143-EEB2-F0A897719B5C}"/>
                </a:ext>
              </a:extLst>
            </p:cNvPr>
            <p:cNvSpPr/>
            <p:nvPr/>
          </p:nvSpPr>
          <p:spPr>
            <a:xfrm>
              <a:off x="6943982" y="3419125"/>
              <a:ext cx="1088375" cy="257734"/>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safe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region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7" name="圆角矩形 11">
              <a:extLst>
                <a:ext uri="{FF2B5EF4-FFF2-40B4-BE49-F238E27FC236}">
                  <a16:creationId xmlns:a16="http://schemas.microsoft.com/office/drawing/2014/main" id="{AB0BAF80-5DFD-BFBE-26A9-8948436F78C7}"/>
                </a:ext>
              </a:extLst>
            </p:cNvPr>
            <p:cNvSpPr/>
            <p:nvPr/>
          </p:nvSpPr>
          <p:spPr>
            <a:xfrm>
              <a:off x="8170584" y="3196737"/>
              <a:ext cx="1135465"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8" name="文本框 97">
              <a:extLst>
                <a:ext uri="{FF2B5EF4-FFF2-40B4-BE49-F238E27FC236}">
                  <a16:creationId xmlns:a16="http://schemas.microsoft.com/office/drawing/2014/main" id="{D985FBC9-8903-0AA9-B466-95804D4A624C}"/>
                </a:ext>
              </a:extLst>
            </p:cNvPr>
            <p:cNvSpPr txBox="1"/>
            <p:nvPr/>
          </p:nvSpPr>
          <p:spPr>
            <a:xfrm>
              <a:off x="8308180" y="3153034"/>
              <a:ext cx="798617"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CFIXX</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9" name="圆角矩形 13">
              <a:extLst>
                <a:ext uri="{FF2B5EF4-FFF2-40B4-BE49-F238E27FC236}">
                  <a16:creationId xmlns:a16="http://schemas.microsoft.com/office/drawing/2014/main" id="{F8DF226A-C706-FD07-1FA3-02C5DE514EB4}"/>
                </a:ext>
              </a:extLst>
            </p:cNvPr>
            <p:cNvSpPr/>
            <p:nvPr/>
          </p:nvSpPr>
          <p:spPr>
            <a:xfrm>
              <a:off x="8235916" y="3419125"/>
              <a:ext cx="1000728" cy="254582"/>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metadata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0" name="圆角矩形 14">
              <a:extLst>
                <a:ext uri="{FF2B5EF4-FFF2-40B4-BE49-F238E27FC236}">
                  <a16:creationId xmlns:a16="http://schemas.microsoft.com/office/drawing/2014/main" id="{1C9DB5ED-3C1D-6280-B3B4-7BADD784BAF2}"/>
                </a:ext>
              </a:extLst>
            </p:cNvPr>
            <p:cNvSpPr/>
            <p:nvPr/>
          </p:nvSpPr>
          <p:spPr>
            <a:xfrm>
              <a:off x="9511558" y="2924396"/>
              <a:ext cx="1577435" cy="984507"/>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1" name="文本框 100">
              <a:extLst>
                <a:ext uri="{FF2B5EF4-FFF2-40B4-BE49-F238E27FC236}">
                  <a16:creationId xmlns:a16="http://schemas.microsoft.com/office/drawing/2014/main" id="{897F6B45-8FC0-C2E0-E268-A3FF559BD9F0}"/>
                </a:ext>
              </a:extLst>
            </p:cNvPr>
            <p:cNvSpPr txBox="1"/>
            <p:nvPr/>
          </p:nvSpPr>
          <p:spPr>
            <a:xfrm>
              <a:off x="9959571" y="2897429"/>
              <a:ext cx="58862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2" name="圆角矩形 16">
              <a:extLst>
                <a:ext uri="{FF2B5EF4-FFF2-40B4-BE49-F238E27FC236}">
                  <a16:creationId xmlns:a16="http://schemas.microsoft.com/office/drawing/2014/main" id="{A3AD66CA-F949-CC2E-7E06-1E5258CF4121}"/>
                </a:ext>
              </a:extLst>
            </p:cNvPr>
            <p:cNvSpPr/>
            <p:nvPr/>
          </p:nvSpPr>
          <p:spPr>
            <a:xfrm>
              <a:off x="9581124" y="3193976"/>
              <a:ext cx="1284667" cy="277015"/>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code</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3" name="文本框 102">
              <a:extLst>
                <a:ext uri="{FF2B5EF4-FFF2-40B4-BE49-F238E27FC236}">
                  <a16:creationId xmlns:a16="http://schemas.microsoft.com/office/drawing/2014/main" id="{4791E971-6D1E-4EBF-CFE7-E4C1B89677F4}"/>
                </a:ext>
              </a:extLst>
            </p:cNvPr>
            <p:cNvSpPr txBox="1"/>
            <p:nvPr/>
          </p:nvSpPr>
          <p:spPr>
            <a:xfrm>
              <a:off x="7099029" y="5015790"/>
              <a:ext cx="445956"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4" name="圆角矩形 18">
              <a:extLst>
                <a:ext uri="{FF2B5EF4-FFF2-40B4-BE49-F238E27FC236}">
                  <a16:creationId xmlns:a16="http://schemas.microsoft.com/office/drawing/2014/main" id="{37ECE961-4796-6EAF-F1D7-B91E05171475}"/>
                </a:ext>
              </a:extLst>
            </p:cNvPr>
            <p:cNvSpPr/>
            <p:nvPr/>
          </p:nvSpPr>
          <p:spPr>
            <a:xfrm>
              <a:off x="8257687" y="5023535"/>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support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5" name="圆角矩形 19">
              <a:extLst>
                <a:ext uri="{FF2B5EF4-FFF2-40B4-BE49-F238E27FC236}">
                  <a16:creationId xmlns:a16="http://schemas.microsoft.com/office/drawing/2014/main" id="{B398F58E-81E6-77E8-12B9-A1621C1A771A}"/>
                </a:ext>
              </a:extLst>
            </p:cNvPr>
            <p:cNvSpPr/>
            <p:nvPr/>
          </p:nvSpPr>
          <p:spPr>
            <a:xfrm>
              <a:off x="6784437" y="5486544"/>
              <a:ext cx="4319564" cy="38959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6" name="矩形 105">
              <a:extLst>
                <a:ext uri="{FF2B5EF4-FFF2-40B4-BE49-F238E27FC236}">
                  <a16:creationId xmlns:a16="http://schemas.microsoft.com/office/drawing/2014/main" id="{9AB7934B-A3B7-1EBF-8C0A-DEBBD547A23A}"/>
                </a:ext>
              </a:extLst>
            </p:cNvPr>
            <p:cNvSpPr/>
            <p:nvPr/>
          </p:nvSpPr>
          <p:spPr>
            <a:xfrm>
              <a:off x="6782685" y="4013199"/>
              <a:ext cx="4322628" cy="287078"/>
            </a:xfrm>
            <a:prstGeom prst="rect">
              <a:avLst/>
            </a:prstGeom>
            <a:solidFill>
              <a:schemeClr val="accent6">
                <a:lumMod val="40000"/>
                <a:lumOff val="60000"/>
              </a:schemeClr>
            </a:solidFill>
            <a:ln w="19050">
              <a:noFill/>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7" name="圆角矩形 22">
              <a:extLst>
                <a:ext uri="{FF2B5EF4-FFF2-40B4-BE49-F238E27FC236}">
                  <a16:creationId xmlns:a16="http://schemas.microsoft.com/office/drawing/2014/main" id="{09795F1D-34C0-430D-425A-FB1A380DFFB0}"/>
                </a:ext>
              </a:extLst>
            </p:cNvPr>
            <p:cNvSpPr/>
            <p:nvPr/>
          </p:nvSpPr>
          <p:spPr>
            <a:xfrm>
              <a:off x="9586585" y="3537604"/>
              <a:ext cx="1284667" cy="264619"/>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8" name="文本框 107">
              <a:extLst>
                <a:ext uri="{FF2B5EF4-FFF2-40B4-BE49-F238E27FC236}">
                  <a16:creationId xmlns:a16="http://schemas.microsoft.com/office/drawing/2014/main" id="{CF9000F2-F4D1-E4F7-CC1F-01D8882D8237}"/>
                </a:ext>
              </a:extLst>
            </p:cNvPr>
            <p:cNvSpPr txBox="1"/>
            <p:nvPr/>
          </p:nvSpPr>
          <p:spPr>
            <a:xfrm>
              <a:off x="6814374" y="5520033"/>
              <a:ext cx="994183"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Hardware</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9" name="圆角矩形 24">
              <a:extLst>
                <a:ext uri="{FF2B5EF4-FFF2-40B4-BE49-F238E27FC236}">
                  <a16:creationId xmlns:a16="http://schemas.microsoft.com/office/drawing/2014/main" id="{0CE3D927-D7B0-A3C4-6010-6CABA29D6F10}"/>
                </a:ext>
              </a:extLst>
            </p:cNvPr>
            <p:cNvSpPr/>
            <p:nvPr/>
          </p:nvSpPr>
          <p:spPr>
            <a:xfrm>
              <a:off x="8402520" y="5559812"/>
              <a:ext cx="1029806" cy="26693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Intel CET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10" name="圆角矩形 25">
              <a:extLst>
                <a:ext uri="{FF2B5EF4-FFF2-40B4-BE49-F238E27FC236}">
                  <a16:creationId xmlns:a16="http://schemas.microsoft.com/office/drawing/2014/main" id="{108F299D-8283-606C-A93E-03E80F46B935}"/>
                </a:ext>
              </a:extLst>
            </p:cNvPr>
            <p:cNvSpPr/>
            <p:nvPr/>
          </p:nvSpPr>
          <p:spPr>
            <a:xfrm>
              <a:off x="7730945" y="3964278"/>
              <a:ext cx="2811556" cy="423746"/>
            </a:xfrm>
            <a:prstGeom prst="roundRect">
              <a:avLst>
                <a:gd name="adj" fmla="val 0"/>
              </a:avLst>
            </a:prstGeom>
            <a:no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CETIS Memory File Abstraction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111" name="Graphic 12" descr="Lock">
              <a:extLst>
                <a:ext uri="{FF2B5EF4-FFF2-40B4-BE49-F238E27FC236}">
                  <a16:creationId xmlns:a16="http://schemas.microsoft.com/office/drawing/2014/main" id="{51FA32E0-EA19-BC5E-C1D1-76EFD321A63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11553" y="3539657"/>
              <a:ext cx="353231" cy="353231"/>
            </a:xfrm>
            <a:prstGeom prst="rect">
              <a:avLst/>
            </a:prstGeom>
          </p:spPr>
        </p:pic>
        <p:pic>
          <p:nvPicPr>
            <p:cNvPr id="112" name="Graphic 12" descr="Lock">
              <a:extLst>
                <a:ext uri="{FF2B5EF4-FFF2-40B4-BE49-F238E27FC236}">
                  <a16:creationId xmlns:a16="http://schemas.microsoft.com/office/drawing/2014/main" id="{91FD4FA4-28F5-24E9-4946-3D500AD1B16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3158" y="3544655"/>
              <a:ext cx="353231" cy="353231"/>
            </a:xfrm>
            <a:prstGeom prst="rect">
              <a:avLst/>
            </a:prstGeom>
          </p:spPr>
        </p:pic>
        <p:pic>
          <p:nvPicPr>
            <p:cNvPr id="113" name="Graphic 12" descr="Lock">
              <a:extLst>
                <a:ext uri="{FF2B5EF4-FFF2-40B4-BE49-F238E27FC236}">
                  <a16:creationId xmlns:a16="http://schemas.microsoft.com/office/drawing/2014/main" id="{BD1B5910-6355-3550-9839-250D3317EF8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2792" y="3470991"/>
              <a:ext cx="353231" cy="353231"/>
            </a:xfrm>
            <a:prstGeom prst="rect">
              <a:avLst/>
            </a:prstGeom>
          </p:spPr>
        </p:pic>
        <p:pic>
          <p:nvPicPr>
            <p:cNvPr id="114" name="Graphic 12" descr="Lock">
              <a:extLst>
                <a:ext uri="{FF2B5EF4-FFF2-40B4-BE49-F238E27FC236}">
                  <a16:creationId xmlns:a16="http://schemas.microsoft.com/office/drawing/2014/main" id="{EBBD71E4-8AEE-8881-EF14-3098D424A54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752082" y="3107974"/>
              <a:ext cx="353231" cy="353231"/>
            </a:xfrm>
            <a:prstGeom prst="rect">
              <a:avLst/>
            </a:prstGeom>
          </p:spPr>
        </p:pic>
      </p:grpSp>
    </p:spTree>
    <p:extLst>
      <p:ext uri="{BB962C8B-B14F-4D97-AF65-F5344CB8AC3E}">
        <p14:creationId xmlns:p14="http://schemas.microsoft.com/office/powerpoint/2010/main" val="41165678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custDataLst>
              <p:tags r:id="rId2"/>
            </p:custDataLst>
          </p:nvPr>
        </p:nvSpPr>
        <p:spPr/>
        <p:txBody>
          <a:bodyPr/>
          <a:lstStyle/>
          <a:p>
            <a:r>
              <a:rPr lang="en-US" altLang="zh-CN" dirty="0"/>
              <a:t>An isolated memory region is abstracted as a CETIS memory file (cmfile).</a:t>
            </a:r>
          </a:p>
          <a:p>
            <a:pPr>
              <a:buChar char=" "/>
            </a:pPr>
            <a:r>
              <a:rPr lang="en-US" altLang="zh-CN"/>
              <a:t>                                                                              </a:t>
            </a:r>
            <a:endParaRPr lang="en-US" altLang="zh-CN"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custDataLst>
              <p:tags r:id="rId3"/>
            </p:custDataLst>
          </p:nvPr>
        </p:nvSpPr>
        <p:spPr/>
        <p:txBody>
          <a:bodyPr/>
          <a:lstStyle/>
          <a:p>
            <a:r>
              <a:rPr lang="en-US" altLang="zh-CN" dirty="0"/>
              <a:t>CETIS Framework</a:t>
            </a:r>
            <a:endParaRPr lang="zh-CN" altLang="en-US" dirty="0"/>
          </a:p>
        </p:txBody>
      </p:sp>
      <p:grpSp>
        <p:nvGrpSpPr>
          <p:cNvPr id="60" name="组合 59">
            <a:extLst>
              <a:ext uri="{FF2B5EF4-FFF2-40B4-BE49-F238E27FC236}">
                <a16:creationId xmlns:a16="http://schemas.microsoft.com/office/drawing/2014/main" id="{2F6C19B7-6885-1B3C-5020-9A538BBC977E}"/>
              </a:ext>
            </a:extLst>
          </p:cNvPr>
          <p:cNvGrpSpPr/>
          <p:nvPr>
            <p:custDataLst>
              <p:tags r:id="rId4"/>
            </p:custDataLst>
          </p:nvPr>
        </p:nvGrpSpPr>
        <p:grpSpPr>
          <a:xfrm>
            <a:off x="1070010" y="2978468"/>
            <a:ext cx="4325809" cy="2984796"/>
            <a:chOff x="6780214" y="2891345"/>
            <a:chExt cx="4325809" cy="2984796"/>
          </a:xfrm>
        </p:grpSpPr>
        <p:sp>
          <p:nvSpPr>
            <p:cNvPr id="61" name="圆角矩形 2">
              <a:extLst>
                <a:ext uri="{FF2B5EF4-FFF2-40B4-BE49-F238E27FC236}">
                  <a16:creationId xmlns:a16="http://schemas.microsoft.com/office/drawing/2014/main" id="{A3176923-06E0-9983-0884-30655FE28AB2}"/>
                </a:ext>
              </a:extLst>
            </p:cNvPr>
            <p:cNvSpPr/>
            <p:nvPr/>
          </p:nvSpPr>
          <p:spPr>
            <a:xfrm>
              <a:off x="6780214" y="4950267"/>
              <a:ext cx="4319564" cy="41863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圆角矩形 3">
              <a:extLst>
                <a:ext uri="{FF2B5EF4-FFF2-40B4-BE49-F238E27FC236}">
                  <a16:creationId xmlns:a16="http://schemas.microsoft.com/office/drawing/2014/main" id="{5CF6A938-67FA-DBD4-F486-0AA0DD6D20E3}"/>
                </a:ext>
              </a:extLst>
            </p:cNvPr>
            <p:cNvSpPr/>
            <p:nvPr/>
          </p:nvSpPr>
          <p:spPr>
            <a:xfrm>
              <a:off x="6785749" y="4426268"/>
              <a:ext cx="4319564" cy="406360"/>
            </a:xfrm>
            <a:prstGeom prst="roundRect">
              <a:avLst/>
            </a:prstGeom>
            <a:noFill/>
            <a:ln w="19050" cap="flat" cmpd="sng" algn="ctr">
              <a:solidFill>
                <a:schemeClr val="tx1"/>
              </a:solidFill>
              <a:prstDash val="solid"/>
            </a:ln>
            <a:effectLst/>
          </p:spPr>
          <p:txBody>
            <a:bodyPr lIns="0" tIns="0" rIns="0" bIns="0" rtlCol="0" anchor="ctr"/>
            <a:lstStyle/>
            <a:p>
              <a:pPr marL="0" marR="0" indent="0" algn="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文本框 62">
              <a:extLst>
                <a:ext uri="{FF2B5EF4-FFF2-40B4-BE49-F238E27FC236}">
                  <a16:creationId xmlns:a16="http://schemas.microsoft.com/office/drawing/2014/main" id="{225FD1E2-E34D-5EA0-5011-D95873B4B55C}"/>
                </a:ext>
              </a:extLst>
            </p:cNvPr>
            <p:cNvSpPr txBox="1"/>
            <p:nvPr/>
          </p:nvSpPr>
          <p:spPr>
            <a:xfrm>
              <a:off x="6938415" y="4483438"/>
              <a:ext cx="746102"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LLVM</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圆角矩形 5">
              <a:extLst>
                <a:ext uri="{FF2B5EF4-FFF2-40B4-BE49-F238E27FC236}">
                  <a16:creationId xmlns:a16="http://schemas.microsoft.com/office/drawing/2014/main" id="{58BEBE45-B0F3-8725-DDA8-3D5BB948B712}"/>
                </a:ext>
              </a:extLst>
            </p:cNvPr>
            <p:cNvSpPr/>
            <p:nvPr/>
          </p:nvSpPr>
          <p:spPr>
            <a:xfrm>
              <a:off x="8257687" y="4503571"/>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Library</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圆角矩形 6">
              <a:extLst>
                <a:ext uri="{FF2B5EF4-FFF2-40B4-BE49-F238E27FC236}">
                  <a16:creationId xmlns:a16="http://schemas.microsoft.com/office/drawing/2014/main" id="{9C25DC8A-A5FC-E1FD-EB3A-06D6AF54D733}"/>
                </a:ext>
              </a:extLst>
            </p:cNvPr>
            <p:cNvSpPr/>
            <p:nvPr/>
          </p:nvSpPr>
          <p:spPr>
            <a:xfrm>
              <a:off x="6780214" y="2924396"/>
              <a:ext cx="2609980" cy="967828"/>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文本框 65">
              <a:extLst>
                <a:ext uri="{FF2B5EF4-FFF2-40B4-BE49-F238E27FC236}">
                  <a16:creationId xmlns:a16="http://schemas.microsoft.com/office/drawing/2014/main" id="{3F93E3B1-4C86-1D7D-87C2-B4360EAB17FA}"/>
                </a:ext>
              </a:extLst>
            </p:cNvPr>
            <p:cNvSpPr txBox="1"/>
            <p:nvPr/>
          </p:nvSpPr>
          <p:spPr>
            <a:xfrm>
              <a:off x="7222934" y="2891345"/>
              <a:ext cx="1782026"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Run-Time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defenses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7" name="圆角矩形 8">
              <a:extLst>
                <a:ext uri="{FF2B5EF4-FFF2-40B4-BE49-F238E27FC236}">
                  <a16:creationId xmlns:a16="http://schemas.microsoft.com/office/drawing/2014/main" id="{7B2692EC-582D-AA59-8F28-AB154EF137AB}"/>
                </a:ext>
              </a:extLst>
            </p:cNvPr>
            <p:cNvSpPr/>
            <p:nvPr/>
          </p:nvSpPr>
          <p:spPr>
            <a:xfrm>
              <a:off x="6883006" y="3183109"/>
              <a:ext cx="1212426"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solidFill>
                    <a:schemeClr val="tx1">
                      <a:lumMod val="95000"/>
                      <a:lumOff val="5000"/>
                    </a:schemeClr>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文本框 67">
              <a:extLst>
                <a:ext uri="{FF2B5EF4-FFF2-40B4-BE49-F238E27FC236}">
                  <a16:creationId xmlns:a16="http://schemas.microsoft.com/office/drawing/2014/main" id="{7ADEBD63-8554-736F-1E8F-C3439C0146EC}"/>
                </a:ext>
              </a:extLst>
            </p:cNvPr>
            <p:cNvSpPr txBox="1"/>
            <p:nvPr/>
          </p:nvSpPr>
          <p:spPr>
            <a:xfrm>
              <a:off x="7203397" y="3152867"/>
              <a:ext cx="503664"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CPI</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 name="圆角矩形 10">
              <a:extLst>
                <a:ext uri="{FF2B5EF4-FFF2-40B4-BE49-F238E27FC236}">
                  <a16:creationId xmlns:a16="http://schemas.microsoft.com/office/drawing/2014/main" id="{35FBD50B-0B8A-1964-89FC-4F9965C90845}"/>
                </a:ext>
              </a:extLst>
            </p:cNvPr>
            <p:cNvSpPr/>
            <p:nvPr/>
          </p:nvSpPr>
          <p:spPr>
            <a:xfrm>
              <a:off x="6943982" y="3419125"/>
              <a:ext cx="1088375" cy="257734"/>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safe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region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圆角矩形 11">
              <a:extLst>
                <a:ext uri="{FF2B5EF4-FFF2-40B4-BE49-F238E27FC236}">
                  <a16:creationId xmlns:a16="http://schemas.microsoft.com/office/drawing/2014/main" id="{F401D237-6179-55AE-926B-23F9033E6986}"/>
                </a:ext>
              </a:extLst>
            </p:cNvPr>
            <p:cNvSpPr/>
            <p:nvPr/>
          </p:nvSpPr>
          <p:spPr>
            <a:xfrm>
              <a:off x="8170584" y="3196737"/>
              <a:ext cx="1135465"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文本框 70">
              <a:extLst>
                <a:ext uri="{FF2B5EF4-FFF2-40B4-BE49-F238E27FC236}">
                  <a16:creationId xmlns:a16="http://schemas.microsoft.com/office/drawing/2014/main" id="{77B402B1-904C-0A24-6C19-984E94CFFF5F}"/>
                </a:ext>
              </a:extLst>
            </p:cNvPr>
            <p:cNvSpPr txBox="1"/>
            <p:nvPr/>
          </p:nvSpPr>
          <p:spPr>
            <a:xfrm>
              <a:off x="8308180" y="3153034"/>
              <a:ext cx="798617"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CFIXX</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 name="圆角矩形 13">
              <a:extLst>
                <a:ext uri="{FF2B5EF4-FFF2-40B4-BE49-F238E27FC236}">
                  <a16:creationId xmlns:a16="http://schemas.microsoft.com/office/drawing/2014/main" id="{D842882C-D4C9-2EF1-E918-BA06C1136378}"/>
                </a:ext>
              </a:extLst>
            </p:cNvPr>
            <p:cNvSpPr/>
            <p:nvPr/>
          </p:nvSpPr>
          <p:spPr>
            <a:xfrm>
              <a:off x="8235916" y="3419125"/>
              <a:ext cx="1000728" cy="254582"/>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metadata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 name="圆角矩形 14">
              <a:extLst>
                <a:ext uri="{FF2B5EF4-FFF2-40B4-BE49-F238E27FC236}">
                  <a16:creationId xmlns:a16="http://schemas.microsoft.com/office/drawing/2014/main" id="{A2D6122B-8E94-3125-D24F-7F7F6E35F248}"/>
                </a:ext>
              </a:extLst>
            </p:cNvPr>
            <p:cNvSpPr/>
            <p:nvPr/>
          </p:nvSpPr>
          <p:spPr>
            <a:xfrm>
              <a:off x="9511558" y="2924396"/>
              <a:ext cx="1577435" cy="984507"/>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 name="文本框 73">
              <a:extLst>
                <a:ext uri="{FF2B5EF4-FFF2-40B4-BE49-F238E27FC236}">
                  <a16:creationId xmlns:a16="http://schemas.microsoft.com/office/drawing/2014/main" id="{91CDCB08-F33C-A2FF-DF8E-3218B1B1D330}"/>
                </a:ext>
              </a:extLst>
            </p:cNvPr>
            <p:cNvSpPr txBox="1"/>
            <p:nvPr/>
          </p:nvSpPr>
          <p:spPr>
            <a:xfrm>
              <a:off x="9959571" y="2897429"/>
              <a:ext cx="58862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5" name="圆角矩形 16">
              <a:extLst>
                <a:ext uri="{FF2B5EF4-FFF2-40B4-BE49-F238E27FC236}">
                  <a16:creationId xmlns:a16="http://schemas.microsoft.com/office/drawing/2014/main" id="{EF004C06-85B4-E602-981E-2360AE8DE5A4}"/>
                </a:ext>
              </a:extLst>
            </p:cNvPr>
            <p:cNvSpPr/>
            <p:nvPr/>
          </p:nvSpPr>
          <p:spPr>
            <a:xfrm>
              <a:off x="9581124" y="3193976"/>
              <a:ext cx="1284667" cy="277015"/>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code</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 name="文本框 75">
              <a:extLst>
                <a:ext uri="{FF2B5EF4-FFF2-40B4-BE49-F238E27FC236}">
                  <a16:creationId xmlns:a16="http://schemas.microsoft.com/office/drawing/2014/main" id="{A3B877A3-F2F7-D199-D64C-1B0F55C278B5}"/>
                </a:ext>
              </a:extLst>
            </p:cNvPr>
            <p:cNvSpPr txBox="1"/>
            <p:nvPr/>
          </p:nvSpPr>
          <p:spPr>
            <a:xfrm>
              <a:off x="7099029" y="5015790"/>
              <a:ext cx="445956"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7" name="圆角矩形 18">
              <a:extLst>
                <a:ext uri="{FF2B5EF4-FFF2-40B4-BE49-F238E27FC236}">
                  <a16:creationId xmlns:a16="http://schemas.microsoft.com/office/drawing/2014/main" id="{5A013892-61B4-4928-C0E9-74541AECEE9E}"/>
                </a:ext>
              </a:extLst>
            </p:cNvPr>
            <p:cNvSpPr/>
            <p:nvPr/>
          </p:nvSpPr>
          <p:spPr>
            <a:xfrm>
              <a:off x="8257687" y="5023535"/>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support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 name="圆角矩形 19">
              <a:extLst>
                <a:ext uri="{FF2B5EF4-FFF2-40B4-BE49-F238E27FC236}">
                  <a16:creationId xmlns:a16="http://schemas.microsoft.com/office/drawing/2014/main" id="{ACFABAEA-FF09-C6B3-B090-43B9BC402375}"/>
                </a:ext>
              </a:extLst>
            </p:cNvPr>
            <p:cNvSpPr/>
            <p:nvPr/>
          </p:nvSpPr>
          <p:spPr>
            <a:xfrm>
              <a:off x="6784437" y="5486544"/>
              <a:ext cx="4319564" cy="38959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 name="矩形 78">
              <a:extLst>
                <a:ext uri="{FF2B5EF4-FFF2-40B4-BE49-F238E27FC236}">
                  <a16:creationId xmlns:a16="http://schemas.microsoft.com/office/drawing/2014/main" id="{1CA2526F-2C50-93E5-C244-FF5A39ECCC11}"/>
                </a:ext>
              </a:extLst>
            </p:cNvPr>
            <p:cNvSpPr/>
            <p:nvPr/>
          </p:nvSpPr>
          <p:spPr>
            <a:xfrm>
              <a:off x="6782685" y="4013199"/>
              <a:ext cx="4322628" cy="287078"/>
            </a:xfrm>
            <a:prstGeom prst="rect">
              <a:avLst/>
            </a:prstGeom>
            <a:solidFill>
              <a:schemeClr val="accent6">
                <a:lumMod val="40000"/>
                <a:lumOff val="60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0" name="圆角矩形 22">
              <a:extLst>
                <a:ext uri="{FF2B5EF4-FFF2-40B4-BE49-F238E27FC236}">
                  <a16:creationId xmlns:a16="http://schemas.microsoft.com/office/drawing/2014/main" id="{E59FF6CE-81E0-C325-83C8-A1ADAFA18CEC}"/>
                </a:ext>
              </a:extLst>
            </p:cNvPr>
            <p:cNvSpPr/>
            <p:nvPr/>
          </p:nvSpPr>
          <p:spPr>
            <a:xfrm>
              <a:off x="9586585" y="3537604"/>
              <a:ext cx="1284667" cy="264619"/>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 name="文本框 80">
              <a:extLst>
                <a:ext uri="{FF2B5EF4-FFF2-40B4-BE49-F238E27FC236}">
                  <a16:creationId xmlns:a16="http://schemas.microsoft.com/office/drawing/2014/main" id="{B3B513DA-2739-9D66-2A4D-F14A4670A060}"/>
                </a:ext>
              </a:extLst>
            </p:cNvPr>
            <p:cNvSpPr txBox="1"/>
            <p:nvPr/>
          </p:nvSpPr>
          <p:spPr>
            <a:xfrm>
              <a:off x="6814374" y="5520033"/>
              <a:ext cx="994183"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Hardware</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 name="圆角矩形 24">
              <a:extLst>
                <a:ext uri="{FF2B5EF4-FFF2-40B4-BE49-F238E27FC236}">
                  <a16:creationId xmlns:a16="http://schemas.microsoft.com/office/drawing/2014/main" id="{03EE739F-FD03-01BB-2CA1-971E9B2A4FC9}"/>
                </a:ext>
              </a:extLst>
            </p:cNvPr>
            <p:cNvSpPr/>
            <p:nvPr/>
          </p:nvSpPr>
          <p:spPr>
            <a:xfrm>
              <a:off x="8402520" y="5559812"/>
              <a:ext cx="1029806" cy="26693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Intel CET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 name="圆角矩形 25">
              <a:extLst>
                <a:ext uri="{FF2B5EF4-FFF2-40B4-BE49-F238E27FC236}">
                  <a16:creationId xmlns:a16="http://schemas.microsoft.com/office/drawing/2014/main" id="{CEEF28CC-AE04-893B-4995-39D94FB0D3C9}"/>
                </a:ext>
              </a:extLst>
            </p:cNvPr>
            <p:cNvSpPr/>
            <p:nvPr/>
          </p:nvSpPr>
          <p:spPr>
            <a:xfrm>
              <a:off x="7730945" y="3964278"/>
              <a:ext cx="2811556" cy="423746"/>
            </a:xfrm>
            <a:prstGeom prst="roundRect">
              <a:avLst>
                <a:gd name="adj" fmla="val 0"/>
              </a:avLst>
            </a:prstGeom>
            <a:no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CETIS Memory File Abstraction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4" name="Graphic 12" descr="Lock">
              <a:extLst>
                <a:ext uri="{FF2B5EF4-FFF2-40B4-BE49-F238E27FC236}">
                  <a16:creationId xmlns:a16="http://schemas.microsoft.com/office/drawing/2014/main" id="{F2400802-E945-C20F-B238-764778EAE19A}"/>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7311553" y="3539657"/>
              <a:ext cx="353231" cy="353231"/>
            </a:xfrm>
            <a:prstGeom prst="rect">
              <a:avLst/>
            </a:prstGeom>
          </p:spPr>
        </p:pic>
        <p:pic>
          <p:nvPicPr>
            <p:cNvPr id="85" name="Graphic 12" descr="Lock">
              <a:extLst>
                <a:ext uri="{FF2B5EF4-FFF2-40B4-BE49-F238E27FC236}">
                  <a16:creationId xmlns:a16="http://schemas.microsoft.com/office/drawing/2014/main" id="{08E25D0A-DFC0-EF51-79A1-E3669C4922D9}"/>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8563158" y="3544655"/>
              <a:ext cx="353231" cy="353231"/>
            </a:xfrm>
            <a:prstGeom prst="rect">
              <a:avLst/>
            </a:prstGeom>
          </p:spPr>
        </p:pic>
        <p:pic>
          <p:nvPicPr>
            <p:cNvPr id="86" name="Graphic 12" descr="Lock">
              <a:extLst>
                <a:ext uri="{FF2B5EF4-FFF2-40B4-BE49-F238E27FC236}">
                  <a16:creationId xmlns:a16="http://schemas.microsoft.com/office/drawing/2014/main" id="{71C2473E-C61D-A663-574B-353045A814A4}"/>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52792" y="3470991"/>
              <a:ext cx="353231" cy="353231"/>
            </a:xfrm>
            <a:prstGeom prst="rect">
              <a:avLst/>
            </a:prstGeom>
          </p:spPr>
        </p:pic>
        <p:pic>
          <p:nvPicPr>
            <p:cNvPr id="87" name="Graphic 12" descr="Lock">
              <a:extLst>
                <a:ext uri="{FF2B5EF4-FFF2-40B4-BE49-F238E27FC236}">
                  <a16:creationId xmlns:a16="http://schemas.microsoft.com/office/drawing/2014/main" id="{713A24B8-DE9E-C0F7-2D01-4033E6B02FED}"/>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10752082" y="3107974"/>
              <a:ext cx="353231" cy="353231"/>
            </a:xfrm>
            <a:prstGeom prst="rect">
              <a:avLst/>
            </a:prstGeom>
          </p:spPr>
        </p:pic>
      </p:grpSp>
      <p:cxnSp>
        <p:nvCxnSpPr>
          <p:cNvPr id="4" name="直接连接符 3">
            <a:extLst>
              <a:ext uri="{FF2B5EF4-FFF2-40B4-BE49-F238E27FC236}">
                <a16:creationId xmlns:a16="http://schemas.microsoft.com/office/drawing/2014/main" id="{BED98B39-95EB-66EB-AF08-B9AA777ADEC1}"/>
              </a:ext>
            </a:extLst>
          </p:cNvPr>
          <p:cNvCxnSpPr>
            <a:cxnSpLocks/>
          </p:cNvCxnSpPr>
          <p:nvPr>
            <p:custDataLst>
              <p:tags r:id="rId5"/>
            </p:custDataLst>
          </p:nvPr>
        </p:nvCxnSpPr>
        <p:spPr>
          <a:xfrm flipV="1">
            <a:off x="5389574" y="3115815"/>
            <a:ext cx="1893864" cy="984507"/>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7D2D17E-652B-518F-4AAF-0572FC7907F3}"/>
              </a:ext>
            </a:extLst>
          </p:cNvPr>
          <p:cNvCxnSpPr>
            <a:cxnSpLocks/>
          </p:cNvCxnSpPr>
          <p:nvPr>
            <p:custDataLst>
              <p:tags r:id="rId6"/>
            </p:custDataLst>
          </p:nvPr>
        </p:nvCxnSpPr>
        <p:spPr>
          <a:xfrm>
            <a:off x="5399410" y="4379573"/>
            <a:ext cx="1920654" cy="1267362"/>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30179B4-D4F5-CD6A-EF68-C40E3EE265B5}"/>
              </a:ext>
            </a:extLst>
          </p:cNvPr>
          <p:cNvSpPr txBox="1"/>
          <p:nvPr>
            <p:custDataLst>
              <p:tags r:id="rId7"/>
            </p:custDataLst>
          </p:nvPr>
        </p:nvSpPr>
        <p:spPr>
          <a:xfrm>
            <a:off x="7346669" y="4969874"/>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95CB606A-9FC2-8088-60E4-6EFAC9E79801}"/>
              </a:ext>
            </a:extLst>
          </p:cNvPr>
          <p:cNvSpPr/>
          <p:nvPr>
            <p:custDataLst>
              <p:tags r:id="rId8"/>
            </p:custDataLst>
          </p:nvPr>
        </p:nvSpPr>
        <p:spPr>
          <a:xfrm>
            <a:off x="8377720" y="5008327"/>
            <a:ext cx="3182647"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矩形 25">
            <a:extLst>
              <a:ext uri="{FF2B5EF4-FFF2-40B4-BE49-F238E27FC236}">
                <a16:creationId xmlns:a16="http://schemas.microsoft.com/office/drawing/2014/main" id="{8F152F5E-118A-B07D-D812-5B6BFB9D2B89}"/>
              </a:ext>
            </a:extLst>
          </p:cNvPr>
          <p:cNvSpPr/>
          <p:nvPr>
            <p:custDataLst>
              <p:tags r:id="rId9"/>
            </p:custDataLst>
          </p:nvPr>
        </p:nvSpPr>
        <p:spPr>
          <a:xfrm>
            <a:off x="8657149" y="5008327"/>
            <a:ext cx="2350874" cy="252000"/>
          </a:xfrm>
          <a:prstGeom prst="rect">
            <a:avLst/>
          </a:prstGeom>
          <a:solidFill>
            <a:schemeClr val="bg1">
              <a:lumMod val="85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Isolation Memory Region</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矩形: 圆角 32">
            <a:extLst>
              <a:ext uri="{FF2B5EF4-FFF2-40B4-BE49-F238E27FC236}">
                <a16:creationId xmlns:a16="http://schemas.microsoft.com/office/drawing/2014/main" id="{289ADD2D-03BA-9465-D66F-3D274D3C27FE}"/>
              </a:ext>
            </a:extLst>
          </p:cNvPr>
          <p:cNvSpPr/>
          <p:nvPr>
            <p:custDataLst>
              <p:tags r:id="rId10"/>
            </p:custDataLst>
          </p:nvPr>
        </p:nvSpPr>
        <p:spPr>
          <a:xfrm>
            <a:off x="7245179" y="3103534"/>
            <a:ext cx="4528090" cy="2567732"/>
          </a:xfrm>
          <a:prstGeom prst="roundRect">
            <a:avLst>
              <a:gd name="adj" fmla="val 8333"/>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27959370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custDataLst>
              <p:tags r:id="rId2"/>
            </p:custDataLst>
          </p:nvPr>
        </p:nvSpPr>
        <p:spPr/>
        <p:txBody>
          <a:bodyPr/>
          <a:lstStyle/>
          <a:p>
            <a:r>
              <a:rPr lang="en-US" altLang="zh-CN" dirty="0"/>
              <a:t>An isolated memory region is abstracted as a CETIS memory file (cmfile).</a:t>
            </a:r>
          </a:p>
          <a:p>
            <a:pPr>
              <a:buChar char=" "/>
            </a:pPr>
            <a:r>
              <a:rPr lang="en-US" altLang="zh-CN"/>
              <a:t>                                                                              </a:t>
            </a:r>
            <a:endParaRPr lang="en-US" altLang="zh-CN"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custDataLst>
              <p:tags r:id="rId3"/>
            </p:custDataLst>
          </p:nvPr>
        </p:nvSpPr>
        <p:spPr/>
        <p:txBody>
          <a:bodyPr/>
          <a:lstStyle/>
          <a:p>
            <a:r>
              <a:rPr lang="en-US" altLang="zh-CN" dirty="0"/>
              <a:t>CETIS Framework</a:t>
            </a:r>
            <a:endParaRPr lang="zh-CN" altLang="en-US" dirty="0"/>
          </a:p>
        </p:txBody>
      </p:sp>
      <p:grpSp>
        <p:nvGrpSpPr>
          <p:cNvPr id="60" name="组合 59">
            <a:extLst>
              <a:ext uri="{FF2B5EF4-FFF2-40B4-BE49-F238E27FC236}">
                <a16:creationId xmlns:a16="http://schemas.microsoft.com/office/drawing/2014/main" id="{2F6C19B7-6885-1B3C-5020-9A538BBC977E}"/>
              </a:ext>
            </a:extLst>
          </p:cNvPr>
          <p:cNvGrpSpPr/>
          <p:nvPr>
            <p:custDataLst>
              <p:tags r:id="rId4"/>
            </p:custDataLst>
          </p:nvPr>
        </p:nvGrpSpPr>
        <p:grpSpPr>
          <a:xfrm>
            <a:off x="1070010" y="2978468"/>
            <a:ext cx="4325809" cy="2984796"/>
            <a:chOff x="6780214" y="2891345"/>
            <a:chExt cx="4325809" cy="2984796"/>
          </a:xfrm>
        </p:grpSpPr>
        <p:sp>
          <p:nvSpPr>
            <p:cNvPr id="61" name="圆角矩形 2">
              <a:extLst>
                <a:ext uri="{FF2B5EF4-FFF2-40B4-BE49-F238E27FC236}">
                  <a16:creationId xmlns:a16="http://schemas.microsoft.com/office/drawing/2014/main" id="{A3176923-06E0-9983-0884-30655FE28AB2}"/>
                </a:ext>
              </a:extLst>
            </p:cNvPr>
            <p:cNvSpPr/>
            <p:nvPr/>
          </p:nvSpPr>
          <p:spPr>
            <a:xfrm>
              <a:off x="6780214" y="4950267"/>
              <a:ext cx="4319564" cy="41863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圆角矩形 3">
              <a:extLst>
                <a:ext uri="{FF2B5EF4-FFF2-40B4-BE49-F238E27FC236}">
                  <a16:creationId xmlns:a16="http://schemas.microsoft.com/office/drawing/2014/main" id="{5CF6A938-67FA-DBD4-F486-0AA0DD6D20E3}"/>
                </a:ext>
              </a:extLst>
            </p:cNvPr>
            <p:cNvSpPr/>
            <p:nvPr/>
          </p:nvSpPr>
          <p:spPr>
            <a:xfrm>
              <a:off x="6785749" y="4426268"/>
              <a:ext cx="4319564" cy="406360"/>
            </a:xfrm>
            <a:prstGeom prst="roundRect">
              <a:avLst/>
            </a:prstGeom>
            <a:noFill/>
            <a:ln w="19050" cap="flat" cmpd="sng" algn="ctr">
              <a:solidFill>
                <a:schemeClr val="tx1"/>
              </a:solidFill>
              <a:prstDash val="solid"/>
            </a:ln>
            <a:effectLst/>
          </p:spPr>
          <p:txBody>
            <a:bodyPr lIns="0" tIns="0" rIns="0" bIns="0" rtlCol="0" anchor="ctr"/>
            <a:lstStyle/>
            <a:p>
              <a:pPr marL="0" marR="0" indent="0" algn="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文本框 62">
              <a:extLst>
                <a:ext uri="{FF2B5EF4-FFF2-40B4-BE49-F238E27FC236}">
                  <a16:creationId xmlns:a16="http://schemas.microsoft.com/office/drawing/2014/main" id="{225FD1E2-E34D-5EA0-5011-D95873B4B55C}"/>
                </a:ext>
              </a:extLst>
            </p:cNvPr>
            <p:cNvSpPr txBox="1"/>
            <p:nvPr/>
          </p:nvSpPr>
          <p:spPr>
            <a:xfrm>
              <a:off x="6938415" y="4483438"/>
              <a:ext cx="746102"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LLVM</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圆角矩形 5">
              <a:extLst>
                <a:ext uri="{FF2B5EF4-FFF2-40B4-BE49-F238E27FC236}">
                  <a16:creationId xmlns:a16="http://schemas.microsoft.com/office/drawing/2014/main" id="{58BEBE45-B0F3-8725-DDA8-3D5BB948B712}"/>
                </a:ext>
              </a:extLst>
            </p:cNvPr>
            <p:cNvSpPr/>
            <p:nvPr/>
          </p:nvSpPr>
          <p:spPr>
            <a:xfrm>
              <a:off x="8257687" y="4503571"/>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Library</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圆角矩形 6">
              <a:extLst>
                <a:ext uri="{FF2B5EF4-FFF2-40B4-BE49-F238E27FC236}">
                  <a16:creationId xmlns:a16="http://schemas.microsoft.com/office/drawing/2014/main" id="{9C25DC8A-A5FC-E1FD-EB3A-06D6AF54D733}"/>
                </a:ext>
              </a:extLst>
            </p:cNvPr>
            <p:cNvSpPr/>
            <p:nvPr/>
          </p:nvSpPr>
          <p:spPr>
            <a:xfrm>
              <a:off x="6780214" y="2924396"/>
              <a:ext cx="2609980" cy="967828"/>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文本框 65">
              <a:extLst>
                <a:ext uri="{FF2B5EF4-FFF2-40B4-BE49-F238E27FC236}">
                  <a16:creationId xmlns:a16="http://schemas.microsoft.com/office/drawing/2014/main" id="{3F93E3B1-4C86-1D7D-87C2-B4360EAB17FA}"/>
                </a:ext>
              </a:extLst>
            </p:cNvPr>
            <p:cNvSpPr txBox="1"/>
            <p:nvPr/>
          </p:nvSpPr>
          <p:spPr>
            <a:xfrm>
              <a:off x="7222934" y="2891345"/>
              <a:ext cx="1782026"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Run-Time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defenses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7" name="圆角矩形 8">
              <a:extLst>
                <a:ext uri="{FF2B5EF4-FFF2-40B4-BE49-F238E27FC236}">
                  <a16:creationId xmlns:a16="http://schemas.microsoft.com/office/drawing/2014/main" id="{7B2692EC-582D-AA59-8F28-AB154EF137AB}"/>
                </a:ext>
              </a:extLst>
            </p:cNvPr>
            <p:cNvSpPr/>
            <p:nvPr/>
          </p:nvSpPr>
          <p:spPr>
            <a:xfrm>
              <a:off x="6883006" y="3183109"/>
              <a:ext cx="1212426"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solidFill>
                    <a:schemeClr val="tx1">
                      <a:lumMod val="95000"/>
                      <a:lumOff val="5000"/>
                    </a:schemeClr>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文本框 67">
              <a:extLst>
                <a:ext uri="{FF2B5EF4-FFF2-40B4-BE49-F238E27FC236}">
                  <a16:creationId xmlns:a16="http://schemas.microsoft.com/office/drawing/2014/main" id="{7ADEBD63-8554-736F-1E8F-C3439C0146EC}"/>
                </a:ext>
              </a:extLst>
            </p:cNvPr>
            <p:cNvSpPr txBox="1"/>
            <p:nvPr/>
          </p:nvSpPr>
          <p:spPr>
            <a:xfrm>
              <a:off x="7203397" y="3152867"/>
              <a:ext cx="503664"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CPI</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 name="圆角矩形 10">
              <a:extLst>
                <a:ext uri="{FF2B5EF4-FFF2-40B4-BE49-F238E27FC236}">
                  <a16:creationId xmlns:a16="http://schemas.microsoft.com/office/drawing/2014/main" id="{35FBD50B-0B8A-1964-89FC-4F9965C90845}"/>
                </a:ext>
              </a:extLst>
            </p:cNvPr>
            <p:cNvSpPr/>
            <p:nvPr/>
          </p:nvSpPr>
          <p:spPr>
            <a:xfrm>
              <a:off x="6943982" y="3419125"/>
              <a:ext cx="1088375" cy="257734"/>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safe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region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圆角矩形 11">
              <a:extLst>
                <a:ext uri="{FF2B5EF4-FFF2-40B4-BE49-F238E27FC236}">
                  <a16:creationId xmlns:a16="http://schemas.microsoft.com/office/drawing/2014/main" id="{F401D237-6179-55AE-926B-23F9033E6986}"/>
                </a:ext>
              </a:extLst>
            </p:cNvPr>
            <p:cNvSpPr/>
            <p:nvPr/>
          </p:nvSpPr>
          <p:spPr>
            <a:xfrm>
              <a:off x="8170584" y="3196737"/>
              <a:ext cx="1135465"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文本框 70">
              <a:extLst>
                <a:ext uri="{FF2B5EF4-FFF2-40B4-BE49-F238E27FC236}">
                  <a16:creationId xmlns:a16="http://schemas.microsoft.com/office/drawing/2014/main" id="{77B402B1-904C-0A24-6C19-984E94CFFF5F}"/>
                </a:ext>
              </a:extLst>
            </p:cNvPr>
            <p:cNvSpPr txBox="1"/>
            <p:nvPr/>
          </p:nvSpPr>
          <p:spPr>
            <a:xfrm>
              <a:off x="8308180" y="3153034"/>
              <a:ext cx="798617"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CFIXX</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 name="圆角矩形 13">
              <a:extLst>
                <a:ext uri="{FF2B5EF4-FFF2-40B4-BE49-F238E27FC236}">
                  <a16:creationId xmlns:a16="http://schemas.microsoft.com/office/drawing/2014/main" id="{D842882C-D4C9-2EF1-E918-BA06C1136378}"/>
                </a:ext>
              </a:extLst>
            </p:cNvPr>
            <p:cNvSpPr/>
            <p:nvPr/>
          </p:nvSpPr>
          <p:spPr>
            <a:xfrm>
              <a:off x="8235916" y="3419125"/>
              <a:ext cx="1000728" cy="254582"/>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metadata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 name="圆角矩形 14">
              <a:extLst>
                <a:ext uri="{FF2B5EF4-FFF2-40B4-BE49-F238E27FC236}">
                  <a16:creationId xmlns:a16="http://schemas.microsoft.com/office/drawing/2014/main" id="{A2D6122B-8E94-3125-D24F-7F7F6E35F248}"/>
                </a:ext>
              </a:extLst>
            </p:cNvPr>
            <p:cNvSpPr/>
            <p:nvPr/>
          </p:nvSpPr>
          <p:spPr>
            <a:xfrm>
              <a:off x="9511558" y="2924396"/>
              <a:ext cx="1577435" cy="984507"/>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 name="文本框 73">
              <a:extLst>
                <a:ext uri="{FF2B5EF4-FFF2-40B4-BE49-F238E27FC236}">
                  <a16:creationId xmlns:a16="http://schemas.microsoft.com/office/drawing/2014/main" id="{91CDCB08-F33C-A2FF-DF8E-3218B1B1D330}"/>
                </a:ext>
              </a:extLst>
            </p:cNvPr>
            <p:cNvSpPr txBox="1"/>
            <p:nvPr/>
          </p:nvSpPr>
          <p:spPr>
            <a:xfrm>
              <a:off x="9959571" y="2897429"/>
              <a:ext cx="58862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5" name="圆角矩形 16">
              <a:extLst>
                <a:ext uri="{FF2B5EF4-FFF2-40B4-BE49-F238E27FC236}">
                  <a16:creationId xmlns:a16="http://schemas.microsoft.com/office/drawing/2014/main" id="{EF004C06-85B4-E602-981E-2360AE8DE5A4}"/>
                </a:ext>
              </a:extLst>
            </p:cNvPr>
            <p:cNvSpPr/>
            <p:nvPr/>
          </p:nvSpPr>
          <p:spPr>
            <a:xfrm>
              <a:off x="9581124" y="3193976"/>
              <a:ext cx="1284667" cy="277015"/>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code</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 name="文本框 75">
              <a:extLst>
                <a:ext uri="{FF2B5EF4-FFF2-40B4-BE49-F238E27FC236}">
                  <a16:creationId xmlns:a16="http://schemas.microsoft.com/office/drawing/2014/main" id="{A3B877A3-F2F7-D199-D64C-1B0F55C278B5}"/>
                </a:ext>
              </a:extLst>
            </p:cNvPr>
            <p:cNvSpPr txBox="1"/>
            <p:nvPr/>
          </p:nvSpPr>
          <p:spPr>
            <a:xfrm>
              <a:off x="7099029" y="5015790"/>
              <a:ext cx="445956"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7" name="圆角矩形 18">
              <a:extLst>
                <a:ext uri="{FF2B5EF4-FFF2-40B4-BE49-F238E27FC236}">
                  <a16:creationId xmlns:a16="http://schemas.microsoft.com/office/drawing/2014/main" id="{5A013892-61B4-4928-C0E9-74541AECEE9E}"/>
                </a:ext>
              </a:extLst>
            </p:cNvPr>
            <p:cNvSpPr/>
            <p:nvPr/>
          </p:nvSpPr>
          <p:spPr>
            <a:xfrm>
              <a:off x="8257687" y="5023535"/>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support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 name="圆角矩形 19">
              <a:extLst>
                <a:ext uri="{FF2B5EF4-FFF2-40B4-BE49-F238E27FC236}">
                  <a16:creationId xmlns:a16="http://schemas.microsoft.com/office/drawing/2014/main" id="{ACFABAEA-FF09-C6B3-B090-43B9BC402375}"/>
                </a:ext>
              </a:extLst>
            </p:cNvPr>
            <p:cNvSpPr/>
            <p:nvPr/>
          </p:nvSpPr>
          <p:spPr>
            <a:xfrm>
              <a:off x="6784437" y="5486544"/>
              <a:ext cx="4319564" cy="38959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 name="矩形 78">
              <a:extLst>
                <a:ext uri="{FF2B5EF4-FFF2-40B4-BE49-F238E27FC236}">
                  <a16:creationId xmlns:a16="http://schemas.microsoft.com/office/drawing/2014/main" id="{1CA2526F-2C50-93E5-C244-FF5A39ECCC11}"/>
                </a:ext>
              </a:extLst>
            </p:cNvPr>
            <p:cNvSpPr/>
            <p:nvPr/>
          </p:nvSpPr>
          <p:spPr>
            <a:xfrm>
              <a:off x="6782685" y="4013199"/>
              <a:ext cx="4322628" cy="287078"/>
            </a:xfrm>
            <a:prstGeom prst="rect">
              <a:avLst/>
            </a:prstGeom>
            <a:solidFill>
              <a:schemeClr val="accent6">
                <a:lumMod val="40000"/>
                <a:lumOff val="60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0" name="圆角矩形 22">
              <a:extLst>
                <a:ext uri="{FF2B5EF4-FFF2-40B4-BE49-F238E27FC236}">
                  <a16:creationId xmlns:a16="http://schemas.microsoft.com/office/drawing/2014/main" id="{E59FF6CE-81E0-C325-83C8-A1ADAFA18CEC}"/>
                </a:ext>
              </a:extLst>
            </p:cNvPr>
            <p:cNvSpPr/>
            <p:nvPr/>
          </p:nvSpPr>
          <p:spPr>
            <a:xfrm>
              <a:off x="9586585" y="3537604"/>
              <a:ext cx="1284667" cy="264619"/>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 name="文本框 80">
              <a:extLst>
                <a:ext uri="{FF2B5EF4-FFF2-40B4-BE49-F238E27FC236}">
                  <a16:creationId xmlns:a16="http://schemas.microsoft.com/office/drawing/2014/main" id="{B3B513DA-2739-9D66-2A4D-F14A4670A060}"/>
                </a:ext>
              </a:extLst>
            </p:cNvPr>
            <p:cNvSpPr txBox="1"/>
            <p:nvPr/>
          </p:nvSpPr>
          <p:spPr>
            <a:xfrm>
              <a:off x="6814374" y="5520033"/>
              <a:ext cx="994183"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Hardware</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 name="圆角矩形 24">
              <a:extLst>
                <a:ext uri="{FF2B5EF4-FFF2-40B4-BE49-F238E27FC236}">
                  <a16:creationId xmlns:a16="http://schemas.microsoft.com/office/drawing/2014/main" id="{03EE739F-FD03-01BB-2CA1-971E9B2A4FC9}"/>
                </a:ext>
              </a:extLst>
            </p:cNvPr>
            <p:cNvSpPr/>
            <p:nvPr/>
          </p:nvSpPr>
          <p:spPr>
            <a:xfrm>
              <a:off x="8402520" y="5559812"/>
              <a:ext cx="1029806" cy="26693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Intel CET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 name="圆角矩形 25">
              <a:extLst>
                <a:ext uri="{FF2B5EF4-FFF2-40B4-BE49-F238E27FC236}">
                  <a16:creationId xmlns:a16="http://schemas.microsoft.com/office/drawing/2014/main" id="{CEEF28CC-AE04-893B-4995-39D94FB0D3C9}"/>
                </a:ext>
              </a:extLst>
            </p:cNvPr>
            <p:cNvSpPr/>
            <p:nvPr/>
          </p:nvSpPr>
          <p:spPr>
            <a:xfrm>
              <a:off x="7730945" y="3964278"/>
              <a:ext cx="2811556" cy="423746"/>
            </a:xfrm>
            <a:prstGeom prst="roundRect">
              <a:avLst>
                <a:gd name="adj" fmla="val 0"/>
              </a:avLst>
            </a:prstGeom>
            <a:no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CETIS Memory File Abstraction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4" name="Graphic 12" descr="Lock">
              <a:extLst>
                <a:ext uri="{FF2B5EF4-FFF2-40B4-BE49-F238E27FC236}">
                  <a16:creationId xmlns:a16="http://schemas.microsoft.com/office/drawing/2014/main" id="{F2400802-E945-C20F-B238-764778EAE19A}"/>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7311553" y="3539657"/>
              <a:ext cx="353231" cy="353231"/>
            </a:xfrm>
            <a:prstGeom prst="rect">
              <a:avLst/>
            </a:prstGeom>
          </p:spPr>
        </p:pic>
        <p:pic>
          <p:nvPicPr>
            <p:cNvPr id="85" name="Graphic 12" descr="Lock">
              <a:extLst>
                <a:ext uri="{FF2B5EF4-FFF2-40B4-BE49-F238E27FC236}">
                  <a16:creationId xmlns:a16="http://schemas.microsoft.com/office/drawing/2014/main" id="{08E25D0A-DFC0-EF51-79A1-E3669C4922D9}"/>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8563158" y="3544655"/>
              <a:ext cx="353231" cy="353231"/>
            </a:xfrm>
            <a:prstGeom prst="rect">
              <a:avLst/>
            </a:prstGeom>
          </p:spPr>
        </p:pic>
        <p:pic>
          <p:nvPicPr>
            <p:cNvPr id="86" name="Graphic 12" descr="Lock">
              <a:extLst>
                <a:ext uri="{FF2B5EF4-FFF2-40B4-BE49-F238E27FC236}">
                  <a16:creationId xmlns:a16="http://schemas.microsoft.com/office/drawing/2014/main" id="{71C2473E-C61D-A663-574B-353045A814A4}"/>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752792" y="3470991"/>
              <a:ext cx="353231" cy="353231"/>
            </a:xfrm>
            <a:prstGeom prst="rect">
              <a:avLst/>
            </a:prstGeom>
          </p:spPr>
        </p:pic>
        <p:pic>
          <p:nvPicPr>
            <p:cNvPr id="87" name="Graphic 12" descr="Lock">
              <a:extLst>
                <a:ext uri="{FF2B5EF4-FFF2-40B4-BE49-F238E27FC236}">
                  <a16:creationId xmlns:a16="http://schemas.microsoft.com/office/drawing/2014/main" id="{713A24B8-DE9E-C0F7-2D01-4033E6B02FED}"/>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10752082" y="3107974"/>
              <a:ext cx="353231" cy="353231"/>
            </a:xfrm>
            <a:prstGeom prst="rect">
              <a:avLst/>
            </a:prstGeom>
          </p:spPr>
        </p:pic>
      </p:grpSp>
      <p:cxnSp>
        <p:nvCxnSpPr>
          <p:cNvPr id="4" name="直接连接符 3">
            <a:extLst>
              <a:ext uri="{FF2B5EF4-FFF2-40B4-BE49-F238E27FC236}">
                <a16:creationId xmlns:a16="http://schemas.microsoft.com/office/drawing/2014/main" id="{BED98B39-95EB-66EB-AF08-B9AA777ADEC1}"/>
              </a:ext>
            </a:extLst>
          </p:cNvPr>
          <p:cNvCxnSpPr>
            <a:cxnSpLocks/>
          </p:cNvCxnSpPr>
          <p:nvPr>
            <p:custDataLst>
              <p:tags r:id="rId5"/>
            </p:custDataLst>
          </p:nvPr>
        </p:nvCxnSpPr>
        <p:spPr>
          <a:xfrm flipV="1">
            <a:off x="5389574" y="3115815"/>
            <a:ext cx="1893864" cy="984507"/>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7D2D17E-652B-518F-4AAF-0572FC7907F3}"/>
              </a:ext>
            </a:extLst>
          </p:cNvPr>
          <p:cNvCxnSpPr>
            <a:cxnSpLocks/>
          </p:cNvCxnSpPr>
          <p:nvPr>
            <p:custDataLst>
              <p:tags r:id="rId6"/>
            </p:custDataLst>
          </p:nvPr>
        </p:nvCxnSpPr>
        <p:spPr>
          <a:xfrm>
            <a:off x="5399410" y="4379573"/>
            <a:ext cx="1920654" cy="1267362"/>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30179B4-D4F5-CD6A-EF68-C40E3EE265B5}"/>
              </a:ext>
            </a:extLst>
          </p:cNvPr>
          <p:cNvSpPr txBox="1"/>
          <p:nvPr>
            <p:custDataLst>
              <p:tags r:id="rId7"/>
            </p:custDataLst>
          </p:nvPr>
        </p:nvSpPr>
        <p:spPr>
          <a:xfrm>
            <a:off x="7346669" y="4969874"/>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95CB606A-9FC2-8088-60E4-6EFAC9E79801}"/>
              </a:ext>
            </a:extLst>
          </p:cNvPr>
          <p:cNvSpPr/>
          <p:nvPr>
            <p:custDataLst>
              <p:tags r:id="rId8"/>
            </p:custDataLst>
          </p:nvPr>
        </p:nvSpPr>
        <p:spPr>
          <a:xfrm>
            <a:off x="8377720" y="5008327"/>
            <a:ext cx="3182647"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矩形 25">
            <a:extLst>
              <a:ext uri="{FF2B5EF4-FFF2-40B4-BE49-F238E27FC236}">
                <a16:creationId xmlns:a16="http://schemas.microsoft.com/office/drawing/2014/main" id="{8F152F5E-118A-B07D-D812-5B6BFB9D2B89}"/>
              </a:ext>
            </a:extLst>
          </p:cNvPr>
          <p:cNvSpPr/>
          <p:nvPr>
            <p:custDataLst>
              <p:tags r:id="rId9"/>
            </p:custDataLst>
          </p:nvPr>
        </p:nvSpPr>
        <p:spPr>
          <a:xfrm>
            <a:off x="8657149" y="5008327"/>
            <a:ext cx="2350874" cy="252000"/>
          </a:xfrm>
          <a:prstGeom prst="rect">
            <a:avLst/>
          </a:prstGeom>
          <a:solidFill>
            <a:schemeClr val="bg1">
              <a:lumMod val="85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Isolation Memory Region</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4E722EC5-3A30-18CF-9633-D9E2F6AAF63B}"/>
              </a:ext>
            </a:extLst>
          </p:cNvPr>
          <p:cNvSpPr/>
          <p:nvPr>
            <p:custDataLst>
              <p:tags r:id="rId10"/>
            </p:custDataLst>
          </p:nvPr>
        </p:nvSpPr>
        <p:spPr>
          <a:xfrm>
            <a:off x="8432553" y="3476703"/>
            <a:ext cx="2350874" cy="252000"/>
          </a:xfrm>
          <a:prstGeom prst="rect">
            <a:avLst/>
          </a:prstGeom>
          <a:solidFill>
            <a:schemeClr val="accent6">
              <a:lumMod val="40000"/>
              <a:lumOff val="60000"/>
            </a:schemeClr>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103E352E-D451-E72D-3324-3A172E6F9F46}"/>
              </a:ext>
            </a:extLst>
          </p:cNvPr>
          <p:cNvSpPr txBox="1"/>
          <p:nvPr>
            <p:custDataLst>
              <p:tags r:id="rId11"/>
            </p:custDataLst>
          </p:nvPr>
        </p:nvSpPr>
        <p:spPr>
          <a:xfrm>
            <a:off x="7443983" y="3446939"/>
            <a:ext cx="851515"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Cmfile</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线连接符 377">
            <a:extLst>
              <a:ext uri="{FF2B5EF4-FFF2-40B4-BE49-F238E27FC236}">
                <a16:creationId xmlns:a16="http://schemas.microsoft.com/office/drawing/2014/main" id="{E4D888B7-9A42-AA7B-3325-86F501B174CA}"/>
              </a:ext>
            </a:extLst>
          </p:cNvPr>
          <p:cNvCxnSpPr>
            <a:cxnSpLocks/>
          </p:cNvCxnSpPr>
          <p:nvPr>
            <p:custDataLst>
              <p:tags r:id="rId12"/>
            </p:custDataLst>
          </p:nvPr>
        </p:nvCxnSpPr>
        <p:spPr>
          <a:xfrm>
            <a:off x="10788922" y="3747627"/>
            <a:ext cx="226470" cy="1260700"/>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cxnSp>
        <p:nvCxnSpPr>
          <p:cNvPr id="8" name="直线连接符 377">
            <a:extLst>
              <a:ext uri="{FF2B5EF4-FFF2-40B4-BE49-F238E27FC236}">
                <a16:creationId xmlns:a16="http://schemas.microsoft.com/office/drawing/2014/main" id="{C1E43368-24EF-159A-FC38-9F000C22463B}"/>
              </a:ext>
            </a:extLst>
          </p:cNvPr>
          <p:cNvCxnSpPr>
            <a:cxnSpLocks/>
          </p:cNvCxnSpPr>
          <p:nvPr>
            <p:custDataLst>
              <p:tags r:id="rId13"/>
            </p:custDataLst>
          </p:nvPr>
        </p:nvCxnSpPr>
        <p:spPr>
          <a:xfrm>
            <a:off x="8456723" y="3729897"/>
            <a:ext cx="226470" cy="1260700"/>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33" name="矩形: 圆角 32">
            <a:extLst>
              <a:ext uri="{FF2B5EF4-FFF2-40B4-BE49-F238E27FC236}">
                <a16:creationId xmlns:a16="http://schemas.microsoft.com/office/drawing/2014/main" id="{289ADD2D-03BA-9465-D66F-3D274D3C27FE}"/>
              </a:ext>
            </a:extLst>
          </p:cNvPr>
          <p:cNvSpPr/>
          <p:nvPr>
            <p:custDataLst>
              <p:tags r:id="rId14"/>
            </p:custDataLst>
          </p:nvPr>
        </p:nvSpPr>
        <p:spPr>
          <a:xfrm>
            <a:off x="7245179" y="3103534"/>
            <a:ext cx="4528090" cy="2567732"/>
          </a:xfrm>
          <a:prstGeom prst="roundRect">
            <a:avLst>
              <a:gd name="adj" fmla="val 8333"/>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596580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custDataLst>
              <p:tags r:id="rId2"/>
            </p:custDataLst>
          </p:nvPr>
        </p:nvSpPr>
        <p:spPr>
          <a:xfrm>
            <a:off x="838200" y="1436778"/>
            <a:ext cx="10515600" cy="4740185"/>
          </a:xfrm>
        </p:spPr>
        <p:txBody>
          <a:bodyPr/>
          <a:lstStyle/>
          <a:p>
            <a:r>
              <a:rPr lang="en-US" altLang="zh-CN" dirty="0"/>
              <a:t>An isolated memory region is abstracted as a CETIS memory file (cmfile).</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The buffer design in CETIS is similar to the file buffer in the GNU C Library.</a:t>
            </a:r>
            <a:endParaRPr lang="en-US" altLang="zh-CN"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custDataLst>
              <p:tags r:id="rId3"/>
            </p:custDataLst>
          </p:nvPr>
        </p:nvSpPr>
        <p:spPr/>
        <p:txBody>
          <a:bodyPr/>
          <a:lstStyle/>
          <a:p>
            <a:r>
              <a:rPr lang="en-US" altLang="zh-CN" dirty="0"/>
              <a:t>CETIS Framework</a:t>
            </a:r>
            <a:endParaRPr lang="zh-CN" altLang="en-US" dirty="0"/>
          </a:p>
        </p:txBody>
      </p:sp>
      <p:grpSp>
        <p:nvGrpSpPr>
          <p:cNvPr id="60" name="组合 59">
            <a:extLst>
              <a:ext uri="{FF2B5EF4-FFF2-40B4-BE49-F238E27FC236}">
                <a16:creationId xmlns:a16="http://schemas.microsoft.com/office/drawing/2014/main" id="{2F6C19B7-6885-1B3C-5020-9A538BBC977E}"/>
              </a:ext>
            </a:extLst>
          </p:cNvPr>
          <p:cNvGrpSpPr/>
          <p:nvPr>
            <p:custDataLst>
              <p:tags r:id="rId4"/>
            </p:custDataLst>
          </p:nvPr>
        </p:nvGrpSpPr>
        <p:grpSpPr>
          <a:xfrm>
            <a:off x="1070010" y="2978468"/>
            <a:ext cx="4325809" cy="2984796"/>
            <a:chOff x="6780214" y="2891345"/>
            <a:chExt cx="4325809" cy="2984796"/>
          </a:xfrm>
        </p:grpSpPr>
        <p:sp>
          <p:nvSpPr>
            <p:cNvPr id="61" name="圆角矩形 2">
              <a:extLst>
                <a:ext uri="{FF2B5EF4-FFF2-40B4-BE49-F238E27FC236}">
                  <a16:creationId xmlns:a16="http://schemas.microsoft.com/office/drawing/2014/main" id="{A3176923-06E0-9983-0884-30655FE28AB2}"/>
                </a:ext>
              </a:extLst>
            </p:cNvPr>
            <p:cNvSpPr/>
            <p:nvPr/>
          </p:nvSpPr>
          <p:spPr>
            <a:xfrm>
              <a:off x="6780214" y="4950267"/>
              <a:ext cx="4319564" cy="41863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2" name="圆角矩形 3">
              <a:extLst>
                <a:ext uri="{FF2B5EF4-FFF2-40B4-BE49-F238E27FC236}">
                  <a16:creationId xmlns:a16="http://schemas.microsoft.com/office/drawing/2014/main" id="{5CF6A938-67FA-DBD4-F486-0AA0DD6D20E3}"/>
                </a:ext>
              </a:extLst>
            </p:cNvPr>
            <p:cNvSpPr/>
            <p:nvPr/>
          </p:nvSpPr>
          <p:spPr>
            <a:xfrm>
              <a:off x="6785749" y="4426268"/>
              <a:ext cx="4319564" cy="406360"/>
            </a:xfrm>
            <a:prstGeom prst="roundRect">
              <a:avLst/>
            </a:prstGeom>
            <a:noFill/>
            <a:ln w="19050" cap="flat" cmpd="sng" algn="ctr">
              <a:solidFill>
                <a:schemeClr val="tx1"/>
              </a:solidFill>
              <a:prstDash val="solid"/>
            </a:ln>
            <a:effectLst/>
          </p:spPr>
          <p:txBody>
            <a:bodyPr lIns="0" tIns="0" rIns="0" bIns="0" rtlCol="0" anchor="ctr"/>
            <a:lstStyle/>
            <a:p>
              <a:pPr marL="0" marR="0" indent="0" algn="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3" name="文本框 62">
              <a:extLst>
                <a:ext uri="{FF2B5EF4-FFF2-40B4-BE49-F238E27FC236}">
                  <a16:creationId xmlns:a16="http://schemas.microsoft.com/office/drawing/2014/main" id="{225FD1E2-E34D-5EA0-5011-D95873B4B55C}"/>
                </a:ext>
              </a:extLst>
            </p:cNvPr>
            <p:cNvSpPr txBox="1"/>
            <p:nvPr/>
          </p:nvSpPr>
          <p:spPr>
            <a:xfrm>
              <a:off x="6938415" y="4483438"/>
              <a:ext cx="746102"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LLVM</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4" name="圆角矩形 5">
              <a:extLst>
                <a:ext uri="{FF2B5EF4-FFF2-40B4-BE49-F238E27FC236}">
                  <a16:creationId xmlns:a16="http://schemas.microsoft.com/office/drawing/2014/main" id="{58BEBE45-B0F3-8725-DDA8-3D5BB948B712}"/>
                </a:ext>
              </a:extLst>
            </p:cNvPr>
            <p:cNvSpPr/>
            <p:nvPr/>
          </p:nvSpPr>
          <p:spPr>
            <a:xfrm>
              <a:off x="8257687" y="4503571"/>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Library</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5" name="圆角矩形 6">
              <a:extLst>
                <a:ext uri="{FF2B5EF4-FFF2-40B4-BE49-F238E27FC236}">
                  <a16:creationId xmlns:a16="http://schemas.microsoft.com/office/drawing/2014/main" id="{9C25DC8A-A5FC-E1FD-EB3A-06D6AF54D733}"/>
                </a:ext>
              </a:extLst>
            </p:cNvPr>
            <p:cNvSpPr/>
            <p:nvPr/>
          </p:nvSpPr>
          <p:spPr>
            <a:xfrm>
              <a:off x="6780214" y="2924396"/>
              <a:ext cx="2609980" cy="967828"/>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6" name="文本框 65">
              <a:extLst>
                <a:ext uri="{FF2B5EF4-FFF2-40B4-BE49-F238E27FC236}">
                  <a16:creationId xmlns:a16="http://schemas.microsoft.com/office/drawing/2014/main" id="{3F93E3B1-4C86-1D7D-87C2-B4360EAB17FA}"/>
                </a:ext>
              </a:extLst>
            </p:cNvPr>
            <p:cNvSpPr txBox="1"/>
            <p:nvPr/>
          </p:nvSpPr>
          <p:spPr>
            <a:xfrm>
              <a:off x="7222934" y="2891345"/>
              <a:ext cx="1782026"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Run-Time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defenses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7" name="圆角矩形 8">
              <a:extLst>
                <a:ext uri="{FF2B5EF4-FFF2-40B4-BE49-F238E27FC236}">
                  <a16:creationId xmlns:a16="http://schemas.microsoft.com/office/drawing/2014/main" id="{7B2692EC-582D-AA59-8F28-AB154EF137AB}"/>
                </a:ext>
              </a:extLst>
            </p:cNvPr>
            <p:cNvSpPr/>
            <p:nvPr/>
          </p:nvSpPr>
          <p:spPr>
            <a:xfrm>
              <a:off x="6883006" y="3183109"/>
              <a:ext cx="1212426"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solidFill>
                    <a:schemeClr val="tx1">
                      <a:lumMod val="95000"/>
                      <a:lumOff val="5000"/>
                    </a:schemeClr>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8" name="文本框 67">
              <a:extLst>
                <a:ext uri="{FF2B5EF4-FFF2-40B4-BE49-F238E27FC236}">
                  <a16:creationId xmlns:a16="http://schemas.microsoft.com/office/drawing/2014/main" id="{7ADEBD63-8554-736F-1E8F-C3439C0146EC}"/>
                </a:ext>
              </a:extLst>
            </p:cNvPr>
            <p:cNvSpPr txBox="1"/>
            <p:nvPr/>
          </p:nvSpPr>
          <p:spPr>
            <a:xfrm>
              <a:off x="7203397" y="3152867"/>
              <a:ext cx="503664"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CPI</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9" name="圆角矩形 10">
              <a:extLst>
                <a:ext uri="{FF2B5EF4-FFF2-40B4-BE49-F238E27FC236}">
                  <a16:creationId xmlns:a16="http://schemas.microsoft.com/office/drawing/2014/main" id="{35FBD50B-0B8A-1964-89FC-4F9965C90845}"/>
                </a:ext>
              </a:extLst>
            </p:cNvPr>
            <p:cNvSpPr/>
            <p:nvPr/>
          </p:nvSpPr>
          <p:spPr>
            <a:xfrm>
              <a:off x="6943982" y="3419125"/>
              <a:ext cx="1088375" cy="257734"/>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safe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region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0" name="圆角矩形 11">
              <a:extLst>
                <a:ext uri="{FF2B5EF4-FFF2-40B4-BE49-F238E27FC236}">
                  <a16:creationId xmlns:a16="http://schemas.microsoft.com/office/drawing/2014/main" id="{F401D237-6179-55AE-926B-23F9033E6986}"/>
                </a:ext>
              </a:extLst>
            </p:cNvPr>
            <p:cNvSpPr/>
            <p:nvPr/>
          </p:nvSpPr>
          <p:spPr>
            <a:xfrm>
              <a:off x="8170584" y="3196737"/>
              <a:ext cx="1135465"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1" name="文本框 70">
              <a:extLst>
                <a:ext uri="{FF2B5EF4-FFF2-40B4-BE49-F238E27FC236}">
                  <a16:creationId xmlns:a16="http://schemas.microsoft.com/office/drawing/2014/main" id="{77B402B1-904C-0A24-6C19-984E94CFFF5F}"/>
                </a:ext>
              </a:extLst>
            </p:cNvPr>
            <p:cNvSpPr txBox="1"/>
            <p:nvPr/>
          </p:nvSpPr>
          <p:spPr>
            <a:xfrm>
              <a:off x="8308180" y="3153034"/>
              <a:ext cx="798617"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CFIXX</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2" name="圆角矩形 13">
              <a:extLst>
                <a:ext uri="{FF2B5EF4-FFF2-40B4-BE49-F238E27FC236}">
                  <a16:creationId xmlns:a16="http://schemas.microsoft.com/office/drawing/2014/main" id="{D842882C-D4C9-2EF1-E918-BA06C1136378}"/>
                </a:ext>
              </a:extLst>
            </p:cNvPr>
            <p:cNvSpPr/>
            <p:nvPr/>
          </p:nvSpPr>
          <p:spPr>
            <a:xfrm>
              <a:off x="8235916" y="3419125"/>
              <a:ext cx="1000728" cy="254582"/>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metadata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3" name="圆角矩形 14">
              <a:extLst>
                <a:ext uri="{FF2B5EF4-FFF2-40B4-BE49-F238E27FC236}">
                  <a16:creationId xmlns:a16="http://schemas.microsoft.com/office/drawing/2014/main" id="{A2D6122B-8E94-3125-D24F-7F7F6E35F248}"/>
                </a:ext>
              </a:extLst>
            </p:cNvPr>
            <p:cNvSpPr/>
            <p:nvPr/>
          </p:nvSpPr>
          <p:spPr>
            <a:xfrm>
              <a:off x="9511558" y="2924396"/>
              <a:ext cx="1577435" cy="984507"/>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4" name="文本框 73">
              <a:extLst>
                <a:ext uri="{FF2B5EF4-FFF2-40B4-BE49-F238E27FC236}">
                  <a16:creationId xmlns:a16="http://schemas.microsoft.com/office/drawing/2014/main" id="{91CDCB08-F33C-A2FF-DF8E-3218B1B1D330}"/>
                </a:ext>
              </a:extLst>
            </p:cNvPr>
            <p:cNvSpPr txBox="1"/>
            <p:nvPr/>
          </p:nvSpPr>
          <p:spPr>
            <a:xfrm>
              <a:off x="9959571" y="2897429"/>
              <a:ext cx="58862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5" name="圆角矩形 16">
              <a:extLst>
                <a:ext uri="{FF2B5EF4-FFF2-40B4-BE49-F238E27FC236}">
                  <a16:creationId xmlns:a16="http://schemas.microsoft.com/office/drawing/2014/main" id="{EF004C06-85B4-E602-981E-2360AE8DE5A4}"/>
                </a:ext>
              </a:extLst>
            </p:cNvPr>
            <p:cNvSpPr/>
            <p:nvPr/>
          </p:nvSpPr>
          <p:spPr>
            <a:xfrm>
              <a:off x="9581124" y="3193976"/>
              <a:ext cx="1284667" cy="277015"/>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code</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6" name="文本框 75">
              <a:extLst>
                <a:ext uri="{FF2B5EF4-FFF2-40B4-BE49-F238E27FC236}">
                  <a16:creationId xmlns:a16="http://schemas.microsoft.com/office/drawing/2014/main" id="{A3B877A3-F2F7-D199-D64C-1B0F55C278B5}"/>
                </a:ext>
              </a:extLst>
            </p:cNvPr>
            <p:cNvSpPr txBox="1"/>
            <p:nvPr/>
          </p:nvSpPr>
          <p:spPr>
            <a:xfrm>
              <a:off x="7099029" y="5015790"/>
              <a:ext cx="445956"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7" name="圆角矩形 18">
              <a:extLst>
                <a:ext uri="{FF2B5EF4-FFF2-40B4-BE49-F238E27FC236}">
                  <a16:creationId xmlns:a16="http://schemas.microsoft.com/office/drawing/2014/main" id="{5A013892-61B4-4928-C0E9-74541AECEE9E}"/>
                </a:ext>
              </a:extLst>
            </p:cNvPr>
            <p:cNvSpPr/>
            <p:nvPr/>
          </p:nvSpPr>
          <p:spPr>
            <a:xfrm>
              <a:off x="8257687" y="5023535"/>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support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8" name="圆角矩形 19">
              <a:extLst>
                <a:ext uri="{FF2B5EF4-FFF2-40B4-BE49-F238E27FC236}">
                  <a16:creationId xmlns:a16="http://schemas.microsoft.com/office/drawing/2014/main" id="{ACFABAEA-FF09-C6B3-B090-43B9BC402375}"/>
                </a:ext>
              </a:extLst>
            </p:cNvPr>
            <p:cNvSpPr/>
            <p:nvPr/>
          </p:nvSpPr>
          <p:spPr>
            <a:xfrm>
              <a:off x="6784437" y="5486544"/>
              <a:ext cx="4319564" cy="38959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9" name="矩形 78">
              <a:extLst>
                <a:ext uri="{FF2B5EF4-FFF2-40B4-BE49-F238E27FC236}">
                  <a16:creationId xmlns:a16="http://schemas.microsoft.com/office/drawing/2014/main" id="{1CA2526F-2C50-93E5-C244-FF5A39ECCC11}"/>
                </a:ext>
              </a:extLst>
            </p:cNvPr>
            <p:cNvSpPr/>
            <p:nvPr/>
          </p:nvSpPr>
          <p:spPr>
            <a:xfrm>
              <a:off x="6782685" y="4013199"/>
              <a:ext cx="4322628" cy="287078"/>
            </a:xfrm>
            <a:prstGeom prst="rect">
              <a:avLst/>
            </a:prstGeom>
            <a:solidFill>
              <a:schemeClr val="accent6">
                <a:lumMod val="40000"/>
                <a:lumOff val="60000"/>
              </a:schemeClr>
            </a:solidFill>
            <a:ln w="19050">
              <a:noFill/>
            </a:ln>
            <a:effectLst>
              <a:outerShdw blurRad="50800" dist="38100" dir="2700000" algn="tl" rotWithShape="0">
                <a:prstClr val="black">
                  <a:alpha val="40000"/>
                </a:prstClr>
              </a:outerShdw>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0" name="圆角矩形 22">
              <a:extLst>
                <a:ext uri="{FF2B5EF4-FFF2-40B4-BE49-F238E27FC236}">
                  <a16:creationId xmlns:a16="http://schemas.microsoft.com/office/drawing/2014/main" id="{E59FF6CE-81E0-C325-83C8-A1ADAFA18CEC}"/>
                </a:ext>
              </a:extLst>
            </p:cNvPr>
            <p:cNvSpPr/>
            <p:nvPr/>
          </p:nvSpPr>
          <p:spPr>
            <a:xfrm>
              <a:off x="9586585" y="3537604"/>
              <a:ext cx="1284667" cy="264619"/>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1" name="文本框 80">
              <a:extLst>
                <a:ext uri="{FF2B5EF4-FFF2-40B4-BE49-F238E27FC236}">
                  <a16:creationId xmlns:a16="http://schemas.microsoft.com/office/drawing/2014/main" id="{B3B513DA-2739-9D66-2A4D-F14A4670A060}"/>
                </a:ext>
              </a:extLst>
            </p:cNvPr>
            <p:cNvSpPr txBox="1"/>
            <p:nvPr/>
          </p:nvSpPr>
          <p:spPr>
            <a:xfrm>
              <a:off x="6814374" y="5520033"/>
              <a:ext cx="994183"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Hardware</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2" name="圆角矩形 24">
              <a:extLst>
                <a:ext uri="{FF2B5EF4-FFF2-40B4-BE49-F238E27FC236}">
                  <a16:creationId xmlns:a16="http://schemas.microsoft.com/office/drawing/2014/main" id="{03EE739F-FD03-01BB-2CA1-971E9B2A4FC9}"/>
                </a:ext>
              </a:extLst>
            </p:cNvPr>
            <p:cNvSpPr/>
            <p:nvPr/>
          </p:nvSpPr>
          <p:spPr>
            <a:xfrm>
              <a:off x="8402520" y="5559812"/>
              <a:ext cx="1029806" cy="26693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Intel CET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83" name="圆角矩形 25">
              <a:extLst>
                <a:ext uri="{FF2B5EF4-FFF2-40B4-BE49-F238E27FC236}">
                  <a16:creationId xmlns:a16="http://schemas.microsoft.com/office/drawing/2014/main" id="{CEEF28CC-AE04-893B-4995-39D94FB0D3C9}"/>
                </a:ext>
              </a:extLst>
            </p:cNvPr>
            <p:cNvSpPr/>
            <p:nvPr/>
          </p:nvSpPr>
          <p:spPr>
            <a:xfrm>
              <a:off x="7730945" y="3964278"/>
              <a:ext cx="2811556" cy="423746"/>
            </a:xfrm>
            <a:prstGeom prst="roundRect">
              <a:avLst>
                <a:gd name="adj" fmla="val 0"/>
              </a:avLst>
            </a:prstGeom>
            <a:no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CETIS Memory File Abstraction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84" name="Graphic 12" descr="Lock">
              <a:extLst>
                <a:ext uri="{FF2B5EF4-FFF2-40B4-BE49-F238E27FC236}">
                  <a16:creationId xmlns:a16="http://schemas.microsoft.com/office/drawing/2014/main" id="{F2400802-E945-C20F-B238-764778EAE19A}"/>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7311553" y="3539657"/>
              <a:ext cx="353231" cy="353231"/>
            </a:xfrm>
            <a:prstGeom prst="rect">
              <a:avLst/>
            </a:prstGeom>
          </p:spPr>
        </p:pic>
        <p:pic>
          <p:nvPicPr>
            <p:cNvPr id="85" name="Graphic 12" descr="Lock">
              <a:extLst>
                <a:ext uri="{FF2B5EF4-FFF2-40B4-BE49-F238E27FC236}">
                  <a16:creationId xmlns:a16="http://schemas.microsoft.com/office/drawing/2014/main" id="{08E25D0A-DFC0-EF51-79A1-E3669C4922D9}"/>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8563158" y="3544655"/>
              <a:ext cx="353231" cy="353231"/>
            </a:xfrm>
            <a:prstGeom prst="rect">
              <a:avLst/>
            </a:prstGeom>
          </p:spPr>
        </p:pic>
        <p:pic>
          <p:nvPicPr>
            <p:cNvPr id="86" name="Graphic 12" descr="Lock">
              <a:extLst>
                <a:ext uri="{FF2B5EF4-FFF2-40B4-BE49-F238E27FC236}">
                  <a16:creationId xmlns:a16="http://schemas.microsoft.com/office/drawing/2014/main" id="{71C2473E-C61D-A663-574B-353045A814A4}"/>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52792" y="3470991"/>
              <a:ext cx="353231" cy="353231"/>
            </a:xfrm>
            <a:prstGeom prst="rect">
              <a:avLst/>
            </a:prstGeom>
          </p:spPr>
        </p:pic>
        <p:pic>
          <p:nvPicPr>
            <p:cNvPr id="87" name="Graphic 12" descr="Lock">
              <a:extLst>
                <a:ext uri="{FF2B5EF4-FFF2-40B4-BE49-F238E27FC236}">
                  <a16:creationId xmlns:a16="http://schemas.microsoft.com/office/drawing/2014/main" id="{713A24B8-DE9E-C0F7-2D01-4033E6B02FED}"/>
                </a:ext>
              </a:extLst>
            </p:cNvPr>
            <p:cNvPicPr>
              <a:picLocks noChangeAspect="1"/>
            </p:cNvPicPr>
            <p:nvPr/>
          </p:nvPicPr>
          <p:blipFill>
            <a:blip r:embed="rId19">
              <a:extLst>
                <a:ext uri="{28A0092B-C50C-407E-A947-70E740481C1C}">
                  <a14:useLocalDpi xmlns:a14="http://schemas.microsoft.com/office/drawing/2010/main" val="0"/>
                </a:ext>
                <a:ext uri="{96DAC541-7B7A-43D3-8B79-37D633B846F1}">
                  <asvg:svgBlip xmlns:asvg="http://schemas.microsoft.com/office/drawing/2016/SVG/main" r:embed="rId20"/>
                </a:ext>
              </a:extLst>
            </a:blip>
            <a:stretch>
              <a:fillRect/>
            </a:stretch>
          </p:blipFill>
          <p:spPr>
            <a:xfrm>
              <a:off x="10752082" y="3107974"/>
              <a:ext cx="353231" cy="353231"/>
            </a:xfrm>
            <a:prstGeom prst="rect">
              <a:avLst/>
            </a:prstGeom>
          </p:spPr>
        </p:pic>
      </p:grpSp>
      <p:cxnSp>
        <p:nvCxnSpPr>
          <p:cNvPr id="4" name="直接连接符 3">
            <a:extLst>
              <a:ext uri="{FF2B5EF4-FFF2-40B4-BE49-F238E27FC236}">
                <a16:creationId xmlns:a16="http://schemas.microsoft.com/office/drawing/2014/main" id="{BED98B39-95EB-66EB-AF08-B9AA777ADEC1}"/>
              </a:ext>
            </a:extLst>
          </p:cNvPr>
          <p:cNvCxnSpPr>
            <a:cxnSpLocks/>
          </p:cNvCxnSpPr>
          <p:nvPr>
            <p:custDataLst>
              <p:tags r:id="rId5"/>
            </p:custDataLst>
          </p:nvPr>
        </p:nvCxnSpPr>
        <p:spPr>
          <a:xfrm flipV="1">
            <a:off x="5389574" y="3115815"/>
            <a:ext cx="1893864" cy="984507"/>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5" name="直接连接符 4">
            <a:extLst>
              <a:ext uri="{FF2B5EF4-FFF2-40B4-BE49-F238E27FC236}">
                <a16:creationId xmlns:a16="http://schemas.microsoft.com/office/drawing/2014/main" id="{37D2D17E-652B-518F-4AAF-0572FC7907F3}"/>
              </a:ext>
            </a:extLst>
          </p:cNvPr>
          <p:cNvCxnSpPr>
            <a:cxnSpLocks/>
          </p:cNvCxnSpPr>
          <p:nvPr>
            <p:custDataLst>
              <p:tags r:id="rId6"/>
            </p:custDataLst>
          </p:nvPr>
        </p:nvCxnSpPr>
        <p:spPr>
          <a:xfrm>
            <a:off x="5399410" y="4379573"/>
            <a:ext cx="1920654" cy="1267362"/>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22" name="文本框 21">
            <a:extLst>
              <a:ext uri="{FF2B5EF4-FFF2-40B4-BE49-F238E27FC236}">
                <a16:creationId xmlns:a16="http://schemas.microsoft.com/office/drawing/2014/main" id="{030179B4-D4F5-CD6A-EF68-C40E3EE265B5}"/>
              </a:ext>
            </a:extLst>
          </p:cNvPr>
          <p:cNvSpPr txBox="1"/>
          <p:nvPr>
            <p:custDataLst>
              <p:tags r:id="rId7"/>
            </p:custDataLst>
          </p:nvPr>
        </p:nvSpPr>
        <p:spPr>
          <a:xfrm>
            <a:off x="7346669" y="4969874"/>
            <a:ext cx="1031051"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95CB606A-9FC2-8088-60E4-6EFAC9E79801}"/>
              </a:ext>
            </a:extLst>
          </p:cNvPr>
          <p:cNvSpPr/>
          <p:nvPr>
            <p:custDataLst>
              <p:tags r:id="rId8"/>
            </p:custDataLst>
          </p:nvPr>
        </p:nvSpPr>
        <p:spPr>
          <a:xfrm>
            <a:off x="8377720" y="5008327"/>
            <a:ext cx="3182647"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CA8D3B65-C56D-6C12-5293-7D00D90D14BD}"/>
              </a:ext>
            </a:extLst>
          </p:cNvPr>
          <p:cNvSpPr/>
          <p:nvPr>
            <p:custDataLst>
              <p:tags r:id="rId9"/>
            </p:custDataLst>
          </p:nvPr>
        </p:nvSpPr>
        <p:spPr>
          <a:xfrm>
            <a:off x="9165277" y="4303862"/>
            <a:ext cx="1127030"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F822EF9E-5123-0170-08DA-AF90D15C0A73}"/>
              </a:ext>
            </a:extLst>
          </p:cNvPr>
          <p:cNvSpPr txBox="1"/>
          <p:nvPr>
            <p:custDataLst>
              <p:tags r:id="rId10"/>
            </p:custDataLst>
          </p:nvPr>
        </p:nvSpPr>
        <p:spPr>
          <a:xfrm>
            <a:off x="8045318" y="4161620"/>
            <a:ext cx="1159292" cy="535531"/>
          </a:xfrm>
          <a:prstGeom prst="rect">
            <a:avLst/>
          </a:prstGeom>
          <a:noFill/>
        </p:spPr>
        <p:txBody>
          <a:bodyPr wrap="none" rtlCol="0">
            <a:spAutoFit/>
          </a:bodyPr>
          <a:lstStyle/>
          <a:p>
            <a:pPr algn="ctr">
              <a:lnSpc>
                <a:spcPct val="80000"/>
              </a:lnSpc>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Buffer</a:t>
            </a:r>
          </a:p>
          <a:p>
            <a:pPr algn="ctr">
              <a:lnSpc>
                <a:spcPct val="80000"/>
              </a:lnSpc>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(Register)</a:t>
            </a:r>
          </a:p>
        </p:txBody>
      </p:sp>
      <p:sp>
        <p:nvSpPr>
          <p:cNvPr id="26" name="矩形 25">
            <a:extLst>
              <a:ext uri="{FF2B5EF4-FFF2-40B4-BE49-F238E27FC236}">
                <a16:creationId xmlns:a16="http://schemas.microsoft.com/office/drawing/2014/main" id="{8F152F5E-118A-B07D-D812-5B6BFB9D2B89}"/>
              </a:ext>
            </a:extLst>
          </p:cNvPr>
          <p:cNvSpPr/>
          <p:nvPr>
            <p:custDataLst>
              <p:tags r:id="rId11"/>
            </p:custDataLst>
          </p:nvPr>
        </p:nvSpPr>
        <p:spPr>
          <a:xfrm>
            <a:off x="8657149" y="5008327"/>
            <a:ext cx="2350874" cy="252000"/>
          </a:xfrm>
          <a:prstGeom prst="rect">
            <a:avLst/>
          </a:prstGeom>
          <a:solidFill>
            <a:schemeClr val="bg1">
              <a:lumMod val="85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Isolation Memory Region</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4E722EC5-3A30-18CF-9633-D9E2F6AAF63B}"/>
              </a:ext>
            </a:extLst>
          </p:cNvPr>
          <p:cNvSpPr/>
          <p:nvPr>
            <p:custDataLst>
              <p:tags r:id="rId12"/>
            </p:custDataLst>
          </p:nvPr>
        </p:nvSpPr>
        <p:spPr>
          <a:xfrm>
            <a:off x="8432553" y="3476703"/>
            <a:ext cx="2350874" cy="252000"/>
          </a:xfrm>
          <a:prstGeom prst="rect">
            <a:avLst/>
          </a:prstGeom>
          <a:solidFill>
            <a:schemeClr val="accent6">
              <a:lumMod val="40000"/>
              <a:lumOff val="60000"/>
            </a:schemeClr>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文本框 5">
            <a:extLst>
              <a:ext uri="{FF2B5EF4-FFF2-40B4-BE49-F238E27FC236}">
                <a16:creationId xmlns:a16="http://schemas.microsoft.com/office/drawing/2014/main" id="{103E352E-D451-E72D-3324-3A172E6F9F46}"/>
              </a:ext>
            </a:extLst>
          </p:cNvPr>
          <p:cNvSpPr txBox="1"/>
          <p:nvPr>
            <p:custDataLst>
              <p:tags r:id="rId13"/>
            </p:custDataLst>
          </p:nvPr>
        </p:nvSpPr>
        <p:spPr>
          <a:xfrm>
            <a:off x="7443983" y="3446939"/>
            <a:ext cx="851515" cy="341632"/>
          </a:xfrm>
          <a:prstGeom prst="rect">
            <a:avLst/>
          </a:prstGeom>
          <a:noFill/>
        </p:spPr>
        <p:txBody>
          <a:bodyPr wrap="none" rtlCol="0">
            <a:spAutoFit/>
          </a:bodyPr>
          <a:lstStyle/>
          <a:p>
            <a:pPr algn="l">
              <a:lnSpc>
                <a:spcPct val="90000"/>
              </a:lnSpc>
              <a:spcBef>
                <a:spcPts val="1000"/>
              </a:spcBef>
            </a:pPr>
            <a:r>
              <a:rPr kumimoji="1" lang="en-US" altLang="zh-CN"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Cmfile</a:t>
            </a:r>
            <a:endParaRPr kumimoji="1" lang="zh-CN" altLang="en-US"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9" name="直线连接符 377">
            <a:extLst>
              <a:ext uri="{FF2B5EF4-FFF2-40B4-BE49-F238E27FC236}">
                <a16:creationId xmlns:a16="http://schemas.microsoft.com/office/drawing/2014/main" id="{E4D888B7-9A42-AA7B-3325-86F501B174CA}"/>
              </a:ext>
            </a:extLst>
          </p:cNvPr>
          <p:cNvCxnSpPr>
            <a:cxnSpLocks/>
          </p:cNvCxnSpPr>
          <p:nvPr>
            <p:custDataLst>
              <p:tags r:id="rId14"/>
            </p:custDataLst>
          </p:nvPr>
        </p:nvCxnSpPr>
        <p:spPr>
          <a:xfrm>
            <a:off x="10788922" y="3747627"/>
            <a:ext cx="226470" cy="1260700"/>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cxnSp>
        <p:nvCxnSpPr>
          <p:cNvPr id="8" name="直线连接符 377">
            <a:extLst>
              <a:ext uri="{FF2B5EF4-FFF2-40B4-BE49-F238E27FC236}">
                <a16:creationId xmlns:a16="http://schemas.microsoft.com/office/drawing/2014/main" id="{C1E43368-24EF-159A-FC38-9F000C22463B}"/>
              </a:ext>
            </a:extLst>
          </p:cNvPr>
          <p:cNvCxnSpPr>
            <a:cxnSpLocks/>
          </p:cNvCxnSpPr>
          <p:nvPr>
            <p:custDataLst>
              <p:tags r:id="rId15"/>
            </p:custDataLst>
          </p:nvPr>
        </p:nvCxnSpPr>
        <p:spPr>
          <a:xfrm>
            <a:off x="8456723" y="3729897"/>
            <a:ext cx="226470" cy="1260700"/>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33" name="矩形: 圆角 32">
            <a:extLst>
              <a:ext uri="{FF2B5EF4-FFF2-40B4-BE49-F238E27FC236}">
                <a16:creationId xmlns:a16="http://schemas.microsoft.com/office/drawing/2014/main" id="{289ADD2D-03BA-9465-D66F-3D274D3C27FE}"/>
              </a:ext>
            </a:extLst>
          </p:cNvPr>
          <p:cNvSpPr/>
          <p:nvPr>
            <p:custDataLst>
              <p:tags r:id="rId16"/>
            </p:custDataLst>
          </p:nvPr>
        </p:nvSpPr>
        <p:spPr>
          <a:xfrm>
            <a:off x="7245179" y="3103534"/>
            <a:ext cx="4528090" cy="2567732"/>
          </a:xfrm>
          <a:prstGeom prst="roundRect">
            <a:avLst>
              <a:gd name="adj" fmla="val 8333"/>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312676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92E7B-95E3-15AC-6C7C-7012E0D4BBBF}"/>
              </a:ext>
            </a:extLst>
          </p:cNvPr>
          <p:cNvSpPr>
            <a:spLocks noGrp="1"/>
          </p:cNvSpPr>
          <p:nvPr>
            <p:ph idx="1"/>
            <p:custDataLst>
              <p:tags r:id="rId2"/>
            </p:custDataLst>
          </p:nvPr>
        </p:nvSpPr>
        <p:spPr>
          <a:xfrm>
            <a:off x="838200" y="1436778"/>
            <a:ext cx="10515600" cy="4740185"/>
          </a:xfrm>
        </p:spPr>
        <p:txBody>
          <a:bodyPr>
            <a:normAutofit/>
          </a:bodyPr>
          <a:lstStyle/>
          <a:p>
            <a:r>
              <a:rPr lang="en-US" altLang="zh-CN" sz="2400" dirty="0"/>
              <a:t>Intra-process memory isolation can be used in:</a:t>
            </a:r>
          </a:p>
          <a:p>
            <a:pPr lvl="1"/>
            <a:r>
              <a:rPr lang="en-US" altLang="zh-CN" sz="2000" dirty="0"/>
              <a:t>Protecting the </a:t>
            </a:r>
            <a:r>
              <a:rPr lang="en-US" altLang="zh-CN" sz="2000" dirty="0">
                <a:solidFill>
                  <a:schemeClr val="accent1"/>
                </a:solidFill>
              </a:rPr>
              <a:t>metadata</a:t>
            </a:r>
            <a:r>
              <a:rPr lang="en-US" altLang="zh-CN" sz="2000" dirty="0"/>
              <a:t> of the memory corruption defenses</a:t>
            </a:r>
          </a:p>
          <a:p>
            <a:pPr lvl="2">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The safe region in CPI, the shadow stack in CFI, the metadata table in CFIXX…</a:t>
            </a:r>
          </a:p>
          <a:p>
            <a:pPr lvl="1">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Protecting the </a:t>
            </a:r>
            <a:r>
              <a:rPr kumimoji="0" lang="en-US" altLang="zh-CN" strike="noStrike" kern="1200" cap="none" spc="0" normalizeH="0" noProof="0">
                <a:ln>
                  <a:noFill/>
                </a:ln>
                <a:solidFill>
                  <a:schemeClr val="accent1">
                    <a:lumMod val="100000"/>
                  </a:schemeClr>
                </a:solidFill>
                <a:effectLst/>
                <a:uLnTx/>
                <a:uFillTx/>
                <a:ea typeface="等线" panose="02010600030101010101" pitchFamily="2" charset="-122"/>
                <a:cs typeface="+mn-cs"/>
              </a:rPr>
              <a:t>code cache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of Just-In-Time</a:t>
            </a:r>
            <a:r>
              <a:rPr kumimoji="0" lang="zh-CN" altLang="en-US" strike="noStrike" kern="1200" cap="none" spc="0" normalizeH="0" noProof="0">
                <a:ln>
                  <a:noFill/>
                </a:ln>
                <a:solidFill>
                  <a:schemeClr val="tx1">
                    <a:lumMod val="100000"/>
                  </a:schemeClr>
                </a:solidFill>
                <a:effectLst/>
                <a:uLnTx/>
                <a:uFillTx/>
                <a:ea typeface="等线" panose="02010600030101010101" pitchFamily="2" charset="-122"/>
                <a:cs typeface="+mn-cs"/>
              </a:rPr>
              <a:t>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compiler</a:t>
            </a:r>
          </a:p>
          <a:p>
            <a:pPr>
              <a:buChar char=" "/>
            </a:pPr>
            <a:r>
              <a:rPr lang="en-US" altLang="zh-CN" sz="2400"/>
              <a:t>                                                                    </a:t>
            </a:r>
            <a:r>
              <a:rPr lang="zh-CN" altLang="en-US" sz="2400"/>
              <a:t> </a:t>
            </a:r>
            <a:endParaRPr lang="en-US" altLang="zh-CN" sz="2400" dirty="0"/>
          </a:p>
          <a:p>
            <a:pPr lvl="1">
              <a:buChar char=" "/>
            </a:pPr>
            <a:r>
              <a:rPr lang="en-US" altLang="zh-CN" sz="2000"/>
              <a:t>                       </a:t>
            </a:r>
            <a:endParaRPr lang="en-US" altLang="zh-CN" sz="2000" dirty="0"/>
          </a:p>
          <a:p>
            <a:pPr lvl="2">
              <a:buChar char=" "/>
            </a:pPr>
            <a:r>
              <a:rPr lang="en-US" altLang="zh-CN" sz="1800">
                <a:solidFill>
                  <a:schemeClr val="accent1"/>
                </a:solidFill>
              </a:rPr>
              <a:t>          </a:t>
            </a:r>
            <a:r>
              <a:rPr lang="en-US" altLang="zh-CN" sz="1800"/>
              <a:t>                                    </a:t>
            </a:r>
            <a:endParaRPr lang="en-US" altLang="zh-CN" sz="1800" dirty="0"/>
          </a:p>
        </p:txBody>
      </p:sp>
      <p:sp>
        <p:nvSpPr>
          <p:cNvPr id="3" name="标题 2">
            <a:extLst>
              <a:ext uri="{FF2B5EF4-FFF2-40B4-BE49-F238E27FC236}">
                <a16:creationId xmlns:a16="http://schemas.microsoft.com/office/drawing/2014/main" id="{2A8996A4-C64D-2953-5EA0-25941D320C11}"/>
              </a:ext>
            </a:extLst>
          </p:cNvPr>
          <p:cNvSpPr>
            <a:spLocks noGrp="1"/>
          </p:cNvSpPr>
          <p:nvPr>
            <p:ph type="title"/>
            <p:custDataLst>
              <p:tags r:id="rId3"/>
            </p:custDataLst>
          </p:nvPr>
        </p:nvSpPr>
        <p:spPr/>
        <p:txBody>
          <a:bodyPr/>
          <a:lstStyle/>
          <a:p>
            <a:r>
              <a:rPr lang="en-US" altLang="zh-CN" dirty="0"/>
              <a:t>Intra-process Memory Isolation</a:t>
            </a:r>
            <a:endParaRPr lang="zh-CN" altLang="en-US" dirty="0"/>
          </a:p>
        </p:txBody>
      </p:sp>
    </p:spTree>
    <p:custDataLst>
      <p:tags r:id="rId1"/>
    </p:custDataLst>
    <p:extLst>
      <p:ext uri="{BB962C8B-B14F-4D97-AF65-F5344CB8AC3E}">
        <p14:creationId xmlns:p14="http://schemas.microsoft.com/office/powerpoint/2010/main" val="225481615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custDataLst>
              <p:tags r:id="rId2"/>
            </p:custDataLst>
          </p:nvPr>
        </p:nvSpPr>
        <p:spPr/>
        <p:txBody>
          <a:bodyPr/>
          <a:lstStyle/>
          <a:p>
            <a:r>
              <a:rPr lang="en-US" altLang="zh-CN" dirty="0"/>
              <a:t>Cmfile supports the read/write mode and the append mode.</a:t>
            </a:r>
          </a:p>
          <a:p>
            <a:r>
              <a:rPr lang="en-US" altLang="zh-CN" dirty="0"/>
              <a:t>Complicated </a:t>
            </a:r>
            <a:r>
              <a:rPr lang="en-US" altLang="zh-CN" dirty="0">
                <a:latin typeface="Times New Roman" panose="02020603050405020304" pitchFamily="18" charset="0"/>
                <a:cs typeface="Times New Roman" panose="02020603050405020304" pitchFamily="18" charset="0"/>
              </a:rPr>
              <a:t>WRSS</a:t>
            </a:r>
            <a:r>
              <a:rPr lang="en-US" altLang="zh-CN" dirty="0"/>
              <a:t> usages are hidden from users.</a:t>
            </a:r>
            <a:endParaRPr lang="zh-CN" altLang="en-US"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custDataLst>
              <p:tags r:id="rId3"/>
            </p:custDataLst>
          </p:nvPr>
        </p:nvSpPr>
        <p:spPr/>
        <p:txBody>
          <a:bodyPr/>
          <a:lstStyle/>
          <a:p>
            <a:r>
              <a:rPr lang="en-US" altLang="zh-CN" dirty="0"/>
              <a:t>CETIS Framework</a:t>
            </a:r>
            <a:endParaRPr lang="zh-CN" altLang="en-US" dirty="0"/>
          </a:p>
        </p:txBody>
      </p:sp>
      <p:sp>
        <p:nvSpPr>
          <p:cNvPr id="13" name="矩形 12">
            <a:extLst>
              <a:ext uri="{FF2B5EF4-FFF2-40B4-BE49-F238E27FC236}">
                <a16:creationId xmlns:a16="http://schemas.microsoft.com/office/drawing/2014/main" id="{43BF0573-8979-49BE-7237-C5CBEBC0BAAA}"/>
              </a:ext>
            </a:extLst>
          </p:cNvPr>
          <p:cNvSpPr/>
          <p:nvPr>
            <p:custDataLst>
              <p:tags r:id="rId4"/>
            </p:custDataLst>
          </p:nvPr>
        </p:nvSpPr>
        <p:spPr>
          <a:xfrm>
            <a:off x="1283791" y="2651470"/>
            <a:ext cx="3941208" cy="3426627"/>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14" name="圆角矩形 79">
            <a:extLst>
              <a:ext uri="{FF2B5EF4-FFF2-40B4-BE49-F238E27FC236}">
                <a16:creationId xmlns:a16="http://schemas.microsoft.com/office/drawing/2014/main" id="{33A117B3-D917-A741-E55B-E1AB858E2C9D}"/>
              </a:ext>
            </a:extLst>
          </p:cNvPr>
          <p:cNvSpPr/>
          <p:nvPr>
            <p:custDataLst>
              <p:tags r:id="rId5"/>
            </p:custDataLst>
          </p:nvPr>
        </p:nvSpPr>
        <p:spPr>
          <a:xfrm>
            <a:off x="21000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read/write mode </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86C951CD-E7AB-D3B7-31B8-0FBAB332CED8}"/>
              </a:ext>
            </a:extLst>
          </p:cNvPr>
          <p:cNvSpPr txBox="1"/>
          <p:nvPr>
            <p:custDataLst>
              <p:tags r:id="rId6"/>
            </p:custDataLst>
          </p:nvPr>
        </p:nvSpPr>
        <p:spPr>
          <a:xfrm>
            <a:off x="1252993" y="2933282"/>
            <a:ext cx="4178720" cy="234936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Read/write data with arbitrary length at an arbitrary position of a cmfile directly.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No buffering is necessary.</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800100" lvl="1" indent="-342900">
              <a:buFont typeface="Calibri" panose="020F0502020204030204" pitchFamily="34" charset="0"/>
              <a:buChar char=" "/>
              <a:defRPr/>
            </a:pPr>
            <a:r>
              <a:rPr lang="en-US" altLang="zh-CN" sz="2000">
                <a:latin typeface="Calibri" panose="020F0502020204030204" pitchFamily="34" charset="0"/>
              </a:rPr>
              <a:t>                   </a:t>
            </a:r>
            <a:endParaRPr lang="en-US" altLang="zh-CN" sz="2000" dirty="0">
              <a:latin typeface="Calibri" panose="020F0502020204030204" pitchFamily="34" charset="0"/>
            </a:endParaRPr>
          </a:p>
          <a:p>
            <a:pPr marL="800100" lvl="1" indent="-342900">
              <a:buFont typeface="Calibri" panose="020F0502020204030204" pitchFamily="34" charset="0"/>
              <a:buChar char=" "/>
              <a:defRPr/>
            </a:pPr>
            <a:r>
              <a:rPr lang="en-US" altLang="zh-CN" sz="2000">
                <a:latin typeface="Calibri" panose="020F0502020204030204" pitchFamily="34" charset="0"/>
              </a:rPr>
              <a:t>                   </a:t>
            </a:r>
            <a:endParaRPr lang="en-US" altLang="zh-CN" sz="2000" dirty="0">
              <a:latin typeface="Calibri" panose="020F0502020204030204" pitchFamily="34" charset="0"/>
            </a:endParaRPr>
          </a:p>
        </p:txBody>
      </p:sp>
      <p:sp>
        <p:nvSpPr>
          <p:cNvPr id="119" name="矩形 118">
            <a:extLst>
              <a:ext uri="{FF2B5EF4-FFF2-40B4-BE49-F238E27FC236}">
                <a16:creationId xmlns:a16="http://schemas.microsoft.com/office/drawing/2014/main" id="{6AA90089-0FC3-F7E0-EF2C-B00423C9EDFD}"/>
              </a:ext>
            </a:extLst>
          </p:cNvPr>
          <p:cNvSpPr/>
          <p:nvPr>
            <p:custDataLst>
              <p:tags r:id="rId7"/>
            </p:custDataLst>
          </p:nvPr>
        </p:nvSpPr>
        <p:spPr>
          <a:xfrm>
            <a:off x="7146464" y="5120945"/>
            <a:ext cx="3469578" cy="252000"/>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0" name="文本框 119">
            <a:extLst>
              <a:ext uri="{FF2B5EF4-FFF2-40B4-BE49-F238E27FC236}">
                <a16:creationId xmlns:a16="http://schemas.microsoft.com/office/drawing/2014/main" id="{233AA4C7-5C27-B88B-8ACB-9F7BA9FBECD2}"/>
              </a:ext>
            </a:extLst>
          </p:cNvPr>
          <p:cNvSpPr txBox="1"/>
          <p:nvPr>
            <p:custDataLst>
              <p:tags r:id="rId8"/>
            </p:custDataLst>
          </p:nvPr>
        </p:nvSpPr>
        <p:spPr>
          <a:xfrm>
            <a:off x="6056834" y="5086608"/>
            <a:ext cx="938077" cy="313932"/>
          </a:xfrm>
          <a:prstGeom prst="rect">
            <a:avLst/>
          </a:prstGeom>
          <a:noFill/>
        </p:spPr>
        <p:txBody>
          <a:bodyPr wrap="none" rtlCol="0">
            <a:spAutoFit/>
          </a:bodyPr>
          <a:lstStyle/>
          <a:p>
            <a:pPr algn="l">
              <a:lnSpc>
                <a:spcPct val="90000"/>
              </a:lnSpc>
              <a:spcBef>
                <a:spcPts val="1000"/>
              </a:spcBef>
            </a:pPr>
            <a:r>
              <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1" name="矩形 120">
            <a:extLst>
              <a:ext uri="{FF2B5EF4-FFF2-40B4-BE49-F238E27FC236}">
                <a16:creationId xmlns:a16="http://schemas.microsoft.com/office/drawing/2014/main" id="{D00A12C7-AC01-FBA4-DA53-B620638E4CC8}"/>
              </a:ext>
            </a:extLst>
          </p:cNvPr>
          <p:cNvSpPr/>
          <p:nvPr>
            <p:custDataLst>
              <p:tags r:id="rId9"/>
            </p:custDataLst>
          </p:nvPr>
        </p:nvSpPr>
        <p:spPr>
          <a:xfrm>
            <a:off x="6939350" y="3383143"/>
            <a:ext cx="3693706" cy="252000"/>
          </a:xfrm>
          <a:prstGeom prst="rect">
            <a:avLst/>
          </a:prstGeom>
          <a:solidFill>
            <a:schemeClr val="accent6">
              <a:lumMod val="40000"/>
              <a:lumOff val="60000"/>
            </a:schemeClr>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 name="文本框 121">
            <a:extLst>
              <a:ext uri="{FF2B5EF4-FFF2-40B4-BE49-F238E27FC236}">
                <a16:creationId xmlns:a16="http://schemas.microsoft.com/office/drawing/2014/main" id="{B1835D0E-DA20-251D-C6AA-8AD43774DDC1}"/>
              </a:ext>
            </a:extLst>
          </p:cNvPr>
          <p:cNvSpPr txBox="1"/>
          <p:nvPr>
            <p:custDataLst>
              <p:tags r:id="rId10"/>
            </p:custDataLst>
          </p:nvPr>
        </p:nvSpPr>
        <p:spPr>
          <a:xfrm>
            <a:off x="6056834" y="3410587"/>
            <a:ext cx="779381" cy="289310"/>
          </a:xfrm>
          <a:prstGeom prst="rect">
            <a:avLst/>
          </a:prstGeom>
          <a:noFill/>
        </p:spPr>
        <p:txBody>
          <a:bodyPr wrap="none" rtlCol="0">
            <a:spAutoFit/>
          </a:bodyPr>
          <a:lstStyle/>
          <a:p>
            <a:pPr algn="ctr">
              <a:lnSpc>
                <a:spcPct val="80000"/>
              </a:lnSpc>
            </a:pPr>
            <a:r>
              <a:rPr kumimoji="1" lang="en-US" altLang="zh-CN" sz="1600" b="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Cmfile</a:t>
            </a:r>
            <a:endPar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3" name="文本框 122">
            <a:extLst>
              <a:ext uri="{FF2B5EF4-FFF2-40B4-BE49-F238E27FC236}">
                <a16:creationId xmlns:a16="http://schemas.microsoft.com/office/drawing/2014/main" id="{1A835B0F-E586-D381-3475-693CB486463C}"/>
              </a:ext>
            </a:extLst>
          </p:cNvPr>
          <p:cNvSpPr txBox="1"/>
          <p:nvPr>
            <p:custDataLst>
              <p:tags r:id="rId11"/>
            </p:custDataLst>
          </p:nvPr>
        </p:nvSpPr>
        <p:spPr>
          <a:xfrm>
            <a:off x="7616954" y="2898447"/>
            <a:ext cx="1522789" cy="313932"/>
          </a:xfrm>
          <a:prstGeom prst="rect">
            <a:avLst/>
          </a:prstGeom>
          <a:noFill/>
        </p:spPr>
        <p:txBody>
          <a:bodyPr wrap="square" rtlCol="0">
            <a:spAutoFit/>
          </a:bodyPr>
          <a:lstStyle/>
          <a:p>
            <a:pPr>
              <a:lnSpc>
                <a:spcPct val="90000"/>
              </a:lnSpc>
              <a:spcBef>
                <a:spcPts val="1000"/>
              </a:spcBef>
            </a:pP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Write</a:t>
            </a:r>
            <a:r>
              <a:rPr kumimoji="1" lang="zh-CN" altLang="en-US"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4B</a:t>
            </a:r>
            <a:r>
              <a:rPr kumimoji="1" lang="zh-CN" altLang="en-US"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a:t>
            </a:r>
            <a:r>
              <a:rPr kumimoji="1" lang="zh-CN" altLang="en-US"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0x2</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4" name="文本框 123">
            <a:extLst>
              <a:ext uri="{FF2B5EF4-FFF2-40B4-BE49-F238E27FC236}">
                <a16:creationId xmlns:a16="http://schemas.microsoft.com/office/drawing/2014/main" id="{AFC852BB-4448-13B1-A919-A02BBE7A5238}"/>
              </a:ext>
            </a:extLst>
          </p:cNvPr>
          <p:cNvSpPr txBox="1"/>
          <p:nvPr>
            <p:custDataLst>
              <p:tags r:id="rId12"/>
            </p:custDataLst>
          </p:nvPr>
        </p:nvSpPr>
        <p:spPr>
          <a:xfrm>
            <a:off x="7247739" y="5477009"/>
            <a:ext cx="77296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bytes</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5" name="矩形 124">
            <a:extLst>
              <a:ext uri="{FF2B5EF4-FFF2-40B4-BE49-F238E27FC236}">
                <a16:creationId xmlns:a16="http://schemas.microsoft.com/office/drawing/2014/main" id="{00CE6B4B-9F09-1144-7777-E6AC0B5BECB9}"/>
              </a:ext>
            </a:extLst>
          </p:cNvPr>
          <p:cNvSpPr/>
          <p:nvPr>
            <p:custDataLst>
              <p:tags r:id="rId13"/>
            </p:custDataLst>
          </p:nvPr>
        </p:nvSpPr>
        <p:spPr>
          <a:xfrm>
            <a:off x="7203253" y="2937835"/>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6" name="矩形 125">
            <a:extLst>
              <a:ext uri="{FF2B5EF4-FFF2-40B4-BE49-F238E27FC236}">
                <a16:creationId xmlns:a16="http://schemas.microsoft.com/office/drawing/2014/main" id="{AC47F0C0-0A20-289A-E855-863348366462}"/>
              </a:ext>
            </a:extLst>
          </p:cNvPr>
          <p:cNvSpPr/>
          <p:nvPr>
            <p:custDataLst>
              <p:tags r:id="rId14"/>
            </p:custDataLst>
          </p:nvPr>
        </p:nvSpPr>
        <p:spPr>
          <a:xfrm>
            <a:off x="7318454" y="2937835"/>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27" name="直线连接符 305">
            <a:extLst>
              <a:ext uri="{FF2B5EF4-FFF2-40B4-BE49-F238E27FC236}">
                <a16:creationId xmlns:a16="http://schemas.microsoft.com/office/drawing/2014/main" id="{33DD482B-6F50-7F81-101E-19784E55FB77}"/>
              </a:ext>
            </a:extLst>
          </p:cNvPr>
          <p:cNvCxnSpPr>
            <a:cxnSpLocks/>
          </p:cNvCxnSpPr>
          <p:nvPr>
            <p:custDataLst>
              <p:tags r:id="rId15"/>
            </p:custDataLst>
          </p:nvPr>
        </p:nvCxnSpPr>
        <p:spPr>
          <a:xfrm>
            <a:off x="6980943" y="3828302"/>
            <a:ext cx="146163" cy="1276312"/>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cxnSp>
        <p:nvCxnSpPr>
          <p:cNvPr id="128" name="直线连接符 306">
            <a:extLst>
              <a:ext uri="{FF2B5EF4-FFF2-40B4-BE49-F238E27FC236}">
                <a16:creationId xmlns:a16="http://schemas.microsoft.com/office/drawing/2014/main" id="{81DE624A-A30F-CC48-9E60-E99655B06217}"/>
              </a:ext>
            </a:extLst>
          </p:cNvPr>
          <p:cNvCxnSpPr>
            <a:cxnSpLocks/>
          </p:cNvCxnSpPr>
          <p:nvPr>
            <p:custDataLst>
              <p:tags r:id="rId16"/>
            </p:custDataLst>
          </p:nvPr>
        </p:nvCxnSpPr>
        <p:spPr>
          <a:xfrm>
            <a:off x="7209603" y="3153672"/>
            <a:ext cx="0" cy="229471"/>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cxnSp>
        <p:nvCxnSpPr>
          <p:cNvPr id="129" name="直线连接符 307">
            <a:extLst>
              <a:ext uri="{FF2B5EF4-FFF2-40B4-BE49-F238E27FC236}">
                <a16:creationId xmlns:a16="http://schemas.microsoft.com/office/drawing/2014/main" id="{F1F0BD2F-40B9-F92C-5BB9-2C33AA71296E}"/>
              </a:ext>
            </a:extLst>
          </p:cNvPr>
          <p:cNvCxnSpPr>
            <a:cxnSpLocks/>
          </p:cNvCxnSpPr>
          <p:nvPr>
            <p:custDataLst>
              <p:tags r:id="rId17"/>
            </p:custDataLst>
          </p:nvPr>
        </p:nvCxnSpPr>
        <p:spPr>
          <a:xfrm>
            <a:off x="7655826" y="3167045"/>
            <a:ext cx="0" cy="252000"/>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130" name="下箭头 308">
            <a:extLst>
              <a:ext uri="{FF2B5EF4-FFF2-40B4-BE49-F238E27FC236}">
                <a16:creationId xmlns:a16="http://schemas.microsoft.com/office/drawing/2014/main" id="{5F9BFA5C-4E98-C05B-C62B-4AB8D299634B}"/>
              </a:ext>
            </a:extLst>
          </p:cNvPr>
          <p:cNvSpPr/>
          <p:nvPr>
            <p:custDataLst>
              <p:tags r:id="rId18"/>
            </p:custDataLst>
          </p:nvPr>
        </p:nvSpPr>
        <p:spPr>
          <a:xfrm>
            <a:off x="7312305" y="3202721"/>
            <a:ext cx="216000" cy="167564"/>
          </a:xfrm>
          <a:prstGeom prst="downArrow">
            <a:avLst/>
          </a:prstGeom>
          <a:solidFill>
            <a:schemeClr val="accent6">
              <a:lumMod val="60000"/>
              <a:lumOff val="40000"/>
            </a:schemeClr>
          </a:solid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1" name="矩形 130">
            <a:extLst>
              <a:ext uri="{FF2B5EF4-FFF2-40B4-BE49-F238E27FC236}">
                <a16:creationId xmlns:a16="http://schemas.microsoft.com/office/drawing/2014/main" id="{8F21D7C5-6ED8-05DD-6322-BA1FE817664F}"/>
              </a:ext>
            </a:extLst>
          </p:cNvPr>
          <p:cNvSpPr/>
          <p:nvPr>
            <p:custDataLst>
              <p:tags r:id="rId19"/>
            </p:custDataLst>
          </p:nvPr>
        </p:nvSpPr>
        <p:spPr>
          <a:xfrm>
            <a:off x="6939350" y="5120945"/>
            <a:ext cx="3844793"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2" name="矩形 131">
            <a:extLst>
              <a:ext uri="{FF2B5EF4-FFF2-40B4-BE49-F238E27FC236}">
                <a16:creationId xmlns:a16="http://schemas.microsoft.com/office/drawing/2014/main" id="{10AACE71-EC4F-0ED7-E2A0-9673CA342883}"/>
              </a:ext>
            </a:extLst>
          </p:cNvPr>
          <p:cNvSpPr/>
          <p:nvPr>
            <p:custDataLst>
              <p:tags r:id="rId20"/>
            </p:custDataLst>
          </p:nvPr>
        </p:nvSpPr>
        <p:spPr>
          <a:xfrm>
            <a:off x="7209603" y="3384295"/>
            <a:ext cx="446223" cy="244497"/>
          </a:xfrm>
          <a:prstGeom prst="rect">
            <a:avLst/>
          </a:prstGeom>
          <a:noFill/>
          <a:ln w="12700">
            <a:solidFill>
              <a:schemeClr val="tx1"/>
            </a:solidFill>
            <a:prstDash val="lg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3" name="矩形 132">
            <a:extLst>
              <a:ext uri="{FF2B5EF4-FFF2-40B4-BE49-F238E27FC236}">
                <a16:creationId xmlns:a16="http://schemas.microsoft.com/office/drawing/2014/main" id="{502C8D0A-D303-87C8-200A-460A9D945058}"/>
              </a:ext>
            </a:extLst>
          </p:cNvPr>
          <p:cNvSpPr/>
          <p:nvPr>
            <p:custDataLst>
              <p:tags r:id="rId21"/>
            </p:custDataLst>
          </p:nvPr>
        </p:nvSpPr>
        <p:spPr>
          <a:xfrm>
            <a:off x="8088591" y="4893463"/>
            <a:ext cx="744114" cy="248722"/>
          </a:xfrm>
          <a:prstGeom prst="rect">
            <a:avLst/>
          </a:prstGeom>
        </p:spPr>
        <p:txBody>
          <a:bodyPr wrap="none">
            <a:spAutoFit/>
          </a:bodyPr>
          <a:lstStyle/>
          <a:p>
            <a:pPr algn="ctr">
              <a:lnSpc>
                <a:spcPct val="60000"/>
              </a:lnSpc>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①load</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4" name="下箭头 312">
            <a:extLst>
              <a:ext uri="{FF2B5EF4-FFF2-40B4-BE49-F238E27FC236}">
                <a16:creationId xmlns:a16="http://schemas.microsoft.com/office/drawing/2014/main" id="{67C6B124-D050-2BC1-474E-11D9918BB3A5}"/>
              </a:ext>
            </a:extLst>
          </p:cNvPr>
          <p:cNvSpPr/>
          <p:nvPr>
            <p:custDataLst>
              <p:tags r:id="rId22"/>
            </p:custDataLst>
          </p:nvPr>
        </p:nvSpPr>
        <p:spPr>
          <a:xfrm>
            <a:off x="7763428" y="4876966"/>
            <a:ext cx="193933" cy="177710"/>
          </a:xfrm>
          <a:prstGeom prst="downArrow">
            <a:avLst/>
          </a:prstGeom>
          <a:solidFill>
            <a:schemeClr val="tx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5" name="矩形 134">
            <a:extLst>
              <a:ext uri="{FF2B5EF4-FFF2-40B4-BE49-F238E27FC236}">
                <a16:creationId xmlns:a16="http://schemas.microsoft.com/office/drawing/2014/main" id="{C8647E93-BE08-4376-3C9F-2528E0AC01A8}"/>
              </a:ext>
            </a:extLst>
          </p:cNvPr>
          <p:cNvSpPr/>
          <p:nvPr>
            <p:custDataLst>
              <p:tags r:id="rId23"/>
            </p:custDataLst>
          </p:nvPr>
        </p:nvSpPr>
        <p:spPr>
          <a:xfrm>
            <a:off x="6958331" y="4823073"/>
            <a:ext cx="869149" cy="313932"/>
          </a:xfrm>
          <a:prstGeom prst="rect">
            <a:avLst/>
          </a:prstGeom>
        </p:spPr>
        <p:txBody>
          <a:bodyPr wrap="none">
            <a:spAutoFit/>
          </a:bodyPr>
          <a:lstStyle/>
          <a:p>
            <a:pPr lvl="0" algn="ctr">
              <a:lnSpc>
                <a:spcPct val="90000"/>
              </a:lnSpc>
              <a:spcBef>
                <a:spcPts val="1000"/>
              </a:spcBef>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③</a:t>
            </a:r>
            <a:r>
              <a:rPr kumimoji="1" lang="en-US" altLang="zh-CN" sz="1600" dirty="0" err="1">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wrssq</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6" name="文本框 135">
            <a:extLst>
              <a:ext uri="{FF2B5EF4-FFF2-40B4-BE49-F238E27FC236}">
                <a16:creationId xmlns:a16="http://schemas.microsoft.com/office/drawing/2014/main" id="{C8999BF1-0B5E-25F0-521A-3A7F2C51D478}"/>
              </a:ext>
            </a:extLst>
          </p:cNvPr>
          <p:cNvSpPr txBox="1"/>
          <p:nvPr>
            <p:custDataLst>
              <p:tags r:id="rId24"/>
            </p:custDataLst>
          </p:nvPr>
        </p:nvSpPr>
        <p:spPr>
          <a:xfrm>
            <a:off x="7521348" y="3774149"/>
            <a:ext cx="1082348" cy="313932"/>
          </a:xfrm>
          <a:prstGeom prst="rect">
            <a:avLst/>
          </a:prstGeom>
          <a:noFill/>
        </p:spPr>
        <p:txBody>
          <a:bodyPr wrap="none" rtlCol="0">
            <a:spAutoFit/>
          </a:bodyPr>
          <a:lstStyle/>
          <a:p>
            <a:pPr>
              <a:lnSpc>
                <a:spcPct val="90000"/>
              </a:lnSpc>
            </a:pPr>
            <a:r>
              <a:rPr kumimoji="1" lang="en"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scratch</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7" name="矩形 136">
            <a:extLst>
              <a:ext uri="{FF2B5EF4-FFF2-40B4-BE49-F238E27FC236}">
                <a16:creationId xmlns:a16="http://schemas.microsoft.com/office/drawing/2014/main" id="{E7615C0E-F781-FA7B-C449-604FCDFFB638}"/>
              </a:ext>
            </a:extLst>
          </p:cNvPr>
          <p:cNvSpPr/>
          <p:nvPr>
            <p:custDataLst>
              <p:tags r:id="rId25"/>
            </p:custDataLst>
          </p:nvPr>
        </p:nvSpPr>
        <p:spPr>
          <a:xfrm>
            <a:off x="7154087" y="4113566"/>
            <a:ext cx="889987" cy="177173"/>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8" name="文本框 137">
            <a:extLst>
              <a:ext uri="{FF2B5EF4-FFF2-40B4-BE49-F238E27FC236}">
                <a16:creationId xmlns:a16="http://schemas.microsoft.com/office/drawing/2014/main" id="{9996DEFC-1E4A-F5C9-6DDA-7CCDF3E21D13}"/>
              </a:ext>
            </a:extLst>
          </p:cNvPr>
          <p:cNvSpPr txBox="1"/>
          <p:nvPr>
            <p:custDataLst>
              <p:tags r:id="rId26"/>
            </p:custDataLst>
          </p:nvPr>
        </p:nvSpPr>
        <p:spPr>
          <a:xfrm>
            <a:off x="7996831" y="4052509"/>
            <a:ext cx="889987"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init</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state</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9" name="文本框 138">
            <a:extLst>
              <a:ext uri="{FF2B5EF4-FFF2-40B4-BE49-F238E27FC236}">
                <a16:creationId xmlns:a16="http://schemas.microsoft.com/office/drawing/2014/main" id="{D0F499E5-DAC2-CB71-25D8-BC238B4BDEF0}"/>
              </a:ext>
            </a:extLst>
          </p:cNvPr>
          <p:cNvSpPr txBox="1"/>
          <p:nvPr>
            <p:custDataLst>
              <p:tags r:id="rId27"/>
            </p:custDataLst>
          </p:nvPr>
        </p:nvSpPr>
        <p:spPr>
          <a:xfrm>
            <a:off x="6837344" y="3589627"/>
            <a:ext cx="287258"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0" name="文本框 139">
            <a:extLst>
              <a:ext uri="{FF2B5EF4-FFF2-40B4-BE49-F238E27FC236}">
                <a16:creationId xmlns:a16="http://schemas.microsoft.com/office/drawing/2014/main" id="{3075CE94-3850-F3BD-532D-F0F36D1E2CF7}"/>
              </a:ext>
            </a:extLst>
          </p:cNvPr>
          <p:cNvSpPr txBox="1"/>
          <p:nvPr>
            <p:custDataLst>
              <p:tags r:id="rId28"/>
            </p:custDataLst>
          </p:nvPr>
        </p:nvSpPr>
        <p:spPr>
          <a:xfrm>
            <a:off x="7034660" y="3586329"/>
            <a:ext cx="49244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0x2</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1" name="矩形 140">
            <a:extLst>
              <a:ext uri="{FF2B5EF4-FFF2-40B4-BE49-F238E27FC236}">
                <a16:creationId xmlns:a16="http://schemas.microsoft.com/office/drawing/2014/main" id="{C9ED0F7E-42E1-8467-DED2-63EF1683E334}"/>
              </a:ext>
            </a:extLst>
          </p:cNvPr>
          <p:cNvSpPr/>
          <p:nvPr>
            <p:custDataLst>
              <p:tags r:id="rId29"/>
            </p:custDataLst>
          </p:nvPr>
        </p:nvSpPr>
        <p:spPr>
          <a:xfrm>
            <a:off x="7423470" y="2937835"/>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2" name="矩形 141">
            <a:extLst>
              <a:ext uri="{FF2B5EF4-FFF2-40B4-BE49-F238E27FC236}">
                <a16:creationId xmlns:a16="http://schemas.microsoft.com/office/drawing/2014/main" id="{86AFE114-1689-E621-C277-80C73D05FA2A}"/>
              </a:ext>
            </a:extLst>
          </p:cNvPr>
          <p:cNvSpPr/>
          <p:nvPr>
            <p:custDataLst>
              <p:tags r:id="rId30"/>
            </p:custDataLst>
          </p:nvPr>
        </p:nvSpPr>
        <p:spPr>
          <a:xfrm>
            <a:off x="7538671" y="2937835"/>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3" name="左大括号 142">
            <a:extLst>
              <a:ext uri="{FF2B5EF4-FFF2-40B4-BE49-F238E27FC236}">
                <a16:creationId xmlns:a16="http://schemas.microsoft.com/office/drawing/2014/main" id="{66334322-71F8-4A28-296A-33B536C5B113}"/>
              </a:ext>
            </a:extLst>
          </p:cNvPr>
          <p:cNvSpPr/>
          <p:nvPr>
            <p:custDataLst>
              <p:tags r:id="rId31"/>
            </p:custDataLst>
          </p:nvPr>
        </p:nvSpPr>
        <p:spPr>
          <a:xfrm rot="16200000">
            <a:off x="7530368" y="5033751"/>
            <a:ext cx="167564" cy="901144"/>
          </a:xfrm>
          <a:prstGeom prst="leftBrace">
            <a:avLst>
              <a:gd name="adj1" fmla="val 36148"/>
              <a:gd name="adj2" fmla="val 4954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44" name="矩形 143">
            <a:extLst>
              <a:ext uri="{FF2B5EF4-FFF2-40B4-BE49-F238E27FC236}">
                <a16:creationId xmlns:a16="http://schemas.microsoft.com/office/drawing/2014/main" id="{721D3C32-EDC6-9ACF-B386-DD675AC834FE}"/>
              </a:ext>
            </a:extLst>
          </p:cNvPr>
          <p:cNvSpPr/>
          <p:nvPr>
            <p:custDataLst>
              <p:tags r:id="rId32"/>
            </p:custDataLst>
          </p:nvPr>
        </p:nvSpPr>
        <p:spPr>
          <a:xfrm>
            <a:off x="7154087" y="4355860"/>
            <a:ext cx="889987" cy="177173"/>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45" name="直线连接符 323">
            <a:extLst>
              <a:ext uri="{FF2B5EF4-FFF2-40B4-BE49-F238E27FC236}">
                <a16:creationId xmlns:a16="http://schemas.microsoft.com/office/drawing/2014/main" id="{A0A178C0-C3C4-B9D5-753A-9304DC0F13BF}"/>
              </a:ext>
            </a:extLst>
          </p:cNvPr>
          <p:cNvCxnSpPr>
            <a:cxnSpLocks/>
          </p:cNvCxnSpPr>
          <p:nvPr>
            <p:custDataLst>
              <p:tags r:id="rId33"/>
            </p:custDataLst>
          </p:nvPr>
        </p:nvCxnSpPr>
        <p:spPr>
          <a:xfrm>
            <a:off x="8068659" y="5137417"/>
            <a:ext cx="0" cy="244497"/>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cxnSp>
        <p:nvCxnSpPr>
          <p:cNvPr id="146" name="直线连接符 324">
            <a:extLst>
              <a:ext uri="{FF2B5EF4-FFF2-40B4-BE49-F238E27FC236}">
                <a16:creationId xmlns:a16="http://schemas.microsoft.com/office/drawing/2014/main" id="{30BBB0CE-D114-4EFD-105C-0070017000F9}"/>
              </a:ext>
            </a:extLst>
          </p:cNvPr>
          <p:cNvCxnSpPr>
            <a:cxnSpLocks/>
          </p:cNvCxnSpPr>
          <p:nvPr>
            <p:custDataLst>
              <p:tags r:id="rId34"/>
            </p:custDataLst>
          </p:nvPr>
        </p:nvCxnSpPr>
        <p:spPr>
          <a:xfrm>
            <a:off x="7591954" y="5137416"/>
            <a:ext cx="0" cy="244497"/>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147" name="矩形 146">
            <a:extLst>
              <a:ext uri="{FF2B5EF4-FFF2-40B4-BE49-F238E27FC236}">
                <a16:creationId xmlns:a16="http://schemas.microsoft.com/office/drawing/2014/main" id="{6A23F0D8-AEDF-D3F9-1258-A24EAB3BBB34}"/>
              </a:ext>
            </a:extLst>
          </p:cNvPr>
          <p:cNvSpPr/>
          <p:nvPr>
            <p:custDataLst>
              <p:tags r:id="rId35"/>
            </p:custDataLst>
          </p:nvPr>
        </p:nvSpPr>
        <p:spPr>
          <a:xfrm>
            <a:off x="7154088" y="4594961"/>
            <a:ext cx="889738" cy="183600"/>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8" name="文本框 147">
            <a:extLst>
              <a:ext uri="{FF2B5EF4-FFF2-40B4-BE49-F238E27FC236}">
                <a16:creationId xmlns:a16="http://schemas.microsoft.com/office/drawing/2014/main" id="{41610FC8-7B06-B1C9-BCDC-54FF49EBB337}"/>
              </a:ext>
            </a:extLst>
          </p:cNvPr>
          <p:cNvSpPr txBox="1"/>
          <p:nvPr>
            <p:custDataLst>
              <p:tags r:id="rId36"/>
            </p:custDataLst>
          </p:nvPr>
        </p:nvSpPr>
        <p:spPr>
          <a:xfrm>
            <a:off x="6447588" y="5381073"/>
            <a:ext cx="80021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0x2000</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9" name="任意形状 327">
            <a:extLst>
              <a:ext uri="{FF2B5EF4-FFF2-40B4-BE49-F238E27FC236}">
                <a16:creationId xmlns:a16="http://schemas.microsoft.com/office/drawing/2014/main" id="{27B63CB3-1369-67F2-4820-13FB81DB606C}"/>
              </a:ext>
            </a:extLst>
          </p:cNvPr>
          <p:cNvSpPr/>
          <p:nvPr>
            <p:custDataLst>
              <p:tags r:id="rId37"/>
            </p:custDataLst>
          </p:nvPr>
        </p:nvSpPr>
        <p:spPr>
          <a:xfrm>
            <a:off x="7951698" y="4438010"/>
            <a:ext cx="195103" cy="669837"/>
          </a:xfrm>
          <a:custGeom>
            <a:avLst/>
            <a:gdLst>
              <a:gd name="connsiteX0" fmla="*/ 0 w 464199"/>
              <a:gd name="connsiteY0" fmla="*/ 641350 h 641350"/>
              <a:gd name="connsiteX1" fmla="*/ 438150 w 464199"/>
              <a:gd name="connsiteY1" fmla="*/ 349250 h 641350"/>
              <a:gd name="connsiteX2" fmla="*/ 400050 w 464199"/>
              <a:gd name="connsiteY2" fmla="*/ 133350 h 641350"/>
              <a:gd name="connsiteX3" fmla="*/ 285750 w 464199"/>
              <a:gd name="connsiteY3" fmla="*/ 0 h 641350"/>
            </a:gdLst>
            <a:ahLst/>
            <a:cxnLst>
              <a:cxn ang="0">
                <a:pos x="connsiteX0" y="connsiteY0"/>
              </a:cxn>
              <a:cxn ang="0">
                <a:pos x="connsiteX1" y="connsiteY1"/>
              </a:cxn>
              <a:cxn ang="0">
                <a:pos x="connsiteX2" y="connsiteY2"/>
              </a:cxn>
              <a:cxn ang="0">
                <a:pos x="connsiteX3" y="connsiteY3"/>
              </a:cxn>
            </a:cxnLst>
            <a:rect l="l" t="t" r="r" b="b"/>
            <a:pathLst>
              <a:path w="464199" h="641350">
                <a:moveTo>
                  <a:pt x="0" y="641350"/>
                </a:moveTo>
                <a:cubicBezTo>
                  <a:pt x="185737" y="537633"/>
                  <a:pt x="371475" y="433917"/>
                  <a:pt x="438150" y="349250"/>
                </a:cubicBezTo>
                <a:cubicBezTo>
                  <a:pt x="504825" y="264583"/>
                  <a:pt x="425450" y="191558"/>
                  <a:pt x="400050" y="133350"/>
                </a:cubicBezTo>
                <a:cubicBezTo>
                  <a:pt x="374650" y="75142"/>
                  <a:pt x="330200" y="37571"/>
                  <a:pt x="285750" y="0"/>
                </a:cubicBezTo>
              </a:path>
            </a:pathLst>
          </a:custGeom>
          <a:noFill/>
          <a:ln w="19050" cap="flat" cmpd="sng" algn="ctr">
            <a:solidFill>
              <a:schemeClr val="tx1"/>
            </a:solidFill>
            <a:prstDash val="solid"/>
            <a:headEnd type="none" w="med" len="med"/>
            <a:tailEnd type="triangle" w="med" len="med"/>
          </a:ln>
          <a:effectLst/>
        </p:spPr>
        <p:txBody>
          <a:bodyPr rtlCol="0" anchor="ctr"/>
          <a:lstStyle/>
          <a:p>
            <a:pPr algn="ctr"/>
            <a:endParaRPr kumimoji="1" lang="zh-CN" altLang="en-US"/>
          </a:p>
        </p:txBody>
      </p:sp>
      <p:sp>
        <p:nvSpPr>
          <p:cNvPr id="150" name="矩形 149">
            <a:extLst>
              <a:ext uri="{FF2B5EF4-FFF2-40B4-BE49-F238E27FC236}">
                <a16:creationId xmlns:a16="http://schemas.microsoft.com/office/drawing/2014/main" id="{D310B741-A1A0-640E-F9C4-2902968C08A4}"/>
              </a:ext>
            </a:extLst>
          </p:cNvPr>
          <p:cNvSpPr/>
          <p:nvPr>
            <p:custDataLst>
              <p:tags r:id="rId38"/>
            </p:custDataLst>
          </p:nvPr>
        </p:nvSpPr>
        <p:spPr>
          <a:xfrm>
            <a:off x="6118246" y="4116955"/>
            <a:ext cx="893193" cy="486287"/>
          </a:xfrm>
          <a:prstGeom prst="rect">
            <a:avLst/>
          </a:prstGeom>
        </p:spPr>
        <p:txBody>
          <a:bodyPr wrap="none">
            <a:spAutoFit/>
          </a:bodyPr>
          <a:lstStyle/>
          <a:p>
            <a:pPr lvl="0" algn="ctr">
              <a:lnSpc>
                <a:spcPct val="80000"/>
              </a:lnSpc>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②</a:t>
            </a:r>
          </a:p>
          <a:p>
            <a:pPr lvl="0" algn="ctr">
              <a:lnSpc>
                <a:spcPct val="80000"/>
              </a:lnSpc>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combine</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1" name="矩形 150">
            <a:extLst>
              <a:ext uri="{FF2B5EF4-FFF2-40B4-BE49-F238E27FC236}">
                <a16:creationId xmlns:a16="http://schemas.microsoft.com/office/drawing/2014/main" id="{35673A5F-5AB5-139A-2C67-366F9C5D9772}"/>
              </a:ext>
            </a:extLst>
          </p:cNvPr>
          <p:cNvSpPr/>
          <p:nvPr>
            <p:custDataLst>
              <p:tags r:id="rId39"/>
            </p:custDataLst>
          </p:nvPr>
        </p:nvSpPr>
        <p:spPr>
          <a:xfrm>
            <a:off x="7103510" y="4048500"/>
            <a:ext cx="1981855" cy="792000"/>
          </a:xfrm>
          <a:prstGeom prst="rect">
            <a:avLst/>
          </a:prstGeom>
          <a:ln>
            <a:solidFill>
              <a:schemeClr val="tx1"/>
            </a:solidFill>
            <a:prstDash val="lgDash"/>
          </a:ln>
        </p:spPr>
        <p:txBody>
          <a:bodyPr wrap="square" rtlCol="0" anchor="ctr">
            <a:spAutoFit/>
          </a:bodyPr>
          <a:lstStyle/>
          <a:p>
            <a:pPr algn="ctr">
              <a:lnSpc>
                <a:spcPct val="80000"/>
              </a:lnSpc>
            </a:pP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2" name="文本框 151">
            <a:extLst>
              <a:ext uri="{FF2B5EF4-FFF2-40B4-BE49-F238E27FC236}">
                <a16:creationId xmlns:a16="http://schemas.microsoft.com/office/drawing/2014/main" id="{7F42815A-ED28-18C3-C964-C4487C36463F}"/>
              </a:ext>
            </a:extLst>
          </p:cNvPr>
          <p:cNvSpPr txBox="1"/>
          <p:nvPr>
            <p:custDataLst>
              <p:tags r:id="rId40"/>
            </p:custDataLst>
          </p:nvPr>
        </p:nvSpPr>
        <p:spPr>
          <a:xfrm>
            <a:off x="6056834" y="2882481"/>
            <a:ext cx="1167307" cy="313932"/>
          </a:xfrm>
          <a:prstGeom prst="rect">
            <a:avLst/>
          </a:prstGeom>
          <a:noFill/>
        </p:spPr>
        <p:txBody>
          <a:bodyPr wrap="square" rtlCol="0">
            <a:spAutoFit/>
          </a:bodyPr>
          <a:lstStyle/>
          <a:p>
            <a:pPr algn="l">
              <a:lnSpc>
                <a:spcPct val="90000"/>
              </a:lnSpc>
            </a:pPr>
            <a:r>
              <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Operations</a:t>
            </a:r>
            <a:endParaRPr kumimoji="1" lang="zh-CN" altLang="en-US" sz="1600" b="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3" name="文本框 152">
            <a:extLst>
              <a:ext uri="{FF2B5EF4-FFF2-40B4-BE49-F238E27FC236}">
                <a16:creationId xmlns:a16="http://schemas.microsoft.com/office/drawing/2014/main" id="{6E37F6B8-D2A9-7079-74AE-33130B36B766}"/>
              </a:ext>
            </a:extLst>
          </p:cNvPr>
          <p:cNvSpPr txBox="1"/>
          <p:nvPr>
            <p:custDataLst>
              <p:tags r:id="rId41"/>
            </p:custDataLst>
          </p:nvPr>
        </p:nvSpPr>
        <p:spPr>
          <a:xfrm>
            <a:off x="8102749" y="4282589"/>
            <a:ext cx="710451"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stateA</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4" name="文本框 153">
            <a:extLst>
              <a:ext uri="{FF2B5EF4-FFF2-40B4-BE49-F238E27FC236}">
                <a16:creationId xmlns:a16="http://schemas.microsoft.com/office/drawing/2014/main" id="{3318EAC5-9959-822F-59C5-5C699C23F3DE}"/>
              </a:ext>
            </a:extLst>
          </p:cNvPr>
          <p:cNvSpPr txBox="1"/>
          <p:nvPr>
            <p:custDataLst>
              <p:tags r:id="rId42"/>
            </p:custDataLst>
          </p:nvPr>
        </p:nvSpPr>
        <p:spPr>
          <a:xfrm>
            <a:off x="8095224" y="4526568"/>
            <a:ext cx="699230"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stateB</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5" name="文本框 154">
            <a:extLst>
              <a:ext uri="{FF2B5EF4-FFF2-40B4-BE49-F238E27FC236}">
                <a16:creationId xmlns:a16="http://schemas.microsoft.com/office/drawing/2014/main" id="{99C78842-362B-5E25-5820-330C3DF8C5E1}"/>
              </a:ext>
            </a:extLst>
          </p:cNvPr>
          <p:cNvSpPr txBox="1"/>
          <p:nvPr>
            <p:custDataLst>
              <p:tags r:id="rId43"/>
            </p:custDataLst>
          </p:nvPr>
        </p:nvSpPr>
        <p:spPr>
          <a:xfrm>
            <a:off x="9392125" y="5477009"/>
            <a:ext cx="77296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bytes</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6" name="左大括号 155">
            <a:extLst>
              <a:ext uri="{FF2B5EF4-FFF2-40B4-BE49-F238E27FC236}">
                <a16:creationId xmlns:a16="http://schemas.microsoft.com/office/drawing/2014/main" id="{567069A0-E864-712A-4B82-89CFF8C2D70C}"/>
              </a:ext>
            </a:extLst>
          </p:cNvPr>
          <p:cNvSpPr/>
          <p:nvPr>
            <p:custDataLst>
              <p:tags r:id="rId44"/>
            </p:custDataLst>
          </p:nvPr>
        </p:nvSpPr>
        <p:spPr>
          <a:xfrm rot="16200000">
            <a:off x="9667446" y="5054732"/>
            <a:ext cx="167563" cy="862371"/>
          </a:xfrm>
          <a:prstGeom prst="leftBrace">
            <a:avLst>
              <a:gd name="adj1" fmla="val 36148"/>
              <a:gd name="adj2" fmla="val 4954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cxnSp>
        <p:nvCxnSpPr>
          <p:cNvPr id="157" name="直线连接符 357">
            <a:extLst>
              <a:ext uri="{FF2B5EF4-FFF2-40B4-BE49-F238E27FC236}">
                <a16:creationId xmlns:a16="http://schemas.microsoft.com/office/drawing/2014/main" id="{1EEF01B3-3729-80EF-AB67-1EBB1DD9413C}"/>
              </a:ext>
            </a:extLst>
          </p:cNvPr>
          <p:cNvCxnSpPr>
            <a:cxnSpLocks/>
          </p:cNvCxnSpPr>
          <p:nvPr>
            <p:custDataLst>
              <p:tags r:id="rId45"/>
            </p:custDataLst>
          </p:nvPr>
        </p:nvCxnSpPr>
        <p:spPr>
          <a:xfrm>
            <a:off x="10202319" y="5139010"/>
            <a:ext cx="0" cy="244497"/>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158" name="矩形 157">
            <a:extLst>
              <a:ext uri="{FF2B5EF4-FFF2-40B4-BE49-F238E27FC236}">
                <a16:creationId xmlns:a16="http://schemas.microsoft.com/office/drawing/2014/main" id="{50AC0C88-0E69-B1FD-CB8B-88D0A58C1C66}"/>
              </a:ext>
            </a:extLst>
          </p:cNvPr>
          <p:cNvSpPr/>
          <p:nvPr>
            <p:custDataLst>
              <p:tags r:id="rId46"/>
            </p:custDataLst>
          </p:nvPr>
        </p:nvSpPr>
        <p:spPr>
          <a:xfrm>
            <a:off x="7756019" y="5123347"/>
            <a:ext cx="2037746" cy="264688"/>
          </a:xfrm>
          <a:prstGeom prst="rect">
            <a:avLst/>
          </a:prstGeom>
        </p:spPr>
        <p:txBody>
          <a:bodyPr wrap="square">
            <a:spAutoFit/>
          </a:bodyPr>
          <a:lstStyle/>
          <a:p>
            <a:pPr lvl="0" algn="ctr">
              <a:lnSpc>
                <a:spcPct val="80000"/>
              </a:lnSpc>
            </a:pP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Isolated</a:t>
            </a:r>
            <a:r>
              <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r>
              <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Region</a:t>
            </a:r>
            <a:endPar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9" name="直线箭头连接符 373">
            <a:extLst>
              <a:ext uri="{FF2B5EF4-FFF2-40B4-BE49-F238E27FC236}">
                <a16:creationId xmlns:a16="http://schemas.microsoft.com/office/drawing/2014/main" id="{C6854E4F-2711-3897-B91D-5781E6A1A6FF}"/>
              </a:ext>
            </a:extLst>
          </p:cNvPr>
          <p:cNvCxnSpPr/>
          <p:nvPr>
            <p:custDataLst>
              <p:tags r:id="rId47"/>
            </p:custDataLst>
          </p:nvPr>
        </p:nvCxnSpPr>
        <p:spPr>
          <a:xfrm>
            <a:off x="8825420" y="4117701"/>
            <a:ext cx="0" cy="684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0" name="文本框 159">
            <a:extLst>
              <a:ext uri="{FF2B5EF4-FFF2-40B4-BE49-F238E27FC236}">
                <a16:creationId xmlns:a16="http://schemas.microsoft.com/office/drawing/2014/main" id="{D7F6411C-3192-E069-7D62-C010AC7406F5}"/>
              </a:ext>
            </a:extLst>
          </p:cNvPr>
          <p:cNvSpPr txBox="1"/>
          <p:nvPr>
            <p:custDataLst>
              <p:tags r:id="rId48"/>
            </p:custDataLst>
          </p:nvPr>
        </p:nvSpPr>
        <p:spPr>
          <a:xfrm rot="10800000">
            <a:off x="8756724" y="4131519"/>
            <a:ext cx="412421" cy="572062"/>
          </a:xfrm>
          <a:prstGeom prst="rect">
            <a:avLst/>
          </a:prstGeom>
          <a:noFill/>
        </p:spPr>
        <p:txBody>
          <a:bodyPr vert="eaVert" wrap="squar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Time</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61" name="直线连接符 377">
            <a:extLst>
              <a:ext uri="{FF2B5EF4-FFF2-40B4-BE49-F238E27FC236}">
                <a16:creationId xmlns:a16="http://schemas.microsoft.com/office/drawing/2014/main" id="{34C1B1F0-C2CF-8F53-CB4E-49FE142A9411}"/>
              </a:ext>
            </a:extLst>
          </p:cNvPr>
          <p:cNvCxnSpPr>
            <a:cxnSpLocks/>
          </p:cNvCxnSpPr>
          <p:nvPr>
            <p:custDataLst>
              <p:tags r:id="rId49"/>
            </p:custDataLst>
          </p:nvPr>
        </p:nvCxnSpPr>
        <p:spPr>
          <a:xfrm>
            <a:off x="10633056" y="3660216"/>
            <a:ext cx="151087" cy="1416227"/>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162" name="矩形 161">
            <a:extLst>
              <a:ext uri="{FF2B5EF4-FFF2-40B4-BE49-F238E27FC236}">
                <a16:creationId xmlns:a16="http://schemas.microsoft.com/office/drawing/2014/main" id="{1F3C0DD7-1E4B-1D62-6927-4CEE43D666E6}"/>
              </a:ext>
            </a:extLst>
          </p:cNvPr>
          <p:cNvSpPr/>
          <p:nvPr>
            <p:custDataLst>
              <p:tags r:id="rId50"/>
            </p:custDataLst>
          </p:nvPr>
        </p:nvSpPr>
        <p:spPr>
          <a:xfrm>
            <a:off x="7396027" y="4594962"/>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3" name="矩形 162">
            <a:extLst>
              <a:ext uri="{FF2B5EF4-FFF2-40B4-BE49-F238E27FC236}">
                <a16:creationId xmlns:a16="http://schemas.microsoft.com/office/drawing/2014/main" id="{AC4253AF-5FBB-8D6C-9290-EB5F994270B5}"/>
              </a:ext>
            </a:extLst>
          </p:cNvPr>
          <p:cNvSpPr/>
          <p:nvPr>
            <p:custDataLst>
              <p:tags r:id="rId51"/>
            </p:custDataLst>
          </p:nvPr>
        </p:nvSpPr>
        <p:spPr>
          <a:xfrm>
            <a:off x="7504483" y="4594962"/>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4" name="矩形 163">
            <a:extLst>
              <a:ext uri="{FF2B5EF4-FFF2-40B4-BE49-F238E27FC236}">
                <a16:creationId xmlns:a16="http://schemas.microsoft.com/office/drawing/2014/main" id="{4C52B6C7-2D55-4368-9870-CB8B74FE24E4}"/>
              </a:ext>
            </a:extLst>
          </p:cNvPr>
          <p:cNvSpPr/>
          <p:nvPr>
            <p:custDataLst>
              <p:tags r:id="rId52"/>
            </p:custDataLst>
          </p:nvPr>
        </p:nvSpPr>
        <p:spPr>
          <a:xfrm>
            <a:off x="7617909" y="4594962"/>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5" name="矩形 164">
            <a:extLst>
              <a:ext uri="{FF2B5EF4-FFF2-40B4-BE49-F238E27FC236}">
                <a16:creationId xmlns:a16="http://schemas.microsoft.com/office/drawing/2014/main" id="{AA81853F-36F8-2461-4D78-4FAF0D5A20C6}"/>
              </a:ext>
            </a:extLst>
          </p:cNvPr>
          <p:cNvSpPr/>
          <p:nvPr>
            <p:custDataLst>
              <p:tags r:id="rId53"/>
            </p:custDataLst>
          </p:nvPr>
        </p:nvSpPr>
        <p:spPr>
          <a:xfrm>
            <a:off x="7726365" y="4594962"/>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6" name="文本框 165">
            <a:extLst>
              <a:ext uri="{FF2B5EF4-FFF2-40B4-BE49-F238E27FC236}">
                <a16:creationId xmlns:a16="http://schemas.microsoft.com/office/drawing/2014/main" id="{764E5476-44C1-F0E4-02D8-18532EB54E4B}"/>
              </a:ext>
            </a:extLst>
          </p:cNvPr>
          <p:cNvSpPr txBox="1"/>
          <p:nvPr>
            <p:custDataLst>
              <p:tags r:id="rId54"/>
            </p:custDataLst>
          </p:nvPr>
        </p:nvSpPr>
        <p:spPr>
          <a:xfrm>
            <a:off x="10021181" y="2896001"/>
            <a:ext cx="1609897" cy="313932"/>
          </a:xfrm>
          <a:prstGeom prst="rect">
            <a:avLst/>
          </a:prstGeom>
          <a:noFill/>
        </p:spPr>
        <p:txBody>
          <a:bodyPr wrap="square" rtlCol="0">
            <a:spAutoFit/>
          </a:bodyPr>
          <a:lstStyle/>
          <a:p>
            <a:pPr>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Write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8B</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0x18</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7" name="矩形 166">
            <a:extLst>
              <a:ext uri="{FF2B5EF4-FFF2-40B4-BE49-F238E27FC236}">
                <a16:creationId xmlns:a16="http://schemas.microsoft.com/office/drawing/2014/main" id="{4E26A022-1B4D-6103-7518-85F3B2E6FB76}"/>
              </a:ext>
            </a:extLst>
          </p:cNvPr>
          <p:cNvSpPr/>
          <p:nvPr>
            <p:custDataLst>
              <p:tags r:id="rId55"/>
            </p:custDataLst>
          </p:nvPr>
        </p:nvSpPr>
        <p:spPr>
          <a:xfrm>
            <a:off x="9183773" y="2944967"/>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8" name="矩形 167">
            <a:extLst>
              <a:ext uri="{FF2B5EF4-FFF2-40B4-BE49-F238E27FC236}">
                <a16:creationId xmlns:a16="http://schemas.microsoft.com/office/drawing/2014/main" id="{C0B27B16-D38B-3E79-EEF9-0047C52EB166}"/>
              </a:ext>
            </a:extLst>
          </p:cNvPr>
          <p:cNvSpPr/>
          <p:nvPr>
            <p:custDataLst>
              <p:tags r:id="rId56"/>
            </p:custDataLst>
          </p:nvPr>
        </p:nvSpPr>
        <p:spPr>
          <a:xfrm>
            <a:off x="9290265" y="2944967"/>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9" name="矩形 168">
            <a:extLst>
              <a:ext uri="{FF2B5EF4-FFF2-40B4-BE49-F238E27FC236}">
                <a16:creationId xmlns:a16="http://schemas.microsoft.com/office/drawing/2014/main" id="{14CDD034-A20A-0E17-9B4F-BC68DE5851AD}"/>
              </a:ext>
            </a:extLst>
          </p:cNvPr>
          <p:cNvSpPr/>
          <p:nvPr>
            <p:custDataLst>
              <p:tags r:id="rId57"/>
            </p:custDataLst>
          </p:nvPr>
        </p:nvSpPr>
        <p:spPr>
          <a:xfrm>
            <a:off x="9403670" y="2944967"/>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0" name="矩形 169">
            <a:extLst>
              <a:ext uri="{FF2B5EF4-FFF2-40B4-BE49-F238E27FC236}">
                <a16:creationId xmlns:a16="http://schemas.microsoft.com/office/drawing/2014/main" id="{90761849-2A82-F0DC-009B-B3BF221EDB96}"/>
              </a:ext>
            </a:extLst>
          </p:cNvPr>
          <p:cNvSpPr/>
          <p:nvPr>
            <p:custDataLst>
              <p:tags r:id="rId58"/>
            </p:custDataLst>
          </p:nvPr>
        </p:nvSpPr>
        <p:spPr>
          <a:xfrm>
            <a:off x="9518871" y="2944967"/>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1" name="矩形 170">
            <a:extLst>
              <a:ext uri="{FF2B5EF4-FFF2-40B4-BE49-F238E27FC236}">
                <a16:creationId xmlns:a16="http://schemas.microsoft.com/office/drawing/2014/main" id="{0EC95269-CC59-0AD6-B2B9-8A146A53D84F}"/>
              </a:ext>
            </a:extLst>
          </p:cNvPr>
          <p:cNvSpPr/>
          <p:nvPr>
            <p:custDataLst>
              <p:tags r:id="rId59"/>
            </p:custDataLst>
          </p:nvPr>
        </p:nvSpPr>
        <p:spPr>
          <a:xfrm>
            <a:off x="9631717" y="2944967"/>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2" name="矩形 171">
            <a:extLst>
              <a:ext uri="{FF2B5EF4-FFF2-40B4-BE49-F238E27FC236}">
                <a16:creationId xmlns:a16="http://schemas.microsoft.com/office/drawing/2014/main" id="{17FB7DE2-F103-D587-3A94-3627B741487D}"/>
              </a:ext>
            </a:extLst>
          </p:cNvPr>
          <p:cNvSpPr/>
          <p:nvPr>
            <p:custDataLst>
              <p:tags r:id="rId60"/>
            </p:custDataLst>
          </p:nvPr>
        </p:nvSpPr>
        <p:spPr>
          <a:xfrm>
            <a:off x="9738209" y="2944967"/>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3" name="矩形 172">
            <a:extLst>
              <a:ext uri="{FF2B5EF4-FFF2-40B4-BE49-F238E27FC236}">
                <a16:creationId xmlns:a16="http://schemas.microsoft.com/office/drawing/2014/main" id="{9B157394-7FF9-6362-B472-BCD069E4CA3B}"/>
              </a:ext>
            </a:extLst>
          </p:cNvPr>
          <p:cNvSpPr/>
          <p:nvPr>
            <p:custDataLst>
              <p:tags r:id="rId61"/>
            </p:custDataLst>
          </p:nvPr>
        </p:nvSpPr>
        <p:spPr>
          <a:xfrm>
            <a:off x="9842905" y="2944967"/>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 name="矩形 173">
            <a:extLst>
              <a:ext uri="{FF2B5EF4-FFF2-40B4-BE49-F238E27FC236}">
                <a16:creationId xmlns:a16="http://schemas.microsoft.com/office/drawing/2014/main" id="{986C918D-082A-B47A-144A-482028E4BFE9}"/>
              </a:ext>
            </a:extLst>
          </p:cNvPr>
          <p:cNvSpPr/>
          <p:nvPr>
            <p:custDataLst>
              <p:tags r:id="rId62"/>
            </p:custDataLst>
          </p:nvPr>
        </p:nvSpPr>
        <p:spPr>
          <a:xfrm>
            <a:off x="9958106" y="2944967"/>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5" name="下箭头 391">
            <a:extLst>
              <a:ext uri="{FF2B5EF4-FFF2-40B4-BE49-F238E27FC236}">
                <a16:creationId xmlns:a16="http://schemas.microsoft.com/office/drawing/2014/main" id="{F3339793-5D38-09A2-6332-A8257363E379}"/>
              </a:ext>
            </a:extLst>
          </p:cNvPr>
          <p:cNvSpPr/>
          <p:nvPr>
            <p:custDataLst>
              <p:tags r:id="rId63"/>
            </p:custDataLst>
          </p:nvPr>
        </p:nvSpPr>
        <p:spPr>
          <a:xfrm>
            <a:off x="9520752" y="3198515"/>
            <a:ext cx="216000" cy="167564"/>
          </a:xfrm>
          <a:prstGeom prst="downArrow">
            <a:avLst/>
          </a:prstGeom>
          <a:solidFill>
            <a:schemeClr val="accent6">
              <a:lumMod val="60000"/>
              <a:lumOff val="40000"/>
            </a:schemeClr>
          </a:solid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 name="矩形 175">
            <a:extLst>
              <a:ext uri="{FF2B5EF4-FFF2-40B4-BE49-F238E27FC236}">
                <a16:creationId xmlns:a16="http://schemas.microsoft.com/office/drawing/2014/main" id="{3D59C23E-9893-F635-18E0-3DD0FCF392E8}"/>
              </a:ext>
            </a:extLst>
          </p:cNvPr>
          <p:cNvSpPr/>
          <p:nvPr>
            <p:custDataLst>
              <p:tags r:id="rId64"/>
            </p:custDataLst>
          </p:nvPr>
        </p:nvSpPr>
        <p:spPr>
          <a:xfrm>
            <a:off x="9183773" y="3388040"/>
            <a:ext cx="880711" cy="244497"/>
          </a:xfrm>
          <a:prstGeom prst="rect">
            <a:avLst/>
          </a:prstGeom>
          <a:noFill/>
          <a:ln w="12700">
            <a:solidFill>
              <a:schemeClr val="tx1"/>
            </a:solidFill>
            <a:prstDash val="lg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77" name="直线连接符 393">
            <a:extLst>
              <a:ext uri="{FF2B5EF4-FFF2-40B4-BE49-F238E27FC236}">
                <a16:creationId xmlns:a16="http://schemas.microsoft.com/office/drawing/2014/main" id="{A08A8878-D3C6-FE57-1649-B54C726DE23B}"/>
              </a:ext>
            </a:extLst>
          </p:cNvPr>
          <p:cNvCxnSpPr>
            <a:cxnSpLocks/>
          </p:cNvCxnSpPr>
          <p:nvPr>
            <p:custDataLst>
              <p:tags r:id="rId65"/>
            </p:custDataLst>
          </p:nvPr>
        </p:nvCxnSpPr>
        <p:spPr>
          <a:xfrm>
            <a:off x="9316490" y="5136799"/>
            <a:ext cx="0" cy="244497"/>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178" name="矩形 177">
            <a:extLst>
              <a:ext uri="{FF2B5EF4-FFF2-40B4-BE49-F238E27FC236}">
                <a16:creationId xmlns:a16="http://schemas.microsoft.com/office/drawing/2014/main" id="{3BA6515E-50E7-9894-0F02-86B9EED51E40}"/>
              </a:ext>
            </a:extLst>
          </p:cNvPr>
          <p:cNvSpPr/>
          <p:nvPr>
            <p:custDataLst>
              <p:tags r:id="rId66"/>
            </p:custDataLst>
          </p:nvPr>
        </p:nvSpPr>
        <p:spPr>
          <a:xfrm>
            <a:off x="9319439" y="4302220"/>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9" name="矩形 178">
            <a:extLst>
              <a:ext uri="{FF2B5EF4-FFF2-40B4-BE49-F238E27FC236}">
                <a16:creationId xmlns:a16="http://schemas.microsoft.com/office/drawing/2014/main" id="{7935EB55-DD1F-6593-B3B8-4CEB299DF136}"/>
              </a:ext>
            </a:extLst>
          </p:cNvPr>
          <p:cNvSpPr/>
          <p:nvPr>
            <p:custDataLst>
              <p:tags r:id="rId67"/>
            </p:custDataLst>
          </p:nvPr>
        </p:nvSpPr>
        <p:spPr>
          <a:xfrm>
            <a:off x="9423531" y="4302220"/>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0" name="矩形 179">
            <a:extLst>
              <a:ext uri="{FF2B5EF4-FFF2-40B4-BE49-F238E27FC236}">
                <a16:creationId xmlns:a16="http://schemas.microsoft.com/office/drawing/2014/main" id="{AEF7D889-3816-1144-A73B-18D271DAC9BD}"/>
              </a:ext>
            </a:extLst>
          </p:cNvPr>
          <p:cNvSpPr/>
          <p:nvPr>
            <p:custDataLst>
              <p:tags r:id="rId68"/>
            </p:custDataLst>
          </p:nvPr>
        </p:nvSpPr>
        <p:spPr>
          <a:xfrm>
            <a:off x="9526771" y="4302220"/>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1" name="矩形 180">
            <a:extLst>
              <a:ext uri="{FF2B5EF4-FFF2-40B4-BE49-F238E27FC236}">
                <a16:creationId xmlns:a16="http://schemas.microsoft.com/office/drawing/2014/main" id="{2297E942-D01C-C863-6BAD-E9354A2A6F20}"/>
              </a:ext>
            </a:extLst>
          </p:cNvPr>
          <p:cNvSpPr/>
          <p:nvPr>
            <p:custDataLst>
              <p:tags r:id="rId69"/>
            </p:custDataLst>
          </p:nvPr>
        </p:nvSpPr>
        <p:spPr>
          <a:xfrm>
            <a:off x="9638814" y="4302220"/>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2" name="矩形 181">
            <a:extLst>
              <a:ext uri="{FF2B5EF4-FFF2-40B4-BE49-F238E27FC236}">
                <a16:creationId xmlns:a16="http://schemas.microsoft.com/office/drawing/2014/main" id="{45BB8B02-FE07-2BE3-D867-2840CF1A87CD}"/>
              </a:ext>
            </a:extLst>
          </p:cNvPr>
          <p:cNvSpPr/>
          <p:nvPr>
            <p:custDataLst>
              <p:tags r:id="rId70"/>
            </p:custDataLst>
          </p:nvPr>
        </p:nvSpPr>
        <p:spPr>
          <a:xfrm>
            <a:off x="9750005" y="4302220"/>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3" name="矩形 182">
            <a:extLst>
              <a:ext uri="{FF2B5EF4-FFF2-40B4-BE49-F238E27FC236}">
                <a16:creationId xmlns:a16="http://schemas.microsoft.com/office/drawing/2014/main" id="{7B6B3B07-0F96-DEB4-D195-0738C3F75890}"/>
              </a:ext>
            </a:extLst>
          </p:cNvPr>
          <p:cNvSpPr/>
          <p:nvPr>
            <p:custDataLst>
              <p:tags r:id="rId71"/>
            </p:custDataLst>
          </p:nvPr>
        </p:nvSpPr>
        <p:spPr>
          <a:xfrm>
            <a:off x="9862048" y="4302220"/>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4" name="矩形 183">
            <a:extLst>
              <a:ext uri="{FF2B5EF4-FFF2-40B4-BE49-F238E27FC236}">
                <a16:creationId xmlns:a16="http://schemas.microsoft.com/office/drawing/2014/main" id="{9E0FECD6-E934-D036-2FEB-78D493CFDC4B}"/>
              </a:ext>
            </a:extLst>
          </p:cNvPr>
          <p:cNvSpPr/>
          <p:nvPr>
            <p:custDataLst>
              <p:tags r:id="rId72"/>
            </p:custDataLst>
          </p:nvPr>
        </p:nvSpPr>
        <p:spPr>
          <a:xfrm>
            <a:off x="9973239" y="4302220"/>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5" name="矩形 184">
            <a:extLst>
              <a:ext uri="{FF2B5EF4-FFF2-40B4-BE49-F238E27FC236}">
                <a16:creationId xmlns:a16="http://schemas.microsoft.com/office/drawing/2014/main" id="{81360EB4-1AD8-D956-FCCA-76C3D3AECE9F}"/>
              </a:ext>
            </a:extLst>
          </p:cNvPr>
          <p:cNvSpPr/>
          <p:nvPr>
            <p:custDataLst>
              <p:tags r:id="rId73"/>
            </p:custDataLst>
          </p:nvPr>
        </p:nvSpPr>
        <p:spPr>
          <a:xfrm>
            <a:off x="10085281" y="4302220"/>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6" name="任意形状 406">
            <a:extLst>
              <a:ext uri="{FF2B5EF4-FFF2-40B4-BE49-F238E27FC236}">
                <a16:creationId xmlns:a16="http://schemas.microsoft.com/office/drawing/2014/main" id="{A8DBAB8D-316F-138C-501C-B087FF739BFB}"/>
              </a:ext>
            </a:extLst>
          </p:cNvPr>
          <p:cNvSpPr/>
          <p:nvPr>
            <p:custDataLst>
              <p:tags r:id="rId74"/>
            </p:custDataLst>
          </p:nvPr>
        </p:nvSpPr>
        <p:spPr>
          <a:xfrm>
            <a:off x="6965028" y="3160967"/>
            <a:ext cx="207260" cy="1549323"/>
          </a:xfrm>
          <a:custGeom>
            <a:avLst/>
            <a:gdLst>
              <a:gd name="connsiteX0" fmla="*/ 207260 w 207260"/>
              <a:gd name="connsiteY0" fmla="*/ 0 h 1669773"/>
              <a:gd name="connsiteX1" fmla="*/ 526 w 207260"/>
              <a:gd name="connsiteY1" fmla="*/ 1208598 h 1669773"/>
              <a:gd name="connsiteX2" fmla="*/ 159552 w 207260"/>
              <a:gd name="connsiteY2" fmla="*/ 1669773 h 1669773"/>
            </a:gdLst>
            <a:ahLst/>
            <a:cxnLst>
              <a:cxn ang="0">
                <a:pos x="connsiteX0" y="connsiteY0"/>
              </a:cxn>
              <a:cxn ang="0">
                <a:pos x="connsiteX1" y="connsiteY1"/>
              </a:cxn>
              <a:cxn ang="0">
                <a:pos x="connsiteX2" y="connsiteY2"/>
              </a:cxn>
            </a:cxnLst>
            <a:rect l="l" t="t" r="r" b="b"/>
            <a:pathLst>
              <a:path w="207260" h="1669773">
                <a:moveTo>
                  <a:pt x="207260" y="0"/>
                </a:moveTo>
                <a:cubicBezTo>
                  <a:pt x="107868" y="465151"/>
                  <a:pt x="8477" y="930303"/>
                  <a:pt x="526" y="1208598"/>
                </a:cubicBezTo>
                <a:cubicBezTo>
                  <a:pt x="-7425" y="1486893"/>
                  <a:pt x="76063" y="1578333"/>
                  <a:pt x="159552" y="1669773"/>
                </a:cubicBezTo>
              </a:path>
            </a:pathLst>
          </a:custGeom>
          <a:noFill/>
          <a:ln w="19050" cap="flat" cmpd="sng" algn="ctr">
            <a:solidFill>
              <a:schemeClr val="tx1"/>
            </a:solidFill>
            <a:prstDash val="solid"/>
            <a:headEnd type="none" w="med" len="med"/>
            <a:tailEnd type="triangle" w="med" len="med"/>
          </a:ln>
          <a:effectLst/>
        </p:spPr>
        <p:txBody>
          <a:bodyPr rtlCol="0" anchor="ctr"/>
          <a:lstStyle/>
          <a:p>
            <a:pPr algn="ctr"/>
            <a:endParaRPr kumimoji="1" lang="zh-CN" altLang="en-US"/>
          </a:p>
        </p:txBody>
      </p:sp>
      <p:sp>
        <p:nvSpPr>
          <p:cNvPr id="187" name="下箭头 407">
            <a:extLst>
              <a:ext uri="{FF2B5EF4-FFF2-40B4-BE49-F238E27FC236}">
                <a16:creationId xmlns:a16="http://schemas.microsoft.com/office/drawing/2014/main" id="{C1CA6672-E141-3E20-8FF0-8FF006EB7AEF}"/>
              </a:ext>
            </a:extLst>
          </p:cNvPr>
          <p:cNvSpPr/>
          <p:nvPr>
            <p:custDataLst>
              <p:tags r:id="rId75"/>
            </p:custDataLst>
          </p:nvPr>
        </p:nvSpPr>
        <p:spPr>
          <a:xfrm>
            <a:off x="9388114" y="4618261"/>
            <a:ext cx="201334" cy="436415"/>
          </a:xfrm>
          <a:prstGeom prst="downArrow">
            <a:avLst/>
          </a:prstGeom>
          <a:solidFill>
            <a:schemeClr val="tx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8" name="矩形 187">
            <a:extLst>
              <a:ext uri="{FF2B5EF4-FFF2-40B4-BE49-F238E27FC236}">
                <a16:creationId xmlns:a16="http://schemas.microsoft.com/office/drawing/2014/main" id="{D7E9F158-FC4E-DBC9-14AC-FD7EC99F6747}"/>
              </a:ext>
            </a:extLst>
          </p:cNvPr>
          <p:cNvSpPr/>
          <p:nvPr>
            <p:custDataLst>
              <p:tags r:id="rId76"/>
            </p:custDataLst>
          </p:nvPr>
        </p:nvSpPr>
        <p:spPr>
          <a:xfrm>
            <a:off x="9523531" y="4666107"/>
            <a:ext cx="869149" cy="313932"/>
          </a:xfrm>
          <a:prstGeom prst="rect">
            <a:avLst/>
          </a:prstGeom>
        </p:spPr>
        <p:txBody>
          <a:bodyPr wrap="none">
            <a:spAutoFit/>
          </a:bodyPr>
          <a:lstStyle/>
          <a:p>
            <a:pPr lvl="0" algn="ctr">
              <a:lnSpc>
                <a:spcPct val="90000"/>
              </a:lnSpc>
              <a:spcBef>
                <a:spcPts val="1000"/>
              </a:spcBef>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④</a:t>
            </a:r>
            <a:r>
              <a:rPr kumimoji="1" lang="en-US" altLang="zh-CN" sz="1600" dirty="0" err="1">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wrssq</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9" name="文本框 188">
            <a:extLst>
              <a:ext uri="{FF2B5EF4-FFF2-40B4-BE49-F238E27FC236}">
                <a16:creationId xmlns:a16="http://schemas.microsoft.com/office/drawing/2014/main" id="{3B3B4203-0E06-937E-DF03-FF3CBFB094D9}"/>
              </a:ext>
            </a:extLst>
          </p:cNvPr>
          <p:cNvSpPr txBox="1"/>
          <p:nvPr>
            <p:custDataLst>
              <p:tags r:id="rId77"/>
            </p:custDataLst>
          </p:nvPr>
        </p:nvSpPr>
        <p:spPr>
          <a:xfrm>
            <a:off x="8719769" y="3603952"/>
            <a:ext cx="595035" cy="313932"/>
          </a:xfrm>
          <a:prstGeom prst="rect">
            <a:avLst/>
          </a:prstGeom>
          <a:noFill/>
        </p:spPr>
        <p:txBody>
          <a:bodyPr wrap="none" rtlCol="0">
            <a:spAutoFit/>
          </a:bodyPr>
          <a:lstStyle/>
          <a:p>
            <a:pPr algn="l">
              <a:lnSpc>
                <a:spcPct val="90000"/>
              </a:lnSpc>
            </a:pP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0x18</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0" name="文本框 189">
            <a:extLst>
              <a:ext uri="{FF2B5EF4-FFF2-40B4-BE49-F238E27FC236}">
                <a16:creationId xmlns:a16="http://schemas.microsoft.com/office/drawing/2014/main" id="{0120C4BC-FC01-0FB3-0343-47C0AE1CE835}"/>
              </a:ext>
            </a:extLst>
          </p:cNvPr>
          <p:cNvSpPr txBox="1"/>
          <p:nvPr>
            <p:custDataLst>
              <p:tags r:id="rId78"/>
            </p:custDataLst>
          </p:nvPr>
        </p:nvSpPr>
        <p:spPr>
          <a:xfrm>
            <a:off x="8292572" y="5464407"/>
            <a:ext cx="595035"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91" name="直线连接符 440">
            <a:extLst>
              <a:ext uri="{FF2B5EF4-FFF2-40B4-BE49-F238E27FC236}">
                <a16:creationId xmlns:a16="http://schemas.microsoft.com/office/drawing/2014/main" id="{7E0CE43A-9C37-C8F4-D64F-9D74D7101C3D}"/>
              </a:ext>
            </a:extLst>
          </p:cNvPr>
          <p:cNvCxnSpPr>
            <a:cxnSpLocks/>
          </p:cNvCxnSpPr>
          <p:nvPr>
            <p:custDataLst>
              <p:tags r:id="rId79"/>
            </p:custDataLst>
          </p:nvPr>
        </p:nvCxnSpPr>
        <p:spPr>
          <a:xfrm>
            <a:off x="9190321" y="3160967"/>
            <a:ext cx="134326" cy="1141253"/>
          </a:xfrm>
          <a:prstGeom prst="line">
            <a:avLst/>
          </a:prstGeom>
          <a:ln w="9525">
            <a:solidFill>
              <a:srgbClr val="FF0000"/>
            </a:solidFill>
            <a:prstDash val="lgDash"/>
          </a:ln>
        </p:spPr>
        <p:style>
          <a:lnRef idx="1">
            <a:schemeClr val="accent6"/>
          </a:lnRef>
          <a:fillRef idx="0">
            <a:schemeClr val="accent6"/>
          </a:fillRef>
          <a:effectRef idx="0">
            <a:schemeClr val="accent6"/>
          </a:effectRef>
          <a:fontRef idx="minor">
            <a:schemeClr val="tx1"/>
          </a:fontRef>
        </p:style>
      </p:cxnSp>
      <p:cxnSp>
        <p:nvCxnSpPr>
          <p:cNvPr id="192" name="直线连接符 441">
            <a:extLst>
              <a:ext uri="{FF2B5EF4-FFF2-40B4-BE49-F238E27FC236}">
                <a16:creationId xmlns:a16="http://schemas.microsoft.com/office/drawing/2014/main" id="{96CD2AF8-4AB3-4991-415C-6ED2DD7B0054}"/>
              </a:ext>
            </a:extLst>
          </p:cNvPr>
          <p:cNvCxnSpPr>
            <a:cxnSpLocks/>
          </p:cNvCxnSpPr>
          <p:nvPr>
            <p:custDataLst>
              <p:tags r:id="rId80"/>
            </p:custDataLst>
          </p:nvPr>
        </p:nvCxnSpPr>
        <p:spPr>
          <a:xfrm>
            <a:off x="10060655" y="3168901"/>
            <a:ext cx="134326" cy="1141253"/>
          </a:xfrm>
          <a:prstGeom prst="line">
            <a:avLst/>
          </a:prstGeom>
          <a:ln w="9525">
            <a:solidFill>
              <a:srgbClr val="FF0000"/>
            </a:solidFill>
            <a:prstDash val="lgDash"/>
          </a:ln>
        </p:spPr>
        <p:style>
          <a:lnRef idx="1">
            <a:schemeClr val="accent6"/>
          </a:lnRef>
          <a:fillRef idx="0">
            <a:schemeClr val="accent6"/>
          </a:fillRef>
          <a:effectRef idx="0">
            <a:schemeClr val="accent6"/>
          </a:effectRef>
          <a:fontRef idx="minor">
            <a:schemeClr val="tx1"/>
          </a:fontRef>
        </p:style>
      </p:cxnSp>
    </p:spTree>
    <p:custDataLst>
      <p:tags r:id="rId1"/>
    </p:custDataLst>
    <p:extLst>
      <p:ext uri="{BB962C8B-B14F-4D97-AF65-F5344CB8AC3E}">
        <p14:creationId xmlns:p14="http://schemas.microsoft.com/office/powerpoint/2010/main" val="65507601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custDataLst>
              <p:tags r:id="rId2"/>
            </p:custDataLst>
          </p:nvPr>
        </p:nvSpPr>
        <p:spPr/>
        <p:txBody>
          <a:bodyPr/>
          <a:lstStyle/>
          <a:p>
            <a:r>
              <a:rPr lang="en-US" altLang="zh-CN" dirty="0"/>
              <a:t>Cmfile supports the read/write mode and the append mode.</a:t>
            </a:r>
          </a:p>
          <a:p>
            <a:r>
              <a:rPr lang="en-US" altLang="zh-CN" dirty="0"/>
              <a:t>Complicated </a:t>
            </a:r>
            <a:r>
              <a:rPr lang="en-US" altLang="zh-CN" dirty="0">
                <a:latin typeface="Times New Roman" panose="02020603050405020304" pitchFamily="18" charset="0"/>
                <a:cs typeface="Times New Roman" panose="02020603050405020304" pitchFamily="18" charset="0"/>
              </a:rPr>
              <a:t>WRSS</a:t>
            </a:r>
            <a:r>
              <a:rPr lang="en-US" altLang="zh-CN" dirty="0"/>
              <a:t> usages are hidden from users.</a:t>
            </a:r>
            <a:endParaRPr lang="zh-CN" altLang="en-US"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custDataLst>
              <p:tags r:id="rId3"/>
            </p:custDataLst>
          </p:nvPr>
        </p:nvSpPr>
        <p:spPr/>
        <p:txBody>
          <a:bodyPr/>
          <a:lstStyle/>
          <a:p>
            <a:r>
              <a:rPr lang="en-US" altLang="zh-CN" dirty="0"/>
              <a:t>CETIS Framework</a:t>
            </a:r>
            <a:endParaRPr lang="zh-CN" altLang="en-US" dirty="0"/>
          </a:p>
        </p:txBody>
      </p:sp>
      <p:sp>
        <p:nvSpPr>
          <p:cNvPr id="13" name="矩形 12">
            <a:extLst>
              <a:ext uri="{FF2B5EF4-FFF2-40B4-BE49-F238E27FC236}">
                <a16:creationId xmlns:a16="http://schemas.microsoft.com/office/drawing/2014/main" id="{43BF0573-8979-49BE-7237-C5CBEBC0BAAA}"/>
              </a:ext>
            </a:extLst>
          </p:cNvPr>
          <p:cNvSpPr/>
          <p:nvPr>
            <p:custDataLst>
              <p:tags r:id="rId4"/>
            </p:custDataLst>
          </p:nvPr>
        </p:nvSpPr>
        <p:spPr>
          <a:xfrm>
            <a:off x="1283791" y="2651470"/>
            <a:ext cx="3941208" cy="3426627"/>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14" name="圆角矩形 79">
            <a:extLst>
              <a:ext uri="{FF2B5EF4-FFF2-40B4-BE49-F238E27FC236}">
                <a16:creationId xmlns:a16="http://schemas.microsoft.com/office/drawing/2014/main" id="{33A117B3-D917-A741-E55B-E1AB858E2C9D}"/>
              </a:ext>
            </a:extLst>
          </p:cNvPr>
          <p:cNvSpPr/>
          <p:nvPr>
            <p:custDataLst>
              <p:tags r:id="rId5"/>
            </p:custDataLst>
          </p:nvPr>
        </p:nvSpPr>
        <p:spPr>
          <a:xfrm>
            <a:off x="21000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read/write mode </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86C951CD-E7AB-D3B7-31B8-0FBAB332CED8}"/>
              </a:ext>
            </a:extLst>
          </p:cNvPr>
          <p:cNvSpPr txBox="1"/>
          <p:nvPr>
            <p:custDataLst>
              <p:tags r:id="rId6"/>
            </p:custDataLst>
          </p:nvPr>
        </p:nvSpPr>
        <p:spPr>
          <a:xfrm>
            <a:off x="1252993" y="2933281"/>
            <a:ext cx="4178720" cy="2657138"/>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Read/write data with arbitrary length at an arbitrary position of a cmfile directly.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No buffering is necessary.</a:t>
            </a:r>
          </a:p>
          <a:p>
            <a:pPr marL="228600" indent="-228600">
              <a:lnSpc>
                <a:spcPct val="90000"/>
              </a:lnSpc>
              <a:spcBef>
                <a:spcPts val="1000"/>
              </a:spcBef>
              <a:buFont typeface="Arial" panose="020B0604020202020204" pitchFamily="34" charset="0"/>
              <a:buChar char="•"/>
              <a:defRPr/>
            </a:pPr>
            <a:r>
              <a:rPr kumimoji="0" lang="en-US" altLang="zh-CN" sz="2000" strike="noStrike" kern="1200" cap="none" spc="0" normalizeH="0" noProof="0">
                <a:ln>
                  <a:noFill/>
                </a:ln>
                <a:solidFill>
                  <a:srgbClr val="000000"/>
                </a:solidFill>
                <a:effectLst/>
                <a:uLnTx/>
                <a:uFillTx/>
                <a:latin typeface="Calibri" panose="020F0502020204030204" pitchFamily="34" charset="0"/>
                <a:ea typeface="等线" panose="02010600030101010101" pitchFamily="2" charset="-122"/>
                <a:cs typeface="+mn-cs"/>
              </a:rPr>
              <a:t>Address alignment</a:t>
            </a:r>
          </a:p>
          <a:p>
            <a:pPr marL="685800" lvl="1" indent="-228600">
              <a:buFont typeface="Calibri" panose="020F0502020204030204" pitchFamily="34" charset="0"/>
              <a:buChar char="–"/>
              <a:defRPr/>
            </a:pPr>
            <a:r>
              <a:rPr kumimoji="0" lang="en-US" altLang="zh-CN" sz="2000" strike="noStrike" kern="1200" cap="none" spc="0" normalizeH="0" noProof="0">
                <a:ln>
                  <a:noFill/>
                </a:ln>
                <a:solidFill>
                  <a:schemeClr val="tx1">
                    <a:lumMod val="100000"/>
                  </a:schemeClr>
                </a:solidFill>
                <a:effectLst/>
                <a:uLnTx/>
                <a:uFillTx/>
                <a:latin typeface="Calibri" panose="020F0502020204030204" pitchFamily="34" charset="0"/>
                <a:ea typeface="等线" panose="02010600030101010101" pitchFamily="2" charset="-122"/>
                <a:cs typeface="+mn-cs"/>
              </a:rPr>
              <a:t>Alignment inference</a:t>
            </a:r>
          </a:p>
          <a:p>
            <a:pPr marL="685800" lvl="1" indent="-228600">
              <a:buFont typeface="Calibri" panose="020F0502020204030204" pitchFamily="34" charset="0"/>
              <a:buChar char="–"/>
              <a:defRPr/>
            </a:pPr>
            <a:r>
              <a:rPr kumimoji="0" lang="en-US" altLang="zh-CN" sz="2000" strike="noStrike" kern="1200" cap="none" spc="0" normalizeH="0" noProof="0">
                <a:ln>
                  <a:noFill/>
                </a:ln>
                <a:solidFill>
                  <a:schemeClr val="tx1">
                    <a:lumMod val="100000"/>
                  </a:schemeClr>
                </a:solidFill>
                <a:effectLst/>
                <a:uLnTx/>
                <a:uFillTx/>
                <a:latin typeface="Calibri" panose="020F0502020204030204" pitchFamily="34" charset="0"/>
                <a:ea typeface="等线" panose="02010600030101010101" pitchFamily="2" charset="-122"/>
                <a:cs typeface="+mn-cs"/>
              </a:rPr>
              <a:t>User-provided hints</a:t>
            </a:r>
            <a:endParaRPr lang="en-US" altLang="zh-CN" sz="2000" dirty="0">
              <a:latin typeface="Calibri" panose="020F0502020204030204" pitchFamily="34" charset="0"/>
            </a:endParaRPr>
          </a:p>
        </p:txBody>
      </p:sp>
      <p:sp>
        <p:nvSpPr>
          <p:cNvPr id="119" name="矩形 118">
            <a:extLst>
              <a:ext uri="{FF2B5EF4-FFF2-40B4-BE49-F238E27FC236}">
                <a16:creationId xmlns:a16="http://schemas.microsoft.com/office/drawing/2014/main" id="{6AA90089-0FC3-F7E0-EF2C-B00423C9EDFD}"/>
              </a:ext>
            </a:extLst>
          </p:cNvPr>
          <p:cNvSpPr/>
          <p:nvPr>
            <p:custDataLst>
              <p:tags r:id="rId7"/>
            </p:custDataLst>
          </p:nvPr>
        </p:nvSpPr>
        <p:spPr>
          <a:xfrm>
            <a:off x="7146464" y="5120945"/>
            <a:ext cx="3469578" cy="252000"/>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0" name="文本框 119">
            <a:extLst>
              <a:ext uri="{FF2B5EF4-FFF2-40B4-BE49-F238E27FC236}">
                <a16:creationId xmlns:a16="http://schemas.microsoft.com/office/drawing/2014/main" id="{233AA4C7-5C27-B88B-8ACB-9F7BA9FBECD2}"/>
              </a:ext>
            </a:extLst>
          </p:cNvPr>
          <p:cNvSpPr txBox="1"/>
          <p:nvPr>
            <p:custDataLst>
              <p:tags r:id="rId8"/>
            </p:custDataLst>
          </p:nvPr>
        </p:nvSpPr>
        <p:spPr>
          <a:xfrm>
            <a:off x="6056834" y="5086608"/>
            <a:ext cx="938077" cy="313932"/>
          </a:xfrm>
          <a:prstGeom prst="rect">
            <a:avLst/>
          </a:prstGeom>
          <a:noFill/>
        </p:spPr>
        <p:txBody>
          <a:bodyPr wrap="none" rtlCol="0">
            <a:spAutoFit/>
          </a:bodyPr>
          <a:lstStyle/>
          <a:p>
            <a:pPr algn="l">
              <a:lnSpc>
                <a:spcPct val="90000"/>
              </a:lnSpc>
              <a:spcBef>
                <a:spcPts val="1000"/>
              </a:spcBef>
            </a:pPr>
            <a:r>
              <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1" name="矩形 120">
            <a:extLst>
              <a:ext uri="{FF2B5EF4-FFF2-40B4-BE49-F238E27FC236}">
                <a16:creationId xmlns:a16="http://schemas.microsoft.com/office/drawing/2014/main" id="{D00A12C7-AC01-FBA4-DA53-B620638E4CC8}"/>
              </a:ext>
            </a:extLst>
          </p:cNvPr>
          <p:cNvSpPr/>
          <p:nvPr>
            <p:custDataLst>
              <p:tags r:id="rId9"/>
            </p:custDataLst>
          </p:nvPr>
        </p:nvSpPr>
        <p:spPr>
          <a:xfrm>
            <a:off x="6939350" y="3383143"/>
            <a:ext cx="3693706" cy="252000"/>
          </a:xfrm>
          <a:prstGeom prst="rect">
            <a:avLst/>
          </a:prstGeom>
          <a:solidFill>
            <a:schemeClr val="accent6">
              <a:lumMod val="40000"/>
              <a:lumOff val="60000"/>
            </a:schemeClr>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2" name="文本框 121">
            <a:extLst>
              <a:ext uri="{FF2B5EF4-FFF2-40B4-BE49-F238E27FC236}">
                <a16:creationId xmlns:a16="http://schemas.microsoft.com/office/drawing/2014/main" id="{B1835D0E-DA20-251D-C6AA-8AD43774DDC1}"/>
              </a:ext>
            </a:extLst>
          </p:cNvPr>
          <p:cNvSpPr txBox="1"/>
          <p:nvPr>
            <p:custDataLst>
              <p:tags r:id="rId10"/>
            </p:custDataLst>
          </p:nvPr>
        </p:nvSpPr>
        <p:spPr>
          <a:xfrm>
            <a:off x="6056834" y="3410587"/>
            <a:ext cx="779381" cy="289310"/>
          </a:xfrm>
          <a:prstGeom prst="rect">
            <a:avLst/>
          </a:prstGeom>
          <a:noFill/>
        </p:spPr>
        <p:txBody>
          <a:bodyPr wrap="none" rtlCol="0">
            <a:spAutoFit/>
          </a:bodyPr>
          <a:lstStyle/>
          <a:p>
            <a:pPr algn="ctr">
              <a:lnSpc>
                <a:spcPct val="80000"/>
              </a:lnSpc>
            </a:pPr>
            <a:r>
              <a:rPr kumimoji="1" lang="en-US" altLang="zh-CN" sz="1600" b="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Cmfile</a:t>
            </a:r>
            <a:endPar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3" name="文本框 122">
            <a:extLst>
              <a:ext uri="{FF2B5EF4-FFF2-40B4-BE49-F238E27FC236}">
                <a16:creationId xmlns:a16="http://schemas.microsoft.com/office/drawing/2014/main" id="{1A835B0F-E586-D381-3475-693CB486463C}"/>
              </a:ext>
            </a:extLst>
          </p:cNvPr>
          <p:cNvSpPr txBox="1"/>
          <p:nvPr>
            <p:custDataLst>
              <p:tags r:id="rId11"/>
            </p:custDataLst>
          </p:nvPr>
        </p:nvSpPr>
        <p:spPr>
          <a:xfrm>
            <a:off x="7616954" y="2898447"/>
            <a:ext cx="1522789" cy="313932"/>
          </a:xfrm>
          <a:prstGeom prst="rect">
            <a:avLst/>
          </a:prstGeom>
          <a:noFill/>
        </p:spPr>
        <p:txBody>
          <a:bodyPr wrap="square" rtlCol="0">
            <a:spAutoFit/>
          </a:bodyPr>
          <a:lstStyle/>
          <a:p>
            <a:pPr>
              <a:lnSpc>
                <a:spcPct val="90000"/>
              </a:lnSpc>
              <a:spcBef>
                <a:spcPts val="1000"/>
              </a:spcBef>
            </a:pP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Write</a:t>
            </a:r>
            <a:r>
              <a:rPr kumimoji="1" lang="zh-CN" altLang="en-US"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4B</a:t>
            </a:r>
            <a:r>
              <a:rPr kumimoji="1" lang="zh-CN" altLang="en-US"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a:t>
            </a:r>
            <a:r>
              <a:rPr kumimoji="1" lang="zh-CN" altLang="en-US"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0x2</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4" name="文本框 123">
            <a:extLst>
              <a:ext uri="{FF2B5EF4-FFF2-40B4-BE49-F238E27FC236}">
                <a16:creationId xmlns:a16="http://schemas.microsoft.com/office/drawing/2014/main" id="{AFC852BB-4448-13B1-A919-A02BBE7A5238}"/>
              </a:ext>
            </a:extLst>
          </p:cNvPr>
          <p:cNvSpPr txBox="1"/>
          <p:nvPr>
            <p:custDataLst>
              <p:tags r:id="rId12"/>
            </p:custDataLst>
          </p:nvPr>
        </p:nvSpPr>
        <p:spPr>
          <a:xfrm>
            <a:off x="7247739" y="5477009"/>
            <a:ext cx="77296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bytes</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5" name="矩形 124">
            <a:extLst>
              <a:ext uri="{FF2B5EF4-FFF2-40B4-BE49-F238E27FC236}">
                <a16:creationId xmlns:a16="http://schemas.microsoft.com/office/drawing/2014/main" id="{00CE6B4B-9F09-1144-7777-E6AC0B5BECB9}"/>
              </a:ext>
            </a:extLst>
          </p:cNvPr>
          <p:cNvSpPr/>
          <p:nvPr>
            <p:custDataLst>
              <p:tags r:id="rId13"/>
            </p:custDataLst>
          </p:nvPr>
        </p:nvSpPr>
        <p:spPr>
          <a:xfrm>
            <a:off x="7203253" y="2937835"/>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6" name="矩形 125">
            <a:extLst>
              <a:ext uri="{FF2B5EF4-FFF2-40B4-BE49-F238E27FC236}">
                <a16:creationId xmlns:a16="http://schemas.microsoft.com/office/drawing/2014/main" id="{AC47F0C0-0A20-289A-E855-863348366462}"/>
              </a:ext>
            </a:extLst>
          </p:cNvPr>
          <p:cNvSpPr/>
          <p:nvPr>
            <p:custDataLst>
              <p:tags r:id="rId14"/>
            </p:custDataLst>
          </p:nvPr>
        </p:nvSpPr>
        <p:spPr>
          <a:xfrm>
            <a:off x="7318454" y="2937835"/>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27" name="直线连接符 305">
            <a:extLst>
              <a:ext uri="{FF2B5EF4-FFF2-40B4-BE49-F238E27FC236}">
                <a16:creationId xmlns:a16="http://schemas.microsoft.com/office/drawing/2014/main" id="{33DD482B-6F50-7F81-101E-19784E55FB77}"/>
              </a:ext>
            </a:extLst>
          </p:cNvPr>
          <p:cNvCxnSpPr>
            <a:cxnSpLocks/>
          </p:cNvCxnSpPr>
          <p:nvPr>
            <p:custDataLst>
              <p:tags r:id="rId15"/>
            </p:custDataLst>
          </p:nvPr>
        </p:nvCxnSpPr>
        <p:spPr>
          <a:xfrm>
            <a:off x="6980943" y="3828302"/>
            <a:ext cx="146163" cy="1276312"/>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cxnSp>
        <p:nvCxnSpPr>
          <p:cNvPr id="128" name="直线连接符 306">
            <a:extLst>
              <a:ext uri="{FF2B5EF4-FFF2-40B4-BE49-F238E27FC236}">
                <a16:creationId xmlns:a16="http://schemas.microsoft.com/office/drawing/2014/main" id="{81DE624A-A30F-CC48-9E60-E99655B06217}"/>
              </a:ext>
            </a:extLst>
          </p:cNvPr>
          <p:cNvCxnSpPr>
            <a:cxnSpLocks/>
          </p:cNvCxnSpPr>
          <p:nvPr>
            <p:custDataLst>
              <p:tags r:id="rId16"/>
            </p:custDataLst>
          </p:nvPr>
        </p:nvCxnSpPr>
        <p:spPr>
          <a:xfrm>
            <a:off x="7209603" y="3153672"/>
            <a:ext cx="0" cy="229471"/>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cxnSp>
        <p:nvCxnSpPr>
          <p:cNvPr id="129" name="直线连接符 307">
            <a:extLst>
              <a:ext uri="{FF2B5EF4-FFF2-40B4-BE49-F238E27FC236}">
                <a16:creationId xmlns:a16="http://schemas.microsoft.com/office/drawing/2014/main" id="{F1F0BD2F-40B9-F92C-5BB9-2C33AA71296E}"/>
              </a:ext>
            </a:extLst>
          </p:cNvPr>
          <p:cNvCxnSpPr>
            <a:cxnSpLocks/>
          </p:cNvCxnSpPr>
          <p:nvPr>
            <p:custDataLst>
              <p:tags r:id="rId17"/>
            </p:custDataLst>
          </p:nvPr>
        </p:nvCxnSpPr>
        <p:spPr>
          <a:xfrm>
            <a:off x="7655826" y="3167045"/>
            <a:ext cx="0" cy="252000"/>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130" name="下箭头 308">
            <a:extLst>
              <a:ext uri="{FF2B5EF4-FFF2-40B4-BE49-F238E27FC236}">
                <a16:creationId xmlns:a16="http://schemas.microsoft.com/office/drawing/2014/main" id="{5F9BFA5C-4E98-C05B-C62B-4AB8D299634B}"/>
              </a:ext>
            </a:extLst>
          </p:cNvPr>
          <p:cNvSpPr/>
          <p:nvPr>
            <p:custDataLst>
              <p:tags r:id="rId18"/>
            </p:custDataLst>
          </p:nvPr>
        </p:nvSpPr>
        <p:spPr>
          <a:xfrm>
            <a:off x="7312305" y="3202721"/>
            <a:ext cx="216000" cy="167564"/>
          </a:xfrm>
          <a:prstGeom prst="downArrow">
            <a:avLst/>
          </a:prstGeom>
          <a:solidFill>
            <a:schemeClr val="accent6">
              <a:lumMod val="60000"/>
              <a:lumOff val="40000"/>
            </a:schemeClr>
          </a:solid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1" name="矩形 130">
            <a:extLst>
              <a:ext uri="{FF2B5EF4-FFF2-40B4-BE49-F238E27FC236}">
                <a16:creationId xmlns:a16="http://schemas.microsoft.com/office/drawing/2014/main" id="{8F21D7C5-6ED8-05DD-6322-BA1FE817664F}"/>
              </a:ext>
            </a:extLst>
          </p:cNvPr>
          <p:cNvSpPr/>
          <p:nvPr>
            <p:custDataLst>
              <p:tags r:id="rId19"/>
            </p:custDataLst>
          </p:nvPr>
        </p:nvSpPr>
        <p:spPr>
          <a:xfrm>
            <a:off x="6939350" y="5120945"/>
            <a:ext cx="3844793"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2" name="矩形 131">
            <a:extLst>
              <a:ext uri="{FF2B5EF4-FFF2-40B4-BE49-F238E27FC236}">
                <a16:creationId xmlns:a16="http://schemas.microsoft.com/office/drawing/2014/main" id="{10AACE71-EC4F-0ED7-E2A0-9673CA342883}"/>
              </a:ext>
            </a:extLst>
          </p:cNvPr>
          <p:cNvSpPr/>
          <p:nvPr>
            <p:custDataLst>
              <p:tags r:id="rId20"/>
            </p:custDataLst>
          </p:nvPr>
        </p:nvSpPr>
        <p:spPr>
          <a:xfrm>
            <a:off x="7209603" y="3384295"/>
            <a:ext cx="446223" cy="244497"/>
          </a:xfrm>
          <a:prstGeom prst="rect">
            <a:avLst/>
          </a:prstGeom>
          <a:noFill/>
          <a:ln w="12700">
            <a:solidFill>
              <a:schemeClr val="tx1"/>
            </a:solidFill>
            <a:prstDash val="lg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3" name="矩形 132">
            <a:extLst>
              <a:ext uri="{FF2B5EF4-FFF2-40B4-BE49-F238E27FC236}">
                <a16:creationId xmlns:a16="http://schemas.microsoft.com/office/drawing/2014/main" id="{502C8D0A-D303-87C8-200A-460A9D945058}"/>
              </a:ext>
            </a:extLst>
          </p:cNvPr>
          <p:cNvSpPr/>
          <p:nvPr>
            <p:custDataLst>
              <p:tags r:id="rId21"/>
            </p:custDataLst>
          </p:nvPr>
        </p:nvSpPr>
        <p:spPr>
          <a:xfrm>
            <a:off x="8088591" y="4893463"/>
            <a:ext cx="744114" cy="248722"/>
          </a:xfrm>
          <a:prstGeom prst="rect">
            <a:avLst/>
          </a:prstGeom>
        </p:spPr>
        <p:txBody>
          <a:bodyPr wrap="none">
            <a:spAutoFit/>
          </a:bodyPr>
          <a:lstStyle/>
          <a:p>
            <a:pPr algn="ctr">
              <a:lnSpc>
                <a:spcPct val="60000"/>
              </a:lnSpc>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①load</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4" name="下箭头 312">
            <a:extLst>
              <a:ext uri="{FF2B5EF4-FFF2-40B4-BE49-F238E27FC236}">
                <a16:creationId xmlns:a16="http://schemas.microsoft.com/office/drawing/2014/main" id="{67C6B124-D050-2BC1-474E-11D9918BB3A5}"/>
              </a:ext>
            </a:extLst>
          </p:cNvPr>
          <p:cNvSpPr/>
          <p:nvPr>
            <p:custDataLst>
              <p:tags r:id="rId22"/>
            </p:custDataLst>
          </p:nvPr>
        </p:nvSpPr>
        <p:spPr>
          <a:xfrm>
            <a:off x="7763428" y="4876966"/>
            <a:ext cx="193933" cy="177710"/>
          </a:xfrm>
          <a:prstGeom prst="downArrow">
            <a:avLst/>
          </a:prstGeom>
          <a:solidFill>
            <a:schemeClr val="tx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5" name="矩形 134">
            <a:extLst>
              <a:ext uri="{FF2B5EF4-FFF2-40B4-BE49-F238E27FC236}">
                <a16:creationId xmlns:a16="http://schemas.microsoft.com/office/drawing/2014/main" id="{C8647E93-BE08-4376-3C9F-2528E0AC01A8}"/>
              </a:ext>
            </a:extLst>
          </p:cNvPr>
          <p:cNvSpPr/>
          <p:nvPr>
            <p:custDataLst>
              <p:tags r:id="rId23"/>
            </p:custDataLst>
          </p:nvPr>
        </p:nvSpPr>
        <p:spPr>
          <a:xfrm>
            <a:off x="6958331" y="4823073"/>
            <a:ext cx="869149" cy="313932"/>
          </a:xfrm>
          <a:prstGeom prst="rect">
            <a:avLst/>
          </a:prstGeom>
        </p:spPr>
        <p:txBody>
          <a:bodyPr wrap="none">
            <a:spAutoFit/>
          </a:bodyPr>
          <a:lstStyle/>
          <a:p>
            <a:pPr lvl="0" algn="ctr">
              <a:lnSpc>
                <a:spcPct val="90000"/>
              </a:lnSpc>
              <a:spcBef>
                <a:spcPts val="1000"/>
              </a:spcBef>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③</a:t>
            </a:r>
            <a:r>
              <a:rPr kumimoji="1" lang="en-US" altLang="zh-CN" sz="1600" dirty="0" err="1">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wrssq</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6" name="文本框 135">
            <a:extLst>
              <a:ext uri="{FF2B5EF4-FFF2-40B4-BE49-F238E27FC236}">
                <a16:creationId xmlns:a16="http://schemas.microsoft.com/office/drawing/2014/main" id="{C8999BF1-0B5E-25F0-521A-3A7F2C51D478}"/>
              </a:ext>
            </a:extLst>
          </p:cNvPr>
          <p:cNvSpPr txBox="1"/>
          <p:nvPr>
            <p:custDataLst>
              <p:tags r:id="rId24"/>
            </p:custDataLst>
          </p:nvPr>
        </p:nvSpPr>
        <p:spPr>
          <a:xfrm>
            <a:off x="7521348" y="3774149"/>
            <a:ext cx="1082348" cy="313932"/>
          </a:xfrm>
          <a:prstGeom prst="rect">
            <a:avLst/>
          </a:prstGeom>
          <a:noFill/>
        </p:spPr>
        <p:txBody>
          <a:bodyPr wrap="none" rtlCol="0">
            <a:spAutoFit/>
          </a:bodyPr>
          <a:lstStyle/>
          <a:p>
            <a:pPr>
              <a:lnSpc>
                <a:spcPct val="90000"/>
              </a:lnSpc>
            </a:pPr>
            <a:r>
              <a:rPr kumimoji="1" lang="en"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scratch</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7" name="矩形 136">
            <a:extLst>
              <a:ext uri="{FF2B5EF4-FFF2-40B4-BE49-F238E27FC236}">
                <a16:creationId xmlns:a16="http://schemas.microsoft.com/office/drawing/2014/main" id="{E7615C0E-F781-FA7B-C449-604FCDFFB638}"/>
              </a:ext>
            </a:extLst>
          </p:cNvPr>
          <p:cNvSpPr/>
          <p:nvPr>
            <p:custDataLst>
              <p:tags r:id="rId25"/>
            </p:custDataLst>
          </p:nvPr>
        </p:nvSpPr>
        <p:spPr>
          <a:xfrm>
            <a:off x="7154087" y="4113566"/>
            <a:ext cx="889987" cy="177173"/>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8" name="文本框 137">
            <a:extLst>
              <a:ext uri="{FF2B5EF4-FFF2-40B4-BE49-F238E27FC236}">
                <a16:creationId xmlns:a16="http://schemas.microsoft.com/office/drawing/2014/main" id="{9996DEFC-1E4A-F5C9-6DDA-7CCDF3E21D13}"/>
              </a:ext>
            </a:extLst>
          </p:cNvPr>
          <p:cNvSpPr txBox="1"/>
          <p:nvPr>
            <p:custDataLst>
              <p:tags r:id="rId26"/>
            </p:custDataLst>
          </p:nvPr>
        </p:nvSpPr>
        <p:spPr>
          <a:xfrm>
            <a:off x="7996831" y="4052509"/>
            <a:ext cx="889987"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init</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state</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9" name="文本框 138">
            <a:extLst>
              <a:ext uri="{FF2B5EF4-FFF2-40B4-BE49-F238E27FC236}">
                <a16:creationId xmlns:a16="http://schemas.microsoft.com/office/drawing/2014/main" id="{D0F499E5-DAC2-CB71-25D8-BC238B4BDEF0}"/>
              </a:ext>
            </a:extLst>
          </p:cNvPr>
          <p:cNvSpPr txBox="1"/>
          <p:nvPr>
            <p:custDataLst>
              <p:tags r:id="rId27"/>
            </p:custDataLst>
          </p:nvPr>
        </p:nvSpPr>
        <p:spPr>
          <a:xfrm>
            <a:off x="6837344" y="3589627"/>
            <a:ext cx="287258"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0" name="文本框 139">
            <a:extLst>
              <a:ext uri="{FF2B5EF4-FFF2-40B4-BE49-F238E27FC236}">
                <a16:creationId xmlns:a16="http://schemas.microsoft.com/office/drawing/2014/main" id="{3075CE94-3850-F3BD-532D-F0F36D1E2CF7}"/>
              </a:ext>
            </a:extLst>
          </p:cNvPr>
          <p:cNvSpPr txBox="1"/>
          <p:nvPr>
            <p:custDataLst>
              <p:tags r:id="rId28"/>
            </p:custDataLst>
          </p:nvPr>
        </p:nvSpPr>
        <p:spPr>
          <a:xfrm>
            <a:off x="7034660" y="3586329"/>
            <a:ext cx="49244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0x2</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1" name="矩形 140">
            <a:extLst>
              <a:ext uri="{FF2B5EF4-FFF2-40B4-BE49-F238E27FC236}">
                <a16:creationId xmlns:a16="http://schemas.microsoft.com/office/drawing/2014/main" id="{C9ED0F7E-42E1-8467-DED2-63EF1683E334}"/>
              </a:ext>
            </a:extLst>
          </p:cNvPr>
          <p:cNvSpPr/>
          <p:nvPr>
            <p:custDataLst>
              <p:tags r:id="rId29"/>
            </p:custDataLst>
          </p:nvPr>
        </p:nvSpPr>
        <p:spPr>
          <a:xfrm>
            <a:off x="7423470" y="2937835"/>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2" name="矩形 141">
            <a:extLst>
              <a:ext uri="{FF2B5EF4-FFF2-40B4-BE49-F238E27FC236}">
                <a16:creationId xmlns:a16="http://schemas.microsoft.com/office/drawing/2014/main" id="{86AFE114-1689-E621-C277-80C73D05FA2A}"/>
              </a:ext>
            </a:extLst>
          </p:cNvPr>
          <p:cNvSpPr/>
          <p:nvPr>
            <p:custDataLst>
              <p:tags r:id="rId30"/>
            </p:custDataLst>
          </p:nvPr>
        </p:nvSpPr>
        <p:spPr>
          <a:xfrm>
            <a:off x="7538671" y="2937835"/>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3" name="左大括号 142">
            <a:extLst>
              <a:ext uri="{FF2B5EF4-FFF2-40B4-BE49-F238E27FC236}">
                <a16:creationId xmlns:a16="http://schemas.microsoft.com/office/drawing/2014/main" id="{66334322-71F8-4A28-296A-33B536C5B113}"/>
              </a:ext>
            </a:extLst>
          </p:cNvPr>
          <p:cNvSpPr/>
          <p:nvPr>
            <p:custDataLst>
              <p:tags r:id="rId31"/>
            </p:custDataLst>
          </p:nvPr>
        </p:nvSpPr>
        <p:spPr>
          <a:xfrm rot="16200000">
            <a:off x="7530368" y="5033751"/>
            <a:ext cx="167564" cy="901144"/>
          </a:xfrm>
          <a:prstGeom prst="leftBrace">
            <a:avLst>
              <a:gd name="adj1" fmla="val 36148"/>
              <a:gd name="adj2" fmla="val 4954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sp>
        <p:nvSpPr>
          <p:cNvPr id="144" name="矩形 143">
            <a:extLst>
              <a:ext uri="{FF2B5EF4-FFF2-40B4-BE49-F238E27FC236}">
                <a16:creationId xmlns:a16="http://schemas.microsoft.com/office/drawing/2014/main" id="{721D3C32-EDC6-9ACF-B386-DD675AC834FE}"/>
              </a:ext>
            </a:extLst>
          </p:cNvPr>
          <p:cNvSpPr/>
          <p:nvPr>
            <p:custDataLst>
              <p:tags r:id="rId32"/>
            </p:custDataLst>
          </p:nvPr>
        </p:nvSpPr>
        <p:spPr>
          <a:xfrm>
            <a:off x="7154087" y="4355860"/>
            <a:ext cx="889987" cy="177173"/>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45" name="直线连接符 323">
            <a:extLst>
              <a:ext uri="{FF2B5EF4-FFF2-40B4-BE49-F238E27FC236}">
                <a16:creationId xmlns:a16="http://schemas.microsoft.com/office/drawing/2014/main" id="{A0A178C0-C3C4-B9D5-753A-9304DC0F13BF}"/>
              </a:ext>
            </a:extLst>
          </p:cNvPr>
          <p:cNvCxnSpPr>
            <a:cxnSpLocks/>
          </p:cNvCxnSpPr>
          <p:nvPr>
            <p:custDataLst>
              <p:tags r:id="rId33"/>
            </p:custDataLst>
          </p:nvPr>
        </p:nvCxnSpPr>
        <p:spPr>
          <a:xfrm>
            <a:off x="8068659" y="5137417"/>
            <a:ext cx="0" cy="244497"/>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cxnSp>
        <p:nvCxnSpPr>
          <p:cNvPr id="146" name="直线连接符 324">
            <a:extLst>
              <a:ext uri="{FF2B5EF4-FFF2-40B4-BE49-F238E27FC236}">
                <a16:creationId xmlns:a16="http://schemas.microsoft.com/office/drawing/2014/main" id="{30BBB0CE-D114-4EFD-105C-0070017000F9}"/>
              </a:ext>
            </a:extLst>
          </p:cNvPr>
          <p:cNvCxnSpPr>
            <a:cxnSpLocks/>
          </p:cNvCxnSpPr>
          <p:nvPr>
            <p:custDataLst>
              <p:tags r:id="rId34"/>
            </p:custDataLst>
          </p:nvPr>
        </p:nvCxnSpPr>
        <p:spPr>
          <a:xfrm>
            <a:off x="7591954" y="5137416"/>
            <a:ext cx="0" cy="244497"/>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147" name="矩形 146">
            <a:extLst>
              <a:ext uri="{FF2B5EF4-FFF2-40B4-BE49-F238E27FC236}">
                <a16:creationId xmlns:a16="http://schemas.microsoft.com/office/drawing/2014/main" id="{6A23F0D8-AEDF-D3F9-1258-A24EAB3BBB34}"/>
              </a:ext>
            </a:extLst>
          </p:cNvPr>
          <p:cNvSpPr/>
          <p:nvPr>
            <p:custDataLst>
              <p:tags r:id="rId35"/>
            </p:custDataLst>
          </p:nvPr>
        </p:nvSpPr>
        <p:spPr>
          <a:xfrm>
            <a:off x="7154088" y="4594961"/>
            <a:ext cx="889738" cy="183600"/>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8" name="文本框 147">
            <a:extLst>
              <a:ext uri="{FF2B5EF4-FFF2-40B4-BE49-F238E27FC236}">
                <a16:creationId xmlns:a16="http://schemas.microsoft.com/office/drawing/2014/main" id="{41610FC8-7B06-B1C9-BCDC-54FF49EBB337}"/>
              </a:ext>
            </a:extLst>
          </p:cNvPr>
          <p:cNvSpPr txBox="1"/>
          <p:nvPr>
            <p:custDataLst>
              <p:tags r:id="rId36"/>
            </p:custDataLst>
          </p:nvPr>
        </p:nvSpPr>
        <p:spPr>
          <a:xfrm>
            <a:off x="6447588" y="5381073"/>
            <a:ext cx="80021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0x2000</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9" name="任意形状 327">
            <a:extLst>
              <a:ext uri="{FF2B5EF4-FFF2-40B4-BE49-F238E27FC236}">
                <a16:creationId xmlns:a16="http://schemas.microsoft.com/office/drawing/2014/main" id="{27B63CB3-1369-67F2-4820-13FB81DB606C}"/>
              </a:ext>
            </a:extLst>
          </p:cNvPr>
          <p:cNvSpPr/>
          <p:nvPr>
            <p:custDataLst>
              <p:tags r:id="rId37"/>
            </p:custDataLst>
          </p:nvPr>
        </p:nvSpPr>
        <p:spPr>
          <a:xfrm>
            <a:off x="7951698" y="4438010"/>
            <a:ext cx="195103" cy="669837"/>
          </a:xfrm>
          <a:custGeom>
            <a:avLst/>
            <a:gdLst>
              <a:gd name="connsiteX0" fmla="*/ 0 w 464199"/>
              <a:gd name="connsiteY0" fmla="*/ 641350 h 641350"/>
              <a:gd name="connsiteX1" fmla="*/ 438150 w 464199"/>
              <a:gd name="connsiteY1" fmla="*/ 349250 h 641350"/>
              <a:gd name="connsiteX2" fmla="*/ 400050 w 464199"/>
              <a:gd name="connsiteY2" fmla="*/ 133350 h 641350"/>
              <a:gd name="connsiteX3" fmla="*/ 285750 w 464199"/>
              <a:gd name="connsiteY3" fmla="*/ 0 h 641350"/>
            </a:gdLst>
            <a:ahLst/>
            <a:cxnLst>
              <a:cxn ang="0">
                <a:pos x="connsiteX0" y="connsiteY0"/>
              </a:cxn>
              <a:cxn ang="0">
                <a:pos x="connsiteX1" y="connsiteY1"/>
              </a:cxn>
              <a:cxn ang="0">
                <a:pos x="connsiteX2" y="connsiteY2"/>
              </a:cxn>
              <a:cxn ang="0">
                <a:pos x="connsiteX3" y="connsiteY3"/>
              </a:cxn>
            </a:cxnLst>
            <a:rect l="l" t="t" r="r" b="b"/>
            <a:pathLst>
              <a:path w="464199" h="641350">
                <a:moveTo>
                  <a:pt x="0" y="641350"/>
                </a:moveTo>
                <a:cubicBezTo>
                  <a:pt x="185737" y="537633"/>
                  <a:pt x="371475" y="433917"/>
                  <a:pt x="438150" y="349250"/>
                </a:cubicBezTo>
                <a:cubicBezTo>
                  <a:pt x="504825" y="264583"/>
                  <a:pt x="425450" y="191558"/>
                  <a:pt x="400050" y="133350"/>
                </a:cubicBezTo>
                <a:cubicBezTo>
                  <a:pt x="374650" y="75142"/>
                  <a:pt x="330200" y="37571"/>
                  <a:pt x="285750" y="0"/>
                </a:cubicBezTo>
              </a:path>
            </a:pathLst>
          </a:custGeom>
          <a:noFill/>
          <a:ln w="19050" cap="flat" cmpd="sng" algn="ctr">
            <a:solidFill>
              <a:schemeClr val="tx1"/>
            </a:solidFill>
            <a:prstDash val="solid"/>
            <a:headEnd type="none" w="med" len="med"/>
            <a:tailEnd type="triangle" w="med" len="med"/>
          </a:ln>
          <a:effectLst/>
        </p:spPr>
        <p:txBody>
          <a:bodyPr rtlCol="0" anchor="ctr"/>
          <a:lstStyle/>
          <a:p>
            <a:pPr algn="ctr"/>
            <a:endParaRPr kumimoji="1" lang="zh-CN" altLang="en-US"/>
          </a:p>
        </p:txBody>
      </p:sp>
      <p:sp>
        <p:nvSpPr>
          <p:cNvPr id="150" name="矩形 149">
            <a:extLst>
              <a:ext uri="{FF2B5EF4-FFF2-40B4-BE49-F238E27FC236}">
                <a16:creationId xmlns:a16="http://schemas.microsoft.com/office/drawing/2014/main" id="{D310B741-A1A0-640E-F9C4-2902968C08A4}"/>
              </a:ext>
            </a:extLst>
          </p:cNvPr>
          <p:cNvSpPr/>
          <p:nvPr>
            <p:custDataLst>
              <p:tags r:id="rId38"/>
            </p:custDataLst>
          </p:nvPr>
        </p:nvSpPr>
        <p:spPr>
          <a:xfrm>
            <a:off x="6118246" y="4116955"/>
            <a:ext cx="893193" cy="486287"/>
          </a:xfrm>
          <a:prstGeom prst="rect">
            <a:avLst/>
          </a:prstGeom>
        </p:spPr>
        <p:txBody>
          <a:bodyPr wrap="none">
            <a:spAutoFit/>
          </a:bodyPr>
          <a:lstStyle/>
          <a:p>
            <a:pPr lvl="0" algn="ctr">
              <a:lnSpc>
                <a:spcPct val="80000"/>
              </a:lnSpc>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②</a:t>
            </a:r>
          </a:p>
          <a:p>
            <a:pPr lvl="0" algn="ctr">
              <a:lnSpc>
                <a:spcPct val="80000"/>
              </a:lnSpc>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combine</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1" name="矩形 150">
            <a:extLst>
              <a:ext uri="{FF2B5EF4-FFF2-40B4-BE49-F238E27FC236}">
                <a16:creationId xmlns:a16="http://schemas.microsoft.com/office/drawing/2014/main" id="{35673A5F-5AB5-139A-2C67-366F9C5D9772}"/>
              </a:ext>
            </a:extLst>
          </p:cNvPr>
          <p:cNvSpPr/>
          <p:nvPr>
            <p:custDataLst>
              <p:tags r:id="rId39"/>
            </p:custDataLst>
          </p:nvPr>
        </p:nvSpPr>
        <p:spPr>
          <a:xfrm>
            <a:off x="7103510" y="4048500"/>
            <a:ext cx="1981855" cy="792000"/>
          </a:xfrm>
          <a:prstGeom prst="rect">
            <a:avLst/>
          </a:prstGeom>
          <a:ln>
            <a:solidFill>
              <a:schemeClr val="tx1"/>
            </a:solidFill>
            <a:prstDash val="lgDash"/>
          </a:ln>
        </p:spPr>
        <p:txBody>
          <a:bodyPr wrap="square" rtlCol="0" anchor="ctr">
            <a:spAutoFit/>
          </a:bodyPr>
          <a:lstStyle/>
          <a:p>
            <a:pPr algn="ctr">
              <a:lnSpc>
                <a:spcPct val="80000"/>
              </a:lnSpc>
            </a:pP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2" name="文本框 151">
            <a:extLst>
              <a:ext uri="{FF2B5EF4-FFF2-40B4-BE49-F238E27FC236}">
                <a16:creationId xmlns:a16="http://schemas.microsoft.com/office/drawing/2014/main" id="{7F42815A-ED28-18C3-C964-C4487C36463F}"/>
              </a:ext>
            </a:extLst>
          </p:cNvPr>
          <p:cNvSpPr txBox="1"/>
          <p:nvPr>
            <p:custDataLst>
              <p:tags r:id="rId40"/>
            </p:custDataLst>
          </p:nvPr>
        </p:nvSpPr>
        <p:spPr>
          <a:xfrm>
            <a:off x="6056834" y="2882481"/>
            <a:ext cx="1167307" cy="313932"/>
          </a:xfrm>
          <a:prstGeom prst="rect">
            <a:avLst/>
          </a:prstGeom>
          <a:noFill/>
        </p:spPr>
        <p:txBody>
          <a:bodyPr wrap="square" rtlCol="0">
            <a:spAutoFit/>
          </a:bodyPr>
          <a:lstStyle/>
          <a:p>
            <a:pPr algn="l">
              <a:lnSpc>
                <a:spcPct val="90000"/>
              </a:lnSpc>
            </a:pPr>
            <a:r>
              <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Operations</a:t>
            </a:r>
            <a:endParaRPr kumimoji="1" lang="zh-CN" altLang="en-US" sz="1600" b="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3" name="文本框 152">
            <a:extLst>
              <a:ext uri="{FF2B5EF4-FFF2-40B4-BE49-F238E27FC236}">
                <a16:creationId xmlns:a16="http://schemas.microsoft.com/office/drawing/2014/main" id="{6E37F6B8-D2A9-7079-74AE-33130B36B766}"/>
              </a:ext>
            </a:extLst>
          </p:cNvPr>
          <p:cNvSpPr txBox="1"/>
          <p:nvPr>
            <p:custDataLst>
              <p:tags r:id="rId41"/>
            </p:custDataLst>
          </p:nvPr>
        </p:nvSpPr>
        <p:spPr>
          <a:xfrm>
            <a:off x="8102749" y="4282589"/>
            <a:ext cx="710451"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stateA</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4" name="文本框 153">
            <a:extLst>
              <a:ext uri="{FF2B5EF4-FFF2-40B4-BE49-F238E27FC236}">
                <a16:creationId xmlns:a16="http://schemas.microsoft.com/office/drawing/2014/main" id="{3318EAC5-9959-822F-59C5-5C699C23F3DE}"/>
              </a:ext>
            </a:extLst>
          </p:cNvPr>
          <p:cNvSpPr txBox="1"/>
          <p:nvPr>
            <p:custDataLst>
              <p:tags r:id="rId42"/>
            </p:custDataLst>
          </p:nvPr>
        </p:nvSpPr>
        <p:spPr>
          <a:xfrm>
            <a:off x="8095224" y="4526568"/>
            <a:ext cx="699230"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stateB</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5" name="文本框 154">
            <a:extLst>
              <a:ext uri="{FF2B5EF4-FFF2-40B4-BE49-F238E27FC236}">
                <a16:creationId xmlns:a16="http://schemas.microsoft.com/office/drawing/2014/main" id="{99C78842-362B-5E25-5820-330C3DF8C5E1}"/>
              </a:ext>
            </a:extLst>
          </p:cNvPr>
          <p:cNvSpPr txBox="1"/>
          <p:nvPr>
            <p:custDataLst>
              <p:tags r:id="rId43"/>
            </p:custDataLst>
          </p:nvPr>
        </p:nvSpPr>
        <p:spPr>
          <a:xfrm>
            <a:off x="9392125" y="5477009"/>
            <a:ext cx="77296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bytes</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6" name="左大括号 155">
            <a:extLst>
              <a:ext uri="{FF2B5EF4-FFF2-40B4-BE49-F238E27FC236}">
                <a16:creationId xmlns:a16="http://schemas.microsoft.com/office/drawing/2014/main" id="{567069A0-E864-712A-4B82-89CFF8C2D70C}"/>
              </a:ext>
            </a:extLst>
          </p:cNvPr>
          <p:cNvSpPr/>
          <p:nvPr>
            <p:custDataLst>
              <p:tags r:id="rId44"/>
            </p:custDataLst>
          </p:nvPr>
        </p:nvSpPr>
        <p:spPr>
          <a:xfrm rot="16200000">
            <a:off x="9667446" y="5054732"/>
            <a:ext cx="167563" cy="862371"/>
          </a:xfrm>
          <a:prstGeom prst="leftBrace">
            <a:avLst>
              <a:gd name="adj1" fmla="val 36148"/>
              <a:gd name="adj2" fmla="val 4954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cxnSp>
        <p:nvCxnSpPr>
          <p:cNvPr id="157" name="直线连接符 357">
            <a:extLst>
              <a:ext uri="{FF2B5EF4-FFF2-40B4-BE49-F238E27FC236}">
                <a16:creationId xmlns:a16="http://schemas.microsoft.com/office/drawing/2014/main" id="{1EEF01B3-3729-80EF-AB67-1EBB1DD9413C}"/>
              </a:ext>
            </a:extLst>
          </p:cNvPr>
          <p:cNvCxnSpPr>
            <a:cxnSpLocks/>
          </p:cNvCxnSpPr>
          <p:nvPr>
            <p:custDataLst>
              <p:tags r:id="rId45"/>
            </p:custDataLst>
          </p:nvPr>
        </p:nvCxnSpPr>
        <p:spPr>
          <a:xfrm>
            <a:off x="10202319" y="5139010"/>
            <a:ext cx="0" cy="244497"/>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158" name="矩形 157">
            <a:extLst>
              <a:ext uri="{FF2B5EF4-FFF2-40B4-BE49-F238E27FC236}">
                <a16:creationId xmlns:a16="http://schemas.microsoft.com/office/drawing/2014/main" id="{50AC0C88-0E69-B1FD-CB8B-88D0A58C1C66}"/>
              </a:ext>
            </a:extLst>
          </p:cNvPr>
          <p:cNvSpPr/>
          <p:nvPr>
            <p:custDataLst>
              <p:tags r:id="rId46"/>
            </p:custDataLst>
          </p:nvPr>
        </p:nvSpPr>
        <p:spPr>
          <a:xfrm>
            <a:off x="7756019" y="5123347"/>
            <a:ext cx="2037746" cy="264688"/>
          </a:xfrm>
          <a:prstGeom prst="rect">
            <a:avLst/>
          </a:prstGeom>
        </p:spPr>
        <p:txBody>
          <a:bodyPr wrap="square">
            <a:spAutoFit/>
          </a:bodyPr>
          <a:lstStyle/>
          <a:p>
            <a:pPr lvl="0" algn="ctr">
              <a:lnSpc>
                <a:spcPct val="80000"/>
              </a:lnSpc>
            </a:pP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Isolated</a:t>
            </a:r>
            <a:r>
              <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r>
              <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Region</a:t>
            </a:r>
            <a:endPar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59" name="直线箭头连接符 373">
            <a:extLst>
              <a:ext uri="{FF2B5EF4-FFF2-40B4-BE49-F238E27FC236}">
                <a16:creationId xmlns:a16="http://schemas.microsoft.com/office/drawing/2014/main" id="{C6854E4F-2711-3897-B91D-5781E6A1A6FF}"/>
              </a:ext>
            </a:extLst>
          </p:cNvPr>
          <p:cNvCxnSpPr/>
          <p:nvPr>
            <p:custDataLst>
              <p:tags r:id="rId47"/>
            </p:custDataLst>
          </p:nvPr>
        </p:nvCxnSpPr>
        <p:spPr>
          <a:xfrm>
            <a:off x="8825420" y="4117701"/>
            <a:ext cx="0" cy="684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160" name="文本框 159">
            <a:extLst>
              <a:ext uri="{FF2B5EF4-FFF2-40B4-BE49-F238E27FC236}">
                <a16:creationId xmlns:a16="http://schemas.microsoft.com/office/drawing/2014/main" id="{D7F6411C-3192-E069-7D62-C010AC7406F5}"/>
              </a:ext>
            </a:extLst>
          </p:cNvPr>
          <p:cNvSpPr txBox="1"/>
          <p:nvPr>
            <p:custDataLst>
              <p:tags r:id="rId48"/>
            </p:custDataLst>
          </p:nvPr>
        </p:nvSpPr>
        <p:spPr>
          <a:xfrm rot="10800000">
            <a:off x="8756724" y="4131519"/>
            <a:ext cx="412421" cy="572062"/>
          </a:xfrm>
          <a:prstGeom prst="rect">
            <a:avLst/>
          </a:prstGeom>
          <a:noFill/>
        </p:spPr>
        <p:txBody>
          <a:bodyPr vert="eaVert" wrap="squar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Time</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61" name="直线连接符 377">
            <a:extLst>
              <a:ext uri="{FF2B5EF4-FFF2-40B4-BE49-F238E27FC236}">
                <a16:creationId xmlns:a16="http://schemas.microsoft.com/office/drawing/2014/main" id="{34C1B1F0-C2CF-8F53-CB4E-49FE142A9411}"/>
              </a:ext>
            </a:extLst>
          </p:cNvPr>
          <p:cNvCxnSpPr>
            <a:cxnSpLocks/>
          </p:cNvCxnSpPr>
          <p:nvPr>
            <p:custDataLst>
              <p:tags r:id="rId49"/>
            </p:custDataLst>
          </p:nvPr>
        </p:nvCxnSpPr>
        <p:spPr>
          <a:xfrm>
            <a:off x="10633056" y="3660216"/>
            <a:ext cx="151087" cy="1416227"/>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162" name="矩形 161">
            <a:extLst>
              <a:ext uri="{FF2B5EF4-FFF2-40B4-BE49-F238E27FC236}">
                <a16:creationId xmlns:a16="http://schemas.microsoft.com/office/drawing/2014/main" id="{1F3C0DD7-1E4B-1D62-6927-4CEE43D666E6}"/>
              </a:ext>
            </a:extLst>
          </p:cNvPr>
          <p:cNvSpPr/>
          <p:nvPr>
            <p:custDataLst>
              <p:tags r:id="rId50"/>
            </p:custDataLst>
          </p:nvPr>
        </p:nvSpPr>
        <p:spPr>
          <a:xfrm>
            <a:off x="7396027" y="4594962"/>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3" name="矩形 162">
            <a:extLst>
              <a:ext uri="{FF2B5EF4-FFF2-40B4-BE49-F238E27FC236}">
                <a16:creationId xmlns:a16="http://schemas.microsoft.com/office/drawing/2014/main" id="{AC4253AF-5FBB-8D6C-9290-EB5F994270B5}"/>
              </a:ext>
            </a:extLst>
          </p:cNvPr>
          <p:cNvSpPr/>
          <p:nvPr>
            <p:custDataLst>
              <p:tags r:id="rId51"/>
            </p:custDataLst>
          </p:nvPr>
        </p:nvSpPr>
        <p:spPr>
          <a:xfrm>
            <a:off x="7504483" y="4594962"/>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4" name="矩形 163">
            <a:extLst>
              <a:ext uri="{FF2B5EF4-FFF2-40B4-BE49-F238E27FC236}">
                <a16:creationId xmlns:a16="http://schemas.microsoft.com/office/drawing/2014/main" id="{4C52B6C7-2D55-4368-9870-CB8B74FE24E4}"/>
              </a:ext>
            </a:extLst>
          </p:cNvPr>
          <p:cNvSpPr/>
          <p:nvPr>
            <p:custDataLst>
              <p:tags r:id="rId52"/>
            </p:custDataLst>
          </p:nvPr>
        </p:nvSpPr>
        <p:spPr>
          <a:xfrm>
            <a:off x="7617909" y="4594962"/>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5" name="矩形 164">
            <a:extLst>
              <a:ext uri="{FF2B5EF4-FFF2-40B4-BE49-F238E27FC236}">
                <a16:creationId xmlns:a16="http://schemas.microsoft.com/office/drawing/2014/main" id="{AA81853F-36F8-2461-4D78-4FAF0D5A20C6}"/>
              </a:ext>
            </a:extLst>
          </p:cNvPr>
          <p:cNvSpPr/>
          <p:nvPr>
            <p:custDataLst>
              <p:tags r:id="rId53"/>
            </p:custDataLst>
          </p:nvPr>
        </p:nvSpPr>
        <p:spPr>
          <a:xfrm>
            <a:off x="7726365" y="4594962"/>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6" name="文本框 165">
            <a:extLst>
              <a:ext uri="{FF2B5EF4-FFF2-40B4-BE49-F238E27FC236}">
                <a16:creationId xmlns:a16="http://schemas.microsoft.com/office/drawing/2014/main" id="{764E5476-44C1-F0E4-02D8-18532EB54E4B}"/>
              </a:ext>
            </a:extLst>
          </p:cNvPr>
          <p:cNvSpPr txBox="1"/>
          <p:nvPr>
            <p:custDataLst>
              <p:tags r:id="rId54"/>
            </p:custDataLst>
          </p:nvPr>
        </p:nvSpPr>
        <p:spPr>
          <a:xfrm>
            <a:off x="10021181" y="2896001"/>
            <a:ext cx="1609897" cy="313932"/>
          </a:xfrm>
          <a:prstGeom prst="rect">
            <a:avLst/>
          </a:prstGeom>
          <a:noFill/>
        </p:spPr>
        <p:txBody>
          <a:bodyPr wrap="square" rtlCol="0">
            <a:spAutoFit/>
          </a:bodyPr>
          <a:lstStyle/>
          <a:p>
            <a:pPr>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Write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8B</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0x18</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7" name="矩形 166">
            <a:extLst>
              <a:ext uri="{FF2B5EF4-FFF2-40B4-BE49-F238E27FC236}">
                <a16:creationId xmlns:a16="http://schemas.microsoft.com/office/drawing/2014/main" id="{4E26A022-1B4D-6103-7518-85F3B2E6FB76}"/>
              </a:ext>
            </a:extLst>
          </p:cNvPr>
          <p:cNvSpPr/>
          <p:nvPr>
            <p:custDataLst>
              <p:tags r:id="rId55"/>
            </p:custDataLst>
          </p:nvPr>
        </p:nvSpPr>
        <p:spPr>
          <a:xfrm>
            <a:off x="9183773" y="2944967"/>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8" name="矩形 167">
            <a:extLst>
              <a:ext uri="{FF2B5EF4-FFF2-40B4-BE49-F238E27FC236}">
                <a16:creationId xmlns:a16="http://schemas.microsoft.com/office/drawing/2014/main" id="{C0B27B16-D38B-3E79-EEF9-0047C52EB166}"/>
              </a:ext>
            </a:extLst>
          </p:cNvPr>
          <p:cNvSpPr/>
          <p:nvPr>
            <p:custDataLst>
              <p:tags r:id="rId56"/>
            </p:custDataLst>
          </p:nvPr>
        </p:nvSpPr>
        <p:spPr>
          <a:xfrm>
            <a:off x="9290265" y="2944967"/>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9" name="矩形 168">
            <a:extLst>
              <a:ext uri="{FF2B5EF4-FFF2-40B4-BE49-F238E27FC236}">
                <a16:creationId xmlns:a16="http://schemas.microsoft.com/office/drawing/2014/main" id="{14CDD034-A20A-0E17-9B4F-BC68DE5851AD}"/>
              </a:ext>
            </a:extLst>
          </p:cNvPr>
          <p:cNvSpPr/>
          <p:nvPr>
            <p:custDataLst>
              <p:tags r:id="rId57"/>
            </p:custDataLst>
          </p:nvPr>
        </p:nvSpPr>
        <p:spPr>
          <a:xfrm>
            <a:off x="9403670" y="2944967"/>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0" name="矩形 169">
            <a:extLst>
              <a:ext uri="{FF2B5EF4-FFF2-40B4-BE49-F238E27FC236}">
                <a16:creationId xmlns:a16="http://schemas.microsoft.com/office/drawing/2014/main" id="{90761849-2A82-F0DC-009B-B3BF221EDB96}"/>
              </a:ext>
            </a:extLst>
          </p:cNvPr>
          <p:cNvSpPr/>
          <p:nvPr>
            <p:custDataLst>
              <p:tags r:id="rId58"/>
            </p:custDataLst>
          </p:nvPr>
        </p:nvSpPr>
        <p:spPr>
          <a:xfrm>
            <a:off x="9518871" y="2944967"/>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1" name="矩形 170">
            <a:extLst>
              <a:ext uri="{FF2B5EF4-FFF2-40B4-BE49-F238E27FC236}">
                <a16:creationId xmlns:a16="http://schemas.microsoft.com/office/drawing/2014/main" id="{0EC95269-CC59-0AD6-B2B9-8A146A53D84F}"/>
              </a:ext>
            </a:extLst>
          </p:cNvPr>
          <p:cNvSpPr/>
          <p:nvPr>
            <p:custDataLst>
              <p:tags r:id="rId59"/>
            </p:custDataLst>
          </p:nvPr>
        </p:nvSpPr>
        <p:spPr>
          <a:xfrm>
            <a:off x="9631717" y="2944967"/>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2" name="矩形 171">
            <a:extLst>
              <a:ext uri="{FF2B5EF4-FFF2-40B4-BE49-F238E27FC236}">
                <a16:creationId xmlns:a16="http://schemas.microsoft.com/office/drawing/2014/main" id="{17FB7DE2-F103-D587-3A94-3627B741487D}"/>
              </a:ext>
            </a:extLst>
          </p:cNvPr>
          <p:cNvSpPr/>
          <p:nvPr>
            <p:custDataLst>
              <p:tags r:id="rId60"/>
            </p:custDataLst>
          </p:nvPr>
        </p:nvSpPr>
        <p:spPr>
          <a:xfrm>
            <a:off x="9738209" y="2944967"/>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3" name="矩形 172">
            <a:extLst>
              <a:ext uri="{FF2B5EF4-FFF2-40B4-BE49-F238E27FC236}">
                <a16:creationId xmlns:a16="http://schemas.microsoft.com/office/drawing/2014/main" id="{9B157394-7FF9-6362-B472-BCD069E4CA3B}"/>
              </a:ext>
            </a:extLst>
          </p:cNvPr>
          <p:cNvSpPr/>
          <p:nvPr>
            <p:custDataLst>
              <p:tags r:id="rId61"/>
            </p:custDataLst>
          </p:nvPr>
        </p:nvSpPr>
        <p:spPr>
          <a:xfrm>
            <a:off x="9842905" y="2944967"/>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4" name="矩形 173">
            <a:extLst>
              <a:ext uri="{FF2B5EF4-FFF2-40B4-BE49-F238E27FC236}">
                <a16:creationId xmlns:a16="http://schemas.microsoft.com/office/drawing/2014/main" id="{986C918D-082A-B47A-144A-482028E4BFE9}"/>
              </a:ext>
            </a:extLst>
          </p:cNvPr>
          <p:cNvSpPr/>
          <p:nvPr>
            <p:custDataLst>
              <p:tags r:id="rId62"/>
            </p:custDataLst>
          </p:nvPr>
        </p:nvSpPr>
        <p:spPr>
          <a:xfrm>
            <a:off x="9958106" y="2944967"/>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5" name="下箭头 391">
            <a:extLst>
              <a:ext uri="{FF2B5EF4-FFF2-40B4-BE49-F238E27FC236}">
                <a16:creationId xmlns:a16="http://schemas.microsoft.com/office/drawing/2014/main" id="{F3339793-5D38-09A2-6332-A8257363E379}"/>
              </a:ext>
            </a:extLst>
          </p:cNvPr>
          <p:cNvSpPr/>
          <p:nvPr>
            <p:custDataLst>
              <p:tags r:id="rId63"/>
            </p:custDataLst>
          </p:nvPr>
        </p:nvSpPr>
        <p:spPr>
          <a:xfrm>
            <a:off x="9520752" y="3198515"/>
            <a:ext cx="216000" cy="167564"/>
          </a:xfrm>
          <a:prstGeom prst="downArrow">
            <a:avLst/>
          </a:prstGeom>
          <a:solidFill>
            <a:schemeClr val="accent6">
              <a:lumMod val="60000"/>
              <a:lumOff val="40000"/>
            </a:schemeClr>
          </a:solid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6" name="矩形 175">
            <a:extLst>
              <a:ext uri="{FF2B5EF4-FFF2-40B4-BE49-F238E27FC236}">
                <a16:creationId xmlns:a16="http://schemas.microsoft.com/office/drawing/2014/main" id="{3D59C23E-9893-F635-18E0-3DD0FCF392E8}"/>
              </a:ext>
            </a:extLst>
          </p:cNvPr>
          <p:cNvSpPr/>
          <p:nvPr>
            <p:custDataLst>
              <p:tags r:id="rId64"/>
            </p:custDataLst>
          </p:nvPr>
        </p:nvSpPr>
        <p:spPr>
          <a:xfrm>
            <a:off x="9183773" y="3388040"/>
            <a:ext cx="880711" cy="244497"/>
          </a:xfrm>
          <a:prstGeom prst="rect">
            <a:avLst/>
          </a:prstGeom>
          <a:noFill/>
          <a:ln w="12700">
            <a:solidFill>
              <a:schemeClr val="tx1"/>
            </a:solidFill>
            <a:prstDash val="lg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77" name="直线连接符 393">
            <a:extLst>
              <a:ext uri="{FF2B5EF4-FFF2-40B4-BE49-F238E27FC236}">
                <a16:creationId xmlns:a16="http://schemas.microsoft.com/office/drawing/2014/main" id="{A08A8878-D3C6-FE57-1649-B54C726DE23B}"/>
              </a:ext>
            </a:extLst>
          </p:cNvPr>
          <p:cNvCxnSpPr>
            <a:cxnSpLocks/>
          </p:cNvCxnSpPr>
          <p:nvPr>
            <p:custDataLst>
              <p:tags r:id="rId65"/>
            </p:custDataLst>
          </p:nvPr>
        </p:nvCxnSpPr>
        <p:spPr>
          <a:xfrm>
            <a:off x="9316490" y="5136799"/>
            <a:ext cx="0" cy="244497"/>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178" name="矩形 177">
            <a:extLst>
              <a:ext uri="{FF2B5EF4-FFF2-40B4-BE49-F238E27FC236}">
                <a16:creationId xmlns:a16="http://schemas.microsoft.com/office/drawing/2014/main" id="{3BA6515E-50E7-9894-0F02-86B9EED51E40}"/>
              </a:ext>
            </a:extLst>
          </p:cNvPr>
          <p:cNvSpPr/>
          <p:nvPr>
            <p:custDataLst>
              <p:tags r:id="rId66"/>
            </p:custDataLst>
          </p:nvPr>
        </p:nvSpPr>
        <p:spPr>
          <a:xfrm>
            <a:off x="9319439" y="4302220"/>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9" name="矩形 178">
            <a:extLst>
              <a:ext uri="{FF2B5EF4-FFF2-40B4-BE49-F238E27FC236}">
                <a16:creationId xmlns:a16="http://schemas.microsoft.com/office/drawing/2014/main" id="{7935EB55-DD1F-6593-B3B8-4CEB299DF136}"/>
              </a:ext>
            </a:extLst>
          </p:cNvPr>
          <p:cNvSpPr/>
          <p:nvPr>
            <p:custDataLst>
              <p:tags r:id="rId67"/>
            </p:custDataLst>
          </p:nvPr>
        </p:nvSpPr>
        <p:spPr>
          <a:xfrm>
            <a:off x="9423531" y="4302220"/>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0" name="矩形 179">
            <a:extLst>
              <a:ext uri="{FF2B5EF4-FFF2-40B4-BE49-F238E27FC236}">
                <a16:creationId xmlns:a16="http://schemas.microsoft.com/office/drawing/2014/main" id="{AEF7D889-3816-1144-A73B-18D271DAC9BD}"/>
              </a:ext>
            </a:extLst>
          </p:cNvPr>
          <p:cNvSpPr/>
          <p:nvPr>
            <p:custDataLst>
              <p:tags r:id="rId68"/>
            </p:custDataLst>
          </p:nvPr>
        </p:nvSpPr>
        <p:spPr>
          <a:xfrm>
            <a:off x="9526771" y="4302220"/>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1" name="矩形 180">
            <a:extLst>
              <a:ext uri="{FF2B5EF4-FFF2-40B4-BE49-F238E27FC236}">
                <a16:creationId xmlns:a16="http://schemas.microsoft.com/office/drawing/2014/main" id="{2297E942-D01C-C863-6BAD-E9354A2A6F20}"/>
              </a:ext>
            </a:extLst>
          </p:cNvPr>
          <p:cNvSpPr/>
          <p:nvPr>
            <p:custDataLst>
              <p:tags r:id="rId69"/>
            </p:custDataLst>
          </p:nvPr>
        </p:nvSpPr>
        <p:spPr>
          <a:xfrm>
            <a:off x="9638814" y="4302220"/>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2" name="矩形 181">
            <a:extLst>
              <a:ext uri="{FF2B5EF4-FFF2-40B4-BE49-F238E27FC236}">
                <a16:creationId xmlns:a16="http://schemas.microsoft.com/office/drawing/2014/main" id="{45BB8B02-FE07-2BE3-D867-2840CF1A87CD}"/>
              </a:ext>
            </a:extLst>
          </p:cNvPr>
          <p:cNvSpPr/>
          <p:nvPr>
            <p:custDataLst>
              <p:tags r:id="rId70"/>
            </p:custDataLst>
          </p:nvPr>
        </p:nvSpPr>
        <p:spPr>
          <a:xfrm>
            <a:off x="9750005" y="4302220"/>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3" name="矩形 182">
            <a:extLst>
              <a:ext uri="{FF2B5EF4-FFF2-40B4-BE49-F238E27FC236}">
                <a16:creationId xmlns:a16="http://schemas.microsoft.com/office/drawing/2014/main" id="{7B6B3B07-0F96-DEB4-D195-0738C3F75890}"/>
              </a:ext>
            </a:extLst>
          </p:cNvPr>
          <p:cNvSpPr/>
          <p:nvPr>
            <p:custDataLst>
              <p:tags r:id="rId71"/>
            </p:custDataLst>
          </p:nvPr>
        </p:nvSpPr>
        <p:spPr>
          <a:xfrm>
            <a:off x="9862048" y="4302220"/>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4" name="矩形 183">
            <a:extLst>
              <a:ext uri="{FF2B5EF4-FFF2-40B4-BE49-F238E27FC236}">
                <a16:creationId xmlns:a16="http://schemas.microsoft.com/office/drawing/2014/main" id="{9E0FECD6-E934-D036-2FEB-78D493CFDC4B}"/>
              </a:ext>
            </a:extLst>
          </p:cNvPr>
          <p:cNvSpPr/>
          <p:nvPr>
            <p:custDataLst>
              <p:tags r:id="rId72"/>
            </p:custDataLst>
          </p:nvPr>
        </p:nvSpPr>
        <p:spPr>
          <a:xfrm>
            <a:off x="9973239" y="4302220"/>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5" name="矩形 184">
            <a:extLst>
              <a:ext uri="{FF2B5EF4-FFF2-40B4-BE49-F238E27FC236}">
                <a16:creationId xmlns:a16="http://schemas.microsoft.com/office/drawing/2014/main" id="{81360EB4-1AD8-D956-FCCA-76C3D3AECE9F}"/>
              </a:ext>
            </a:extLst>
          </p:cNvPr>
          <p:cNvSpPr/>
          <p:nvPr>
            <p:custDataLst>
              <p:tags r:id="rId73"/>
            </p:custDataLst>
          </p:nvPr>
        </p:nvSpPr>
        <p:spPr>
          <a:xfrm>
            <a:off x="10085281" y="4302220"/>
            <a:ext cx="108454"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6" name="任意形状 406">
            <a:extLst>
              <a:ext uri="{FF2B5EF4-FFF2-40B4-BE49-F238E27FC236}">
                <a16:creationId xmlns:a16="http://schemas.microsoft.com/office/drawing/2014/main" id="{A8DBAB8D-316F-138C-501C-B087FF739BFB}"/>
              </a:ext>
            </a:extLst>
          </p:cNvPr>
          <p:cNvSpPr/>
          <p:nvPr>
            <p:custDataLst>
              <p:tags r:id="rId74"/>
            </p:custDataLst>
          </p:nvPr>
        </p:nvSpPr>
        <p:spPr>
          <a:xfrm>
            <a:off x="6965028" y="3160967"/>
            <a:ext cx="207260" cy="1549323"/>
          </a:xfrm>
          <a:custGeom>
            <a:avLst/>
            <a:gdLst>
              <a:gd name="connsiteX0" fmla="*/ 207260 w 207260"/>
              <a:gd name="connsiteY0" fmla="*/ 0 h 1669773"/>
              <a:gd name="connsiteX1" fmla="*/ 526 w 207260"/>
              <a:gd name="connsiteY1" fmla="*/ 1208598 h 1669773"/>
              <a:gd name="connsiteX2" fmla="*/ 159552 w 207260"/>
              <a:gd name="connsiteY2" fmla="*/ 1669773 h 1669773"/>
            </a:gdLst>
            <a:ahLst/>
            <a:cxnLst>
              <a:cxn ang="0">
                <a:pos x="connsiteX0" y="connsiteY0"/>
              </a:cxn>
              <a:cxn ang="0">
                <a:pos x="connsiteX1" y="connsiteY1"/>
              </a:cxn>
              <a:cxn ang="0">
                <a:pos x="connsiteX2" y="connsiteY2"/>
              </a:cxn>
            </a:cxnLst>
            <a:rect l="l" t="t" r="r" b="b"/>
            <a:pathLst>
              <a:path w="207260" h="1669773">
                <a:moveTo>
                  <a:pt x="207260" y="0"/>
                </a:moveTo>
                <a:cubicBezTo>
                  <a:pt x="107868" y="465151"/>
                  <a:pt x="8477" y="930303"/>
                  <a:pt x="526" y="1208598"/>
                </a:cubicBezTo>
                <a:cubicBezTo>
                  <a:pt x="-7425" y="1486893"/>
                  <a:pt x="76063" y="1578333"/>
                  <a:pt x="159552" y="1669773"/>
                </a:cubicBezTo>
              </a:path>
            </a:pathLst>
          </a:custGeom>
          <a:noFill/>
          <a:ln w="19050" cap="flat" cmpd="sng" algn="ctr">
            <a:solidFill>
              <a:schemeClr val="tx1"/>
            </a:solidFill>
            <a:prstDash val="solid"/>
            <a:headEnd type="none" w="med" len="med"/>
            <a:tailEnd type="triangle" w="med" len="med"/>
          </a:ln>
          <a:effectLst/>
        </p:spPr>
        <p:txBody>
          <a:bodyPr rtlCol="0" anchor="ctr"/>
          <a:lstStyle/>
          <a:p>
            <a:pPr algn="ctr"/>
            <a:endParaRPr kumimoji="1" lang="zh-CN" altLang="en-US"/>
          </a:p>
        </p:txBody>
      </p:sp>
      <p:sp>
        <p:nvSpPr>
          <p:cNvPr id="187" name="下箭头 407">
            <a:extLst>
              <a:ext uri="{FF2B5EF4-FFF2-40B4-BE49-F238E27FC236}">
                <a16:creationId xmlns:a16="http://schemas.microsoft.com/office/drawing/2014/main" id="{C1CA6672-E141-3E20-8FF0-8FF006EB7AEF}"/>
              </a:ext>
            </a:extLst>
          </p:cNvPr>
          <p:cNvSpPr/>
          <p:nvPr>
            <p:custDataLst>
              <p:tags r:id="rId75"/>
            </p:custDataLst>
          </p:nvPr>
        </p:nvSpPr>
        <p:spPr>
          <a:xfrm>
            <a:off x="9388114" y="4618261"/>
            <a:ext cx="201334" cy="436415"/>
          </a:xfrm>
          <a:prstGeom prst="downArrow">
            <a:avLst/>
          </a:prstGeom>
          <a:solidFill>
            <a:schemeClr val="tx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8" name="矩形 187">
            <a:extLst>
              <a:ext uri="{FF2B5EF4-FFF2-40B4-BE49-F238E27FC236}">
                <a16:creationId xmlns:a16="http://schemas.microsoft.com/office/drawing/2014/main" id="{D7E9F158-FC4E-DBC9-14AC-FD7EC99F6747}"/>
              </a:ext>
            </a:extLst>
          </p:cNvPr>
          <p:cNvSpPr/>
          <p:nvPr>
            <p:custDataLst>
              <p:tags r:id="rId76"/>
            </p:custDataLst>
          </p:nvPr>
        </p:nvSpPr>
        <p:spPr>
          <a:xfrm>
            <a:off x="9523531" y="4666107"/>
            <a:ext cx="869149" cy="313932"/>
          </a:xfrm>
          <a:prstGeom prst="rect">
            <a:avLst/>
          </a:prstGeom>
        </p:spPr>
        <p:txBody>
          <a:bodyPr wrap="none">
            <a:spAutoFit/>
          </a:bodyPr>
          <a:lstStyle/>
          <a:p>
            <a:pPr lvl="0" algn="ctr">
              <a:lnSpc>
                <a:spcPct val="90000"/>
              </a:lnSpc>
              <a:spcBef>
                <a:spcPts val="1000"/>
              </a:spcBef>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④</a:t>
            </a:r>
            <a:r>
              <a:rPr kumimoji="1" lang="en-US" altLang="zh-CN" sz="1600" dirty="0" err="1">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wrssq</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9" name="文本框 188">
            <a:extLst>
              <a:ext uri="{FF2B5EF4-FFF2-40B4-BE49-F238E27FC236}">
                <a16:creationId xmlns:a16="http://schemas.microsoft.com/office/drawing/2014/main" id="{3B3B4203-0E06-937E-DF03-FF3CBFB094D9}"/>
              </a:ext>
            </a:extLst>
          </p:cNvPr>
          <p:cNvSpPr txBox="1"/>
          <p:nvPr>
            <p:custDataLst>
              <p:tags r:id="rId77"/>
            </p:custDataLst>
          </p:nvPr>
        </p:nvSpPr>
        <p:spPr>
          <a:xfrm>
            <a:off x="8719769" y="3603952"/>
            <a:ext cx="595035" cy="313932"/>
          </a:xfrm>
          <a:prstGeom prst="rect">
            <a:avLst/>
          </a:prstGeom>
          <a:noFill/>
        </p:spPr>
        <p:txBody>
          <a:bodyPr wrap="none" rtlCol="0">
            <a:spAutoFit/>
          </a:bodyPr>
          <a:lstStyle/>
          <a:p>
            <a:pPr algn="l">
              <a:lnSpc>
                <a:spcPct val="90000"/>
              </a:lnSpc>
            </a:pPr>
            <a:r>
              <a:rPr kumimoji="1" lang="en-US" altLang="zh-CN" sz="160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0x18</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0" name="文本框 189">
            <a:extLst>
              <a:ext uri="{FF2B5EF4-FFF2-40B4-BE49-F238E27FC236}">
                <a16:creationId xmlns:a16="http://schemas.microsoft.com/office/drawing/2014/main" id="{0120C4BC-FC01-0FB3-0343-47C0AE1CE835}"/>
              </a:ext>
            </a:extLst>
          </p:cNvPr>
          <p:cNvSpPr txBox="1"/>
          <p:nvPr>
            <p:custDataLst>
              <p:tags r:id="rId78"/>
            </p:custDataLst>
          </p:nvPr>
        </p:nvSpPr>
        <p:spPr>
          <a:xfrm>
            <a:off x="8292572" y="5464407"/>
            <a:ext cx="595035"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91" name="直线连接符 440">
            <a:extLst>
              <a:ext uri="{FF2B5EF4-FFF2-40B4-BE49-F238E27FC236}">
                <a16:creationId xmlns:a16="http://schemas.microsoft.com/office/drawing/2014/main" id="{7E0CE43A-9C37-C8F4-D64F-9D74D7101C3D}"/>
              </a:ext>
            </a:extLst>
          </p:cNvPr>
          <p:cNvCxnSpPr>
            <a:cxnSpLocks/>
          </p:cNvCxnSpPr>
          <p:nvPr>
            <p:custDataLst>
              <p:tags r:id="rId79"/>
            </p:custDataLst>
          </p:nvPr>
        </p:nvCxnSpPr>
        <p:spPr>
          <a:xfrm>
            <a:off x="9190321" y="3160967"/>
            <a:ext cx="134326" cy="1141253"/>
          </a:xfrm>
          <a:prstGeom prst="line">
            <a:avLst/>
          </a:prstGeom>
          <a:ln w="9525">
            <a:solidFill>
              <a:srgbClr val="FF0000"/>
            </a:solidFill>
            <a:prstDash val="lgDash"/>
          </a:ln>
        </p:spPr>
        <p:style>
          <a:lnRef idx="1">
            <a:schemeClr val="accent6"/>
          </a:lnRef>
          <a:fillRef idx="0">
            <a:schemeClr val="accent6"/>
          </a:fillRef>
          <a:effectRef idx="0">
            <a:schemeClr val="accent6"/>
          </a:effectRef>
          <a:fontRef idx="minor">
            <a:schemeClr val="tx1"/>
          </a:fontRef>
        </p:style>
      </p:cxnSp>
      <p:cxnSp>
        <p:nvCxnSpPr>
          <p:cNvPr id="192" name="直线连接符 441">
            <a:extLst>
              <a:ext uri="{FF2B5EF4-FFF2-40B4-BE49-F238E27FC236}">
                <a16:creationId xmlns:a16="http://schemas.microsoft.com/office/drawing/2014/main" id="{96CD2AF8-4AB3-4991-415C-6ED2DD7B0054}"/>
              </a:ext>
            </a:extLst>
          </p:cNvPr>
          <p:cNvCxnSpPr>
            <a:cxnSpLocks/>
          </p:cNvCxnSpPr>
          <p:nvPr>
            <p:custDataLst>
              <p:tags r:id="rId80"/>
            </p:custDataLst>
          </p:nvPr>
        </p:nvCxnSpPr>
        <p:spPr>
          <a:xfrm>
            <a:off x="10060655" y="3168901"/>
            <a:ext cx="134326" cy="1141253"/>
          </a:xfrm>
          <a:prstGeom prst="line">
            <a:avLst/>
          </a:prstGeom>
          <a:ln w="9525">
            <a:solidFill>
              <a:srgbClr val="FF0000"/>
            </a:solidFill>
            <a:prstDash val="lgDash"/>
          </a:ln>
        </p:spPr>
        <p:style>
          <a:lnRef idx="1">
            <a:schemeClr val="accent6"/>
          </a:lnRef>
          <a:fillRef idx="0">
            <a:schemeClr val="accent6"/>
          </a:fillRef>
          <a:effectRef idx="0">
            <a:schemeClr val="accent6"/>
          </a:effectRef>
          <a:fontRef idx="minor">
            <a:schemeClr val="tx1"/>
          </a:fontRef>
        </p:style>
      </p:cxnSp>
    </p:spTree>
    <p:custDataLst>
      <p:tags r:id="rId1"/>
    </p:custDataLst>
    <p:extLst>
      <p:ext uri="{BB962C8B-B14F-4D97-AF65-F5344CB8AC3E}">
        <p14:creationId xmlns:p14="http://schemas.microsoft.com/office/powerpoint/2010/main" val="1831137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nvPr>
        </p:nvSpPr>
        <p:spPr/>
        <p:txBody>
          <a:bodyPr/>
          <a:lstStyle/>
          <a:p>
            <a:r>
              <a:rPr lang="en-US" altLang="zh-CN" dirty="0"/>
              <a:t>Cmfile supports the read/write mode and the append mode.</a:t>
            </a:r>
          </a:p>
          <a:p>
            <a:r>
              <a:rPr lang="en-US" altLang="zh-CN" dirty="0"/>
              <a:t>Complicated </a:t>
            </a:r>
            <a:r>
              <a:rPr lang="en-US" altLang="zh-CN" dirty="0">
                <a:latin typeface="Times New Roman" panose="02020603050405020304" pitchFamily="18" charset="0"/>
                <a:cs typeface="Times New Roman" panose="02020603050405020304" pitchFamily="18" charset="0"/>
              </a:rPr>
              <a:t>WRSS</a:t>
            </a:r>
            <a:r>
              <a:rPr lang="en-US" altLang="zh-CN" dirty="0"/>
              <a:t> usages are hidden from users.</a:t>
            </a:r>
            <a:endParaRPr lang="zh-CN" altLang="en-US"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nvPr>
        </p:nvSpPr>
        <p:spPr/>
        <p:txBody>
          <a:bodyPr/>
          <a:lstStyle/>
          <a:p>
            <a:r>
              <a:rPr lang="en-US" altLang="zh-CN" dirty="0"/>
              <a:t>CETIS Framework</a:t>
            </a:r>
            <a:endParaRPr lang="zh-CN" altLang="en-US" dirty="0"/>
          </a:p>
        </p:txBody>
      </p:sp>
      <p:sp>
        <p:nvSpPr>
          <p:cNvPr id="13" name="矩形 12">
            <a:extLst>
              <a:ext uri="{FF2B5EF4-FFF2-40B4-BE49-F238E27FC236}">
                <a16:creationId xmlns:a16="http://schemas.microsoft.com/office/drawing/2014/main" id="{43BF0573-8979-49BE-7237-C5CBEBC0BAAA}"/>
              </a:ext>
            </a:extLst>
          </p:cNvPr>
          <p:cNvSpPr/>
          <p:nvPr/>
        </p:nvSpPr>
        <p:spPr>
          <a:xfrm>
            <a:off x="1283791" y="2651470"/>
            <a:ext cx="3941208" cy="3426627"/>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14" name="圆角矩形 79">
            <a:extLst>
              <a:ext uri="{FF2B5EF4-FFF2-40B4-BE49-F238E27FC236}">
                <a16:creationId xmlns:a16="http://schemas.microsoft.com/office/drawing/2014/main" id="{33A117B3-D917-A741-E55B-E1AB858E2C9D}"/>
              </a:ext>
            </a:extLst>
          </p:cNvPr>
          <p:cNvSpPr/>
          <p:nvPr/>
        </p:nvSpPr>
        <p:spPr>
          <a:xfrm>
            <a:off x="21000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2000" dirty="0">
                <a:solidFill>
                  <a:prstClr val="black"/>
                </a:solidFill>
                <a:latin typeface="Calibri" panose="020F0502020204030204" pitchFamily="34" charset="0"/>
                <a:ea typeface="等线" panose="02010600030101010101" pitchFamily="2" charset="-122"/>
              </a:rPr>
              <a:t>append</a:t>
            </a: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 mode </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20" name="文本框 19">
            <a:extLst>
              <a:ext uri="{FF2B5EF4-FFF2-40B4-BE49-F238E27FC236}">
                <a16:creationId xmlns:a16="http://schemas.microsoft.com/office/drawing/2014/main" id="{86C951CD-E7AB-D3B7-31B8-0FBAB332CED8}"/>
              </a:ext>
            </a:extLst>
          </p:cNvPr>
          <p:cNvSpPr txBox="1"/>
          <p:nvPr/>
        </p:nvSpPr>
        <p:spPr>
          <a:xfrm>
            <a:off x="1252993" y="2933282"/>
            <a:ext cx="4067180" cy="4149854"/>
          </a:xfrm>
          <a:prstGeom prst="rect">
            <a:avLst/>
          </a:prstGeom>
          <a:noFill/>
        </p:spPr>
        <p:txBody>
          <a:bodyPr wrap="square">
            <a:spAutoFit/>
          </a:bodyPr>
          <a:lstStyle/>
          <a:p>
            <a:pPr marL="228600" lvl="0" indent="-228600">
              <a:lnSpc>
                <a:spcPct val="90000"/>
              </a:lnSpc>
              <a:spcBef>
                <a:spcPts val="1000"/>
              </a:spcBef>
              <a:buFont typeface="Arial" panose="020B0604020202020204" pitchFamily="34" charset="0"/>
              <a:buChar char="•"/>
              <a:defRPr/>
            </a:pPr>
            <a:r>
              <a:rPr lang="en-US" altLang="zh-CN" sz="2000" dirty="0">
                <a:solidFill>
                  <a:prstClr val="black"/>
                </a:solidFill>
                <a:latin typeface="Calibri" panose="020F0502020204030204" pitchFamily="34" charset="0"/>
              </a:rPr>
              <a:t>Support the writing of small-sized data at consecutive positions of a cmfile.</a:t>
            </a:r>
          </a:p>
          <a:p>
            <a:pPr marL="228600" lvl="0" indent="-228600">
              <a:lnSpc>
                <a:spcPct val="90000"/>
              </a:lnSpc>
              <a:spcBef>
                <a:spcPts val="1000"/>
              </a:spcBef>
              <a:buFont typeface="Arial" panose="020B0604020202020204" pitchFamily="34" charset="0"/>
              <a:buChar char="•"/>
              <a:defRPr/>
            </a:pPr>
            <a:r>
              <a:rPr lang="en-US" altLang="zh-CN" sz="2000" dirty="0">
                <a:solidFill>
                  <a:prstClr val="black"/>
                </a:solidFill>
                <a:latin typeface="Calibri" panose="020F0502020204030204" pitchFamily="34" charset="0"/>
              </a:rPr>
              <a:t> Write-combine buffer (reserved 64-bit register)</a:t>
            </a:r>
          </a:p>
          <a:p>
            <a:pPr marL="228600" lvl="0" indent="-228600">
              <a:lnSpc>
                <a:spcPct val="90000"/>
              </a:lnSpc>
              <a:spcBef>
                <a:spcPts val="1000"/>
              </a:spcBef>
              <a:buFont typeface="Arial" panose="020B0604020202020204" pitchFamily="34" charset="0"/>
              <a:buChar char="•"/>
              <a:defRPr/>
            </a:pPr>
            <a:r>
              <a:rPr lang="en-US" altLang="zh-CN" sz="2000" dirty="0">
                <a:solidFill>
                  <a:prstClr val="black"/>
                </a:solidFill>
                <a:latin typeface="Calibri" panose="020F0502020204030204" pitchFamily="34" charset="0"/>
              </a:rPr>
              <a:t>Maintain the buffer</a:t>
            </a:r>
          </a:p>
          <a:p>
            <a:pPr marL="685800" lvl="1" indent="-228600">
              <a:buFont typeface="Calibri" panose="020F0502020204030204" pitchFamily="34" charset="0"/>
              <a:buChar char="–"/>
              <a:defRPr/>
            </a:pPr>
            <a:r>
              <a:rPr lang="en-US" altLang="zh-CN" sz="2000" dirty="0">
                <a:latin typeface="Calibri" panose="020F0502020204030204" pitchFamily="34" charset="0"/>
              </a:rPr>
              <a:t>Avoid buffer corruption</a:t>
            </a:r>
          </a:p>
          <a:p>
            <a:pPr marL="685800" lvl="1" indent="-228600">
              <a:buFont typeface="Calibri" panose="020F0502020204030204" pitchFamily="34" charset="0"/>
              <a:buChar char="–"/>
              <a:defRPr/>
            </a:pPr>
            <a:r>
              <a:rPr lang="en-US" altLang="zh-CN" sz="2000" dirty="0">
                <a:latin typeface="Calibri" panose="020F0502020204030204" pitchFamily="34" charset="0"/>
              </a:rPr>
              <a:t>Synchronize buffer implicitly by CETIS or explicitly by users</a:t>
            </a:r>
          </a:p>
          <a:p>
            <a:pPr marL="228600" lvl="0" indent="-228600">
              <a:lnSpc>
                <a:spcPct val="90000"/>
              </a:lnSpc>
              <a:spcBef>
                <a:spcPts val="1000"/>
              </a:spcBef>
              <a:buFont typeface="Arial" panose="020B0604020202020204" pitchFamily="34" charset="0"/>
              <a:buChar char="•"/>
              <a:defRPr/>
            </a:pPr>
            <a:endParaRPr lang="en-US" altLang="zh-CN" sz="2000" dirty="0">
              <a:solidFill>
                <a:prstClr val="black"/>
              </a:solidFill>
              <a:latin typeface="Calibri" panose="020F0502020204030204" pitchFamily="34" charset="0"/>
            </a:endParaRPr>
          </a:p>
          <a:p>
            <a:pPr marL="685800" lvl="1" indent="-228600">
              <a:lnSpc>
                <a:spcPct val="90000"/>
              </a:lnSpc>
              <a:spcBef>
                <a:spcPts val="1000"/>
              </a:spcBef>
              <a:buFont typeface="Arial" panose="020B0604020202020204" pitchFamily="34" charset="0"/>
              <a:buChar char="•"/>
              <a:defRPr/>
            </a:pPr>
            <a:endParaRPr lang="en-US" altLang="zh-CN" sz="2000" dirty="0">
              <a:solidFill>
                <a:prstClr val="black"/>
              </a:solidFill>
              <a:latin typeface="Calibri" panose="020F0502020204030204" pitchFamily="34" charset="0"/>
            </a:endParaRPr>
          </a:p>
          <a:p>
            <a:pPr marL="228600" lvl="0" indent="-228600">
              <a:lnSpc>
                <a:spcPct val="90000"/>
              </a:lnSpc>
              <a:spcBef>
                <a:spcPts val="1000"/>
              </a:spcBef>
              <a:buFont typeface="Arial" panose="020B0604020202020204" pitchFamily="34" charset="0"/>
              <a:buChar char="•"/>
              <a:defRPr/>
            </a:pPr>
            <a:endParaRPr lang="en-US" altLang="zh-CN" sz="2000" dirty="0">
              <a:solidFill>
                <a:prstClr val="black"/>
              </a:solidFill>
              <a:latin typeface="Calibri" panose="020F0502020204030204" pitchFamily="34" charset="0"/>
            </a:endParaRPr>
          </a:p>
        </p:txBody>
      </p:sp>
      <p:sp>
        <p:nvSpPr>
          <p:cNvPr id="4" name="矩形 3">
            <a:extLst>
              <a:ext uri="{FF2B5EF4-FFF2-40B4-BE49-F238E27FC236}">
                <a16:creationId xmlns:a16="http://schemas.microsoft.com/office/drawing/2014/main" id="{09CE71E2-389A-2D54-B12C-FEB565676232}"/>
              </a:ext>
            </a:extLst>
          </p:cNvPr>
          <p:cNvSpPr/>
          <p:nvPr/>
        </p:nvSpPr>
        <p:spPr>
          <a:xfrm>
            <a:off x="7380055" y="5200020"/>
            <a:ext cx="3282586" cy="252000"/>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 name="文本框 4">
            <a:extLst>
              <a:ext uri="{FF2B5EF4-FFF2-40B4-BE49-F238E27FC236}">
                <a16:creationId xmlns:a16="http://schemas.microsoft.com/office/drawing/2014/main" id="{857D3D5C-A7C9-231F-6A37-CF19BC486246}"/>
              </a:ext>
            </a:extLst>
          </p:cNvPr>
          <p:cNvSpPr txBox="1"/>
          <p:nvPr/>
        </p:nvSpPr>
        <p:spPr>
          <a:xfrm>
            <a:off x="6113555" y="5137409"/>
            <a:ext cx="938077" cy="313932"/>
          </a:xfrm>
          <a:prstGeom prst="rect">
            <a:avLst/>
          </a:prstGeom>
          <a:noFill/>
        </p:spPr>
        <p:txBody>
          <a:bodyPr wrap="none" rtlCol="0">
            <a:spAutoFit/>
          </a:bodyPr>
          <a:lstStyle/>
          <a:p>
            <a:pPr algn="l">
              <a:lnSpc>
                <a:spcPct val="90000"/>
              </a:lnSpc>
              <a:spcBef>
                <a:spcPts val="1000"/>
              </a:spcBef>
            </a:pPr>
            <a:r>
              <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endParaRPr kumimoji="1" lang="zh-CN" altLang="en-US"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a:extLst>
              <a:ext uri="{FF2B5EF4-FFF2-40B4-BE49-F238E27FC236}">
                <a16:creationId xmlns:a16="http://schemas.microsoft.com/office/drawing/2014/main" id="{C0D6A5A1-9BCD-062E-4192-7BB8F1E05A29}"/>
              </a:ext>
            </a:extLst>
          </p:cNvPr>
          <p:cNvSpPr/>
          <p:nvPr/>
        </p:nvSpPr>
        <p:spPr>
          <a:xfrm>
            <a:off x="7018547" y="3462218"/>
            <a:ext cx="3508919" cy="252000"/>
          </a:xfrm>
          <a:prstGeom prst="rect">
            <a:avLst/>
          </a:prstGeom>
          <a:solidFill>
            <a:schemeClr val="accent6">
              <a:lumMod val="40000"/>
              <a:lumOff val="60000"/>
            </a:schemeClr>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4E11C401-E0C2-2637-4DA2-FF563FC62F16}"/>
              </a:ext>
            </a:extLst>
          </p:cNvPr>
          <p:cNvSpPr txBox="1"/>
          <p:nvPr/>
        </p:nvSpPr>
        <p:spPr>
          <a:xfrm>
            <a:off x="6113555" y="3461388"/>
            <a:ext cx="779381" cy="289310"/>
          </a:xfrm>
          <a:prstGeom prst="rect">
            <a:avLst/>
          </a:prstGeom>
          <a:noFill/>
        </p:spPr>
        <p:txBody>
          <a:bodyPr wrap="none" rtlCol="0">
            <a:spAutoFit/>
          </a:bodyPr>
          <a:lstStyle/>
          <a:p>
            <a:pPr algn="ctr">
              <a:lnSpc>
                <a:spcPct val="80000"/>
              </a:lnSpc>
            </a:pPr>
            <a:r>
              <a:rPr kumimoji="1" lang="en-US" altLang="zh-CN" sz="1600" b="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Cmfile</a:t>
            </a:r>
            <a:endPar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8" name="直线连接符 305">
            <a:extLst>
              <a:ext uri="{FF2B5EF4-FFF2-40B4-BE49-F238E27FC236}">
                <a16:creationId xmlns:a16="http://schemas.microsoft.com/office/drawing/2014/main" id="{FFDD49B0-3E36-A4A3-3878-CFC78DCAC129}"/>
              </a:ext>
            </a:extLst>
          </p:cNvPr>
          <p:cNvCxnSpPr>
            <a:cxnSpLocks/>
          </p:cNvCxnSpPr>
          <p:nvPr/>
        </p:nvCxnSpPr>
        <p:spPr>
          <a:xfrm>
            <a:off x="7037664" y="3879103"/>
            <a:ext cx="146163" cy="1276312"/>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9" name="矩形 8">
            <a:extLst>
              <a:ext uri="{FF2B5EF4-FFF2-40B4-BE49-F238E27FC236}">
                <a16:creationId xmlns:a16="http://schemas.microsoft.com/office/drawing/2014/main" id="{1BA45E9E-6FA5-98DD-331D-6461A5073BE3}"/>
              </a:ext>
            </a:extLst>
          </p:cNvPr>
          <p:cNvSpPr/>
          <p:nvPr/>
        </p:nvSpPr>
        <p:spPr>
          <a:xfrm>
            <a:off x="7204409" y="5200020"/>
            <a:ext cx="3703800" cy="252000"/>
          </a:xfrm>
          <a:prstGeom prst="rect">
            <a:avLst/>
          </a:prstGeom>
          <a:no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文本框 9">
            <a:extLst>
              <a:ext uri="{FF2B5EF4-FFF2-40B4-BE49-F238E27FC236}">
                <a16:creationId xmlns:a16="http://schemas.microsoft.com/office/drawing/2014/main" id="{B3BDF911-C0BF-F7FB-2149-E757D154A7C6}"/>
              </a:ext>
            </a:extLst>
          </p:cNvPr>
          <p:cNvSpPr txBox="1"/>
          <p:nvPr/>
        </p:nvSpPr>
        <p:spPr>
          <a:xfrm>
            <a:off x="6894065" y="3640428"/>
            <a:ext cx="287258"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文本框 10">
            <a:extLst>
              <a:ext uri="{FF2B5EF4-FFF2-40B4-BE49-F238E27FC236}">
                <a16:creationId xmlns:a16="http://schemas.microsoft.com/office/drawing/2014/main" id="{C520D2AB-5271-F959-A26D-47A10ECA13C1}"/>
              </a:ext>
            </a:extLst>
          </p:cNvPr>
          <p:cNvSpPr txBox="1"/>
          <p:nvPr/>
        </p:nvSpPr>
        <p:spPr>
          <a:xfrm>
            <a:off x="6504309" y="5431874"/>
            <a:ext cx="80021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0x2000</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文本框 11">
            <a:extLst>
              <a:ext uri="{FF2B5EF4-FFF2-40B4-BE49-F238E27FC236}">
                <a16:creationId xmlns:a16="http://schemas.microsoft.com/office/drawing/2014/main" id="{AD93DE3B-65BE-D779-439E-488211176C6D}"/>
              </a:ext>
            </a:extLst>
          </p:cNvPr>
          <p:cNvSpPr txBox="1"/>
          <p:nvPr/>
        </p:nvSpPr>
        <p:spPr>
          <a:xfrm>
            <a:off x="8988646" y="2973604"/>
            <a:ext cx="1695656" cy="313932"/>
          </a:xfrm>
          <a:prstGeom prst="rect">
            <a:avLst/>
          </a:prstGeom>
          <a:noFill/>
        </p:spPr>
        <p:txBody>
          <a:bodyPr wrap="square" rtlCol="0">
            <a:spAutoFit/>
          </a:bodyPr>
          <a:lstStyle/>
          <a:p>
            <a:pPr>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Twice append 2B</a:t>
            </a:r>
          </a:p>
        </p:txBody>
      </p:sp>
      <p:sp>
        <p:nvSpPr>
          <p:cNvPr id="15" name="矩形 14">
            <a:extLst>
              <a:ext uri="{FF2B5EF4-FFF2-40B4-BE49-F238E27FC236}">
                <a16:creationId xmlns:a16="http://schemas.microsoft.com/office/drawing/2014/main" id="{C7550023-A061-18DA-CEFB-54A6EF553AF4}"/>
              </a:ext>
            </a:extLst>
          </p:cNvPr>
          <p:cNvSpPr/>
          <p:nvPr/>
        </p:nvSpPr>
        <p:spPr>
          <a:xfrm>
            <a:off x="8557529" y="3028968"/>
            <a:ext cx="111986"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矩形 15">
            <a:extLst>
              <a:ext uri="{FF2B5EF4-FFF2-40B4-BE49-F238E27FC236}">
                <a16:creationId xmlns:a16="http://schemas.microsoft.com/office/drawing/2014/main" id="{A7E98A02-9E92-268F-19BE-615AA356DE2E}"/>
              </a:ext>
            </a:extLst>
          </p:cNvPr>
          <p:cNvSpPr/>
          <p:nvPr/>
        </p:nvSpPr>
        <p:spPr>
          <a:xfrm>
            <a:off x="8666006" y="3028968"/>
            <a:ext cx="111113" cy="2160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7" name="矩形 16">
            <a:extLst>
              <a:ext uri="{FF2B5EF4-FFF2-40B4-BE49-F238E27FC236}">
                <a16:creationId xmlns:a16="http://schemas.microsoft.com/office/drawing/2014/main" id="{A8142048-32ED-F2A9-28DE-3DFD5A72DF93}"/>
              </a:ext>
            </a:extLst>
          </p:cNvPr>
          <p:cNvSpPr/>
          <p:nvPr/>
        </p:nvSpPr>
        <p:spPr>
          <a:xfrm>
            <a:off x="8771022" y="3028968"/>
            <a:ext cx="111986" cy="216000"/>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8" name="矩形 17">
            <a:extLst>
              <a:ext uri="{FF2B5EF4-FFF2-40B4-BE49-F238E27FC236}">
                <a16:creationId xmlns:a16="http://schemas.microsoft.com/office/drawing/2014/main" id="{B815519C-E987-754E-213D-FC2E2E8B8A14}"/>
              </a:ext>
            </a:extLst>
          </p:cNvPr>
          <p:cNvSpPr/>
          <p:nvPr/>
        </p:nvSpPr>
        <p:spPr>
          <a:xfrm>
            <a:off x="8879499" y="3028968"/>
            <a:ext cx="111113" cy="216000"/>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19" name="直线连接符 334">
            <a:extLst>
              <a:ext uri="{FF2B5EF4-FFF2-40B4-BE49-F238E27FC236}">
                <a16:creationId xmlns:a16="http://schemas.microsoft.com/office/drawing/2014/main" id="{A43D7013-E75F-F416-08BA-7FE6DB8208B1}"/>
              </a:ext>
            </a:extLst>
          </p:cNvPr>
          <p:cNvCxnSpPr>
            <a:cxnSpLocks/>
          </p:cNvCxnSpPr>
          <p:nvPr/>
        </p:nvCxnSpPr>
        <p:spPr>
          <a:xfrm>
            <a:off x="9005725" y="3244968"/>
            <a:ext cx="0" cy="252000"/>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21" name="下箭头 335">
            <a:extLst>
              <a:ext uri="{FF2B5EF4-FFF2-40B4-BE49-F238E27FC236}">
                <a16:creationId xmlns:a16="http://schemas.microsoft.com/office/drawing/2014/main" id="{4BBCAB95-6C99-1453-954C-32F8B872C0E6}"/>
              </a:ext>
            </a:extLst>
          </p:cNvPr>
          <p:cNvSpPr/>
          <p:nvPr/>
        </p:nvSpPr>
        <p:spPr>
          <a:xfrm>
            <a:off x="8563067" y="3280756"/>
            <a:ext cx="216000" cy="167564"/>
          </a:xfrm>
          <a:prstGeom prst="downArrow">
            <a:avLst/>
          </a:prstGeom>
          <a:solidFill>
            <a:schemeClr val="accent6">
              <a:lumMod val="60000"/>
              <a:lumOff val="40000"/>
            </a:schemeClr>
          </a:solid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矩形 21">
            <a:extLst>
              <a:ext uri="{FF2B5EF4-FFF2-40B4-BE49-F238E27FC236}">
                <a16:creationId xmlns:a16="http://schemas.microsoft.com/office/drawing/2014/main" id="{3B3117F0-4964-490B-0F4E-27D69EBB27B0}"/>
              </a:ext>
            </a:extLst>
          </p:cNvPr>
          <p:cNvSpPr/>
          <p:nvPr/>
        </p:nvSpPr>
        <p:spPr>
          <a:xfrm>
            <a:off x="8559502" y="3462218"/>
            <a:ext cx="446223" cy="244497"/>
          </a:xfrm>
          <a:prstGeom prst="rect">
            <a:avLst/>
          </a:prstGeom>
          <a:noFill/>
          <a:ln w="12700">
            <a:solidFill>
              <a:schemeClr val="tx1"/>
            </a:solidFill>
            <a:prstDash val="lg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23" name="直线连接符 337">
            <a:extLst>
              <a:ext uri="{FF2B5EF4-FFF2-40B4-BE49-F238E27FC236}">
                <a16:creationId xmlns:a16="http://schemas.microsoft.com/office/drawing/2014/main" id="{25A794C2-4E3B-5F59-FDF4-5C2B9F7DB7F9}"/>
              </a:ext>
            </a:extLst>
          </p:cNvPr>
          <p:cNvCxnSpPr>
            <a:cxnSpLocks/>
          </p:cNvCxnSpPr>
          <p:nvPr/>
        </p:nvCxnSpPr>
        <p:spPr>
          <a:xfrm>
            <a:off x="8559502" y="3236888"/>
            <a:ext cx="0" cy="252000"/>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24" name="文本框 23">
            <a:extLst>
              <a:ext uri="{FF2B5EF4-FFF2-40B4-BE49-F238E27FC236}">
                <a16:creationId xmlns:a16="http://schemas.microsoft.com/office/drawing/2014/main" id="{FEC3A9EB-40C6-CAE9-6CE5-301020F68FA5}"/>
              </a:ext>
            </a:extLst>
          </p:cNvPr>
          <p:cNvSpPr txBox="1"/>
          <p:nvPr/>
        </p:nvSpPr>
        <p:spPr>
          <a:xfrm>
            <a:off x="6113555" y="2933282"/>
            <a:ext cx="1167307" cy="313932"/>
          </a:xfrm>
          <a:prstGeom prst="rect">
            <a:avLst/>
          </a:prstGeom>
          <a:noFill/>
        </p:spPr>
        <p:txBody>
          <a:bodyPr wrap="square" rtlCol="0">
            <a:spAutoFit/>
          </a:bodyPr>
          <a:lstStyle/>
          <a:p>
            <a:pPr algn="l">
              <a:lnSpc>
                <a:spcPct val="90000"/>
              </a:lnSpc>
            </a:pPr>
            <a:r>
              <a:rPr kumimoji="1" lang="en-US" altLang="zh-CN" sz="16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Operations</a:t>
            </a:r>
            <a:endParaRPr kumimoji="1" lang="zh-CN" altLang="en-US" sz="1600" b="1"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文本框 24">
            <a:extLst>
              <a:ext uri="{FF2B5EF4-FFF2-40B4-BE49-F238E27FC236}">
                <a16:creationId xmlns:a16="http://schemas.microsoft.com/office/drawing/2014/main" id="{123C3235-A3AB-B578-9FB4-5AF2D964E828}"/>
              </a:ext>
            </a:extLst>
          </p:cNvPr>
          <p:cNvSpPr txBox="1"/>
          <p:nvPr/>
        </p:nvSpPr>
        <p:spPr>
          <a:xfrm>
            <a:off x="8263685" y="3679388"/>
            <a:ext cx="595035"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0x34</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文本框 25">
            <a:extLst>
              <a:ext uri="{FF2B5EF4-FFF2-40B4-BE49-F238E27FC236}">
                <a16:creationId xmlns:a16="http://schemas.microsoft.com/office/drawing/2014/main" id="{1EF5996F-5777-7DD0-4A1C-410A648CF38F}"/>
              </a:ext>
            </a:extLst>
          </p:cNvPr>
          <p:cNvSpPr txBox="1"/>
          <p:nvPr/>
        </p:nvSpPr>
        <p:spPr>
          <a:xfrm>
            <a:off x="8399787" y="3887852"/>
            <a:ext cx="2054858" cy="313932"/>
          </a:xfrm>
          <a:prstGeom prst="rect">
            <a:avLst/>
          </a:prstGeom>
          <a:noFill/>
        </p:spPr>
        <p:txBody>
          <a:bodyPr wrap="none" rtlCol="0">
            <a:spAutoFit/>
          </a:bodyPr>
          <a:lstStyle/>
          <a:p>
            <a:pPr>
              <a:lnSpc>
                <a:spcPct val="90000"/>
              </a:lnSpc>
            </a:pPr>
            <a:r>
              <a:rPr kumimoji="1" lang="en"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buffer: reserved</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%R14</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矩形 26">
            <a:extLst>
              <a:ext uri="{FF2B5EF4-FFF2-40B4-BE49-F238E27FC236}">
                <a16:creationId xmlns:a16="http://schemas.microsoft.com/office/drawing/2014/main" id="{838BD4F5-715B-2206-9579-923A7FD00BD9}"/>
              </a:ext>
            </a:extLst>
          </p:cNvPr>
          <p:cNvSpPr/>
          <p:nvPr/>
        </p:nvSpPr>
        <p:spPr>
          <a:xfrm>
            <a:off x="8484793" y="4212056"/>
            <a:ext cx="907493" cy="177173"/>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8" name="文本框 27">
            <a:extLst>
              <a:ext uri="{FF2B5EF4-FFF2-40B4-BE49-F238E27FC236}">
                <a16:creationId xmlns:a16="http://schemas.microsoft.com/office/drawing/2014/main" id="{1C275831-8C47-8A9A-2483-2A580478B553}"/>
              </a:ext>
            </a:extLst>
          </p:cNvPr>
          <p:cNvSpPr txBox="1"/>
          <p:nvPr/>
        </p:nvSpPr>
        <p:spPr>
          <a:xfrm>
            <a:off x="9352002" y="4145975"/>
            <a:ext cx="889987"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init</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state</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9" name="矩形 28">
            <a:extLst>
              <a:ext uri="{FF2B5EF4-FFF2-40B4-BE49-F238E27FC236}">
                <a16:creationId xmlns:a16="http://schemas.microsoft.com/office/drawing/2014/main" id="{E64B3F24-3FDD-9D14-C929-B904388BE5CF}"/>
              </a:ext>
            </a:extLst>
          </p:cNvPr>
          <p:cNvSpPr/>
          <p:nvPr/>
        </p:nvSpPr>
        <p:spPr>
          <a:xfrm>
            <a:off x="8484793" y="4454350"/>
            <a:ext cx="907493" cy="177173"/>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0" name="矩形 29">
            <a:extLst>
              <a:ext uri="{FF2B5EF4-FFF2-40B4-BE49-F238E27FC236}">
                <a16:creationId xmlns:a16="http://schemas.microsoft.com/office/drawing/2014/main" id="{5B1E3007-73F1-F0AF-28C1-0C2583C7A510}"/>
              </a:ext>
            </a:extLst>
          </p:cNvPr>
          <p:cNvSpPr/>
          <p:nvPr/>
        </p:nvSpPr>
        <p:spPr>
          <a:xfrm>
            <a:off x="8484793" y="4693452"/>
            <a:ext cx="907493" cy="183819"/>
          </a:xfrm>
          <a:prstGeom prst="rect">
            <a:avLst/>
          </a:prstGeom>
          <a:solidFill>
            <a:schemeClr val="bg2"/>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80000"/>
              </a:lnSpc>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1" name="矩形 30">
            <a:extLst>
              <a:ext uri="{FF2B5EF4-FFF2-40B4-BE49-F238E27FC236}">
                <a16:creationId xmlns:a16="http://schemas.microsoft.com/office/drawing/2014/main" id="{11F35208-E9D2-4DA4-3E61-0F72E10B83AF}"/>
              </a:ext>
            </a:extLst>
          </p:cNvPr>
          <p:cNvSpPr/>
          <p:nvPr/>
        </p:nvSpPr>
        <p:spPr>
          <a:xfrm>
            <a:off x="8434215" y="4146990"/>
            <a:ext cx="2008223" cy="792000"/>
          </a:xfrm>
          <a:prstGeom prst="rect">
            <a:avLst/>
          </a:prstGeom>
          <a:ln>
            <a:solidFill>
              <a:schemeClr val="tx1"/>
            </a:solidFill>
            <a:prstDash val="lgDash"/>
          </a:ln>
        </p:spPr>
        <p:txBody>
          <a:bodyPr wrap="square" rtlCol="0" anchor="ctr">
            <a:spAutoFit/>
          </a:bodyPr>
          <a:lstStyle/>
          <a:p>
            <a:pPr algn="ctr">
              <a:lnSpc>
                <a:spcPct val="80000"/>
              </a:lnSpc>
            </a:pP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2" name="文本框 31">
            <a:extLst>
              <a:ext uri="{FF2B5EF4-FFF2-40B4-BE49-F238E27FC236}">
                <a16:creationId xmlns:a16="http://schemas.microsoft.com/office/drawing/2014/main" id="{F0B25E14-7286-F16C-EE6D-B6C3B3B68E66}"/>
              </a:ext>
            </a:extLst>
          </p:cNvPr>
          <p:cNvSpPr txBox="1"/>
          <p:nvPr/>
        </p:nvSpPr>
        <p:spPr>
          <a:xfrm>
            <a:off x="9457008" y="4374503"/>
            <a:ext cx="699230"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stateC</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3" name="文本框 32">
            <a:extLst>
              <a:ext uri="{FF2B5EF4-FFF2-40B4-BE49-F238E27FC236}">
                <a16:creationId xmlns:a16="http://schemas.microsoft.com/office/drawing/2014/main" id="{0BF70A2C-6B8D-3F20-7CD3-E33D5BD6F707}"/>
              </a:ext>
            </a:extLst>
          </p:cNvPr>
          <p:cNvSpPr txBox="1"/>
          <p:nvPr/>
        </p:nvSpPr>
        <p:spPr>
          <a:xfrm>
            <a:off x="9457008" y="4625058"/>
            <a:ext cx="710451"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stateD</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4" name="矩形 33">
            <a:extLst>
              <a:ext uri="{FF2B5EF4-FFF2-40B4-BE49-F238E27FC236}">
                <a16:creationId xmlns:a16="http://schemas.microsoft.com/office/drawing/2014/main" id="{A794AB46-3658-9B51-7ACD-437F7E4C3D8B}"/>
              </a:ext>
            </a:extLst>
          </p:cNvPr>
          <p:cNvSpPr/>
          <p:nvPr/>
        </p:nvSpPr>
        <p:spPr>
          <a:xfrm>
            <a:off x="8951721" y="4454350"/>
            <a:ext cx="108000" cy="177174"/>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5" name="矩形 34">
            <a:extLst>
              <a:ext uri="{FF2B5EF4-FFF2-40B4-BE49-F238E27FC236}">
                <a16:creationId xmlns:a16="http://schemas.microsoft.com/office/drawing/2014/main" id="{CFA0CE9A-3593-634D-C2FF-1EE9EFCF7246}"/>
              </a:ext>
            </a:extLst>
          </p:cNvPr>
          <p:cNvSpPr/>
          <p:nvPr/>
        </p:nvSpPr>
        <p:spPr>
          <a:xfrm>
            <a:off x="9060368" y="4454350"/>
            <a:ext cx="108000" cy="177174"/>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6" name="文本框 35">
            <a:extLst>
              <a:ext uri="{FF2B5EF4-FFF2-40B4-BE49-F238E27FC236}">
                <a16:creationId xmlns:a16="http://schemas.microsoft.com/office/drawing/2014/main" id="{6CA17089-9214-39BD-1895-C0BA2FE1D7B6}"/>
              </a:ext>
            </a:extLst>
          </p:cNvPr>
          <p:cNvSpPr txBox="1"/>
          <p:nvPr/>
        </p:nvSpPr>
        <p:spPr>
          <a:xfrm>
            <a:off x="8555040" y="5556084"/>
            <a:ext cx="77296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8</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bytes</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37" name="左大括号 36">
            <a:extLst>
              <a:ext uri="{FF2B5EF4-FFF2-40B4-BE49-F238E27FC236}">
                <a16:creationId xmlns:a16="http://schemas.microsoft.com/office/drawing/2014/main" id="{B291A880-9C39-0A71-2178-714312048D79}"/>
              </a:ext>
            </a:extLst>
          </p:cNvPr>
          <p:cNvSpPr/>
          <p:nvPr/>
        </p:nvSpPr>
        <p:spPr>
          <a:xfrm rot="16200000">
            <a:off x="8860304" y="5098940"/>
            <a:ext cx="167564" cy="901144"/>
          </a:xfrm>
          <a:prstGeom prst="leftBrace">
            <a:avLst>
              <a:gd name="adj1" fmla="val 36148"/>
              <a:gd name="adj2" fmla="val 49549"/>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sz="1600"/>
          </a:p>
        </p:txBody>
      </p:sp>
      <p:cxnSp>
        <p:nvCxnSpPr>
          <p:cNvPr id="38" name="直线连接符 358">
            <a:extLst>
              <a:ext uri="{FF2B5EF4-FFF2-40B4-BE49-F238E27FC236}">
                <a16:creationId xmlns:a16="http://schemas.microsoft.com/office/drawing/2014/main" id="{F92A44E2-907A-F3DB-96C9-6E08A2509DC9}"/>
              </a:ext>
            </a:extLst>
          </p:cNvPr>
          <p:cNvCxnSpPr>
            <a:cxnSpLocks/>
          </p:cNvCxnSpPr>
          <p:nvPr/>
        </p:nvCxnSpPr>
        <p:spPr>
          <a:xfrm>
            <a:off x="8493514" y="5215874"/>
            <a:ext cx="0" cy="216000"/>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cxnSp>
        <p:nvCxnSpPr>
          <p:cNvPr id="39" name="直线连接符 359">
            <a:extLst>
              <a:ext uri="{FF2B5EF4-FFF2-40B4-BE49-F238E27FC236}">
                <a16:creationId xmlns:a16="http://schemas.microsoft.com/office/drawing/2014/main" id="{C4E31140-BC82-96F9-27F1-5CA4F2BB901F}"/>
              </a:ext>
            </a:extLst>
          </p:cNvPr>
          <p:cNvCxnSpPr>
            <a:cxnSpLocks/>
          </p:cNvCxnSpPr>
          <p:nvPr/>
        </p:nvCxnSpPr>
        <p:spPr>
          <a:xfrm>
            <a:off x="9396935" y="5218847"/>
            <a:ext cx="0" cy="216000"/>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40" name="矩形 39">
            <a:extLst>
              <a:ext uri="{FF2B5EF4-FFF2-40B4-BE49-F238E27FC236}">
                <a16:creationId xmlns:a16="http://schemas.microsoft.com/office/drawing/2014/main" id="{D89FD099-CBD5-1F5A-0310-57294B7178E3}"/>
              </a:ext>
            </a:extLst>
          </p:cNvPr>
          <p:cNvSpPr/>
          <p:nvPr/>
        </p:nvSpPr>
        <p:spPr>
          <a:xfrm>
            <a:off x="7433388" y="3714217"/>
            <a:ext cx="893193" cy="486287"/>
          </a:xfrm>
          <a:prstGeom prst="rect">
            <a:avLst/>
          </a:prstGeom>
        </p:spPr>
        <p:txBody>
          <a:bodyPr wrap="none">
            <a:spAutoFit/>
          </a:bodyPr>
          <a:lstStyle/>
          <a:p>
            <a:pPr lvl="0" algn="ctr">
              <a:lnSpc>
                <a:spcPct val="80000"/>
              </a:lnSpc>
            </a:pPr>
            <a:r>
              <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①</a:t>
            </a:r>
            <a:endPar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lvl="0" algn="ctr">
              <a:lnSpc>
                <a:spcPct val="80000"/>
              </a:lnSpc>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combine</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1" name="任意形状 361">
            <a:extLst>
              <a:ext uri="{FF2B5EF4-FFF2-40B4-BE49-F238E27FC236}">
                <a16:creationId xmlns:a16="http://schemas.microsoft.com/office/drawing/2014/main" id="{03BED60D-E6D2-4E4D-D2F4-23BBE11F1321}"/>
              </a:ext>
            </a:extLst>
          </p:cNvPr>
          <p:cNvSpPr/>
          <p:nvPr/>
        </p:nvSpPr>
        <p:spPr>
          <a:xfrm>
            <a:off x="8287345" y="3201059"/>
            <a:ext cx="253322" cy="1403350"/>
          </a:xfrm>
          <a:custGeom>
            <a:avLst/>
            <a:gdLst>
              <a:gd name="connsiteX0" fmla="*/ 299574 w 299574"/>
              <a:gd name="connsiteY0" fmla="*/ 0 h 1403350"/>
              <a:gd name="connsiteX1" fmla="*/ 7474 w 299574"/>
              <a:gd name="connsiteY1" fmla="*/ 762000 h 1403350"/>
              <a:gd name="connsiteX2" fmla="*/ 115424 w 299574"/>
              <a:gd name="connsiteY2" fmla="*/ 1403350 h 1403350"/>
            </a:gdLst>
            <a:ahLst/>
            <a:cxnLst>
              <a:cxn ang="0">
                <a:pos x="connsiteX0" y="connsiteY0"/>
              </a:cxn>
              <a:cxn ang="0">
                <a:pos x="connsiteX1" y="connsiteY1"/>
              </a:cxn>
              <a:cxn ang="0">
                <a:pos x="connsiteX2" y="connsiteY2"/>
              </a:cxn>
            </a:cxnLst>
            <a:rect l="l" t="t" r="r" b="b"/>
            <a:pathLst>
              <a:path w="299574" h="1403350">
                <a:moveTo>
                  <a:pt x="299574" y="0"/>
                </a:moveTo>
                <a:cubicBezTo>
                  <a:pt x="168870" y="264054"/>
                  <a:pt x="38166" y="528108"/>
                  <a:pt x="7474" y="762000"/>
                </a:cubicBezTo>
                <a:cubicBezTo>
                  <a:pt x="-23218" y="995892"/>
                  <a:pt x="46103" y="1199621"/>
                  <a:pt x="115424" y="1403350"/>
                </a:cubicBezTo>
              </a:path>
            </a:pathLst>
          </a:custGeom>
          <a:noFill/>
          <a:ln w="19050" cap="flat" cmpd="sng" algn="ctr">
            <a:solidFill>
              <a:schemeClr val="tx1"/>
            </a:solidFill>
            <a:prstDash val="solid"/>
            <a:headEnd type="none" w="med" len="med"/>
            <a:tailEnd type="triangle" w="med" len="med"/>
          </a:ln>
          <a:effectLst/>
        </p:spPr>
        <p:txBody>
          <a:bodyPr rtlCol="0" anchor="ctr"/>
          <a:lstStyle/>
          <a:p>
            <a:pPr algn="ctr"/>
            <a:endParaRPr kumimoji="1" lang="zh-CN" altLang="en-US"/>
          </a:p>
        </p:txBody>
      </p:sp>
      <p:sp>
        <p:nvSpPr>
          <p:cNvPr id="42" name="任意形状 362">
            <a:extLst>
              <a:ext uri="{FF2B5EF4-FFF2-40B4-BE49-F238E27FC236}">
                <a16:creationId xmlns:a16="http://schemas.microsoft.com/office/drawing/2014/main" id="{649C9626-5E41-B71C-C3EA-4E1D8E84DE47}"/>
              </a:ext>
            </a:extLst>
          </p:cNvPr>
          <p:cNvSpPr/>
          <p:nvPr/>
        </p:nvSpPr>
        <p:spPr>
          <a:xfrm>
            <a:off x="8227954" y="3866122"/>
            <a:ext cx="195568" cy="908050"/>
          </a:xfrm>
          <a:custGeom>
            <a:avLst/>
            <a:gdLst>
              <a:gd name="connsiteX0" fmla="*/ 87794 w 221144"/>
              <a:gd name="connsiteY0" fmla="*/ 0 h 908050"/>
              <a:gd name="connsiteX1" fmla="*/ 5244 w 221144"/>
              <a:gd name="connsiteY1" fmla="*/ 571500 h 908050"/>
              <a:gd name="connsiteX2" fmla="*/ 221144 w 221144"/>
              <a:gd name="connsiteY2" fmla="*/ 908050 h 908050"/>
            </a:gdLst>
            <a:ahLst/>
            <a:cxnLst>
              <a:cxn ang="0">
                <a:pos x="connsiteX0" y="connsiteY0"/>
              </a:cxn>
              <a:cxn ang="0">
                <a:pos x="connsiteX1" y="connsiteY1"/>
              </a:cxn>
              <a:cxn ang="0">
                <a:pos x="connsiteX2" y="connsiteY2"/>
              </a:cxn>
            </a:cxnLst>
            <a:rect l="l" t="t" r="r" b="b"/>
            <a:pathLst>
              <a:path w="221144" h="908050">
                <a:moveTo>
                  <a:pt x="87794" y="0"/>
                </a:moveTo>
                <a:cubicBezTo>
                  <a:pt x="35406" y="210079"/>
                  <a:pt x="-16981" y="420158"/>
                  <a:pt x="5244" y="571500"/>
                </a:cubicBezTo>
                <a:cubicBezTo>
                  <a:pt x="27469" y="722842"/>
                  <a:pt x="124306" y="815446"/>
                  <a:pt x="221144" y="908050"/>
                </a:cubicBezTo>
              </a:path>
            </a:pathLst>
          </a:custGeom>
          <a:noFill/>
          <a:ln w="19050" cap="flat" cmpd="sng" algn="ctr">
            <a:solidFill>
              <a:schemeClr val="tx1"/>
            </a:solidFill>
            <a:prstDash val="solid"/>
            <a:headEnd type="none" w="med" len="med"/>
            <a:tailEnd type="triangle" w="med" len="med"/>
          </a:ln>
          <a:effectLst/>
        </p:spPr>
        <p:txBody>
          <a:bodyPr rtlCol="0" anchor="ctr"/>
          <a:lstStyle/>
          <a:p>
            <a:pPr algn="ctr"/>
            <a:endParaRPr kumimoji="1" lang="zh-CN" altLang="en-US"/>
          </a:p>
        </p:txBody>
      </p:sp>
      <p:sp>
        <p:nvSpPr>
          <p:cNvPr id="43" name="矩形 42">
            <a:extLst>
              <a:ext uri="{FF2B5EF4-FFF2-40B4-BE49-F238E27FC236}">
                <a16:creationId xmlns:a16="http://schemas.microsoft.com/office/drawing/2014/main" id="{FB08C310-7BFA-64F8-8B4B-76CF1866B933}"/>
              </a:ext>
            </a:extLst>
          </p:cNvPr>
          <p:cNvSpPr/>
          <p:nvPr/>
        </p:nvSpPr>
        <p:spPr>
          <a:xfrm>
            <a:off x="7508821" y="4407328"/>
            <a:ext cx="893193" cy="486287"/>
          </a:xfrm>
          <a:prstGeom prst="rect">
            <a:avLst/>
          </a:prstGeom>
        </p:spPr>
        <p:txBody>
          <a:bodyPr wrap="none">
            <a:spAutoFit/>
          </a:bodyPr>
          <a:lstStyle/>
          <a:p>
            <a:pPr lvl="0" algn="ctr">
              <a:lnSpc>
                <a:spcPct val="80000"/>
              </a:lnSpc>
            </a:pPr>
            <a:r>
              <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②</a:t>
            </a:r>
            <a:endPar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a:p>
            <a:pPr lvl="0" algn="ctr">
              <a:lnSpc>
                <a:spcPct val="80000"/>
              </a:lnSpc>
            </a:pPr>
            <a:r>
              <a:rPr kumimoji="1" lang="en-US" altLang="zh-CN"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combine</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4" name="下箭头 364">
            <a:extLst>
              <a:ext uri="{FF2B5EF4-FFF2-40B4-BE49-F238E27FC236}">
                <a16:creationId xmlns:a16="http://schemas.microsoft.com/office/drawing/2014/main" id="{CABFB093-D72E-9135-035B-A2803F9950D5}"/>
              </a:ext>
            </a:extLst>
          </p:cNvPr>
          <p:cNvSpPr/>
          <p:nvPr/>
        </p:nvSpPr>
        <p:spPr>
          <a:xfrm>
            <a:off x="9093755" y="4981804"/>
            <a:ext cx="193933" cy="177710"/>
          </a:xfrm>
          <a:prstGeom prst="downArrow">
            <a:avLst/>
          </a:prstGeom>
          <a:solidFill>
            <a:schemeClr val="tx1"/>
          </a:solid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45" name="矩形 44">
            <a:extLst>
              <a:ext uri="{FF2B5EF4-FFF2-40B4-BE49-F238E27FC236}">
                <a16:creationId xmlns:a16="http://schemas.microsoft.com/office/drawing/2014/main" id="{19A63D24-EFC9-1548-3A17-C7EA2D617B05}"/>
              </a:ext>
            </a:extLst>
          </p:cNvPr>
          <p:cNvSpPr/>
          <p:nvPr/>
        </p:nvSpPr>
        <p:spPr>
          <a:xfrm>
            <a:off x="9227288" y="4920874"/>
            <a:ext cx="869149" cy="313932"/>
          </a:xfrm>
          <a:prstGeom prst="rect">
            <a:avLst/>
          </a:prstGeom>
        </p:spPr>
        <p:txBody>
          <a:bodyPr wrap="none">
            <a:spAutoFit/>
          </a:bodyPr>
          <a:lstStyle/>
          <a:p>
            <a:pPr lvl="0" algn="ctr">
              <a:lnSpc>
                <a:spcPct val="90000"/>
              </a:lnSpc>
              <a:spcBef>
                <a:spcPts val="1000"/>
              </a:spcBef>
            </a:pPr>
            <a:r>
              <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③</a:t>
            </a:r>
            <a:r>
              <a:rPr kumimoji="1" lang="en-US" altLang="zh-CN" sz="1600" dirty="0" err="1">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wrssq</a:t>
            </a:r>
            <a:endParaRPr kumimoji="1" lang="zh-CN" altLang="en-US" sz="16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46" name="直线连接符 366">
            <a:extLst>
              <a:ext uri="{FF2B5EF4-FFF2-40B4-BE49-F238E27FC236}">
                <a16:creationId xmlns:a16="http://schemas.microsoft.com/office/drawing/2014/main" id="{985D35A2-2713-5362-0D6D-6A922BA7B4CC}"/>
              </a:ext>
            </a:extLst>
          </p:cNvPr>
          <p:cNvCxnSpPr>
            <a:cxnSpLocks/>
          </p:cNvCxnSpPr>
          <p:nvPr/>
        </p:nvCxnSpPr>
        <p:spPr>
          <a:xfrm>
            <a:off x="8935739" y="5220192"/>
            <a:ext cx="0" cy="216000"/>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47" name="文本框 46">
            <a:extLst>
              <a:ext uri="{FF2B5EF4-FFF2-40B4-BE49-F238E27FC236}">
                <a16:creationId xmlns:a16="http://schemas.microsoft.com/office/drawing/2014/main" id="{C9AC5E33-3664-1FEA-F280-1C2F47540D41}"/>
              </a:ext>
            </a:extLst>
          </p:cNvPr>
          <p:cNvSpPr txBox="1"/>
          <p:nvPr/>
        </p:nvSpPr>
        <p:spPr>
          <a:xfrm>
            <a:off x="7457561" y="4875046"/>
            <a:ext cx="1109599"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append_ptr</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8" name="任意形状 368">
            <a:extLst>
              <a:ext uri="{FF2B5EF4-FFF2-40B4-BE49-F238E27FC236}">
                <a16:creationId xmlns:a16="http://schemas.microsoft.com/office/drawing/2014/main" id="{C1FCA614-9BE6-5E57-F9E8-44A4031CA5D5}"/>
              </a:ext>
            </a:extLst>
          </p:cNvPr>
          <p:cNvSpPr/>
          <p:nvPr/>
        </p:nvSpPr>
        <p:spPr>
          <a:xfrm>
            <a:off x="8488569" y="5036602"/>
            <a:ext cx="457200" cy="169370"/>
          </a:xfrm>
          <a:custGeom>
            <a:avLst/>
            <a:gdLst>
              <a:gd name="connsiteX0" fmla="*/ 0 w 457200"/>
              <a:gd name="connsiteY0" fmla="*/ 0 h 133350"/>
              <a:gd name="connsiteX1" fmla="*/ 457200 w 457200"/>
              <a:gd name="connsiteY1" fmla="*/ 0 h 133350"/>
              <a:gd name="connsiteX2" fmla="*/ 457200 w 457200"/>
              <a:gd name="connsiteY2" fmla="*/ 133350 h 133350"/>
            </a:gdLst>
            <a:ahLst/>
            <a:cxnLst>
              <a:cxn ang="0">
                <a:pos x="connsiteX0" y="connsiteY0"/>
              </a:cxn>
              <a:cxn ang="0">
                <a:pos x="connsiteX1" y="connsiteY1"/>
              </a:cxn>
              <a:cxn ang="0">
                <a:pos x="connsiteX2" y="connsiteY2"/>
              </a:cxn>
            </a:cxnLst>
            <a:rect l="l" t="t" r="r" b="b"/>
            <a:pathLst>
              <a:path w="457200" h="133350">
                <a:moveTo>
                  <a:pt x="0" y="0"/>
                </a:moveTo>
                <a:lnTo>
                  <a:pt x="457200" y="0"/>
                </a:lnTo>
                <a:lnTo>
                  <a:pt x="457200" y="133350"/>
                </a:lnTo>
              </a:path>
            </a:pathLst>
          </a:custGeom>
          <a:noFill/>
          <a:ln w="19050">
            <a:solidFill>
              <a:schemeClr val="tx1"/>
            </a:solidFill>
            <a:prstDash val="lgDash"/>
            <a:headEnd type="none" w="med" len="med"/>
            <a:tailEnd type="triangle" w="med" len="med"/>
          </a:ln>
        </p:spPr>
        <p:txBody>
          <a:bodyPr rtlCol="0" anchor="ctr"/>
          <a:lstStyle/>
          <a:p>
            <a:pPr algn="ctr"/>
            <a:endParaRPr kumimoji="1" lang="zh-CN" altLang="en-US"/>
          </a:p>
        </p:txBody>
      </p:sp>
      <p:cxnSp>
        <p:nvCxnSpPr>
          <p:cNvPr id="49" name="直线连接符 369">
            <a:extLst>
              <a:ext uri="{FF2B5EF4-FFF2-40B4-BE49-F238E27FC236}">
                <a16:creationId xmlns:a16="http://schemas.microsoft.com/office/drawing/2014/main" id="{28A3F8B3-BA79-0CD2-1D63-4A519AC433E0}"/>
              </a:ext>
            </a:extLst>
          </p:cNvPr>
          <p:cNvCxnSpPr>
            <a:cxnSpLocks/>
          </p:cNvCxnSpPr>
          <p:nvPr/>
        </p:nvCxnSpPr>
        <p:spPr>
          <a:xfrm>
            <a:off x="8777119" y="3462218"/>
            <a:ext cx="0" cy="216000"/>
          </a:xfrm>
          <a:prstGeom prst="line">
            <a:avLst/>
          </a:prstGeom>
          <a:ln w="12700">
            <a:solidFill>
              <a:schemeClr val="tx1"/>
            </a:solidFill>
            <a:prstDash val="lgDash"/>
          </a:ln>
        </p:spPr>
        <p:style>
          <a:lnRef idx="1">
            <a:schemeClr val="accent6"/>
          </a:lnRef>
          <a:fillRef idx="0">
            <a:schemeClr val="accent6"/>
          </a:fillRef>
          <a:effectRef idx="0">
            <a:schemeClr val="accent6"/>
          </a:effectRef>
          <a:fontRef idx="minor">
            <a:schemeClr val="tx1"/>
          </a:fontRef>
        </p:style>
      </p:cxnSp>
      <p:sp>
        <p:nvSpPr>
          <p:cNvPr id="50" name="下箭头 370">
            <a:extLst>
              <a:ext uri="{FF2B5EF4-FFF2-40B4-BE49-F238E27FC236}">
                <a16:creationId xmlns:a16="http://schemas.microsoft.com/office/drawing/2014/main" id="{70205D3D-1CCA-4D92-2520-93B4D40CAFDD}"/>
              </a:ext>
            </a:extLst>
          </p:cNvPr>
          <p:cNvSpPr/>
          <p:nvPr/>
        </p:nvSpPr>
        <p:spPr>
          <a:xfrm>
            <a:off x="8782843" y="3286180"/>
            <a:ext cx="216000" cy="167564"/>
          </a:xfrm>
          <a:prstGeom prst="downArrow">
            <a:avLst/>
          </a:prstGeom>
          <a:solidFill>
            <a:schemeClr val="accent6">
              <a:lumMod val="60000"/>
              <a:lumOff val="40000"/>
            </a:schemeClr>
          </a:solid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51" name="文本框 50">
            <a:extLst>
              <a:ext uri="{FF2B5EF4-FFF2-40B4-BE49-F238E27FC236}">
                <a16:creationId xmlns:a16="http://schemas.microsoft.com/office/drawing/2014/main" id="{25D2FDE4-970B-381B-DB27-D8F8C471D169}"/>
              </a:ext>
            </a:extLst>
          </p:cNvPr>
          <p:cNvSpPr txBox="1"/>
          <p:nvPr/>
        </p:nvSpPr>
        <p:spPr>
          <a:xfrm>
            <a:off x="8997318" y="3180950"/>
            <a:ext cx="1691489" cy="313932"/>
          </a:xfrm>
          <a:prstGeom prst="rect">
            <a:avLst/>
          </a:prstGeom>
          <a:noFill/>
        </p:spPr>
        <p:txBody>
          <a:bodyPr wrap="none" rtlCol="0">
            <a:spAutoFit/>
          </a:bodyPr>
          <a:lstStyle/>
          <a:p>
            <a:pPr algn="l">
              <a:lnSpc>
                <a:spcPct val="90000"/>
              </a:lnSpc>
            </a:pPr>
            <a:r>
              <a:rPr kumimoji="1" lang="en-US" altLang="zh-CN"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append_pos</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=0x34</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2" name="矩形 51">
            <a:extLst>
              <a:ext uri="{FF2B5EF4-FFF2-40B4-BE49-F238E27FC236}">
                <a16:creationId xmlns:a16="http://schemas.microsoft.com/office/drawing/2014/main" id="{31B81E38-E801-311C-6A3C-BC29DE955C32}"/>
              </a:ext>
            </a:extLst>
          </p:cNvPr>
          <p:cNvSpPr/>
          <p:nvPr/>
        </p:nvSpPr>
        <p:spPr>
          <a:xfrm>
            <a:off x="8423522" y="5208482"/>
            <a:ext cx="2037746" cy="264688"/>
          </a:xfrm>
          <a:prstGeom prst="rect">
            <a:avLst/>
          </a:prstGeom>
        </p:spPr>
        <p:txBody>
          <a:bodyPr wrap="square">
            <a:spAutoFit/>
          </a:bodyPr>
          <a:lstStyle/>
          <a:p>
            <a:pPr lvl="0" algn="ctr">
              <a:lnSpc>
                <a:spcPct val="80000"/>
              </a:lnSpc>
            </a:pP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Isolated</a:t>
            </a:r>
            <a:r>
              <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Memory</a:t>
            </a:r>
            <a:r>
              <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Region</a:t>
            </a:r>
            <a:endParaRPr kumimoji="1" lang="zh-CN" altLang="en-US" sz="1400" dirty="0">
              <a:ln w="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3" name="直线箭头连接符 375">
            <a:extLst>
              <a:ext uri="{FF2B5EF4-FFF2-40B4-BE49-F238E27FC236}">
                <a16:creationId xmlns:a16="http://schemas.microsoft.com/office/drawing/2014/main" id="{DEF88FF4-2EBE-D37A-807B-AD59BD0C6CDB}"/>
              </a:ext>
            </a:extLst>
          </p:cNvPr>
          <p:cNvCxnSpPr/>
          <p:nvPr/>
        </p:nvCxnSpPr>
        <p:spPr>
          <a:xfrm>
            <a:off x="10184161" y="4220955"/>
            <a:ext cx="0" cy="68400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4" name="文本框 53">
            <a:extLst>
              <a:ext uri="{FF2B5EF4-FFF2-40B4-BE49-F238E27FC236}">
                <a16:creationId xmlns:a16="http://schemas.microsoft.com/office/drawing/2014/main" id="{23C6ECDF-BF21-DD74-FCB7-54FFCB6BAC90}"/>
              </a:ext>
            </a:extLst>
          </p:cNvPr>
          <p:cNvSpPr txBox="1"/>
          <p:nvPr/>
        </p:nvSpPr>
        <p:spPr>
          <a:xfrm rot="10800000">
            <a:off x="10115045" y="4237490"/>
            <a:ext cx="412421" cy="572062"/>
          </a:xfrm>
          <a:prstGeom prst="rect">
            <a:avLst/>
          </a:prstGeom>
          <a:noFill/>
        </p:spPr>
        <p:txBody>
          <a:bodyPr vert="eaVert" wrap="squar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Time</a:t>
            </a:r>
            <a:endParaRPr kumimoji="1" lang="zh-CN" altLang="en-US" sz="1600" dirty="0" err="1">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cxnSp>
        <p:nvCxnSpPr>
          <p:cNvPr id="55" name="直线连接符 377">
            <a:extLst>
              <a:ext uri="{FF2B5EF4-FFF2-40B4-BE49-F238E27FC236}">
                <a16:creationId xmlns:a16="http://schemas.microsoft.com/office/drawing/2014/main" id="{F8F23D58-AFCF-9993-83B7-3256833CB862}"/>
              </a:ext>
            </a:extLst>
          </p:cNvPr>
          <p:cNvCxnSpPr>
            <a:cxnSpLocks/>
          </p:cNvCxnSpPr>
          <p:nvPr/>
        </p:nvCxnSpPr>
        <p:spPr>
          <a:xfrm>
            <a:off x="10511555" y="3734142"/>
            <a:ext cx="151087" cy="1416227"/>
          </a:xfrm>
          <a:prstGeom prst="line">
            <a:avLst/>
          </a:prstGeom>
          <a:ln w="9525">
            <a:prstDash val="lgDash"/>
          </a:ln>
        </p:spPr>
        <p:style>
          <a:lnRef idx="1">
            <a:schemeClr val="accent6"/>
          </a:lnRef>
          <a:fillRef idx="0">
            <a:schemeClr val="accent6"/>
          </a:fillRef>
          <a:effectRef idx="0">
            <a:schemeClr val="accent6"/>
          </a:effectRef>
          <a:fontRef idx="minor">
            <a:schemeClr val="tx1"/>
          </a:fontRef>
        </p:style>
      </p:cxnSp>
      <p:sp>
        <p:nvSpPr>
          <p:cNvPr id="56" name="矩形 55">
            <a:extLst>
              <a:ext uri="{FF2B5EF4-FFF2-40B4-BE49-F238E27FC236}">
                <a16:creationId xmlns:a16="http://schemas.microsoft.com/office/drawing/2014/main" id="{870705A3-C709-F966-006A-8DEF8AAAEEF1}"/>
              </a:ext>
            </a:extLst>
          </p:cNvPr>
          <p:cNvSpPr/>
          <p:nvPr/>
        </p:nvSpPr>
        <p:spPr>
          <a:xfrm>
            <a:off x="8961102" y="4693452"/>
            <a:ext cx="109306" cy="184300"/>
          </a:xfrm>
          <a:prstGeom prst="rect">
            <a:avLst/>
          </a:prstGeom>
          <a:solidFill>
            <a:schemeClr val="accent1">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7" name="矩形 56">
            <a:extLst>
              <a:ext uri="{FF2B5EF4-FFF2-40B4-BE49-F238E27FC236}">
                <a16:creationId xmlns:a16="http://schemas.microsoft.com/office/drawing/2014/main" id="{B9EDAEB3-417C-E131-4DBF-C73E6D01F6E3}"/>
              </a:ext>
            </a:extLst>
          </p:cNvPr>
          <p:cNvSpPr/>
          <p:nvPr/>
        </p:nvSpPr>
        <p:spPr>
          <a:xfrm>
            <a:off x="9172930" y="4693452"/>
            <a:ext cx="109306" cy="184300"/>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8" name="矩形 57">
            <a:extLst>
              <a:ext uri="{FF2B5EF4-FFF2-40B4-BE49-F238E27FC236}">
                <a16:creationId xmlns:a16="http://schemas.microsoft.com/office/drawing/2014/main" id="{2BB50393-0DF8-D25D-E86C-2594DA62826D}"/>
              </a:ext>
            </a:extLst>
          </p:cNvPr>
          <p:cNvSpPr/>
          <p:nvPr/>
        </p:nvSpPr>
        <p:spPr>
          <a:xfrm>
            <a:off x="9279721" y="4693452"/>
            <a:ext cx="108454" cy="184300"/>
          </a:xfrm>
          <a:prstGeom prst="rect">
            <a:avLst/>
          </a:prstGeom>
          <a:solidFill>
            <a:schemeClr val="accent2">
              <a:lumMod val="60000"/>
              <a:lumOff val="40000"/>
            </a:schemeClr>
          </a:solidFill>
          <a:ln w="1905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59" name="矩形 58">
            <a:extLst>
              <a:ext uri="{FF2B5EF4-FFF2-40B4-BE49-F238E27FC236}">
                <a16:creationId xmlns:a16="http://schemas.microsoft.com/office/drawing/2014/main" id="{82C6AF64-54F8-9EA3-CF08-F127E130E237}"/>
              </a:ext>
            </a:extLst>
          </p:cNvPr>
          <p:cNvSpPr/>
          <p:nvPr/>
        </p:nvSpPr>
        <p:spPr>
          <a:xfrm>
            <a:off x="9067893" y="4696644"/>
            <a:ext cx="105037" cy="181108"/>
          </a:xfrm>
          <a:prstGeom prst="rect">
            <a:avLst/>
          </a:prstGeom>
          <a:solidFill>
            <a:schemeClr val="accent1">
              <a:lumMod val="60000"/>
              <a:lumOff val="40000"/>
            </a:schemeClr>
          </a:solidFill>
          <a:ln w="12700">
            <a:solidFill>
              <a:schemeClr val="tx1"/>
            </a:solid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20509729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custDataLst>
              <p:tags r:id="rId2"/>
            </p:custDataLst>
          </p:nvPr>
        </p:nvSpPr>
        <p:spPr/>
        <p:txBody>
          <a:bodyPr/>
          <a:lstStyle/>
          <a:p>
            <a:r>
              <a:rPr lang="en-US" altLang="zh-CN" dirty="0"/>
              <a:t>CETIS provides APIs to implement read/write mode and append mode operations on </a:t>
            </a:r>
            <a:r>
              <a:rPr lang="en-US" altLang="zh-CN" dirty="0" err="1"/>
              <a:t>cmfiles</a:t>
            </a:r>
            <a:r>
              <a:rPr lang="en-US" altLang="zh-CN" dirty="0"/>
              <a:t>.</a:t>
            </a:r>
          </a:p>
          <a:p>
            <a:pPr>
              <a:buChar char=" "/>
            </a:pPr>
            <a:r>
              <a:rPr lang="en-US" altLang="zh-CN"/>
              <a:t>                                                           </a:t>
            </a:r>
            <a:endParaRPr lang="en-US" altLang="zh-CN"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custDataLst>
              <p:tags r:id="rId3"/>
            </p:custDataLst>
          </p:nvPr>
        </p:nvSpPr>
        <p:spPr/>
        <p:txBody>
          <a:bodyPr/>
          <a:lstStyle/>
          <a:p>
            <a:r>
              <a:rPr lang="en-US" altLang="zh-CN" dirty="0"/>
              <a:t>CETIS Framework</a:t>
            </a:r>
            <a:endParaRPr lang="zh-CN" altLang="en-US" dirty="0"/>
          </a:p>
        </p:txBody>
      </p:sp>
      <p:grpSp>
        <p:nvGrpSpPr>
          <p:cNvPr id="5" name="组合 4">
            <a:extLst>
              <a:ext uri="{FF2B5EF4-FFF2-40B4-BE49-F238E27FC236}">
                <a16:creationId xmlns:a16="http://schemas.microsoft.com/office/drawing/2014/main" id="{0D94C005-9DFD-CF9A-9FC7-24096792A148}"/>
              </a:ext>
            </a:extLst>
          </p:cNvPr>
          <p:cNvGrpSpPr/>
          <p:nvPr>
            <p:custDataLst>
              <p:tags r:id="rId4"/>
            </p:custDataLst>
          </p:nvPr>
        </p:nvGrpSpPr>
        <p:grpSpPr>
          <a:xfrm>
            <a:off x="1070010" y="2978468"/>
            <a:ext cx="4325809" cy="2984796"/>
            <a:chOff x="6780214" y="2891345"/>
            <a:chExt cx="4325809" cy="2984796"/>
          </a:xfrm>
        </p:grpSpPr>
        <p:sp>
          <p:nvSpPr>
            <p:cNvPr id="4" name="圆角矩形 2">
              <a:extLst>
                <a:ext uri="{FF2B5EF4-FFF2-40B4-BE49-F238E27FC236}">
                  <a16:creationId xmlns:a16="http://schemas.microsoft.com/office/drawing/2014/main" id="{016BC014-450C-4413-F127-2C72A1CE106E}"/>
                </a:ext>
              </a:extLst>
            </p:cNvPr>
            <p:cNvSpPr/>
            <p:nvPr/>
          </p:nvSpPr>
          <p:spPr>
            <a:xfrm>
              <a:off x="6780214" y="4950267"/>
              <a:ext cx="4319564" cy="41863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3">
              <a:extLst>
                <a:ext uri="{FF2B5EF4-FFF2-40B4-BE49-F238E27FC236}">
                  <a16:creationId xmlns:a16="http://schemas.microsoft.com/office/drawing/2014/main" id="{2E19E2C7-E143-62EA-A7D4-ECDAE81A9BD3}"/>
                </a:ext>
              </a:extLst>
            </p:cNvPr>
            <p:cNvSpPr/>
            <p:nvPr/>
          </p:nvSpPr>
          <p:spPr>
            <a:xfrm>
              <a:off x="6785749" y="4426268"/>
              <a:ext cx="4319564" cy="406360"/>
            </a:xfrm>
            <a:prstGeom prst="roundRect">
              <a:avLst/>
            </a:prstGeom>
            <a:noFill/>
            <a:ln w="19050" cap="flat" cmpd="sng" algn="ctr">
              <a:solidFill>
                <a:schemeClr val="tx1"/>
              </a:solidFill>
              <a:prstDash val="solid"/>
            </a:ln>
            <a:effectLst>
              <a:outerShdw blurRad="63500" dist="38100" dir="2700000" algn="tl" rotWithShape="0">
                <a:prstClr val="black">
                  <a:alpha val="40000"/>
                </a:prstClr>
              </a:outerShdw>
            </a:effectLst>
          </p:spPr>
          <p:txBody>
            <a:bodyPr lIns="0" tIns="0" rIns="0" bIns="0" rtlCol="0" anchor="ctr"/>
            <a:lstStyle/>
            <a:p>
              <a:pPr marL="0" marR="0" indent="0" algn="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12447C4D-88FE-3B5E-6A5B-66DA8B59A9B4}"/>
                </a:ext>
              </a:extLst>
            </p:cNvPr>
            <p:cNvSpPr txBox="1"/>
            <p:nvPr/>
          </p:nvSpPr>
          <p:spPr>
            <a:xfrm>
              <a:off x="6938415" y="4483438"/>
              <a:ext cx="746102"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LLVM</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圆角矩形 5">
              <a:extLst>
                <a:ext uri="{FF2B5EF4-FFF2-40B4-BE49-F238E27FC236}">
                  <a16:creationId xmlns:a16="http://schemas.microsoft.com/office/drawing/2014/main" id="{0ADB8C8C-5FE0-367A-8364-CE0365511C3B}"/>
                </a:ext>
              </a:extLst>
            </p:cNvPr>
            <p:cNvSpPr/>
            <p:nvPr/>
          </p:nvSpPr>
          <p:spPr>
            <a:xfrm>
              <a:off x="8257687" y="4503571"/>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a:outerShdw blurRad="50800" dist="38100" dir="2700000" algn="tl" rotWithShape="0">
                <a:prstClr val="black">
                  <a:alpha val="40000"/>
                </a:prstClr>
              </a:outerShdw>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Library</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圆角矩形 6">
              <a:extLst>
                <a:ext uri="{FF2B5EF4-FFF2-40B4-BE49-F238E27FC236}">
                  <a16:creationId xmlns:a16="http://schemas.microsoft.com/office/drawing/2014/main" id="{383A2DEC-75D1-396E-834D-4D1C742BCE20}"/>
                </a:ext>
              </a:extLst>
            </p:cNvPr>
            <p:cNvSpPr/>
            <p:nvPr/>
          </p:nvSpPr>
          <p:spPr>
            <a:xfrm>
              <a:off x="6780214" y="2924396"/>
              <a:ext cx="2609980" cy="967828"/>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DDF8CBA6-778B-A7D1-1F82-7B7A926E6040}"/>
                </a:ext>
              </a:extLst>
            </p:cNvPr>
            <p:cNvSpPr txBox="1"/>
            <p:nvPr/>
          </p:nvSpPr>
          <p:spPr>
            <a:xfrm>
              <a:off x="7222934" y="2891345"/>
              <a:ext cx="1782026"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Run-Time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defenses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圆角矩形 8">
              <a:extLst>
                <a:ext uri="{FF2B5EF4-FFF2-40B4-BE49-F238E27FC236}">
                  <a16:creationId xmlns:a16="http://schemas.microsoft.com/office/drawing/2014/main" id="{1B9982C5-7C8C-2E50-E3CC-0C8DC4869BCD}"/>
                </a:ext>
              </a:extLst>
            </p:cNvPr>
            <p:cNvSpPr/>
            <p:nvPr/>
          </p:nvSpPr>
          <p:spPr>
            <a:xfrm>
              <a:off x="6883006" y="3183109"/>
              <a:ext cx="1212426"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solidFill>
                    <a:schemeClr val="tx1">
                      <a:lumMod val="95000"/>
                      <a:lumOff val="5000"/>
                    </a:schemeClr>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3D320859-FF09-CF8F-FB8E-FB2FEB358C89}"/>
                </a:ext>
              </a:extLst>
            </p:cNvPr>
            <p:cNvSpPr txBox="1"/>
            <p:nvPr/>
          </p:nvSpPr>
          <p:spPr>
            <a:xfrm>
              <a:off x="7203397" y="3152867"/>
              <a:ext cx="503664"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CPI</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圆角矩形 10">
              <a:extLst>
                <a:ext uri="{FF2B5EF4-FFF2-40B4-BE49-F238E27FC236}">
                  <a16:creationId xmlns:a16="http://schemas.microsoft.com/office/drawing/2014/main" id="{9BCC9DE9-69A6-BE83-C003-4DD048FF51CB}"/>
                </a:ext>
              </a:extLst>
            </p:cNvPr>
            <p:cNvSpPr/>
            <p:nvPr/>
          </p:nvSpPr>
          <p:spPr>
            <a:xfrm>
              <a:off x="6943982" y="3419125"/>
              <a:ext cx="1088375" cy="257734"/>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safe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region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圆角矩形 11">
              <a:extLst>
                <a:ext uri="{FF2B5EF4-FFF2-40B4-BE49-F238E27FC236}">
                  <a16:creationId xmlns:a16="http://schemas.microsoft.com/office/drawing/2014/main" id="{3C392D01-60B2-29A3-A1FE-540883F7859C}"/>
                </a:ext>
              </a:extLst>
            </p:cNvPr>
            <p:cNvSpPr/>
            <p:nvPr/>
          </p:nvSpPr>
          <p:spPr>
            <a:xfrm>
              <a:off x="8170584" y="3196737"/>
              <a:ext cx="1135465"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B37BFC15-2C5F-0627-B078-EF6228C8922C}"/>
                </a:ext>
              </a:extLst>
            </p:cNvPr>
            <p:cNvSpPr txBox="1"/>
            <p:nvPr/>
          </p:nvSpPr>
          <p:spPr>
            <a:xfrm>
              <a:off x="8308180" y="3153034"/>
              <a:ext cx="798617"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CFIXX</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圆角矩形 13">
              <a:extLst>
                <a:ext uri="{FF2B5EF4-FFF2-40B4-BE49-F238E27FC236}">
                  <a16:creationId xmlns:a16="http://schemas.microsoft.com/office/drawing/2014/main" id="{FFB2A626-CE06-C1DE-BCD4-954B8D4927F0}"/>
                </a:ext>
              </a:extLst>
            </p:cNvPr>
            <p:cNvSpPr/>
            <p:nvPr/>
          </p:nvSpPr>
          <p:spPr>
            <a:xfrm>
              <a:off x="8235916" y="3419125"/>
              <a:ext cx="1000728" cy="254582"/>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metadata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圆角矩形 14">
              <a:extLst>
                <a:ext uri="{FF2B5EF4-FFF2-40B4-BE49-F238E27FC236}">
                  <a16:creationId xmlns:a16="http://schemas.microsoft.com/office/drawing/2014/main" id="{12DB2C6D-C7F6-C099-CEF2-E278F9CB402A}"/>
                </a:ext>
              </a:extLst>
            </p:cNvPr>
            <p:cNvSpPr/>
            <p:nvPr/>
          </p:nvSpPr>
          <p:spPr>
            <a:xfrm>
              <a:off x="9511558" y="2924396"/>
              <a:ext cx="1577435" cy="984507"/>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8C5AF167-DA99-20F5-A9C4-979B05542161}"/>
                </a:ext>
              </a:extLst>
            </p:cNvPr>
            <p:cNvSpPr txBox="1"/>
            <p:nvPr/>
          </p:nvSpPr>
          <p:spPr>
            <a:xfrm>
              <a:off x="9959571" y="2897429"/>
              <a:ext cx="58862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圆角矩形 16">
              <a:extLst>
                <a:ext uri="{FF2B5EF4-FFF2-40B4-BE49-F238E27FC236}">
                  <a16:creationId xmlns:a16="http://schemas.microsoft.com/office/drawing/2014/main" id="{C9819CAA-C4C7-2855-7ED0-CDA063DEB7B2}"/>
                </a:ext>
              </a:extLst>
            </p:cNvPr>
            <p:cNvSpPr/>
            <p:nvPr/>
          </p:nvSpPr>
          <p:spPr>
            <a:xfrm>
              <a:off x="9581124" y="3193976"/>
              <a:ext cx="1284667" cy="277015"/>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code</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A5A1F78F-0BD2-2DBF-1332-4D0F577608CF}"/>
                </a:ext>
              </a:extLst>
            </p:cNvPr>
            <p:cNvSpPr txBox="1"/>
            <p:nvPr/>
          </p:nvSpPr>
          <p:spPr>
            <a:xfrm>
              <a:off x="7099029" y="5015790"/>
              <a:ext cx="445956"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圆角矩形 18">
              <a:extLst>
                <a:ext uri="{FF2B5EF4-FFF2-40B4-BE49-F238E27FC236}">
                  <a16:creationId xmlns:a16="http://schemas.microsoft.com/office/drawing/2014/main" id="{D6989A53-E80D-FD99-6F2B-D52791A19047}"/>
                </a:ext>
              </a:extLst>
            </p:cNvPr>
            <p:cNvSpPr/>
            <p:nvPr/>
          </p:nvSpPr>
          <p:spPr>
            <a:xfrm>
              <a:off x="8257687" y="5023535"/>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support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圆角矩形 19">
              <a:extLst>
                <a:ext uri="{FF2B5EF4-FFF2-40B4-BE49-F238E27FC236}">
                  <a16:creationId xmlns:a16="http://schemas.microsoft.com/office/drawing/2014/main" id="{6CF22510-0BC4-B155-B192-7BC8BC9B7F81}"/>
                </a:ext>
              </a:extLst>
            </p:cNvPr>
            <p:cNvSpPr/>
            <p:nvPr/>
          </p:nvSpPr>
          <p:spPr>
            <a:xfrm>
              <a:off x="6784437" y="5486544"/>
              <a:ext cx="4319564" cy="38959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07937C65-30B4-A4D0-04AC-DC3171736BB0}"/>
                </a:ext>
              </a:extLst>
            </p:cNvPr>
            <p:cNvSpPr/>
            <p:nvPr/>
          </p:nvSpPr>
          <p:spPr>
            <a:xfrm>
              <a:off x="6782685" y="4013199"/>
              <a:ext cx="4322628" cy="287078"/>
            </a:xfrm>
            <a:prstGeom prst="rect">
              <a:avLst/>
            </a:prstGeom>
            <a:solidFill>
              <a:schemeClr val="accent6">
                <a:lumMod val="40000"/>
                <a:lumOff val="60000"/>
              </a:schemeClr>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圆角矩形 22">
              <a:extLst>
                <a:ext uri="{FF2B5EF4-FFF2-40B4-BE49-F238E27FC236}">
                  <a16:creationId xmlns:a16="http://schemas.microsoft.com/office/drawing/2014/main" id="{C008D24E-71BA-6A51-3DB5-E9F9A44FA8EB}"/>
                </a:ext>
              </a:extLst>
            </p:cNvPr>
            <p:cNvSpPr/>
            <p:nvPr/>
          </p:nvSpPr>
          <p:spPr>
            <a:xfrm>
              <a:off x="9586585" y="3537604"/>
              <a:ext cx="1284667" cy="264619"/>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E7535A6D-D0C4-57C9-5458-6C66B1DCD968}"/>
                </a:ext>
              </a:extLst>
            </p:cNvPr>
            <p:cNvSpPr txBox="1"/>
            <p:nvPr/>
          </p:nvSpPr>
          <p:spPr>
            <a:xfrm>
              <a:off x="6814374" y="5520033"/>
              <a:ext cx="994183"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Hardware</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圆角矩形 24">
              <a:extLst>
                <a:ext uri="{FF2B5EF4-FFF2-40B4-BE49-F238E27FC236}">
                  <a16:creationId xmlns:a16="http://schemas.microsoft.com/office/drawing/2014/main" id="{834FD2EA-9A8C-E8E7-BF63-EB08E09428FC}"/>
                </a:ext>
              </a:extLst>
            </p:cNvPr>
            <p:cNvSpPr/>
            <p:nvPr/>
          </p:nvSpPr>
          <p:spPr>
            <a:xfrm>
              <a:off x="8402520" y="5559812"/>
              <a:ext cx="1029806" cy="26693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Intel CET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圆角矩形 25">
              <a:extLst>
                <a:ext uri="{FF2B5EF4-FFF2-40B4-BE49-F238E27FC236}">
                  <a16:creationId xmlns:a16="http://schemas.microsoft.com/office/drawing/2014/main" id="{C221CD6C-9DB2-CFEC-8874-FE34277528BB}"/>
                </a:ext>
              </a:extLst>
            </p:cNvPr>
            <p:cNvSpPr/>
            <p:nvPr/>
          </p:nvSpPr>
          <p:spPr>
            <a:xfrm>
              <a:off x="7730945" y="3964278"/>
              <a:ext cx="2811556" cy="423746"/>
            </a:xfrm>
            <a:prstGeom prst="roundRect">
              <a:avLst>
                <a:gd name="adj" fmla="val 0"/>
              </a:avLst>
            </a:prstGeom>
            <a:no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CETIS Memory File Abstraction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9" name="Graphic 12" descr="Lock">
              <a:extLst>
                <a:ext uri="{FF2B5EF4-FFF2-40B4-BE49-F238E27FC236}">
                  <a16:creationId xmlns:a16="http://schemas.microsoft.com/office/drawing/2014/main" id="{2C6217FF-0700-47A6-9648-C725A70F502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311553" y="3539657"/>
              <a:ext cx="353231" cy="353231"/>
            </a:xfrm>
            <a:prstGeom prst="rect">
              <a:avLst/>
            </a:prstGeom>
          </p:spPr>
        </p:pic>
        <p:pic>
          <p:nvPicPr>
            <p:cNvPr id="30" name="Graphic 12" descr="Lock">
              <a:extLst>
                <a:ext uri="{FF2B5EF4-FFF2-40B4-BE49-F238E27FC236}">
                  <a16:creationId xmlns:a16="http://schemas.microsoft.com/office/drawing/2014/main" id="{88246C83-0FEB-4906-EB9C-495FE31BAAA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563158" y="3544655"/>
              <a:ext cx="353231" cy="353231"/>
            </a:xfrm>
            <a:prstGeom prst="rect">
              <a:avLst/>
            </a:prstGeom>
          </p:spPr>
        </p:pic>
        <p:pic>
          <p:nvPicPr>
            <p:cNvPr id="31" name="Graphic 12" descr="Lock">
              <a:extLst>
                <a:ext uri="{FF2B5EF4-FFF2-40B4-BE49-F238E27FC236}">
                  <a16:creationId xmlns:a16="http://schemas.microsoft.com/office/drawing/2014/main" id="{076596AE-7C22-F07C-4457-F06F8FECB4A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52792" y="3470991"/>
              <a:ext cx="353231" cy="353231"/>
            </a:xfrm>
            <a:prstGeom prst="rect">
              <a:avLst/>
            </a:prstGeom>
          </p:spPr>
        </p:pic>
        <p:pic>
          <p:nvPicPr>
            <p:cNvPr id="32" name="Graphic 12" descr="Lock">
              <a:extLst>
                <a:ext uri="{FF2B5EF4-FFF2-40B4-BE49-F238E27FC236}">
                  <a16:creationId xmlns:a16="http://schemas.microsoft.com/office/drawing/2014/main" id="{B830B962-0501-97AD-D4BC-B03BC73683F2}"/>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0752082" y="3107974"/>
              <a:ext cx="353231" cy="353231"/>
            </a:xfrm>
            <a:prstGeom prst="rect">
              <a:avLst/>
            </a:prstGeom>
          </p:spPr>
        </p:pic>
      </p:grpSp>
    </p:spTree>
    <p:custDataLst>
      <p:tags r:id="rId1"/>
    </p:custDataLst>
    <p:extLst>
      <p:ext uri="{BB962C8B-B14F-4D97-AF65-F5344CB8AC3E}">
        <p14:creationId xmlns:p14="http://schemas.microsoft.com/office/powerpoint/2010/main" val="39783112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custDataLst>
              <p:tags r:id="rId2"/>
            </p:custDataLst>
          </p:nvPr>
        </p:nvSpPr>
        <p:spPr/>
        <p:txBody>
          <a:bodyPr/>
          <a:lstStyle/>
          <a:p>
            <a:r>
              <a:rPr lang="en-US" altLang="zh-CN" dirty="0"/>
              <a:t>CETIS provides APIs to implement read/write mode and append mode operations on </a:t>
            </a:r>
            <a:r>
              <a:rPr lang="en-US" altLang="zh-CN" dirty="0" err="1"/>
              <a:t>cmfiles</a:t>
            </a:r>
            <a:r>
              <a:rPr lang="en-US" altLang="zh-CN" dirty="0"/>
              <a:t>.</a:t>
            </a:r>
          </a:p>
          <a:p>
            <a:pPr>
              <a:buChar char=" "/>
            </a:pPr>
            <a:r>
              <a:rPr lang="en-US" altLang="zh-CN"/>
              <a:t>                                                           </a:t>
            </a:r>
            <a:endParaRPr lang="en-US" altLang="zh-CN"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custDataLst>
              <p:tags r:id="rId3"/>
            </p:custDataLst>
          </p:nvPr>
        </p:nvSpPr>
        <p:spPr/>
        <p:txBody>
          <a:bodyPr/>
          <a:lstStyle/>
          <a:p>
            <a:r>
              <a:rPr lang="en-US" altLang="zh-CN" dirty="0"/>
              <a:t>CETIS Framework</a:t>
            </a:r>
            <a:endParaRPr lang="zh-CN" altLang="en-US" dirty="0"/>
          </a:p>
        </p:txBody>
      </p:sp>
      <p:grpSp>
        <p:nvGrpSpPr>
          <p:cNvPr id="5" name="组合 4">
            <a:extLst>
              <a:ext uri="{FF2B5EF4-FFF2-40B4-BE49-F238E27FC236}">
                <a16:creationId xmlns:a16="http://schemas.microsoft.com/office/drawing/2014/main" id="{0D94C005-9DFD-CF9A-9FC7-24096792A148}"/>
              </a:ext>
            </a:extLst>
          </p:cNvPr>
          <p:cNvGrpSpPr/>
          <p:nvPr>
            <p:custDataLst>
              <p:tags r:id="rId4"/>
            </p:custDataLst>
          </p:nvPr>
        </p:nvGrpSpPr>
        <p:grpSpPr>
          <a:xfrm>
            <a:off x="1070010" y="2978468"/>
            <a:ext cx="4325809" cy="2984796"/>
            <a:chOff x="6780214" y="2891345"/>
            <a:chExt cx="4325809" cy="2984796"/>
          </a:xfrm>
        </p:grpSpPr>
        <p:sp>
          <p:nvSpPr>
            <p:cNvPr id="4" name="圆角矩形 2">
              <a:extLst>
                <a:ext uri="{FF2B5EF4-FFF2-40B4-BE49-F238E27FC236}">
                  <a16:creationId xmlns:a16="http://schemas.microsoft.com/office/drawing/2014/main" id="{016BC014-450C-4413-F127-2C72A1CE106E}"/>
                </a:ext>
              </a:extLst>
            </p:cNvPr>
            <p:cNvSpPr/>
            <p:nvPr/>
          </p:nvSpPr>
          <p:spPr>
            <a:xfrm>
              <a:off x="6780214" y="4950267"/>
              <a:ext cx="4319564" cy="41863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3">
              <a:extLst>
                <a:ext uri="{FF2B5EF4-FFF2-40B4-BE49-F238E27FC236}">
                  <a16:creationId xmlns:a16="http://schemas.microsoft.com/office/drawing/2014/main" id="{2E19E2C7-E143-62EA-A7D4-ECDAE81A9BD3}"/>
                </a:ext>
              </a:extLst>
            </p:cNvPr>
            <p:cNvSpPr/>
            <p:nvPr/>
          </p:nvSpPr>
          <p:spPr>
            <a:xfrm>
              <a:off x="6785749" y="4426268"/>
              <a:ext cx="4319564" cy="406360"/>
            </a:xfrm>
            <a:prstGeom prst="roundRect">
              <a:avLst/>
            </a:prstGeom>
            <a:noFill/>
            <a:ln w="19050" cap="flat" cmpd="sng" algn="ctr">
              <a:solidFill>
                <a:schemeClr val="tx1"/>
              </a:solidFill>
              <a:prstDash val="solid"/>
            </a:ln>
            <a:effectLst>
              <a:outerShdw blurRad="63500" dist="38100" dir="2700000" algn="tl" rotWithShape="0">
                <a:prstClr val="black">
                  <a:alpha val="40000"/>
                </a:prstClr>
              </a:outerShdw>
            </a:effectLst>
          </p:spPr>
          <p:txBody>
            <a:bodyPr lIns="0" tIns="0" rIns="0" bIns="0" rtlCol="0" anchor="ctr"/>
            <a:lstStyle/>
            <a:p>
              <a:pPr marL="0" marR="0" indent="0" algn="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12447C4D-88FE-3B5E-6A5B-66DA8B59A9B4}"/>
                </a:ext>
              </a:extLst>
            </p:cNvPr>
            <p:cNvSpPr txBox="1"/>
            <p:nvPr/>
          </p:nvSpPr>
          <p:spPr>
            <a:xfrm>
              <a:off x="6938415" y="4483438"/>
              <a:ext cx="746102"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LLVM</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圆角矩形 5">
              <a:extLst>
                <a:ext uri="{FF2B5EF4-FFF2-40B4-BE49-F238E27FC236}">
                  <a16:creationId xmlns:a16="http://schemas.microsoft.com/office/drawing/2014/main" id="{0ADB8C8C-5FE0-367A-8364-CE0365511C3B}"/>
                </a:ext>
              </a:extLst>
            </p:cNvPr>
            <p:cNvSpPr/>
            <p:nvPr/>
          </p:nvSpPr>
          <p:spPr>
            <a:xfrm>
              <a:off x="8257687" y="4503571"/>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a:outerShdw blurRad="50800" dist="38100" dir="2700000" algn="tl" rotWithShape="0">
                <a:prstClr val="black">
                  <a:alpha val="40000"/>
                </a:prstClr>
              </a:outerShdw>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Library</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圆角矩形 6">
              <a:extLst>
                <a:ext uri="{FF2B5EF4-FFF2-40B4-BE49-F238E27FC236}">
                  <a16:creationId xmlns:a16="http://schemas.microsoft.com/office/drawing/2014/main" id="{383A2DEC-75D1-396E-834D-4D1C742BCE20}"/>
                </a:ext>
              </a:extLst>
            </p:cNvPr>
            <p:cNvSpPr/>
            <p:nvPr/>
          </p:nvSpPr>
          <p:spPr>
            <a:xfrm>
              <a:off x="6780214" y="2924396"/>
              <a:ext cx="2609980" cy="967828"/>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DDF8CBA6-778B-A7D1-1F82-7B7A926E6040}"/>
                </a:ext>
              </a:extLst>
            </p:cNvPr>
            <p:cNvSpPr txBox="1"/>
            <p:nvPr/>
          </p:nvSpPr>
          <p:spPr>
            <a:xfrm>
              <a:off x="7222934" y="2891345"/>
              <a:ext cx="1782026"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Run-Time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defenses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圆角矩形 8">
              <a:extLst>
                <a:ext uri="{FF2B5EF4-FFF2-40B4-BE49-F238E27FC236}">
                  <a16:creationId xmlns:a16="http://schemas.microsoft.com/office/drawing/2014/main" id="{1B9982C5-7C8C-2E50-E3CC-0C8DC4869BCD}"/>
                </a:ext>
              </a:extLst>
            </p:cNvPr>
            <p:cNvSpPr/>
            <p:nvPr/>
          </p:nvSpPr>
          <p:spPr>
            <a:xfrm>
              <a:off x="6883006" y="3183109"/>
              <a:ext cx="1212426"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solidFill>
                    <a:schemeClr val="tx1">
                      <a:lumMod val="95000"/>
                      <a:lumOff val="5000"/>
                    </a:schemeClr>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3D320859-FF09-CF8F-FB8E-FB2FEB358C89}"/>
                </a:ext>
              </a:extLst>
            </p:cNvPr>
            <p:cNvSpPr txBox="1"/>
            <p:nvPr/>
          </p:nvSpPr>
          <p:spPr>
            <a:xfrm>
              <a:off x="7203397" y="3152867"/>
              <a:ext cx="503664"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CPI</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圆角矩形 10">
              <a:extLst>
                <a:ext uri="{FF2B5EF4-FFF2-40B4-BE49-F238E27FC236}">
                  <a16:creationId xmlns:a16="http://schemas.microsoft.com/office/drawing/2014/main" id="{9BCC9DE9-69A6-BE83-C003-4DD048FF51CB}"/>
                </a:ext>
              </a:extLst>
            </p:cNvPr>
            <p:cNvSpPr/>
            <p:nvPr/>
          </p:nvSpPr>
          <p:spPr>
            <a:xfrm>
              <a:off x="6943982" y="3419125"/>
              <a:ext cx="1088375" cy="257734"/>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safe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region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圆角矩形 11">
              <a:extLst>
                <a:ext uri="{FF2B5EF4-FFF2-40B4-BE49-F238E27FC236}">
                  <a16:creationId xmlns:a16="http://schemas.microsoft.com/office/drawing/2014/main" id="{3C392D01-60B2-29A3-A1FE-540883F7859C}"/>
                </a:ext>
              </a:extLst>
            </p:cNvPr>
            <p:cNvSpPr/>
            <p:nvPr/>
          </p:nvSpPr>
          <p:spPr>
            <a:xfrm>
              <a:off x="8170584" y="3196737"/>
              <a:ext cx="1135465"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B37BFC15-2C5F-0627-B078-EF6228C8922C}"/>
                </a:ext>
              </a:extLst>
            </p:cNvPr>
            <p:cNvSpPr txBox="1"/>
            <p:nvPr/>
          </p:nvSpPr>
          <p:spPr>
            <a:xfrm>
              <a:off x="8308180" y="3153034"/>
              <a:ext cx="798617"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CFIXX</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圆角矩形 13">
              <a:extLst>
                <a:ext uri="{FF2B5EF4-FFF2-40B4-BE49-F238E27FC236}">
                  <a16:creationId xmlns:a16="http://schemas.microsoft.com/office/drawing/2014/main" id="{FFB2A626-CE06-C1DE-BCD4-954B8D4927F0}"/>
                </a:ext>
              </a:extLst>
            </p:cNvPr>
            <p:cNvSpPr/>
            <p:nvPr/>
          </p:nvSpPr>
          <p:spPr>
            <a:xfrm>
              <a:off x="8235916" y="3419125"/>
              <a:ext cx="1000728" cy="254582"/>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metadata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圆角矩形 14">
              <a:extLst>
                <a:ext uri="{FF2B5EF4-FFF2-40B4-BE49-F238E27FC236}">
                  <a16:creationId xmlns:a16="http://schemas.microsoft.com/office/drawing/2014/main" id="{12DB2C6D-C7F6-C099-CEF2-E278F9CB402A}"/>
                </a:ext>
              </a:extLst>
            </p:cNvPr>
            <p:cNvSpPr/>
            <p:nvPr/>
          </p:nvSpPr>
          <p:spPr>
            <a:xfrm>
              <a:off x="9511558" y="2924396"/>
              <a:ext cx="1577435" cy="984507"/>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8C5AF167-DA99-20F5-A9C4-979B05542161}"/>
                </a:ext>
              </a:extLst>
            </p:cNvPr>
            <p:cNvSpPr txBox="1"/>
            <p:nvPr/>
          </p:nvSpPr>
          <p:spPr>
            <a:xfrm>
              <a:off x="9959571" y="2897429"/>
              <a:ext cx="58862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圆角矩形 16">
              <a:extLst>
                <a:ext uri="{FF2B5EF4-FFF2-40B4-BE49-F238E27FC236}">
                  <a16:creationId xmlns:a16="http://schemas.microsoft.com/office/drawing/2014/main" id="{C9819CAA-C4C7-2855-7ED0-CDA063DEB7B2}"/>
                </a:ext>
              </a:extLst>
            </p:cNvPr>
            <p:cNvSpPr/>
            <p:nvPr/>
          </p:nvSpPr>
          <p:spPr>
            <a:xfrm>
              <a:off x="9581124" y="3193976"/>
              <a:ext cx="1284667" cy="277015"/>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code</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A5A1F78F-0BD2-2DBF-1332-4D0F577608CF}"/>
                </a:ext>
              </a:extLst>
            </p:cNvPr>
            <p:cNvSpPr txBox="1"/>
            <p:nvPr/>
          </p:nvSpPr>
          <p:spPr>
            <a:xfrm>
              <a:off x="7099029" y="5015790"/>
              <a:ext cx="445956"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圆角矩形 18">
              <a:extLst>
                <a:ext uri="{FF2B5EF4-FFF2-40B4-BE49-F238E27FC236}">
                  <a16:creationId xmlns:a16="http://schemas.microsoft.com/office/drawing/2014/main" id="{D6989A53-E80D-FD99-6F2B-D52791A19047}"/>
                </a:ext>
              </a:extLst>
            </p:cNvPr>
            <p:cNvSpPr/>
            <p:nvPr/>
          </p:nvSpPr>
          <p:spPr>
            <a:xfrm>
              <a:off x="8257687" y="5023535"/>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support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圆角矩形 19">
              <a:extLst>
                <a:ext uri="{FF2B5EF4-FFF2-40B4-BE49-F238E27FC236}">
                  <a16:creationId xmlns:a16="http://schemas.microsoft.com/office/drawing/2014/main" id="{6CF22510-0BC4-B155-B192-7BC8BC9B7F81}"/>
                </a:ext>
              </a:extLst>
            </p:cNvPr>
            <p:cNvSpPr/>
            <p:nvPr/>
          </p:nvSpPr>
          <p:spPr>
            <a:xfrm>
              <a:off x="6784437" y="5486544"/>
              <a:ext cx="4319564" cy="38959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07937C65-30B4-A4D0-04AC-DC3171736BB0}"/>
                </a:ext>
              </a:extLst>
            </p:cNvPr>
            <p:cNvSpPr/>
            <p:nvPr/>
          </p:nvSpPr>
          <p:spPr>
            <a:xfrm>
              <a:off x="6782685" y="4013199"/>
              <a:ext cx="4322628" cy="287078"/>
            </a:xfrm>
            <a:prstGeom prst="rect">
              <a:avLst/>
            </a:prstGeom>
            <a:solidFill>
              <a:schemeClr val="accent6">
                <a:lumMod val="40000"/>
                <a:lumOff val="60000"/>
              </a:schemeClr>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圆角矩形 22">
              <a:extLst>
                <a:ext uri="{FF2B5EF4-FFF2-40B4-BE49-F238E27FC236}">
                  <a16:creationId xmlns:a16="http://schemas.microsoft.com/office/drawing/2014/main" id="{C008D24E-71BA-6A51-3DB5-E9F9A44FA8EB}"/>
                </a:ext>
              </a:extLst>
            </p:cNvPr>
            <p:cNvSpPr/>
            <p:nvPr/>
          </p:nvSpPr>
          <p:spPr>
            <a:xfrm>
              <a:off x="9586585" y="3537604"/>
              <a:ext cx="1284667" cy="264619"/>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E7535A6D-D0C4-57C9-5458-6C66B1DCD968}"/>
                </a:ext>
              </a:extLst>
            </p:cNvPr>
            <p:cNvSpPr txBox="1"/>
            <p:nvPr/>
          </p:nvSpPr>
          <p:spPr>
            <a:xfrm>
              <a:off x="6814374" y="5520033"/>
              <a:ext cx="994183"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Hardware</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圆角矩形 24">
              <a:extLst>
                <a:ext uri="{FF2B5EF4-FFF2-40B4-BE49-F238E27FC236}">
                  <a16:creationId xmlns:a16="http://schemas.microsoft.com/office/drawing/2014/main" id="{834FD2EA-9A8C-E8E7-BF63-EB08E09428FC}"/>
                </a:ext>
              </a:extLst>
            </p:cNvPr>
            <p:cNvSpPr/>
            <p:nvPr/>
          </p:nvSpPr>
          <p:spPr>
            <a:xfrm>
              <a:off x="8402520" y="5559812"/>
              <a:ext cx="1029806" cy="26693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Intel CET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圆角矩形 25">
              <a:extLst>
                <a:ext uri="{FF2B5EF4-FFF2-40B4-BE49-F238E27FC236}">
                  <a16:creationId xmlns:a16="http://schemas.microsoft.com/office/drawing/2014/main" id="{C221CD6C-9DB2-CFEC-8874-FE34277528BB}"/>
                </a:ext>
              </a:extLst>
            </p:cNvPr>
            <p:cNvSpPr/>
            <p:nvPr/>
          </p:nvSpPr>
          <p:spPr>
            <a:xfrm>
              <a:off x="7730945" y="3964278"/>
              <a:ext cx="2811556" cy="423746"/>
            </a:xfrm>
            <a:prstGeom prst="roundRect">
              <a:avLst>
                <a:gd name="adj" fmla="val 0"/>
              </a:avLst>
            </a:prstGeom>
            <a:no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CETIS Memory File Abstraction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9" name="Graphic 12" descr="Lock">
              <a:extLst>
                <a:ext uri="{FF2B5EF4-FFF2-40B4-BE49-F238E27FC236}">
                  <a16:creationId xmlns:a16="http://schemas.microsoft.com/office/drawing/2014/main" id="{2C6217FF-0700-47A6-9648-C725A70F502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311553" y="3539657"/>
              <a:ext cx="353231" cy="353231"/>
            </a:xfrm>
            <a:prstGeom prst="rect">
              <a:avLst/>
            </a:prstGeom>
          </p:spPr>
        </p:pic>
        <p:pic>
          <p:nvPicPr>
            <p:cNvPr id="30" name="Graphic 12" descr="Lock">
              <a:extLst>
                <a:ext uri="{FF2B5EF4-FFF2-40B4-BE49-F238E27FC236}">
                  <a16:creationId xmlns:a16="http://schemas.microsoft.com/office/drawing/2014/main" id="{88246C83-0FEB-4906-EB9C-495FE31BAAA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63158" y="3544655"/>
              <a:ext cx="353231" cy="353231"/>
            </a:xfrm>
            <a:prstGeom prst="rect">
              <a:avLst/>
            </a:prstGeom>
          </p:spPr>
        </p:pic>
        <p:pic>
          <p:nvPicPr>
            <p:cNvPr id="31" name="Graphic 12" descr="Lock">
              <a:extLst>
                <a:ext uri="{FF2B5EF4-FFF2-40B4-BE49-F238E27FC236}">
                  <a16:creationId xmlns:a16="http://schemas.microsoft.com/office/drawing/2014/main" id="{076596AE-7C22-F07C-4457-F06F8FECB4A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52792" y="3470991"/>
              <a:ext cx="353231" cy="353231"/>
            </a:xfrm>
            <a:prstGeom prst="rect">
              <a:avLst/>
            </a:prstGeom>
          </p:spPr>
        </p:pic>
        <p:pic>
          <p:nvPicPr>
            <p:cNvPr id="32" name="Graphic 12" descr="Lock">
              <a:extLst>
                <a:ext uri="{FF2B5EF4-FFF2-40B4-BE49-F238E27FC236}">
                  <a16:creationId xmlns:a16="http://schemas.microsoft.com/office/drawing/2014/main" id="{B830B962-0501-97AD-D4BC-B03BC73683F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52082" y="3107974"/>
              <a:ext cx="353231" cy="353231"/>
            </a:xfrm>
            <a:prstGeom prst="rect">
              <a:avLst/>
            </a:prstGeom>
          </p:spPr>
        </p:pic>
      </p:grpSp>
      <p:pic>
        <p:nvPicPr>
          <p:cNvPr id="23" name="图片 22">
            <a:extLst>
              <a:ext uri="{FF2B5EF4-FFF2-40B4-BE49-F238E27FC236}">
                <a16:creationId xmlns:a16="http://schemas.microsoft.com/office/drawing/2014/main" id="{14F19499-5714-DA03-91CB-B4561C32BB46}"/>
              </a:ext>
            </a:extLst>
          </p:cNvPr>
          <p:cNvPicPr>
            <a:picLocks noChangeAspect="1"/>
          </p:cNvPicPr>
          <p:nvPr>
            <p:custDataLst>
              <p:tags r:id="rId5"/>
            </p:custDataLst>
          </p:nvPr>
        </p:nvPicPr>
        <p:blipFill>
          <a:blip r:embed="rId17"/>
          <a:stretch>
            <a:fillRect/>
          </a:stretch>
        </p:blipFill>
        <p:spPr>
          <a:xfrm>
            <a:off x="6684381" y="3289931"/>
            <a:ext cx="4669419" cy="3127358"/>
          </a:xfrm>
          <a:prstGeom prst="rect">
            <a:avLst/>
          </a:prstGeom>
        </p:spPr>
      </p:pic>
      <p:sp>
        <p:nvSpPr>
          <p:cNvPr id="33" name="矩形 32">
            <a:extLst>
              <a:ext uri="{FF2B5EF4-FFF2-40B4-BE49-F238E27FC236}">
                <a16:creationId xmlns:a16="http://schemas.microsoft.com/office/drawing/2014/main" id="{BE052E38-F6DD-06F4-7AB7-71C2860584E5}"/>
              </a:ext>
            </a:extLst>
          </p:cNvPr>
          <p:cNvSpPr/>
          <p:nvPr>
            <p:custDataLst>
              <p:tags r:id="rId6"/>
            </p:custDataLst>
          </p:nvPr>
        </p:nvSpPr>
        <p:spPr>
          <a:xfrm>
            <a:off x="6727030" y="3552159"/>
            <a:ext cx="5339211" cy="523519"/>
          </a:xfrm>
          <a:prstGeom prst="rect">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4684D18F-3521-2852-D5A8-D76E025C4F79}"/>
              </a:ext>
            </a:extLst>
          </p:cNvPr>
          <p:cNvSpPr txBox="1"/>
          <p:nvPr>
            <p:custDataLst>
              <p:tags r:id="rId7"/>
            </p:custDataLst>
          </p:nvPr>
        </p:nvSpPr>
        <p:spPr>
          <a:xfrm>
            <a:off x="11247793" y="3635684"/>
            <a:ext cx="848434" cy="369332"/>
          </a:xfrm>
          <a:prstGeom prst="rect">
            <a:avLst/>
          </a:prstGeom>
          <a:noFill/>
        </p:spPr>
        <p:txBody>
          <a:bodyPr wrap="square" rtlCol="0">
            <a:spAutoFit/>
          </a:bodyPr>
          <a:lstStyle/>
          <a:p>
            <a:r>
              <a:rPr lang="en-US" altLang="zh-CN" dirty="0" err="1">
                <a:latin typeface="Calibri" panose="020F0502020204030204" pitchFamily="34" charset="0"/>
                <a:ea typeface="Calibri" panose="020F0502020204030204" pitchFamily="34" charset="0"/>
                <a:cs typeface="Calibri" panose="020F0502020204030204" pitchFamily="34" charset="0"/>
              </a:rPr>
              <a:t>Init.</a:t>
            </a:r>
            <a:endParaRPr lang="zh-CN" altLang="en-US" dirty="0">
              <a:latin typeface="Calibri" panose="020F0502020204030204" pitchFamily="34" charset="0"/>
              <a:cs typeface="Calibri" panose="020F0502020204030204" pitchFamily="34" charset="0"/>
            </a:endParaRPr>
          </a:p>
        </p:txBody>
      </p:sp>
      <p:sp>
        <p:nvSpPr>
          <p:cNvPr id="35" name="矩形 34">
            <a:extLst>
              <a:ext uri="{FF2B5EF4-FFF2-40B4-BE49-F238E27FC236}">
                <a16:creationId xmlns:a16="http://schemas.microsoft.com/office/drawing/2014/main" id="{6F8D57E9-AE56-3A41-FBC9-CC2BA6C68F79}"/>
              </a:ext>
            </a:extLst>
          </p:cNvPr>
          <p:cNvSpPr/>
          <p:nvPr>
            <p:custDataLst>
              <p:tags r:id="rId8"/>
            </p:custDataLst>
          </p:nvPr>
        </p:nvSpPr>
        <p:spPr>
          <a:xfrm>
            <a:off x="6727030" y="4075678"/>
            <a:ext cx="5339211" cy="662008"/>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D5485E36-E5C0-4BCF-E40F-484D6CF38A67}"/>
              </a:ext>
            </a:extLst>
          </p:cNvPr>
          <p:cNvSpPr txBox="1"/>
          <p:nvPr>
            <p:custDataLst>
              <p:tags r:id="rId9"/>
            </p:custDataLst>
          </p:nvPr>
        </p:nvSpPr>
        <p:spPr>
          <a:xfrm>
            <a:off x="10851332" y="4163641"/>
            <a:ext cx="1310267" cy="541046"/>
          </a:xfrm>
          <a:prstGeom prst="rect">
            <a:avLst/>
          </a:prstGeom>
          <a:noFill/>
        </p:spPr>
        <p:txBody>
          <a:bodyPr wrap="square" rtlCol="0">
            <a:spAutoFit/>
          </a:bodyPr>
          <a:lstStyle/>
          <a:p>
            <a:pPr algn="ctr">
              <a:lnSpc>
                <a:spcPct val="80000"/>
              </a:lnSpc>
            </a:pPr>
            <a:r>
              <a:rPr lang="en-US" altLang="zh-CN" dirty="0">
                <a:latin typeface="Calibri" panose="020F0502020204030204" pitchFamily="34" charset="0"/>
                <a:ea typeface="Calibri" panose="020F0502020204030204" pitchFamily="34" charset="0"/>
                <a:cs typeface="Calibri" panose="020F0502020204030204" pitchFamily="34" charset="0"/>
              </a:rPr>
              <a:t>read/write</a:t>
            </a:r>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mode</a:t>
            </a:r>
            <a:endParaRPr lang="zh-CN" altLang="en-US" dirty="0">
              <a:latin typeface="Calibri" panose="020F0502020204030204" pitchFamily="34" charset="0"/>
              <a:cs typeface="Calibri" panose="020F0502020204030204" pitchFamily="34" charset="0"/>
            </a:endParaRPr>
          </a:p>
        </p:txBody>
      </p:sp>
      <p:sp>
        <p:nvSpPr>
          <p:cNvPr id="37" name="矩形 36">
            <a:extLst>
              <a:ext uri="{FF2B5EF4-FFF2-40B4-BE49-F238E27FC236}">
                <a16:creationId xmlns:a16="http://schemas.microsoft.com/office/drawing/2014/main" id="{C403254F-34B8-E6F4-A3BD-EE73EC701E21}"/>
              </a:ext>
            </a:extLst>
          </p:cNvPr>
          <p:cNvSpPr/>
          <p:nvPr>
            <p:custDataLst>
              <p:tags r:id="rId10"/>
            </p:custDataLst>
          </p:nvPr>
        </p:nvSpPr>
        <p:spPr>
          <a:xfrm>
            <a:off x="6727030" y="4737686"/>
            <a:ext cx="5339211" cy="1628744"/>
          </a:xfrm>
          <a:prstGeom prst="rect">
            <a:avLst/>
          </a:prstGeom>
          <a:solidFill>
            <a:schemeClr val="accent6">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7A23E59-FBC9-8374-4D65-7FD6B54BC351}"/>
              </a:ext>
            </a:extLst>
          </p:cNvPr>
          <p:cNvSpPr txBox="1"/>
          <p:nvPr>
            <p:custDataLst>
              <p:tags r:id="rId11"/>
            </p:custDataLst>
          </p:nvPr>
        </p:nvSpPr>
        <p:spPr>
          <a:xfrm>
            <a:off x="10995648" y="5380042"/>
            <a:ext cx="1310267" cy="541046"/>
          </a:xfrm>
          <a:prstGeom prst="rect">
            <a:avLst/>
          </a:prstGeom>
          <a:noFill/>
        </p:spPr>
        <p:txBody>
          <a:bodyPr wrap="square" rtlCol="0">
            <a:spAutoFit/>
          </a:bodyPr>
          <a:lstStyle/>
          <a:p>
            <a:pPr algn="ctr">
              <a:lnSpc>
                <a:spcPct val="80000"/>
              </a:lnSpc>
            </a:pPr>
            <a:r>
              <a:rPr lang="en-US" altLang="zh-CN" dirty="0">
                <a:latin typeface="Calibri" panose="020F0502020204030204" pitchFamily="34" charset="0"/>
                <a:ea typeface="Calibri" panose="020F0502020204030204" pitchFamily="34" charset="0"/>
                <a:cs typeface="Calibri" panose="020F0502020204030204" pitchFamily="34" charset="0"/>
              </a:rPr>
              <a:t>append</a:t>
            </a:r>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mode</a:t>
            </a:r>
            <a:endParaRPr lang="zh-CN" altLang="en-US" dirty="0">
              <a:latin typeface="Calibri" panose="020F0502020204030204" pitchFamily="34" charset="0"/>
              <a:cs typeface="Calibri" panose="020F0502020204030204" pitchFamily="34" charset="0"/>
            </a:endParaRPr>
          </a:p>
        </p:txBody>
      </p:sp>
      <p:cxnSp>
        <p:nvCxnSpPr>
          <p:cNvPr id="39" name="直接连接符 38">
            <a:extLst>
              <a:ext uri="{FF2B5EF4-FFF2-40B4-BE49-F238E27FC236}">
                <a16:creationId xmlns:a16="http://schemas.microsoft.com/office/drawing/2014/main" id="{68D7F7AD-2094-ABBD-D22D-26BA6BF3570C}"/>
              </a:ext>
            </a:extLst>
          </p:cNvPr>
          <p:cNvCxnSpPr>
            <a:cxnSpLocks/>
          </p:cNvCxnSpPr>
          <p:nvPr>
            <p:custDataLst>
              <p:tags r:id="rId12"/>
            </p:custDataLst>
          </p:nvPr>
        </p:nvCxnSpPr>
        <p:spPr>
          <a:xfrm flipV="1">
            <a:off x="5378789" y="3340100"/>
            <a:ext cx="1348241" cy="1185991"/>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12796D6-8A48-5FD0-81E7-6C5450626A0B}"/>
              </a:ext>
            </a:extLst>
          </p:cNvPr>
          <p:cNvCxnSpPr>
            <a:cxnSpLocks/>
          </p:cNvCxnSpPr>
          <p:nvPr>
            <p:custDataLst>
              <p:tags r:id="rId13"/>
            </p:custDataLst>
          </p:nvPr>
        </p:nvCxnSpPr>
        <p:spPr>
          <a:xfrm>
            <a:off x="5359475" y="4919751"/>
            <a:ext cx="1348241" cy="1446679"/>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15435230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85D632E3-749C-C10A-FB1C-4D1D42B3F69D}"/>
              </a:ext>
            </a:extLst>
          </p:cNvPr>
          <p:cNvSpPr>
            <a:spLocks noGrp="1"/>
          </p:cNvSpPr>
          <p:nvPr>
            <p:ph idx="1"/>
            <p:custDataLst>
              <p:tags r:id="rId2"/>
            </p:custDataLst>
          </p:nvPr>
        </p:nvSpPr>
        <p:spPr>
          <a:xfrm>
            <a:off x="838200" y="1436778"/>
            <a:ext cx="10515600" cy="4740185"/>
          </a:xfrm>
        </p:spPr>
        <p:txBody>
          <a:bodyPr/>
          <a:lstStyle/>
          <a:p>
            <a:r>
              <a:rPr lang="en-US" altLang="zh-CN" dirty="0"/>
              <a:t>CETIS provides APIs to implement read/write mode and append mode operations on </a:t>
            </a:r>
            <a:r>
              <a:rPr lang="en-US" altLang="zh-CN" dirty="0" err="1"/>
              <a:t>cmfiles</a:t>
            </a:r>
            <a:r>
              <a:rPr lang="en-US" altLang="zh-CN" dirty="0"/>
              <a:t>.</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The data structures in CETIS are stored on the shstk pages.</a:t>
            </a:r>
            <a:endParaRPr lang="en-US" altLang="zh-CN" dirty="0"/>
          </a:p>
        </p:txBody>
      </p:sp>
      <p:sp>
        <p:nvSpPr>
          <p:cNvPr id="3" name="标题 2">
            <a:extLst>
              <a:ext uri="{FF2B5EF4-FFF2-40B4-BE49-F238E27FC236}">
                <a16:creationId xmlns:a16="http://schemas.microsoft.com/office/drawing/2014/main" id="{E641B97F-F4EC-BA30-77E8-4C729399B872}"/>
              </a:ext>
            </a:extLst>
          </p:cNvPr>
          <p:cNvSpPr>
            <a:spLocks noGrp="1"/>
          </p:cNvSpPr>
          <p:nvPr>
            <p:ph type="title"/>
            <p:custDataLst>
              <p:tags r:id="rId3"/>
            </p:custDataLst>
          </p:nvPr>
        </p:nvSpPr>
        <p:spPr/>
        <p:txBody>
          <a:bodyPr/>
          <a:lstStyle/>
          <a:p>
            <a:r>
              <a:rPr lang="en-US" altLang="zh-CN" dirty="0"/>
              <a:t>CETIS Framework</a:t>
            </a:r>
            <a:endParaRPr lang="zh-CN" altLang="en-US" dirty="0"/>
          </a:p>
        </p:txBody>
      </p:sp>
      <p:grpSp>
        <p:nvGrpSpPr>
          <p:cNvPr id="5" name="组合 4">
            <a:extLst>
              <a:ext uri="{FF2B5EF4-FFF2-40B4-BE49-F238E27FC236}">
                <a16:creationId xmlns:a16="http://schemas.microsoft.com/office/drawing/2014/main" id="{0D94C005-9DFD-CF9A-9FC7-24096792A148}"/>
              </a:ext>
            </a:extLst>
          </p:cNvPr>
          <p:cNvGrpSpPr/>
          <p:nvPr>
            <p:custDataLst>
              <p:tags r:id="rId4"/>
            </p:custDataLst>
          </p:nvPr>
        </p:nvGrpSpPr>
        <p:grpSpPr>
          <a:xfrm>
            <a:off x="1070010" y="2978468"/>
            <a:ext cx="4325809" cy="2984796"/>
            <a:chOff x="6780214" y="2891345"/>
            <a:chExt cx="4325809" cy="2984796"/>
          </a:xfrm>
        </p:grpSpPr>
        <p:sp>
          <p:nvSpPr>
            <p:cNvPr id="4" name="圆角矩形 2">
              <a:extLst>
                <a:ext uri="{FF2B5EF4-FFF2-40B4-BE49-F238E27FC236}">
                  <a16:creationId xmlns:a16="http://schemas.microsoft.com/office/drawing/2014/main" id="{016BC014-450C-4413-F127-2C72A1CE106E}"/>
                </a:ext>
              </a:extLst>
            </p:cNvPr>
            <p:cNvSpPr/>
            <p:nvPr/>
          </p:nvSpPr>
          <p:spPr>
            <a:xfrm>
              <a:off x="6780214" y="4950267"/>
              <a:ext cx="4319564" cy="41863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圆角矩形 3">
              <a:extLst>
                <a:ext uri="{FF2B5EF4-FFF2-40B4-BE49-F238E27FC236}">
                  <a16:creationId xmlns:a16="http://schemas.microsoft.com/office/drawing/2014/main" id="{2E19E2C7-E143-62EA-A7D4-ECDAE81A9BD3}"/>
                </a:ext>
              </a:extLst>
            </p:cNvPr>
            <p:cNvSpPr/>
            <p:nvPr/>
          </p:nvSpPr>
          <p:spPr>
            <a:xfrm>
              <a:off x="6785749" y="4426268"/>
              <a:ext cx="4319564" cy="406360"/>
            </a:xfrm>
            <a:prstGeom prst="roundRect">
              <a:avLst/>
            </a:prstGeom>
            <a:noFill/>
            <a:ln w="19050" cap="flat" cmpd="sng" algn="ctr">
              <a:solidFill>
                <a:schemeClr val="tx1"/>
              </a:solidFill>
              <a:prstDash val="solid"/>
            </a:ln>
            <a:effectLst>
              <a:outerShdw blurRad="63500" dist="38100" dir="2700000" algn="tl" rotWithShape="0">
                <a:prstClr val="black">
                  <a:alpha val="40000"/>
                </a:prstClr>
              </a:outerShdw>
            </a:effectLst>
          </p:spPr>
          <p:txBody>
            <a:bodyPr lIns="0" tIns="0" rIns="0" bIns="0" rtlCol="0" anchor="ctr"/>
            <a:lstStyle/>
            <a:p>
              <a:pPr marL="0" marR="0" indent="0" algn="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7" name="文本框 6">
              <a:extLst>
                <a:ext uri="{FF2B5EF4-FFF2-40B4-BE49-F238E27FC236}">
                  <a16:creationId xmlns:a16="http://schemas.microsoft.com/office/drawing/2014/main" id="{12447C4D-88FE-3B5E-6A5B-66DA8B59A9B4}"/>
                </a:ext>
              </a:extLst>
            </p:cNvPr>
            <p:cNvSpPr txBox="1"/>
            <p:nvPr/>
          </p:nvSpPr>
          <p:spPr>
            <a:xfrm>
              <a:off x="6938415" y="4483438"/>
              <a:ext cx="746102"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LLVM</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圆角矩形 5">
              <a:extLst>
                <a:ext uri="{FF2B5EF4-FFF2-40B4-BE49-F238E27FC236}">
                  <a16:creationId xmlns:a16="http://schemas.microsoft.com/office/drawing/2014/main" id="{0ADB8C8C-5FE0-367A-8364-CE0365511C3B}"/>
                </a:ext>
              </a:extLst>
            </p:cNvPr>
            <p:cNvSpPr/>
            <p:nvPr/>
          </p:nvSpPr>
          <p:spPr>
            <a:xfrm>
              <a:off x="8257687" y="4503571"/>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a:outerShdw blurRad="50800" dist="38100" dir="2700000" algn="tl" rotWithShape="0">
                <a:prstClr val="black">
                  <a:alpha val="40000"/>
                </a:prstClr>
              </a:outerShdw>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Library</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9" name="圆角矩形 6">
              <a:extLst>
                <a:ext uri="{FF2B5EF4-FFF2-40B4-BE49-F238E27FC236}">
                  <a16:creationId xmlns:a16="http://schemas.microsoft.com/office/drawing/2014/main" id="{383A2DEC-75D1-396E-834D-4D1C742BCE20}"/>
                </a:ext>
              </a:extLst>
            </p:cNvPr>
            <p:cNvSpPr/>
            <p:nvPr/>
          </p:nvSpPr>
          <p:spPr>
            <a:xfrm>
              <a:off x="6780214" y="2924396"/>
              <a:ext cx="2609980" cy="967828"/>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DDF8CBA6-778B-A7D1-1F82-7B7A926E6040}"/>
                </a:ext>
              </a:extLst>
            </p:cNvPr>
            <p:cNvSpPr txBox="1"/>
            <p:nvPr/>
          </p:nvSpPr>
          <p:spPr>
            <a:xfrm>
              <a:off x="7222934" y="2891345"/>
              <a:ext cx="1782026"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Run-Time</a:t>
              </a:r>
              <a:r>
                <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 </a:t>
              </a: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defenses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圆角矩形 8">
              <a:extLst>
                <a:ext uri="{FF2B5EF4-FFF2-40B4-BE49-F238E27FC236}">
                  <a16:creationId xmlns:a16="http://schemas.microsoft.com/office/drawing/2014/main" id="{1B9982C5-7C8C-2E50-E3CC-0C8DC4869BCD}"/>
                </a:ext>
              </a:extLst>
            </p:cNvPr>
            <p:cNvSpPr/>
            <p:nvPr/>
          </p:nvSpPr>
          <p:spPr>
            <a:xfrm>
              <a:off x="6883006" y="3183109"/>
              <a:ext cx="1212426"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solidFill>
                    <a:schemeClr val="tx1">
                      <a:lumMod val="95000"/>
                      <a:lumOff val="5000"/>
                    </a:schemeClr>
                  </a:solid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2" name="文本框 11">
              <a:extLst>
                <a:ext uri="{FF2B5EF4-FFF2-40B4-BE49-F238E27FC236}">
                  <a16:creationId xmlns:a16="http://schemas.microsoft.com/office/drawing/2014/main" id="{3D320859-FF09-CF8F-FB8E-FB2FEB358C89}"/>
                </a:ext>
              </a:extLst>
            </p:cNvPr>
            <p:cNvSpPr txBox="1"/>
            <p:nvPr/>
          </p:nvSpPr>
          <p:spPr>
            <a:xfrm>
              <a:off x="7203397" y="3152867"/>
              <a:ext cx="503664"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CPI</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3" name="圆角矩形 10">
              <a:extLst>
                <a:ext uri="{FF2B5EF4-FFF2-40B4-BE49-F238E27FC236}">
                  <a16:creationId xmlns:a16="http://schemas.microsoft.com/office/drawing/2014/main" id="{9BCC9DE9-69A6-BE83-C003-4DD048FF51CB}"/>
                </a:ext>
              </a:extLst>
            </p:cNvPr>
            <p:cNvSpPr/>
            <p:nvPr/>
          </p:nvSpPr>
          <p:spPr>
            <a:xfrm>
              <a:off x="6943982" y="3419125"/>
              <a:ext cx="1088375" cy="257734"/>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safe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lang="en-US" altLang="zh-CN" sz="1600" kern="0" dirty="0">
                  <a:latin typeface="Times New Roman" panose="02020603050405020304" pitchFamily="18" charset="0"/>
                  <a:ea typeface="宋体" panose="02010600030101010101" pitchFamily="2" charset="-122"/>
                  <a:cs typeface="Times New Roman" panose="02020603050405020304" pitchFamily="18" charset="0"/>
                </a:rPr>
                <a:t>region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圆角矩形 11">
              <a:extLst>
                <a:ext uri="{FF2B5EF4-FFF2-40B4-BE49-F238E27FC236}">
                  <a16:creationId xmlns:a16="http://schemas.microsoft.com/office/drawing/2014/main" id="{3C392D01-60B2-29A3-A1FE-540883F7859C}"/>
                </a:ext>
              </a:extLst>
            </p:cNvPr>
            <p:cNvSpPr/>
            <p:nvPr/>
          </p:nvSpPr>
          <p:spPr>
            <a:xfrm>
              <a:off x="8170584" y="3196737"/>
              <a:ext cx="1135465" cy="55261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5" name="文本框 14">
              <a:extLst>
                <a:ext uri="{FF2B5EF4-FFF2-40B4-BE49-F238E27FC236}">
                  <a16:creationId xmlns:a16="http://schemas.microsoft.com/office/drawing/2014/main" id="{B37BFC15-2C5F-0627-B078-EF6228C8922C}"/>
                </a:ext>
              </a:extLst>
            </p:cNvPr>
            <p:cNvSpPr txBox="1"/>
            <p:nvPr/>
          </p:nvSpPr>
          <p:spPr>
            <a:xfrm>
              <a:off x="8308180" y="3153034"/>
              <a:ext cx="798617"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CFIXX</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6" name="圆角矩形 13">
              <a:extLst>
                <a:ext uri="{FF2B5EF4-FFF2-40B4-BE49-F238E27FC236}">
                  <a16:creationId xmlns:a16="http://schemas.microsoft.com/office/drawing/2014/main" id="{FFB2A626-CE06-C1DE-BCD4-954B8D4927F0}"/>
                </a:ext>
              </a:extLst>
            </p:cNvPr>
            <p:cNvSpPr/>
            <p:nvPr/>
          </p:nvSpPr>
          <p:spPr>
            <a:xfrm>
              <a:off x="8235916" y="3419125"/>
              <a:ext cx="1000728" cy="254582"/>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metadata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圆角矩形 14">
              <a:extLst>
                <a:ext uri="{FF2B5EF4-FFF2-40B4-BE49-F238E27FC236}">
                  <a16:creationId xmlns:a16="http://schemas.microsoft.com/office/drawing/2014/main" id="{12DB2C6D-C7F6-C099-CEF2-E278F9CB402A}"/>
                </a:ext>
              </a:extLst>
            </p:cNvPr>
            <p:cNvSpPr/>
            <p:nvPr/>
          </p:nvSpPr>
          <p:spPr>
            <a:xfrm>
              <a:off x="9511558" y="2924396"/>
              <a:ext cx="1577435" cy="984507"/>
            </a:xfrm>
            <a:prstGeom prst="roundRect">
              <a:avLst/>
            </a:prstGeom>
            <a:noFill/>
            <a:ln w="19050" cap="flat" cmpd="sng" algn="ctr">
              <a:solidFill>
                <a:schemeClr val="tx1"/>
              </a:solidFill>
              <a:prstDash val="solid"/>
            </a:ln>
            <a:effectLst/>
          </p:spPr>
          <p:txBody>
            <a:bodyPr lIns="0" tIns="0" rIns="0" bIns="0" rtlCol="0" anchor="ctr"/>
            <a:lstStyle/>
            <a:p>
              <a:pPr lvl="1" algn="r">
                <a:lnSpc>
                  <a:spcPct val="80000"/>
                </a:lnSpc>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文本框 17">
              <a:extLst>
                <a:ext uri="{FF2B5EF4-FFF2-40B4-BE49-F238E27FC236}">
                  <a16:creationId xmlns:a16="http://schemas.microsoft.com/office/drawing/2014/main" id="{8C5AF167-DA99-20F5-A9C4-979B05542161}"/>
                </a:ext>
              </a:extLst>
            </p:cNvPr>
            <p:cNvSpPr txBox="1"/>
            <p:nvPr/>
          </p:nvSpPr>
          <p:spPr>
            <a:xfrm>
              <a:off x="9959571" y="2897429"/>
              <a:ext cx="588623" cy="313932"/>
            </a:xfrm>
            <a:prstGeom prst="rect">
              <a:avLst/>
            </a:prstGeom>
            <a:noFill/>
          </p:spPr>
          <p:txBody>
            <a:bodyPr wrap="none" rtlCol="0">
              <a:spAutoFit/>
            </a:bodyPr>
            <a:lstStyle/>
            <a:p>
              <a:pPr algn="l">
                <a:lnSpc>
                  <a:spcPct val="9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App.</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9" name="圆角矩形 16">
              <a:extLst>
                <a:ext uri="{FF2B5EF4-FFF2-40B4-BE49-F238E27FC236}">
                  <a16:creationId xmlns:a16="http://schemas.microsoft.com/office/drawing/2014/main" id="{C9819CAA-C4C7-2855-7ED0-CDA063DEB7B2}"/>
                </a:ext>
              </a:extLst>
            </p:cNvPr>
            <p:cNvSpPr/>
            <p:nvPr/>
          </p:nvSpPr>
          <p:spPr>
            <a:xfrm>
              <a:off x="9581124" y="3193976"/>
              <a:ext cx="1284667" cy="277015"/>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code</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文本框 19">
              <a:extLst>
                <a:ext uri="{FF2B5EF4-FFF2-40B4-BE49-F238E27FC236}">
                  <a16:creationId xmlns:a16="http://schemas.microsoft.com/office/drawing/2014/main" id="{A5A1F78F-0BD2-2DBF-1332-4D0F577608CF}"/>
                </a:ext>
              </a:extLst>
            </p:cNvPr>
            <p:cNvSpPr txBox="1"/>
            <p:nvPr/>
          </p:nvSpPr>
          <p:spPr>
            <a:xfrm>
              <a:off x="7099029" y="5015790"/>
              <a:ext cx="445956"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OS</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1" name="圆角矩形 18">
              <a:extLst>
                <a:ext uri="{FF2B5EF4-FFF2-40B4-BE49-F238E27FC236}">
                  <a16:creationId xmlns:a16="http://schemas.microsoft.com/office/drawing/2014/main" id="{D6989A53-E80D-FD99-6F2B-D52791A19047}"/>
                </a:ext>
              </a:extLst>
            </p:cNvPr>
            <p:cNvSpPr/>
            <p:nvPr/>
          </p:nvSpPr>
          <p:spPr>
            <a:xfrm>
              <a:off x="8257687" y="5023535"/>
              <a:ext cx="1536920" cy="266400"/>
            </a:xfrm>
            <a:prstGeom prst="roundRect">
              <a:avLst/>
            </a:prstGeom>
            <a:solidFill>
              <a:schemeClr val="bg1">
                <a:lumMod val="85000"/>
              </a:schemeClr>
            </a:solid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CETIS support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圆角矩形 19">
              <a:extLst>
                <a:ext uri="{FF2B5EF4-FFF2-40B4-BE49-F238E27FC236}">
                  <a16:creationId xmlns:a16="http://schemas.microsoft.com/office/drawing/2014/main" id="{6CF22510-0BC4-B155-B192-7BC8BC9B7F81}"/>
                </a:ext>
              </a:extLst>
            </p:cNvPr>
            <p:cNvSpPr/>
            <p:nvPr/>
          </p:nvSpPr>
          <p:spPr>
            <a:xfrm>
              <a:off x="6784437" y="5486544"/>
              <a:ext cx="4319564" cy="389597"/>
            </a:xfrm>
            <a:prstGeom prst="roundRect">
              <a:avLst/>
            </a:prstGeom>
            <a:noFill/>
            <a:ln w="19050" cap="flat" cmpd="sng" algn="ctr">
              <a:solidFill>
                <a:schemeClr val="tx1"/>
              </a:solid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4" name="矩形 23">
              <a:extLst>
                <a:ext uri="{FF2B5EF4-FFF2-40B4-BE49-F238E27FC236}">
                  <a16:creationId xmlns:a16="http://schemas.microsoft.com/office/drawing/2014/main" id="{07937C65-30B4-A4D0-04AC-DC3171736BB0}"/>
                </a:ext>
              </a:extLst>
            </p:cNvPr>
            <p:cNvSpPr/>
            <p:nvPr/>
          </p:nvSpPr>
          <p:spPr>
            <a:xfrm>
              <a:off x="6782685" y="4013199"/>
              <a:ext cx="4322628" cy="287078"/>
            </a:xfrm>
            <a:prstGeom prst="rect">
              <a:avLst/>
            </a:prstGeom>
            <a:solidFill>
              <a:schemeClr val="accent6">
                <a:lumMod val="40000"/>
                <a:lumOff val="60000"/>
              </a:schemeClr>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lnSpc>
                  <a:spcPct val="90000"/>
                </a:lnSpc>
                <a:spcBef>
                  <a:spcPts val="1000"/>
                </a:spcBef>
              </a:pPr>
              <a:endParaRPr kumimoji="1" lang="zh-CN" altLang="en-US"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5" name="圆角矩形 22">
              <a:extLst>
                <a:ext uri="{FF2B5EF4-FFF2-40B4-BE49-F238E27FC236}">
                  <a16:creationId xmlns:a16="http://schemas.microsoft.com/office/drawing/2014/main" id="{C008D24E-71BA-6A51-3DB5-E9F9A44FA8EB}"/>
                </a:ext>
              </a:extLst>
            </p:cNvPr>
            <p:cNvSpPr/>
            <p:nvPr/>
          </p:nvSpPr>
          <p:spPr>
            <a:xfrm>
              <a:off x="9586585" y="3537604"/>
              <a:ext cx="1284667" cy="264619"/>
            </a:xfrm>
            <a:prstGeom prst="roundRect">
              <a:avLst>
                <a:gd name="adj" fmla="val 0"/>
              </a:avLst>
            </a:prstGeom>
            <a:solidFill>
              <a:schemeClr val="bg1">
                <a:lumMod val="85000"/>
              </a:schemeClr>
            </a:solidFill>
            <a:ln w="19050" cap="flat" cmpd="sng" algn="ctr">
              <a:noFill/>
              <a:prstDash val="solid"/>
            </a:ln>
            <a:effectLst/>
          </p:spPr>
          <p:txBody>
            <a:bodyPr lIns="0" tIns="0" rIns="0" bIns="0" rtlCol="0" anchor="ctr"/>
            <a:lstStyle/>
            <a:p>
              <a:pPr marL="0" lvl="1" algn="ctr">
                <a:lnSpc>
                  <a:spcPct val="80000"/>
                </a:lnSpc>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sensitive</a:t>
              </a:r>
              <a:r>
                <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data</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文本框 25">
              <a:extLst>
                <a:ext uri="{FF2B5EF4-FFF2-40B4-BE49-F238E27FC236}">
                  <a16:creationId xmlns:a16="http://schemas.microsoft.com/office/drawing/2014/main" id="{E7535A6D-D0C4-57C9-5458-6C66B1DCD968}"/>
                </a:ext>
              </a:extLst>
            </p:cNvPr>
            <p:cNvSpPr txBox="1"/>
            <p:nvPr/>
          </p:nvSpPr>
          <p:spPr>
            <a:xfrm>
              <a:off x="6814374" y="5520033"/>
              <a:ext cx="994183" cy="313932"/>
            </a:xfrm>
            <a:prstGeom prst="rect">
              <a:avLst/>
            </a:prstGeom>
            <a:noFill/>
          </p:spPr>
          <p:txBody>
            <a:bodyPr wrap="none" rtlCol="0">
              <a:spAutoFit/>
            </a:bodyPr>
            <a:lstStyle/>
            <a:p>
              <a:pPr algn="l">
                <a:lnSpc>
                  <a:spcPct val="90000"/>
                </a:lnSpc>
                <a:spcBef>
                  <a:spcPts val="1000"/>
                </a:spcBef>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Hardware</a:t>
              </a:r>
              <a:endParaRPr kumimoji="1" lang="zh-CN" altLang="en-US"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7" name="圆角矩形 24">
              <a:extLst>
                <a:ext uri="{FF2B5EF4-FFF2-40B4-BE49-F238E27FC236}">
                  <a16:creationId xmlns:a16="http://schemas.microsoft.com/office/drawing/2014/main" id="{834FD2EA-9A8C-E8E7-BF63-EB08E09428FC}"/>
                </a:ext>
              </a:extLst>
            </p:cNvPr>
            <p:cNvSpPr/>
            <p:nvPr/>
          </p:nvSpPr>
          <p:spPr>
            <a:xfrm>
              <a:off x="8402520" y="5559812"/>
              <a:ext cx="1029806" cy="266934"/>
            </a:xfrm>
            <a:prstGeom prst="roundRect">
              <a:avLst/>
            </a:prstGeom>
            <a:noFill/>
            <a:ln w="19050" cap="flat" cmpd="sng" algn="ctr">
              <a:solidFill>
                <a:schemeClr val="tx1">
                  <a:lumMod val="65000"/>
                  <a:lumOff val="35000"/>
                </a:schemeClr>
              </a:solidFill>
              <a:prstDash val="solid"/>
            </a:ln>
            <a:effectLst/>
          </p:spPr>
          <p:txBody>
            <a:bodyPr lIns="0" tIns="0" rIns="0" bIns="0" rtlCol="0" anchor="ctr"/>
            <a:lstStyle/>
            <a:p>
              <a:pPr algn="ctr">
                <a:lnSpc>
                  <a:spcPct val="80000"/>
                </a:lnSpc>
              </a:pPr>
              <a:r>
                <a:rPr kumimoji="1" lang="en-US" altLang="zh-CN" sz="1600"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Intel CET</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8" name="圆角矩形 25">
              <a:extLst>
                <a:ext uri="{FF2B5EF4-FFF2-40B4-BE49-F238E27FC236}">
                  <a16:creationId xmlns:a16="http://schemas.microsoft.com/office/drawing/2014/main" id="{C221CD6C-9DB2-CFEC-8874-FE34277528BB}"/>
                </a:ext>
              </a:extLst>
            </p:cNvPr>
            <p:cNvSpPr/>
            <p:nvPr/>
          </p:nvSpPr>
          <p:spPr>
            <a:xfrm>
              <a:off x="7730945" y="3964278"/>
              <a:ext cx="2811556" cy="423746"/>
            </a:xfrm>
            <a:prstGeom prst="roundRect">
              <a:avLst>
                <a:gd name="adj" fmla="val 0"/>
              </a:avLst>
            </a:prstGeom>
            <a:noFill/>
            <a:ln w="19050" cap="flat" cmpd="sng" algn="ctr">
              <a:noFill/>
              <a:prstDash val="solid"/>
            </a:ln>
            <a:effectLst/>
          </p:spPr>
          <p:txBody>
            <a:bodyPr lIns="0" tIns="0" rIns="0" bIns="0" rtlCol="0" anchor="ctr"/>
            <a:lstStyle/>
            <a:p>
              <a:pPr marL="0" marR="0" indent="0" algn="ctr" defTabSz="914400" eaLnBrk="1" fontAlgn="auto" latinLnBrk="0" hangingPunct="1">
                <a:lnSpc>
                  <a:spcPct val="80000"/>
                </a:lnSpc>
                <a:spcBef>
                  <a:spcPts val="0"/>
                </a:spcBef>
                <a:spcAft>
                  <a:spcPts val="0"/>
                </a:spcAft>
                <a:buClrTx/>
                <a:buSzTx/>
                <a:buFontTx/>
                <a:buNone/>
                <a:tabLst/>
              </a:pPr>
              <a:r>
                <a:rPr kumimoji="0" lang="en-US" altLang="zh-CN"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rPr>
                <a:t>CETIS Memory File Abstraction</a:t>
              </a:r>
              <a:endParaRPr kumimoji="0" lang="zh-CN" altLang="en-US" sz="1600" b="0" i="0" u="none" strike="noStrike" kern="0" cap="none" spc="0" normalizeH="0" baseline="0" noProof="0" dirty="0">
                <a:ln>
                  <a:noFill/>
                </a:ln>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pic>
          <p:nvPicPr>
            <p:cNvPr id="29" name="Graphic 12" descr="Lock">
              <a:extLst>
                <a:ext uri="{FF2B5EF4-FFF2-40B4-BE49-F238E27FC236}">
                  <a16:creationId xmlns:a16="http://schemas.microsoft.com/office/drawing/2014/main" id="{2C6217FF-0700-47A6-9648-C725A70F502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7311553" y="3539657"/>
              <a:ext cx="353231" cy="353231"/>
            </a:xfrm>
            <a:prstGeom prst="rect">
              <a:avLst/>
            </a:prstGeom>
          </p:spPr>
        </p:pic>
        <p:pic>
          <p:nvPicPr>
            <p:cNvPr id="30" name="Graphic 12" descr="Lock">
              <a:extLst>
                <a:ext uri="{FF2B5EF4-FFF2-40B4-BE49-F238E27FC236}">
                  <a16:creationId xmlns:a16="http://schemas.microsoft.com/office/drawing/2014/main" id="{88246C83-0FEB-4906-EB9C-495FE31BAAA4}"/>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8563158" y="3544655"/>
              <a:ext cx="353231" cy="353231"/>
            </a:xfrm>
            <a:prstGeom prst="rect">
              <a:avLst/>
            </a:prstGeom>
          </p:spPr>
        </p:pic>
        <p:pic>
          <p:nvPicPr>
            <p:cNvPr id="31" name="Graphic 12" descr="Lock">
              <a:extLst>
                <a:ext uri="{FF2B5EF4-FFF2-40B4-BE49-F238E27FC236}">
                  <a16:creationId xmlns:a16="http://schemas.microsoft.com/office/drawing/2014/main" id="{076596AE-7C22-F07C-4457-F06F8FECB4AC}"/>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52792" y="3470991"/>
              <a:ext cx="353231" cy="353231"/>
            </a:xfrm>
            <a:prstGeom prst="rect">
              <a:avLst/>
            </a:prstGeom>
          </p:spPr>
        </p:pic>
        <p:pic>
          <p:nvPicPr>
            <p:cNvPr id="32" name="Graphic 12" descr="Lock">
              <a:extLst>
                <a:ext uri="{FF2B5EF4-FFF2-40B4-BE49-F238E27FC236}">
                  <a16:creationId xmlns:a16="http://schemas.microsoft.com/office/drawing/2014/main" id="{B830B962-0501-97AD-D4BC-B03BC73683F2}"/>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752082" y="3107974"/>
              <a:ext cx="353231" cy="353231"/>
            </a:xfrm>
            <a:prstGeom prst="rect">
              <a:avLst/>
            </a:prstGeom>
          </p:spPr>
        </p:pic>
      </p:grpSp>
      <p:pic>
        <p:nvPicPr>
          <p:cNvPr id="23" name="图片 22">
            <a:extLst>
              <a:ext uri="{FF2B5EF4-FFF2-40B4-BE49-F238E27FC236}">
                <a16:creationId xmlns:a16="http://schemas.microsoft.com/office/drawing/2014/main" id="{14F19499-5714-DA03-91CB-B4561C32BB46}"/>
              </a:ext>
            </a:extLst>
          </p:cNvPr>
          <p:cNvPicPr>
            <a:picLocks noChangeAspect="1"/>
          </p:cNvPicPr>
          <p:nvPr>
            <p:custDataLst>
              <p:tags r:id="rId5"/>
            </p:custDataLst>
          </p:nvPr>
        </p:nvPicPr>
        <p:blipFill>
          <a:blip r:embed="rId17"/>
          <a:stretch>
            <a:fillRect/>
          </a:stretch>
        </p:blipFill>
        <p:spPr>
          <a:xfrm>
            <a:off x="6684381" y="3289931"/>
            <a:ext cx="4669419" cy="3127358"/>
          </a:xfrm>
          <a:prstGeom prst="rect">
            <a:avLst/>
          </a:prstGeom>
        </p:spPr>
      </p:pic>
      <p:sp>
        <p:nvSpPr>
          <p:cNvPr id="33" name="矩形 32">
            <a:extLst>
              <a:ext uri="{FF2B5EF4-FFF2-40B4-BE49-F238E27FC236}">
                <a16:creationId xmlns:a16="http://schemas.microsoft.com/office/drawing/2014/main" id="{BE052E38-F6DD-06F4-7AB7-71C2860584E5}"/>
              </a:ext>
            </a:extLst>
          </p:cNvPr>
          <p:cNvSpPr/>
          <p:nvPr>
            <p:custDataLst>
              <p:tags r:id="rId6"/>
            </p:custDataLst>
          </p:nvPr>
        </p:nvSpPr>
        <p:spPr>
          <a:xfrm>
            <a:off x="6727030" y="3552159"/>
            <a:ext cx="5339211" cy="523519"/>
          </a:xfrm>
          <a:prstGeom prst="rect">
            <a:avLst/>
          </a:prstGeom>
          <a:solidFill>
            <a:srgbClr val="4472C4">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4684D18F-3521-2852-D5A8-D76E025C4F79}"/>
              </a:ext>
            </a:extLst>
          </p:cNvPr>
          <p:cNvSpPr txBox="1"/>
          <p:nvPr>
            <p:custDataLst>
              <p:tags r:id="rId7"/>
            </p:custDataLst>
          </p:nvPr>
        </p:nvSpPr>
        <p:spPr>
          <a:xfrm>
            <a:off x="11247793" y="3635684"/>
            <a:ext cx="848434" cy="369332"/>
          </a:xfrm>
          <a:prstGeom prst="rect">
            <a:avLst/>
          </a:prstGeom>
          <a:noFill/>
        </p:spPr>
        <p:txBody>
          <a:bodyPr wrap="square" rtlCol="0">
            <a:spAutoFit/>
          </a:bodyPr>
          <a:lstStyle/>
          <a:p>
            <a:r>
              <a:rPr lang="en-US" altLang="zh-CN" dirty="0" err="1">
                <a:latin typeface="Calibri" panose="020F0502020204030204" pitchFamily="34" charset="0"/>
                <a:ea typeface="Calibri" panose="020F0502020204030204" pitchFamily="34" charset="0"/>
                <a:cs typeface="Calibri" panose="020F0502020204030204" pitchFamily="34" charset="0"/>
              </a:rPr>
              <a:t>Init.</a:t>
            </a:r>
            <a:endParaRPr lang="zh-CN" altLang="en-US" dirty="0">
              <a:latin typeface="Calibri" panose="020F0502020204030204" pitchFamily="34" charset="0"/>
              <a:cs typeface="Calibri" panose="020F0502020204030204" pitchFamily="34" charset="0"/>
            </a:endParaRPr>
          </a:p>
        </p:txBody>
      </p:sp>
      <p:sp>
        <p:nvSpPr>
          <p:cNvPr id="35" name="矩形 34">
            <a:extLst>
              <a:ext uri="{FF2B5EF4-FFF2-40B4-BE49-F238E27FC236}">
                <a16:creationId xmlns:a16="http://schemas.microsoft.com/office/drawing/2014/main" id="{6F8D57E9-AE56-3A41-FBC9-CC2BA6C68F79}"/>
              </a:ext>
            </a:extLst>
          </p:cNvPr>
          <p:cNvSpPr/>
          <p:nvPr>
            <p:custDataLst>
              <p:tags r:id="rId8"/>
            </p:custDataLst>
          </p:nvPr>
        </p:nvSpPr>
        <p:spPr>
          <a:xfrm>
            <a:off x="6727030" y="4075678"/>
            <a:ext cx="5339211" cy="662008"/>
          </a:xfrm>
          <a:prstGeom prst="rect">
            <a:avLst/>
          </a:prstGeom>
          <a:solidFill>
            <a:schemeClr val="accent4">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文本框 35">
            <a:extLst>
              <a:ext uri="{FF2B5EF4-FFF2-40B4-BE49-F238E27FC236}">
                <a16:creationId xmlns:a16="http://schemas.microsoft.com/office/drawing/2014/main" id="{D5485E36-E5C0-4BCF-E40F-484D6CF38A67}"/>
              </a:ext>
            </a:extLst>
          </p:cNvPr>
          <p:cNvSpPr txBox="1"/>
          <p:nvPr>
            <p:custDataLst>
              <p:tags r:id="rId9"/>
            </p:custDataLst>
          </p:nvPr>
        </p:nvSpPr>
        <p:spPr>
          <a:xfrm>
            <a:off x="10851332" y="4163641"/>
            <a:ext cx="1310267" cy="541046"/>
          </a:xfrm>
          <a:prstGeom prst="rect">
            <a:avLst/>
          </a:prstGeom>
          <a:noFill/>
        </p:spPr>
        <p:txBody>
          <a:bodyPr wrap="square" rtlCol="0">
            <a:spAutoFit/>
          </a:bodyPr>
          <a:lstStyle/>
          <a:p>
            <a:pPr algn="ctr">
              <a:lnSpc>
                <a:spcPct val="80000"/>
              </a:lnSpc>
            </a:pPr>
            <a:r>
              <a:rPr lang="en-US" altLang="zh-CN" dirty="0">
                <a:latin typeface="Calibri" panose="020F0502020204030204" pitchFamily="34" charset="0"/>
                <a:ea typeface="Calibri" panose="020F0502020204030204" pitchFamily="34" charset="0"/>
                <a:cs typeface="Calibri" panose="020F0502020204030204" pitchFamily="34" charset="0"/>
              </a:rPr>
              <a:t>read/write</a:t>
            </a:r>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mode</a:t>
            </a:r>
            <a:endParaRPr lang="zh-CN" altLang="en-US" dirty="0">
              <a:latin typeface="Calibri" panose="020F0502020204030204" pitchFamily="34" charset="0"/>
              <a:cs typeface="Calibri" panose="020F0502020204030204" pitchFamily="34" charset="0"/>
            </a:endParaRPr>
          </a:p>
        </p:txBody>
      </p:sp>
      <p:sp>
        <p:nvSpPr>
          <p:cNvPr id="37" name="矩形 36">
            <a:extLst>
              <a:ext uri="{FF2B5EF4-FFF2-40B4-BE49-F238E27FC236}">
                <a16:creationId xmlns:a16="http://schemas.microsoft.com/office/drawing/2014/main" id="{C403254F-34B8-E6F4-A3BD-EE73EC701E21}"/>
              </a:ext>
            </a:extLst>
          </p:cNvPr>
          <p:cNvSpPr/>
          <p:nvPr>
            <p:custDataLst>
              <p:tags r:id="rId10"/>
            </p:custDataLst>
          </p:nvPr>
        </p:nvSpPr>
        <p:spPr>
          <a:xfrm>
            <a:off x="6727030" y="4737686"/>
            <a:ext cx="5339211" cy="1628744"/>
          </a:xfrm>
          <a:prstGeom prst="rect">
            <a:avLst/>
          </a:prstGeom>
          <a:solidFill>
            <a:schemeClr val="accent6">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文本框 37">
            <a:extLst>
              <a:ext uri="{FF2B5EF4-FFF2-40B4-BE49-F238E27FC236}">
                <a16:creationId xmlns:a16="http://schemas.microsoft.com/office/drawing/2014/main" id="{17A23E59-FBC9-8374-4D65-7FD6B54BC351}"/>
              </a:ext>
            </a:extLst>
          </p:cNvPr>
          <p:cNvSpPr txBox="1"/>
          <p:nvPr>
            <p:custDataLst>
              <p:tags r:id="rId11"/>
            </p:custDataLst>
          </p:nvPr>
        </p:nvSpPr>
        <p:spPr>
          <a:xfrm>
            <a:off x="10995648" y="5380042"/>
            <a:ext cx="1310267" cy="541046"/>
          </a:xfrm>
          <a:prstGeom prst="rect">
            <a:avLst/>
          </a:prstGeom>
          <a:noFill/>
        </p:spPr>
        <p:txBody>
          <a:bodyPr wrap="square" rtlCol="0">
            <a:spAutoFit/>
          </a:bodyPr>
          <a:lstStyle/>
          <a:p>
            <a:pPr algn="ctr">
              <a:lnSpc>
                <a:spcPct val="80000"/>
              </a:lnSpc>
            </a:pPr>
            <a:r>
              <a:rPr lang="en-US" altLang="zh-CN" dirty="0">
                <a:latin typeface="Calibri" panose="020F0502020204030204" pitchFamily="34" charset="0"/>
                <a:ea typeface="Calibri" panose="020F0502020204030204" pitchFamily="34" charset="0"/>
                <a:cs typeface="Calibri" panose="020F0502020204030204" pitchFamily="34" charset="0"/>
              </a:rPr>
              <a:t>append</a:t>
            </a:r>
            <a:r>
              <a:rPr lang="zh-CN" altLang="en-US" dirty="0">
                <a:latin typeface="Calibri" panose="020F0502020204030204" pitchFamily="34" charset="0"/>
                <a:ea typeface="Calibri" panose="020F0502020204030204" pitchFamily="34" charset="0"/>
                <a:cs typeface="Calibri" panose="020F0502020204030204" pitchFamily="34" charset="0"/>
              </a:rPr>
              <a:t> </a:t>
            </a:r>
            <a:r>
              <a:rPr lang="en-US" altLang="zh-CN" dirty="0">
                <a:latin typeface="Calibri" panose="020F0502020204030204" pitchFamily="34" charset="0"/>
                <a:ea typeface="Calibri" panose="020F0502020204030204" pitchFamily="34" charset="0"/>
                <a:cs typeface="Calibri" panose="020F0502020204030204" pitchFamily="34" charset="0"/>
              </a:rPr>
              <a:t>mode</a:t>
            </a:r>
            <a:endParaRPr lang="zh-CN" altLang="en-US" dirty="0">
              <a:latin typeface="Calibri" panose="020F0502020204030204" pitchFamily="34" charset="0"/>
              <a:cs typeface="Calibri" panose="020F0502020204030204" pitchFamily="34" charset="0"/>
            </a:endParaRPr>
          </a:p>
        </p:txBody>
      </p:sp>
      <p:cxnSp>
        <p:nvCxnSpPr>
          <p:cNvPr id="39" name="直接连接符 38">
            <a:extLst>
              <a:ext uri="{FF2B5EF4-FFF2-40B4-BE49-F238E27FC236}">
                <a16:creationId xmlns:a16="http://schemas.microsoft.com/office/drawing/2014/main" id="{68D7F7AD-2094-ABBD-D22D-26BA6BF3570C}"/>
              </a:ext>
            </a:extLst>
          </p:cNvPr>
          <p:cNvCxnSpPr>
            <a:cxnSpLocks/>
          </p:cNvCxnSpPr>
          <p:nvPr>
            <p:custDataLst>
              <p:tags r:id="rId12"/>
            </p:custDataLst>
          </p:nvPr>
        </p:nvCxnSpPr>
        <p:spPr>
          <a:xfrm flipV="1">
            <a:off x="5378789" y="3340100"/>
            <a:ext cx="1348241" cy="1185991"/>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cxnSp>
        <p:nvCxnSpPr>
          <p:cNvPr id="40" name="直接连接符 39">
            <a:extLst>
              <a:ext uri="{FF2B5EF4-FFF2-40B4-BE49-F238E27FC236}">
                <a16:creationId xmlns:a16="http://schemas.microsoft.com/office/drawing/2014/main" id="{212796D6-8A48-5FD0-81E7-6C5450626A0B}"/>
              </a:ext>
            </a:extLst>
          </p:cNvPr>
          <p:cNvCxnSpPr>
            <a:cxnSpLocks/>
          </p:cNvCxnSpPr>
          <p:nvPr>
            <p:custDataLst>
              <p:tags r:id="rId13"/>
            </p:custDataLst>
          </p:nvPr>
        </p:nvCxnSpPr>
        <p:spPr>
          <a:xfrm>
            <a:off x="5359475" y="4919751"/>
            <a:ext cx="1348241" cy="1446679"/>
          </a:xfrm>
          <a:prstGeom prst="line">
            <a:avLst/>
          </a:prstGeom>
          <a:ln w="12700">
            <a:solidFill>
              <a:schemeClr val="tx1"/>
            </a:solidFill>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Tree>
    <p:custDataLst>
      <p:tags r:id="rId1"/>
    </p:custDataLst>
    <p:extLst>
      <p:ext uri="{BB962C8B-B14F-4D97-AF65-F5344CB8AC3E}">
        <p14:creationId xmlns:p14="http://schemas.microsoft.com/office/powerpoint/2010/main" val="61001076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29169A-73A8-F1A1-BD04-9DAC24A10DC3}"/>
              </a:ext>
            </a:extLst>
          </p:cNvPr>
          <p:cNvSpPr>
            <a:spLocks noGrp="1"/>
          </p:cNvSpPr>
          <p:nvPr>
            <p:ph type="title"/>
          </p:nvPr>
        </p:nvSpPr>
        <p:spPr>
          <a:xfrm>
            <a:off x="374425" y="0"/>
            <a:ext cx="10515600" cy="1325563"/>
          </a:xfrm>
        </p:spPr>
        <p:txBody>
          <a:bodyPr/>
          <a:lstStyle/>
          <a:p>
            <a:r>
              <a:rPr lang="en-US" altLang="zh-CN" dirty="0"/>
              <a:t>Outline</a:t>
            </a:r>
            <a:endParaRPr lang="zh-CN" altLang="en-US" dirty="0"/>
          </a:p>
        </p:txBody>
      </p:sp>
      <p:sp>
        <p:nvSpPr>
          <p:cNvPr id="47" name="MH_Number_1">
            <a:hlinkClick r:id="" action="ppaction://noaction"/>
            <a:extLst>
              <a:ext uri="{FF2B5EF4-FFF2-40B4-BE49-F238E27FC236}">
                <a16:creationId xmlns:a16="http://schemas.microsoft.com/office/drawing/2014/main" id="{A19E938E-E26F-711E-3081-F4676BE7FBC3}"/>
              </a:ext>
            </a:extLst>
          </p:cNvPr>
          <p:cNvSpPr/>
          <p:nvPr/>
        </p:nvSpPr>
        <p:spPr bwMode="auto">
          <a:xfrm>
            <a:off x="3198333" y="198665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48" name="MH_Entry_1">
            <a:hlinkClick r:id="" action="ppaction://noaction"/>
            <a:extLst>
              <a:ext uri="{FF2B5EF4-FFF2-40B4-BE49-F238E27FC236}">
                <a16:creationId xmlns:a16="http://schemas.microsoft.com/office/drawing/2014/main" id="{3E3C6E5C-6172-A59A-C779-512E6630C309}"/>
              </a:ext>
            </a:extLst>
          </p:cNvPr>
          <p:cNvSpPr/>
          <p:nvPr/>
        </p:nvSpPr>
        <p:spPr>
          <a:xfrm>
            <a:off x="3950337" y="516365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rgbClr val="0061AD">
                <a:lumMod val="40000"/>
                <a:lumOff val="60000"/>
              </a:srgb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49" name="文本框 7">
            <a:extLst>
              <a:ext uri="{FF2B5EF4-FFF2-40B4-BE49-F238E27FC236}">
                <a16:creationId xmlns:a16="http://schemas.microsoft.com/office/drawing/2014/main" id="{3BFB76DB-B324-8F89-9516-06EB8108365B}"/>
              </a:ext>
            </a:extLst>
          </p:cNvPr>
          <p:cNvSpPr txBox="1"/>
          <p:nvPr/>
        </p:nvSpPr>
        <p:spPr>
          <a:xfrm>
            <a:off x="3198332" y="198665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01</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0" name="文本框 3">
            <a:extLst>
              <a:ext uri="{FF2B5EF4-FFF2-40B4-BE49-F238E27FC236}">
                <a16:creationId xmlns:a16="http://schemas.microsoft.com/office/drawing/2014/main" id="{B596AD9E-E157-730A-DA2A-93D59DC63DA9}"/>
              </a:ext>
            </a:extLst>
          </p:cNvPr>
          <p:cNvSpPr txBox="1"/>
          <p:nvPr/>
        </p:nvSpPr>
        <p:spPr>
          <a:xfrm>
            <a:off x="3950337" y="187731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High-level Idea</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1" name="MH_Number_2">
            <a:hlinkClick r:id="" action="ppaction://noaction"/>
            <a:extLst>
              <a:ext uri="{FF2B5EF4-FFF2-40B4-BE49-F238E27FC236}">
                <a16:creationId xmlns:a16="http://schemas.microsoft.com/office/drawing/2014/main" id="{9B8CBC6F-B436-1A81-2109-15D97DF2F6B9}"/>
              </a:ext>
            </a:extLst>
          </p:cNvPr>
          <p:cNvSpPr/>
          <p:nvPr/>
        </p:nvSpPr>
        <p:spPr bwMode="auto">
          <a:xfrm>
            <a:off x="3198333" y="293389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2" name="文本框 23">
            <a:extLst>
              <a:ext uri="{FF2B5EF4-FFF2-40B4-BE49-F238E27FC236}">
                <a16:creationId xmlns:a16="http://schemas.microsoft.com/office/drawing/2014/main" id="{7E958BF3-B582-8F43-2CD8-BB5C395F711F}"/>
              </a:ext>
            </a:extLst>
          </p:cNvPr>
          <p:cNvSpPr txBox="1"/>
          <p:nvPr/>
        </p:nvSpPr>
        <p:spPr>
          <a:xfrm>
            <a:off x="3198332" y="293389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02</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3" name="MH_Entry_1">
            <a:hlinkClick r:id="" action="ppaction://noaction"/>
            <a:extLst>
              <a:ext uri="{FF2B5EF4-FFF2-40B4-BE49-F238E27FC236}">
                <a16:creationId xmlns:a16="http://schemas.microsoft.com/office/drawing/2014/main" id="{EB839CF8-3D0E-6DB4-3445-BCBCC4A86AC3}"/>
              </a:ext>
            </a:extLst>
          </p:cNvPr>
          <p:cNvSpPr/>
          <p:nvPr/>
        </p:nvSpPr>
        <p:spPr>
          <a:xfrm>
            <a:off x="3950339" y="3278468"/>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4" name="文本框 4">
            <a:extLst>
              <a:ext uri="{FF2B5EF4-FFF2-40B4-BE49-F238E27FC236}">
                <a16:creationId xmlns:a16="http://schemas.microsoft.com/office/drawing/2014/main" id="{A8B34E5B-F36A-84FE-C4AC-E16ACD96107D}"/>
              </a:ext>
            </a:extLst>
          </p:cNvPr>
          <p:cNvSpPr txBox="1"/>
          <p:nvPr/>
        </p:nvSpPr>
        <p:spPr>
          <a:xfrm>
            <a:off x="3950337" y="282023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Understanding SHSTK and WRSS</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5" name="MH_Number_3">
            <a:hlinkClick r:id="" action="ppaction://noaction"/>
            <a:extLst>
              <a:ext uri="{FF2B5EF4-FFF2-40B4-BE49-F238E27FC236}">
                <a16:creationId xmlns:a16="http://schemas.microsoft.com/office/drawing/2014/main" id="{55BD0057-E440-A401-78A6-7D4EE7EF9AF2}"/>
              </a:ext>
            </a:extLst>
          </p:cNvPr>
          <p:cNvSpPr/>
          <p:nvPr/>
        </p:nvSpPr>
        <p:spPr bwMode="auto">
          <a:xfrm>
            <a:off x="3198333" y="3873254"/>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56" name="文本框 24">
            <a:extLst>
              <a:ext uri="{FF2B5EF4-FFF2-40B4-BE49-F238E27FC236}">
                <a16:creationId xmlns:a16="http://schemas.microsoft.com/office/drawing/2014/main" id="{2D2A8779-88F3-C204-CFC7-4A0D4E450DA9}"/>
              </a:ext>
            </a:extLst>
          </p:cNvPr>
          <p:cNvSpPr txBox="1"/>
          <p:nvPr/>
        </p:nvSpPr>
        <p:spPr>
          <a:xfrm>
            <a:off x="3198332" y="3873253"/>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03</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7" name="MH_Entry_1">
            <a:hlinkClick r:id="" action="ppaction://noaction"/>
            <a:extLst>
              <a:ext uri="{FF2B5EF4-FFF2-40B4-BE49-F238E27FC236}">
                <a16:creationId xmlns:a16="http://schemas.microsoft.com/office/drawing/2014/main" id="{D7127AB5-1471-2722-928A-14FC922510D7}"/>
              </a:ext>
            </a:extLst>
          </p:cNvPr>
          <p:cNvSpPr/>
          <p:nvPr/>
        </p:nvSpPr>
        <p:spPr>
          <a:xfrm>
            <a:off x="3950339" y="421292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8" name="文本框 5">
            <a:extLst>
              <a:ext uri="{FF2B5EF4-FFF2-40B4-BE49-F238E27FC236}">
                <a16:creationId xmlns:a16="http://schemas.microsoft.com/office/drawing/2014/main" id="{0F9F14B5-B997-0CED-F8D2-1AD9DC0D6ED1}"/>
              </a:ext>
            </a:extLst>
          </p:cNvPr>
          <p:cNvSpPr txBox="1"/>
          <p:nvPr/>
        </p:nvSpPr>
        <p:spPr>
          <a:xfrm>
            <a:off x="3950337" y="376747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CETIS Framework</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9" name="MH_Number_4">
            <a:hlinkClick r:id="" action="ppaction://noaction"/>
            <a:extLst>
              <a:ext uri="{FF2B5EF4-FFF2-40B4-BE49-F238E27FC236}">
                <a16:creationId xmlns:a16="http://schemas.microsoft.com/office/drawing/2014/main" id="{C1AC77CB-7DCB-D0CA-3B1E-DF52A0D6C80B}"/>
              </a:ext>
            </a:extLst>
          </p:cNvPr>
          <p:cNvSpPr/>
          <p:nvPr/>
        </p:nvSpPr>
        <p:spPr bwMode="auto">
          <a:xfrm>
            <a:off x="3198333" y="4814967"/>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0" name="文本框 25">
            <a:extLst>
              <a:ext uri="{FF2B5EF4-FFF2-40B4-BE49-F238E27FC236}">
                <a16:creationId xmlns:a16="http://schemas.microsoft.com/office/drawing/2014/main" id="{9941F7C2-BE81-454A-4F21-1B3454353B15}"/>
              </a:ext>
            </a:extLst>
          </p:cNvPr>
          <p:cNvSpPr txBox="1"/>
          <p:nvPr/>
        </p:nvSpPr>
        <p:spPr>
          <a:xfrm>
            <a:off x="3198332" y="4814967"/>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04</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1" name="MH_Entry_1">
            <a:hlinkClick r:id="" action="ppaction://noaction"/>
            <a:extLst>
              <a:ext uri="{FF2B5EF4-FFF2-40B4-BE49-F238E27FC236}">
                <a16:creationId xmlns:a16="http://schemas.microsoft.com/office/drawing/2014/main" id="{772A42A6-0FBB-6339-D443-948EE750D6F1}"/>
              </a:ext>
            </a:extLst>
          </p:cNvPr>
          <p:cNvSpPr/>
          <p:nvPr/>
        </p:nvSpPr>
        <p:spPr>
          <a:xfrm>
            <a:off x="3920915" y="2324606"/>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2" name="文本框 6">
            <a:extLst>
              <a:ext uri="{FF2B5EF4-FFF2-40B4-BE49-F238E27FC236}">
                <a16:creationId xmlns:a16="http://schemas.microsoft.com/office/drawing/2014/main" id="{C7BF5F45-E55D-0094-308A-DA78BA5A688A}"/>
              </a:ext>
            </a:extLst>
          </p:cNvPr>
          <p:cNvSpPr txBox="1"/>
          <p:nvPr/>
        </p:nvSpPr>
        <p:spPr>
          <a:xfrm>
            <a:off x="3950337" y="4710388"/>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Case studies</a:t>
            </a:r>
            <a:endParaRPr kumimoji="0" lang="zh-CN" altLang="en-US"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cs typeface="Calibri" panose="020F0502020204030204" pitchFamily="34" charset="0"/>
              <a:sym typeface="+mn-lt"/>
            </a:endParaRPr>
          </a:p>
        </p:txBody>
      </p:sp>
      <p:sp>
        <p:nvSpPr>
          <p:cNvPr id="63" name="MH_Number_4">
            <a:hlinkClick r:id="" action="ppaction://noaction"/>
            <a:extLst>
              <a:ext uri="{FF2B5EF4-FFF2-40B4-BE49-F238E27FC236}">
                <a16:creationId xmlns:a16="http://schemas.microsoft.com/office/drawing/2014/main" id="{3EA36BDD-84AB-AEF7-72D7-99DFEC6FCF1E}"/>
              </a:ext>
            </a:extLst>
          </p:cNvPr>
          <p:cNvSpPr/>
          <p:nvPr/>
        </p:nvSpPr>
        <p:spPr bwMode="auto">
          <a:xfrm>
            <a:off x="3198333" y="5760235"/>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4" name="文本框 26">
            <a:extLst>
              <a:ext uri="{FF2B5EF4-FFF2-40B4-BE49-F238E27FC236}">
                <a16:creationId xmlns:a16="http://schemas.microsoft.com/office/drawing/2014/main" id="{5E64ABC0-B3C6-83D1-6B56-C458B7008C4F}"/>
              </a:ext>
            </a:extLst>
          </p:cNvPr>
          <p:cNvSpPr txBox="1"/>
          <p:nvPr/>
        </p:nvSpPr>
        <p:spPr>
          <a:xfrm>
            <a:off x="3198332" y="5760235"/>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05</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5" name="MH_Entry_1">
            <a:hlinkClick r:id="" action="ppaction://noaction"/>
            <a:extLst>
              <a:ext uri="{FF2B5EF4-FFF2-40B4-BE49-F238E27FC236}">
                <a16:creationId xmlns:a16="http://schemas.microsoft.com/office/drawing/2014/main" id="{495BBBAB-6326-8A32-9A52-2D663C103D48}"/>
              </a:ext>
            </a:extLst>
          </p:cNvPr>
          <p:cNvSpPr/>
          <p:nvPr/>
        </p:nvSpPr>
        <p:spPr>
          <a:xfrm>
            <a:off x="3950339" y="6105146"/>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6" name="文本框 8">
            <a:extLst>
              <a:ext uri="{FF2B5EF4-FFF2-40B4-BE49-F238E27FC236}">
                <a16:creationId xmlns:a16="http://schemas.microsoft.com/office/drawing/2014/main" id="{90C20FF1-3B14-CE5D-DEC2-C207F09F83D0}"/>
              </a:ext>
            </a:extLst>
          </p:cNvPr>
          <p:cNvSpPr txBox="1"/>
          <p:nvPr/>
        </p:nvSpPr>
        <p:spPr>
          <a:xfrm>
            <a:off x="3950337" y="565330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Evaluation</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pic>
        <p:nvPicPr>
          <p:cNvPr id="68" name="图片 67">
            <a:extLst>
              <a:ext uri="{FF2B5EF4-FFF2-40B4-BE49-F238E27FC236}">
                <a16:creationId xmlns:a16="http://schemas.microsoft.com/office/drawing/2014/main" id="{CC5F9A27-D3D7-267A-91ED-BE246FB23F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1674" y="4646948"/>
            <a:ext cx="730656" cy="730656"/>
          </a:xfrm>
          <a:prstGeom prst="rect">
            <a:avLst/>
          </a:prstGeom>
        </p:spPr>
      </p:pic>
    </p:spTree>
    <p:extLst>
      <p:ext uri="{BB962C8B-B14F-4D97-AF65-F5344CB8AC3E}">
        <p14:creationId xmlns:p14="http://schemas.microsoft.com/office/powerpoint/2010/main" val="36580429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323DC7A-53BB-7FD4-BC60-A22B30318C0E}"/>
              </a:ext>
            </a:extLst>
          </p:cNvPr>
          <p:cNvSpPr>
            <a:spLocks noGrp="1"/>
          </p:cNvSpPr>
          <p:nvPr>
            <p:ph type="title"/>
            <p:custDataLst>
              <p:tags r:id="rId2"/>
            </p:custDataLst>
          </p:nvPr>
        </p:nvSpPr>
        <p:spPr/>
        <p:txBody>
          <a:bodyPr/>
          <a:lstStyle/>
          <a:p>
            <a:r>
              <a:rPr lang="en-US" altLang="zh-CN" dirty="0"/>
              <a:t>Case studies</a:t>
            </a:r>
            <a:endParaRPr lang="zh-CN" altLang="en-US" dirty="0"/>
          </a:p>
        </p:txBody>
      </p:sp>
      <p:sp>
        <p:nvSpPr>
          <p:cNvPr id="5" name="内容占位符 4">
            <a:extLst>
              <a:ext uri="{FF2B5EF4-FFF2-40B4-BE49-F238E27FC236}">
                <a16:creationId xmlns:a16="http://schemas.microsoft.com/office/drawing/2014/main" id="{621805EA-FF1A-1523-BBE3-A04A7A245A6A}"/>
              </a:ext>
            </a:extLst>
          </p:cNvPr>
          <p:cNvSpPr>
            <a:spLocks noGrp="1"/>
          </p:cNvSpPr>
          <p:nvPr>
            <p:ph idx="1"/>
            <p:custDataLst>
              <p:tags r:id="rId3"/>
            </p:custDataLst>
          </p:nvPr>
        </p:nvSpPr>
        <p:spPr/>
        <p:txBody>
          <a:bodyPr/>
          <a:lstStyle/>
          <a:p>
            <a:r>
              <a:rPr lang="en-US" altLang="zh-CN"/>
              <a:t>CETIS protects Code-pointer integrity(CPI) and CFIXX with read/write mode and JIT compiler with append mode.</a:t>
            </a:r>
            <a:endParaRPr lang="zh-CN" altLang="en-US" dirty="0"/>
          </a:p>
        </p:txBody>
      </p:sp>
      <p:sp>
        <p:nvSpPr>
          <p:cNvPr id="49" name="矩形 48">
            <a:extLst>
              <a:ext uri="{FF2B5EF4-FFF2-40B4-BE49-F238E27FC236}">
                <a16:creationId xmlns:a16="http://schemas.microsoft.com/office/drawing/2014/main" id="{A378039C-63C7-587C-6248-9459A05FEC45}"/>
              </a:ext>
            </a:extLst>
          </p:cNvPr>
          <p:cNvSpPr/>
          <p:nvPr>
            <p:custDataLst>
              <p:tags r:id="rId4"/>
            </p:custDataLst>
          </p:nvPr>
        </p:nvSpPr>
        <p:spPr>
          <a:xfrm>
            <a:off x="324806" y="2651471"/>
            <a:ext cx="4258978" cy="2769752"/>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50" name="圆角矩形 79">
            <a:extLst>
              <a:ext uri="{FF2B5EF4-FFF2-40B4-BE49-F238E27FC236}">
                <a16:creationId xmlns:a16="http://schemas.microsoft.com/office/drawing/2014/main" id="{81DB264E-D5A1-5A97-3FE2-73AE553E2903}"/>
              </a:ext>
            </a:extLst>
          </p:cNvPr>
          <p:cNvSpPr/>
          <p:nvPr>
            <p:custDataLst>
              <p:tags r:id="rId5"/>
            </p:custDataLst>
          </p:nvPr>
        </p:nvSpPr>
        <p:spPr>
          <a:xfrm>
            <a:off x="12999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CPI</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B31E37E7-10ED-4DDB-F3B0-0C2E232D58F2}"/>
              </a:ext>
            </a:extLst>
          </p:cNvPr>
          <p:cNvSpPr txBox="1"/>
          <p:nvPr>
            <p:custDataLst>
              <p:tags r:id="rId6"/>
            </p:custDataLst>
          </p:nvPr>
        </p:nvSpPr>
        <p:spPr>
          <a:xfrm>
            <a:off x="452893" y="2933282"/>
            <a:ext cx="4073513"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CPI protects the code pointers.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br>
              <a:rPr lang="en-US" altLang="zh-CN" sz="2000">
                <a:solidFill>
                  <a:prstClr val="black"/>
                </a:solidFill>
                <a:latin typeface="Calibri" panose="020F0502020204030204" pitchFamily="34" charset="0"/>
                <a:ea typeface="等线" panose="02010600030101010101" pitchFamily="2" charset="-122"/>
              </a:rPr>
            </a:b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br>
              <a:rPr lang="en-US" altLang="zh-CN" sz="2000">
                <a:solidFill>
                  <a:prstClr val="black"/>
                </a:solidFill>
                <a:latin typeface="Calibri" panose="020F0502020204030204" pitchFamily="34" charset="0"/>
                <a:ea typeface="等线" panose="02010600030101010101" pitchFamily="2" charset="-122"/>
              </a:rPr>
            </a:b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latin typeface="Calibri" panose="020F0502020204030204" pitchFamily="34" charset="0"/>
            </a:endParaRPr>
          </a:p>
        </p:txBody>
      </p:sp>
    </p:spTree>
    <p:custDataLst>
      <p:tags r:id="rId1"/>
    </p:custDataLst>
    <p:extLst>
      <p:ext uri="{BB962C8B-B14F-4D97-AF65-F5344CB8AC3E}">
        <p14:creationId xmlns:p14="http://schemas.microsoft.com/office/powerpoint/2010/main" val="37634296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323DC7A-53BB-7FD4-BC60-A22B30318C0E}"/>
              </a:ext>
            </a:extLst>
          </p:cNvPr>
          <p:cNvSpPr>
            <a:spLocks noGrp="1"/>
          </p:cNvSpPr>
          <p:nvPr>
            <p:ph type="title"/>
            <p:custDataLst>
              <p:tags r:id="rId2"/>
            </p:custDataLst>
          </p:nvPr>
        </p:nvSpPr>
        <p:spPr/>
        <p:txBody>
          <a:bodyPr/>
          <a:lstStyle/>
          <a:p>
            <a:r>
              <a:rPr lang="en-US" altLang="zh-CN" dirty="0"/>
              <a:t>Case studies</a:t>
            </a:r>
            <a:endParaRPr lang="zh-CN" altLang="en-US" dirty="0"/>
          </a:p>
        </p:txBody>
      </p:sp>
      <p:sp>
        <p:nvSpPr>
          <p:cNvPr id="5" name="内容占位符 4">
            <a:extLst>
              <a:ext uri="{FF2B5EF4-FFF2-40B4-BE49-F238E27FC236}">
                <a16:creationId xmlns:a16="http://schemas.microsoft.com/office/drawing/2014/main" id="{621805EA-FF1A-1523-BBE3-A04A7A245A6A}"/>
              </a:ext>
            </a:extLst>
          </p:cNvPr>
          <p:cNvSpPr>
            <a:spLocks noGrp="1"/>
          </p:cNvSpPr>
          <p:nvPr>
            <p:ph idx="1"/>
            <p:custDataLst>
              <p:tags r:id="rId3"/>
            </p:custDataLst>
          </p:nvPr>
        </p:nvSpPr>
        <p:spPr/>
        <p:txBody>
          <a:bodyPr/>
          <a:lstStyle/>
          <a:p>
            <a:r>
              <a:rPr lang="en-US" altLang="zh-CN"/>
              <a:t>CETIS protects Code-pointer integrity(CPI) and CFIXX with read/write mode and JIT compiler with append mode.</a:t>
            </a:r>
            <a:endParaRPr lang="zh-CN" altLang="en-US" dirty="0"/>
          </a:p>
        </p:txBody>
      </p:sp>
      <p:sp>
        <p:nvSpPr>
          <p:cNvPr id="2" name="矩形 1">
            <a:extLst>
              <a:ext uri="{FF2B5EF4-FFF2-40B4-BE49-F238E27FC236}">
                <a16:creationId xmlns:a16="http://schemas.microsoft.com/office/drawing/2014/main" id="{DDC60C0F-0E05-05CA-93B2-0CB1F5E2A60A}"/>
              </a:ext>
            </a:extLst>
          </p:cNvPr>
          <p:cNvSpPr/>
          <p:nvPr>
            <p:custDataLst>
              <p:tags r:id="rId4"/>
            </p:custDataLst>
          </p:nvPr>
        </p:nvSpPr>
        <p:spPr>
          <a:xfrm>
            <a:off x="6976650" y="2861130"/>
            <a:ext cx="1939883" cy="313932"/>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Value | Lower | Upper</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7F379622-9D3A-ABCC-C9F8-64FB04F9A4CA}"/>
              </a:ext>
            </a:extLst>
          </p:cNvPr>
          <p:cNvSpPr/>
          <p:nvPr>
            <p:custDataLst>
              <p:tags r:id="rId5"/>
            </p:custDataLst>
          </p:nvPr>
        </p:nvSpPr>
        <p:spPr>
          <a:xfrm>
            <a:off x="9067113" y="2854319"/>
            <a:ext cx="1779654"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Metadata(24 bytes)</a:t>
            </a:r>
            <a:endParaRPr lang="zh-CN" altLang="en-US" sz="1600" dirty="0"/>
          </a:p>
        </p:txBody>
      </p:sp>
      <p:sp>
        <p:nvSpPr>
          <p:cNvPr id="49" name="矩形 48">
            <a:extLst>
              <a:ext uri="{FF2B5EF4-FFF2-40B4-BE49-F238E27FC236}">
                <a16:creationId xmlns:a16="http://schemas.microsoft.com/office/drawing/2014/main" id="{A378039C-63C7-587C-6248-9459A05FEC45}"/>
              </a:ext>
            </a:extLst>
          </p:cNvPr>
          <p:cNvSpPr/>
          <p:nvPr>
            <p:custDataLst>
              <p:tags r:id="rId6"/>
            </p:custDataLst>
          </p:nvPr>
        </p:nvSpPr>
        <p:spPr>
          <a:xfrm>
            <a:off x="324806" y="2651471"/>
            <a:ext cx="4258978" cy="2769752"/>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50" name="圆角矩形 79">
            <a:extLst>
              <a:ext uri="{FF2B5EF4-FFF2-40B4-BE49-F238E27FC236}">
                <a16:creationId xmlns:a16="http://schemas.microsoft.com/office/drawing/2014/main" id="{81DB264E-D5A1-5A97-3FE2-73AE553E2903}"/>
              </a:ext>
            </a:extLst>
          </p:cNvPr>
          <p:cNvSpPr/>
          <p:nvPr>
            <p:custDataLst>
              <p:tags r:id="rId7"/>
            </p:custDataLst>
          </p:nvPr>
        </p:nvSpPr>
        <p:spPr>
          <a:xfrm>
            <a:off x="12999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CPI</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B31E37E7-10ED-4DDB-F3B0-0C2E232D58F2}"/>
              </a:ext>
            </a:extLst>
          </p:cNvPr>
          <p:cNvSpPr txBox="1"/>
          <p:nvPr>
            <p:custDataLst>
              <p:tags r:id="rId8"/>
            </p:custDataLst>
          </p:nvPr>
        </p:nvSpPr>
        <p:spPr>
          <a:xfrm>
            <a:off x="452893" y="2933282"/>
            <a:ext cx="4073513"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CPI protects the code pointers.</a:t>
            </a: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br>
              <a:rPr lang="en-US" altLang="zh-CN" sz="2000">
                <a:solidFill>
                  <a:prstClr val="black"/>
                </a:solidFill>
                <a:latin typeface="Calibri" panose="020F0502020204030204" pitchFamily="34" charset="0"/>
                <a:ea typeface="等线" panose="02010600030101010101" pitchFamily="2" charset="-122"/>
              </a:rPr>
            </a:b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342900" marR="0" lvl="0" indent="-3429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br>
              <a:rPr lang="en-US" altLang="zh-CN" sz="2000">
                <a:solidFill>
                  <a:prstClr val="black"/>
                </a:solidFill>
                <a:latin typeface="Calibri" panose="020F0502020204030204" pitchFamily="34" charset="0"/>
                <a:ea typeface="等线" panose="02010600030101010101" pitchFamily="2" charset="-122"/>
              </a:rPr>
            </a:b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latin typeface="Calibri" panose="020F0502020204030204" pitchFamily="34" charset="0"/>
            </a:endParaRPr>
          </a:p>
        </p:txBody>
      </p:sp>
    </p:spTree>
    <p:custDataLst>
      <p:tags r:id="rId1"/>
    </p:custDataLst>
    <p:extLst>
      <p:ext uri="{BB962C8B-B14F-4D97-AF65-F5344CB8AC3E}">
        <p14:creationId xmlns:p14="http://schemas.microsoft.com/office/powerpoint/2010/main" val="182190665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323DC7A-53BB-7FD4-BC60-A22B30318C0E}"/>
              </a:ext>
            </a:extLst>
          </p:cNvPr>
          <p:cNvSpPr>
            <a:spLocks noGrp="1"/>
          </p:cNvSpPr>
          <p:nvPr>
            <p:ph type="title"/>
            <p:custDataLst>
              <p:tags r:id="rId2"/>
            </p:custDataLst>
          </p:nvPr>
        </p:nvSpPr>
        <p:spPr/>
        <p:txBody>
          <a:bodyPr/>
          <a:lstStyle/>
          <a:p>
            <a:r>
              <a:rPr lang="en-US" altLang="zh-CN" dirty="0"/>
              <a:t>Case studies</a:t>
            </a:r>
            <a:endParaRPr lang="zh-CN" altLang="en-US" dirty="0"/>
          </a:p>
        </p:txBody>
      </p:sp>
      <p:sp>
        <p:nvSpPr>
          <p:cNvPr id="5" name="内容占位符 4">
            <a:extLst>
              <a:ext uri="{FF2B5EF4-FFF2-40B4-BE49-F238E27FC236}">
                <a16:creationId xmlns:a16="http://schemas.microsoft.com/office/drawing/2014/main" id="{621805EA-FF1A-1523-BBE3-A04A7A245A6A}"/>
              </a:ext>
            </a:extLst>
          </p:cNvPr>
          <p:cNvSpPr>
            <a:spLocks noGrp="1"/>
          </p:cNvSpPr>
          <p:nvPr>
            <p:ph idx="1"/>
            <p:custDataLst>
              <p:tags r:id="rId3"/>
            </p:custDataLst>
          </p:nvPr>
        </p:nvSpPr>
        <p:spPr/>
        <p:txBody>
          <a:bodyPr/>
          <a:lstStyle/>
          <a:p>
            <a:r>
              <a:rPr lang="en-US" altLang="zh-CN"/>
              <a:t>CETIS protects Code-pointer integrity(CPI) and CFIXX with read/write mode and JIT compiler with append mode.</a:t>
            </a:r>
            <a:endParaRPr lang="zh-CN" altLang="en-US" dirty="0"/>
          </a:p>
        </p:txBody>
      </p:sp>
      <p:sp>
        <p:nvSpPr>
          <p:cNvPr id="2" name="矩形 1">
            <a:extLst>
              <a:ext uri="{FF2B5EF4-FFF2-40B4-BE49-F238E27FC236}">
                <a16:creationId xmlns:a16="http://schemas.microsoft.com/office/drawing/2014/main" id="{DDC60C0F-0E05-05CA-93B2-0CB1F5E2A60A}"/>
              </a:ext>
            </a:extLst>
          </p:cNvPr>
          <p:cNvSpPr/>
          <p:nvPr>
            <p:custDataLst>
              <p:tags r:id="rId4"/>
            </p:custDataLst>
          </p:nvPr>
        </p:nvSpPr>
        <p:spPr>
          <a:xfrm>
            <a:off x="6976650" y="2861130"/>
            <a:ext cx="1939883" cy="313932"/>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Value | Lower | Upper</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7F379622-9D3A-ABCC-C9F8-64FB04F9A4CA}"/>
              </a:ext>
            </a:extLst>
          </p:cNvPr>
          <p:cNvSpPr/>
          <p:nvPr>
            <p:custDataLst>
              <p:tags r:id="rId5"/>
            </p:custDataLst>
          </p:nvPr>
        </p:nvSpPr>
        <p:spPr>
          <a:xfrm>
            <a:off x="9067113" y="2854319"/>
            <a:ext cx="1779654"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Metadata(24 bytes)</a:t>
            </a:r>
            <a:endParaRPr lang="zh-CN" altLang="en-US" sz="1600" dirty="0"/>
          </a:p>
        </p:txBody>
      </p:sp>
      <p:sp>
        <p:nvSpPr>
          <p:cNvPr id="49" name="矩形 48">
            <a:extLst>
              <a:ext uri="{FF2B5EF4-FFF2-40B4-BE49-F238E27FC236}">
                <a16:creationId xmlns:a16="http://schemas.microsoft.com/office/drawing/2014/main" id="{A378039C-63C7-587C-6248-9459A05FEC45}"/>
              </a:ext>
            </a:extLst>
          </p:cNvPr>
          <p:cNvSpPr/>
          <p:nvPr>
            <p:custDataLst>
              <p:tags r:id="rId6"/>
            </p:custDataLst>
          </p:nvPr>
        </p:nvSpPr>
        <p:spPr>
          <a:xfrm>
            <a:off x="324806" y="2651471"/>
            <a:ext cx="4258978" cy="2769752"/>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50" name="圆角矩形 79">
            <a:extLst>
              <a:ext uri="{FF2B5EF4-FFF2-40B4-BE49-F238E27FC236}">
                <a16:creationId xmlns:a16="http://schemas.microsoft.com/office/drawing/2014/main" id="{81DB264E-D5A1-5A97-3FE2-73AE553E2903}"/>
              </a:ext>
            </a:extLst>
          </p:cNvPr>
          <p:cNvSpPr/>
          <p:nvPr>
            <p:custDataLst>
              <p:tags r:id="rId7"/>
            </p:custDataLst>
          </p:nvPr>
        </p:nvSpPr>
        <p:spPr>
          <a:xfrm>
            <a:off x="12999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CPI</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B31E37E7-10ED-4DDB-F3B0-0C2E232D58F2}"/>
              </a:ext>
            </a:extLst>
          </p:cNvPr>
          <p:cNvSpPr txBox="1"/>
          <p:nvPr>
            <p:custDataLst>
              <p:tags r:id="rId8"/>
            </p:custDataLst>
          </p:nvPr>
        </p:nvSpPr>
        <p:spPr>
          <a:xfrm>
            <a:off x="452893" y="2933282"/>
            <a:ext cx="4073513"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CPI protects the code pointers.</a:t>
            </a:r>
          </a:p>
          <a:p>
            <a:pPr marL="228600" indent="-228600">
              <a:lnSpc>
                <a:spcPct val="90000"/>
              </a:lnSpc>
              <a:spcBef>
                <a:spcPts val="1000"/>
              </a:spcBef>
              <a:buFont typeface="Arial" panose="020B0604020202020204" pitchFamily="34" charset="0"/>
              <a:buChar char="•"/>
              <a:defRPr/>
            </a:pPr>
            <a:r>
              <a:rPr kumimoji="0" lang="en-US" altLang="zh-CN" sz="2000" strike="noStrike" kern="1200" cap="none" spc="0" normalizeH="0" noProof="0">
                <a:ln>
                  <a:noFill/>
                </a:ln>
                <a:solidFill>
                  <a:srgbClr val="000000"/>
                </a:solidFill>
                <a:effectLst/>
                <a:uLnTx/>
                <a:uFillTx/>
                <a:latin typeface="Calibri" panose="020F0502020204030204" pitchFamily="34" charset="0"/>
                <a:ea typeface="等线" panose="02010600030101010101" pitchFamily="2" charset="-122"/>
                <a:cs typeface="+mn-cs"/>
              </a:rPr>
              <a:t>Store metadata in the shstk pages.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br>
              <a:rPr lang="en-US" altLang="zh-CN" sz="2000">
                <a:solidFill>
                  <a:prstClr val="black"/>
                </a:solidFill>
                <a:latin typeface="Calibri" panose="020F0502020204030204" pitchFamily="34" charset="0"/>
                <a:ea typeface="等线" panose="02010600030101010101" pitchFamily="2" charset="-122"/>
              </a:rPr>
            </a:b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br>
              <a:rPr lang="en-US" altLang="zh-CN" sz="2000">
                <a:solidFill>
                  <a:prstClr val="black"/>
                </a:solidFill>
                <a:latin typeface="Calibri" panose="020F0502020204030204" pitchFamily="34" charset="0"/>
                <a:ea typeface="等线" panose="02010600030101010101" pitchFamily="2" charset="-122"/>
              </a:rPr>
            </a:b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latin typeface="Calibri" panose="020F0502020204030204" pitchFamily="34" charset="0"/>
            </a:endParaRPr>
          </a:p>
        </p:txBody>
      </p:sp>
    </p:spTree>
    <p:custDataLst>
      <p:tags r:id="rId1"/>
    </p:custDataLst>
    <p:extLst>
      <p:ext uri="{BB962C8B-B14F-4D97-AF65-F5344CB8AC3E}">
        <p14:creationId xmlns:p14="http://schemas.microsoft.com/office/powerpoint/2010/main" val="2106311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92E7B-95E3-15AC-6C7C-7012E0D4BBBF}"/>
              </a:ext>
            </a:extLst>
          </p:cNvPr>
          <p:cNvSpPr>
            <a:spLocks noGrp="1"/>
          </p:cNvSpPr>
          <p:nvPr>
            <p:ph idx="1"/>
            <p:custDataLst>
              <p:tags r:id="rId2"/>
            </p:custDataLst>
          </p:nvPr>
        </p:nvSpPr>
        <p:spPr>
          <a:xfrm>
            <a:off x="838200" y="1436778"/>
            <a:ext cx="10515600" cy="4740185"/>
          </a:xfrm>
        </p:spPr>
        <p:txBody>
          <a:bodyPr>
            <a:normAutofit/>
          </a:bodyPr>
          <a:lstStyle/>
          <a:p>
            <a:r>
              <a:rPr lang="en-US" altLang="zh-CN" sz="2400" dirty="0"/>
              <a:t>Intra-process memory isolation can be used in:</a:t>
            </a:r>
          </a:p>
          <a:p>
            <a:pPr lvl="1"/>
            <a:r>
              <a:rPr lang="en-US" altLang="zh-CN" sz="2000" dirty="0"/>
              <a:t>Protecting the </a:t>
            </a:r>
            <a:r>
              <a:rPr lang="en-US" altLang="zh-CN" sz="2000" dirty="0">
                <a:solidFill>
                  <a:schemeClr val="accent1"/>
                </a:solidFill>
              </a:rPr>
              <a:t>metadata</a:t>
            </a:r>
            <a:r>
              <a:rPr lang="en-US" altLang="zh-CN" sz="2000" dirty="0"/>
              <a:t> of the memory corruption defenses</a:t>
            </a:r>
          </a:p>
          <a:p>
            <a:pPr lvl="2">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The safe region in CPI, the shadow stack in CFI, the metadata table in CFIXX…</a:t>
            </a:r>
          </a:p>
          <a:p>
            <a:pPr lvl="1">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Protecting the </a:t>
            </a:r>
            <a:r>
              <a:rPr kumimoji="0" lang="en-US" altLang="zh-CN" strike="noStrike" kern="1200" cap="none" spc="0" normalizeH="0" noProof="0">
                <a:ln>
                  <a:noFill/>
                </a:ln>
                <a:solidFill>
                  <a:schemeClr val="accent1">
                    <a:lumMod val="100000"/>
                  </a:schemeClr>
                </a:solidFill>
                <a:effectLst/>
                <a:uLnTx/>
                <a:uFillTx/>
                <a:ea typeface="等线" panose="02010600030101010101" pitchFamily="2" charset="-122"/>
                <a:cs typeface="+mn-cs"/>
              </a:rPr>
              <a:t>code cache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of Just-In-Time</a:t>
            </a:r>
            <a:r>
              <a:rPr kumimoji="0" lang="zh-CN" altLang="en-US" strike="noStrike" kern="1200" cap="none" spc="0" normalizeH="0" noProof="0">
                <a:ln>
                  <a:noFill/>
                </a:ln>
                <a:solidFill>
                  <a:schemeClr val="tx1">
                    <a:lumMod val="100000"/>
                  </a:schemeClr>
                </a:solidFill>
                <a:effectLst/>
                <a:uLnTx/>
                <a:uFillTx/>
                <a:ea typeface="等线" panose="02010600030101010101" pitchFamily="2" charset="-122"/>
                <a:cs typeface="+mn-cs"/>
              </a:rPr>
              <a:t>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compiler</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Existing memory isolation mechanisms can be roughly categorized into</a:t>
            </a:r>
            <a:r>
              <a:rPr kumimoji="0" lang="zh-CN" altLang="en-US" strike="noStrike" kern="1200" cap="none" spc="0" normalizeH="0" noProof="0">
                <a:ln>
                  <a:noFill/>
                </a:ln>
                <a:solidFill>
                  <a:schemeClr val="tx1">
                    <a:lumMod val="100000"/>
                  </a:schemeClr>
                </a:solidFill>
                <a:effectLst/>
                <a:uLnTx/>
                <a:uFillTx/>
                <a:ea typeface="等线" panose="02010600030101010101" pitchFamily="2" charset="-122"/>
                <a:cs typeface="+mn-cs"/>
              </a:rPr>
              <a:t>：</a:t>
            </a:r>
            <a:endPar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endParaRPr>
          </a:p>
          <a:p>
            <a:pPr lvl="1">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Address-based isolation</a:t>
            </a:r>
          </a:p>
          <a:p>
            <a:pPr lvl="2">
              <a:buChar char=" "/>
            </a:pPr>
            <a:r>
              <a:rPr lang="en-US" altLang="zh-CN" sz="1800">
                <a:solidFill>
                  <a:schemeClr val="accent1"/>
                </a:solidFill>
              </a:rPr>
              <a:t>          </a:t>
            </a:r>
            <a:r>
              <a:rPr lang="en-US" altLang="zh-CN" sz="1800"/>
              <a:t>                                    </a:t>
            </a:r>
            <a:endParaRPr lang="en-US" altLang="zh-CN" sz="1800" dirty="0"/>
          </a:p>
        </p:txBody>
      </p:sp>
      <p:sp>
        <p:nvSpPr>
          <p:cNvPr id="3" name="标题 2">
            <a:extLst>
              <a:ext uri="{FF2B5EF4-FFF2-40B4-BE49-F238E27FC236}">
                <a16:creationId xmlns:a16="http://schemas.microsoft.com/office/drawing/2014/main" id="{2A8996A4-C64D-2953-5EA0-25941D320C11}"/>
              </a:ext>
            </a:extLst>
          </p:cNvPr>
          <p:cNvSpPr>
            <a:spLocks noGrp="1"/>
          </p:cNvSpPr>
          <p:nvPr>
            <p:ph type="title"/>
            <p:custDataLst>
              <p:tags r:id="rId3"/>
            </p:custDataLst>
          </p:nvPr>
        </p:nvSpPr>
        <p:spPr/>
        <p:txBody>
          <a:bodyPr/>
          <a:lstStyle/>
          <a:p>
            <a:r>
              <a:rPr lang="en-US" altLang="zh-CN" dirty="0"/>
              <a:t>Intra-process Memory Isolation</a:t>
            </a:r>
            <a:endParaRPr lang="zh-CN" altLang="en-US" dirty="0"/>
          </a:p>
        </p:txBody>
      </p:sp>
    </p:spTree>
    <p:custDataLst>
      <p:tags r:id="rId1"/>
    </p:custDataLst>
    <p:extLst>
      <p:ext uri="{BB962C8B-B14F-4D97-AF65-F5344CB8AC3E}">
        <p14:creationId xmlns:p14="http://schemas.microsoft.com/office/powerpoint/2010/main" val="350200917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323DC7A-53BB-7FD4-BC60-A22B30318C0E}"/>
              </a:ext>
            </a:extLst>
          </p:cNvPr>
          <p:cNvSpPr>
            <a:spLocks noGrp="1"/>
          </p:cNvSpPr>
          <p:nvPr>
            <p:ph type="title"/>
            <p:custDataLst>
              <p:tags r:id="rId2"/>
            </p:custDataLst>
          </p:nvPr>
        </p:nvSpPr>
        <p:spPr/>
        <p:txBody>
          <a:bodyPr/>
          <a:lstStyle/>
          <a:p>
            <a:r>
              <a:rPr lang="en-US" altLang="zh-CN" dirty="0"/>
              <a:t>Case studies</a:t>
            </a:r>
            <a:endParaRPr lang="zh-CN" altLang="en-US" dirty="0"/>
          </a:p>
        </p:txBody>
      </p:sp>
      <p:sp>
        <p:nvSpPr>
          <p:cNvPr id="5" name="内容占位符 4">
            <a:extLst>
              <a:ext uri="{FF2B5EF4-FFF2-40B4-BE49-F238E27FC236}">
                <a16:creationId xmlns:a16="http://schemas.microsoft.com/office/drawing/2014/main" id="{621805EA-FF1A-1523-BBE3-A04A7A245A6A}"/>
              </a:ext>
            </a:extLst>
          </p:cNvPr>
          <p:cNvSpPr>
            <a:spLocks noGrp="1"/>
          </p:cNvSpPr>
          <p:nvPr>
            <p:ph idx="1"/>
            <p:custDataLst>
              <p:tags r:id="rId3"/>
            </p:custDataLst>
          </p:nvPr>
        </p:nvSpPr>
        <p:spPr/>
        <p:txBody>
          <a:bodyPr/>
          <a:lstStyle/>
          <a:p>
            <a:r>
              <a:rPr lang="en-US" altLang="zh-CN"/>
              <a:t>CETIS protects Code-pointer integrity(CPI) and CFIXX with read/write mode and JIT compiler with append mode.</a:t>
            </a:r>
            <a:endParaRPr lang="zh-CN" altLang="en-US" dirty="0"/>
          </a:p>
        </p:txBody>
      </p:sp>
      <p:sp>
        <p:nvSpPr>
          <p:cNvPr id="6" name="矩形 5">
            <a:extLst>
              <a:ext uri="{FF2B5EF4-FFF2-40B4-BE49-F238E27FC236}">
                <a16:creationId xmlns:a16="http://schemas.microsoft.com/office/drawing/2014/main" id="{DDEADE7A-5F20-6BA4-F3FB-E2DB78EDB2BF}"/>
              </a:ext>
            </a:extLst>
          </p:cNvPr>
          <p:cNvSpPr/>
          <p:nvPr>
            <p:custDataLst>
              <p:tags r:id="rId4"/>
            </p:custDataLst>
          </p:nvPr>
        </p:nvSpPr>
        <p:spPr>
          <a:xfrm>
            <a:off x="7927298" y="4607783"/>
            <a:ext cx="3187571" cy="286232"/>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Pointer value</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372049B5-9837-F9CA-DACF-7B7F50636EBA}"/>
              </a:ext>
            </a:extLst>
          </p:cNvPr>
          <p:cNvSpPr/>
          <p:nvPr>
            <p:custDataLst>
              <p:tags r:id="rId5"/>
            </p:custDataLst>
          </p:nvPr>
        </p:nvSpPr>
        <p:spPr>
          <a:xfrm>
            <a:off x="7127085" y="4607783"/>
            <a:ext cx="800213" cy="286232"/>
          </a:xfrm>
          <a:prstGeom prst="rect">
            <a:avLst/>
          </a:prstGeom>
          <a:solidFill>
            <a:schemeClr val="accent4">
              <a:lumMod val="40000"/>
              <a:lumOff val="60000"/>
            </a:schemeClr>
          </a:solidFill>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offset1</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B9775C94-7219-8BD4-1A42-ADA6DFFF0653}"/>
              </a:ext>
            </a:extLst>
          </p:cNvPr>
          <p:cNvSpPr/>
          <p:nvPr>
            <p:custDataLst>
              <p:tags r:id="rId6"/>
            </p:custDataLst>
          </p:nvPr>
        </p:nvSpPr>
        <p:spPr>
          <a:xfrm>
            <a:off x="6256071" y="4607783"/>
            <a:ext cx="872781" cy="286232"/>
          </a:xfrm>
          <a:prstGeom prst="rect">
            <a:avLst/>
          </a:prstGeom>
          <a:solidFill>
            <a:schemeClr val="accent1">
              <a:lumMod val="40000"/>
              <a:lumOff val="60000"/>
            </a:schemeClr>
          </a:solidFill>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offset2</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270466AF-49FD-A91D-9D28-08E33C8D942D}"/>
              </a:ext>
            </a:extLst>
          </p:cNvPr>
          <p:cNvSpPr/>
          <p:nvPr>
            <p:custDataLst>
              <p:tags r:id="rId7"/>
            </p:custDataLst>
          </p:nvPr>
        </p:nvSpPr>
        <p:spPr>
          <a:xfrm>
            <a:off x="5437420" y="4607783"/>
            <a:ext cx="818651" cy="286232"/>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extend</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497254BF-A5D4-CD80-8E95-B2237CD99BC0}"/>
              </a:ext>
            </a:extLst>
          </p:cNvPr>
          <p:cNvSpPr/>
          <p:nvPr>
            <p:custDataLst>
              <p:tags r:id="rId8"/>
            </p:custDataLst>
          </p:nvPr>
        </p:nvSpPr>
        <p:spPr>
          <a:xfrm>
            <a:off x="5437420" y="4107622"/>
            <a:ext cx="2862817" cy="288000"/>
          </a:xfrm>
          <a:prstGeom prst="rect">
            <a:avLst/>
          </a:prstGeom>
          <a:solidFill>
            <a:schemeClr val="accent1">
              <a:lumMod val="40000"/>
              <a:lumOff val="60000"/>
            </a:schemeClr>
          </a:solidFill>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offset2</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B8FE5371-189F-D0E5-44D8-627A24903ED2}"/>
              </a:ext>
            </a:extLst>
          </p:cNvPr>
          <p:cNvSpPr/>
          <p:nvPr>
            <p:custDataLst>
              <p:tags r:id="rId9"/>
            </p:custDataLst>
          </p:nvPr>
        </p:nvSpPr>
        <p:spPr>
          <a:xfrm>
            <a:off x="8292822" y="4107622"/>
            <a:ext cx="2808000" cy="288000"/>
          </a:xfrm>
          <a:prstGeom prst="rect">
            <a:avLst/>
          </a:prstGeom>
          <a:solidFill>
            <a:schemeClr val="accent4">
              <a:lumMod val="40000"/>
              <a:lumOff val="60000"/>
            </a:schemeClr>
          </a:solidFill>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offset1</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EFBAC0C5-B2F5-E47C-F09C-1D0EFA4E60F1}"/>
              </a:ext>
            </a:extLst>
          </p:cNvPr>
          <p:cNvSpPr/>
          <p:nvPr>
            <p:custDataLst>
              <p:tags r:id="rId10"/>
            </p:custDataLst>
          </p:nvPr>
        </p:nvSpPr>
        <p:spPr>
          <a:xfrm>
            <a:off x="10895255" y="4360353"/>
            <a:ext cx="274434"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400" dirty="0"/>
          </a:p>
        </p:txBody>
      </p:sp>
      <p:sp>
        <p:nvSpPr>
          <p:cNvPr id="13" name="矩形 12">
            <a:extLst>
              <a:ext uri="{FF2B5EF4-FFF2-40B4-BE49-F238E27FC236}">
                <a16:creationId xmlns:a16="http://schemas.microsoft.com/office/drawing/2014/main" id="{D91D898C-6167-8FCF-8090-CAD4C6C6C9AD}"/>
              </a:ext>
            </a:extLst>
          </p:cNvPr>
          <p:cNvSpPr/>
          <p:nvPr>
            <p:custDataLst>
              <p:tags r:id="rId11"/>
            </p:custDataLst>
          </p:nvPr>
        </p:nvSpPr>
        <p:spPr>
          <a:xfrm>
            <a:off x="5345267" y="4360353"/>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63</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95120724-A60B-E6FC-4391-A93BD1AFBA51}"/>
              </a:ext>
            </a:extLst>
          </p:cNvPr>
          <p:cNvSpPr/>
          <p:nvPr>
            <p:custDataLst>
              <p:tags r:id="rId12"/>
            </p:custDataLst>
          </p:nvPr>
        </p:nvSpPr>
        <p:spPr>
          <a:xfrm>
            <a:off x="7852632" y="4360353"/>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47</a:t>
            </a:r>
            <a:endParaRPr lang="zh-CN" altLang="en-US" sz="1400" dirty="0"/>
          </a:p>
        </p:txBody>
      </p:sp>
      <p:sp>
        <p:nvSpPr>
          <p:cNvPr id="15" name="矩形 14">
            <a:extLst>
              <a:ext uri="{FF2B5EF4-FFF2-40B4-BE49-F238E27FC236}">
                <a16:creationId xmlns:a16="http://schemas.microsoft.com/office/drawing/2014/main" id="{963450DB-345B-CF76-1609-7E736644E97F}"/>
              </a:ext>
            </a:extLst>
          </p:cNvPr>
          <p:cNvSpPr/>
          <p:nvPr>
            <p:custDataLst>
              <p:tags r:id="rId13"/>
            </p:custDataLst>
          </p:nvPr>
        </p:nvSpPr>
        <p:spPr>
          <a:xfrm>
            <a:off x="7050548" y="4360353"/>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54</a:t>
            </a:r>
            <a:endParaRPr lang="zh-CN" altLang="en-US" sz="1400" dirty="0"/>
          </a:p>
        </p:txBody>
      </p:sp>
      <p:sp>
        <p:nvSpPr>
          <p:cNvPr id="16" name="矩形 15">
            <a:extLst>
              <a:ext uri="{FF2B5EF4-FFF2-40B4-BE49-F238E27FC236}">
                <a16:creationId xmlns:a16="http://schemas.microsoft.com/office/drawing/2014/main" id="{C78FAC9A-2B61-0FA5-78FF-C673FC9714BA}"/>
              </a:ext>
            </a:extLst>
          </p:cNvPr>
          <p:cNvSpPr/>
          <p:nvPr>
            <p:custDataLst>
              <p:tags r:id="rId14"/>
            </p:custDataLst>
          </p:nvPr>
        </p:nvSpPr>
        <p:spPr>
          <a:xfrm>
            <a:off x="6198130" y="4360353"/>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61</a:t>
            </a:r>
            <a:endParaRPr lang="zh-CN" altLang="en-US" sz="1400" dirty="0"/>
          </a:p>
        </p:txBody>
      </p:sp>
      <p:sp>
        <p:nvSpPr>
          <p:cNvPr id="17" name="矩形 16">
            <a:extLst>
              <a:ext uri="{FF2B5EF4-FFF2-40B4-BE49-F238E27FC236}">
                <a16:creationId xmlns:a16="http://schemas.microsoft.com/office/drawing/2014/main" id="{6B28A32A-994B-F0C4-F41A-2C990D8AB25C}"/>
              </a:ext>
            </a:extLst>
          </p:cNvPr>
          <p:cNvSpPr/>
          <p:nvPr>
            <p:custDataLst>
              <p:tags r:id="rId15"/>
            </p:custDataLst>
          </p:nvPr>
        </p:nvSpPr>
        <p:spPr>
          <a:xfrm>
            <a:off x="10817952" y="3850689"/>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64</a:t>
            </a:r>
            <a:endParaRPr lang="zh-CN" altLang="en-US" sz="1400" dirty="0"/>
          </a:p>
        </p:txBody>
      </p:sp>
      <p:sp>
        <p:nvSpPr>
          <p:cNvPr id="18" name="矩形 17">
            <a:extLst>
              <a:ext uri="{FF2B5EF4-FFF2-40B4-BE49-F238E27FC236}">
                <a16:creationId xmlns:a16="http://schemas.microsoft.com/office/drawing/2014/main" id="{4FB8E37C-D442-37C2-273F-2FFBFE21236C}"/>
              </a:ext>
            </a:extLst>
          </p:cNvPr>
          <p:cNvSpPr/>
          <p:nvPr>
            <p:custDataLst>
              <p:tags r:id="rId16"/>
            </p:custDataLst>
          </p:nvPr>
        </p:nvSpPr>
        <p:spPr>
          <a:xfrm>
            <a:off x="5332712" y="3849191"/>
            <a:ext cx="453970"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127</a:t>
            </a:r>
            <a:endParaRPr lang="zh-CN" altLang="en-US" sz="1400" dirty="0"/>
          </a:p>
        </p:txBody>
      </p:sp>
      <p:sp>
        <p:nvSpPr>
          <p:cNvPr id="2" name="矩形 1">
            <a:extLst>
              <a:ext uri="{FF2B5EF4-FFF2-40B4-BE49-F238E27FC236}">
                <a16:creationId xmlns:a16="http://schemas.microsoft.com/office/drawing/2014/main" id="{DDC60C0F-0E05-05CA-93B2-0CB1F5E2A60A}"/>
              </a:ext>
            </a:extLst>
          </p:cNvPr>
          <p:cNvSpPr/>
          <p:nvPr>
            <p:custDataLst>
              <p:tags r:id="rId17"/>
            </p:custDataLst>
          </p:nvPr>
        </p:nvSpPr>
        <p:spPr>
          <a:xfrm>
            <a:off x="6976650" y="2861130"/>
            <a:ext cx="1939883" cy="313932"/>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Value | Lower | Upper</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7F379622-9D3A-ABCC-C9F8-64FB04F9A4CA}"/>
              </a:ext>
            </a:extLst>
          </p:cNvPr>
          <p:cNvSpPr/>
          <p:nvPr>
            <p:custDataLst>
              <p:tags r:id="rId18"/>
            </p:custDataLst>
          </p:nvPr>
        </p:nvSpPr>
        <p:spPr>
          <a:xfrm>
            <a:off x="9067113" y="2854319"/>
            <a:ext cx="1779654"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Metadata(24 bytes)</a:t>
            </a:r>
            <a:endParaRPr lang="zh-CN" altLang="en-US" sz="1600" dirty="0"/>
          </a:p>
        </p:txBody>
      </p:sp>
      <p:sp>
        <p:nvSpPr>
          <p:cNvPr id="19" name="任意多边形: 形状 18">
            <a:extLst>
              <a:ext uri="{FF2B5EF4-FFF2-40B4-BE49-F238E27FC236}">
                <a16:creationId xmlns:a16="http://schemas.microsoft.com/office/drawing/2014/main" id="{F139C359-AAC2-A8A1-FE94-DE6C5EBD932F}"/>
              </a:ext>
            </a:extLst>
          </p:cNvPr>
          <p:cNvSpPr/>
          <p:nvPr>
            <p:custDataLst>
              <p:tags r:id="rId19"/>
            </p:custDataLst>
          </p:nvPr>
        </p:nvSpPr>
        <p:spPr>
          <a:xfrm>
            <a:off x="5496434" y="3233235"/>
            <a:ext cx="5557127" cy="338480"/>
          </a:xfrm>
          <a:custGeom>
            <a:avLst/>
            <a:gdLst>
              <a:gd name="connsiteX0" fmla="*/ 1465060 w 5557127"/>
              <a:gd name="connsiteY0" fmla="*/ 0 h 338480"/>
              <a:gd name="connsiteX1" fmla="*/ 3455522 w 5557127"/>
              <a:gd name="connsiteY1" fmla="*/ 0 h 338480"/>
              <a:gd name="connsiteX2" fmla="*/ 5557127 w 5557127"/>
              <a:gd name="connsiteY2" fmla="*/ 338480 h 338480"/>
              <a:gd name="connsiteX3" fmla="*/ 0 w 5557127"/>
              <a:gd name="connsiteY3" fmla="*/ 338480 h 338480"/>
              <a:gd name="connsiteX4" fmla="*/ 1465060 w 5557127"/>
              <a:gd name="connsiteY4" fmla="*/ 0 h 338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7127" h="338480">
                <a:moveTo>
                  <a:pt x="1465060" y="0"/>
                </a:moveTo>
                <a:lnTo>
                  <a:pt x="3455522" y="0"/>
                </a:lnTo>
                <a:lnTo>
                  <a:pt x="5557127" y="338480"/>
                </a:lnTo>
                <a:lnTo>
                  <a:pt x="0" y="338480"/>
                </a:lnTo>
                <a:lnTo>
                  <a:pt x="1465060"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A378039C-63C7-587C-6248-9459A05FEC45}"/>
              </a:ext>
            </a:extLst>
          </p:cNvPr>
          <p:cNvSpPr/>
          <p:nvPr>
            <p:custDataLst>
              <p:tags r:id="rId20"/>
            </p:custDataLst>
          </p:nvPr>
        </p:nvSpPr>
        <p:spPr>
          <a:xfrm>
            <a:off x="324806" y="2651471"/>
            <a:ext cx="4258978" cy="2769752"/>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50" name="圆角矩形 79">
            <a:extLst>
              <a:ext uri="{FF2B5EF4-FFF2-40B4-BE49-F238E27FC236}">
                <a16:creationId xmlns:a16="http://schemas.microsoft.com/office/drawing/2014/main" id="{81DB264E-D5A1-5A97-3FE2-73AE553E2903}"/>
              </a:ext>
            </a:extLst>
          </p:cNvPr>
          <p:cNvSpPr/>
          <p:nvPr>
            <p:custDataLst>
              <p:tags r:id="rId21"/>
            </p:custDataLst>
          </p:nvPr>
        </p:nvSpPr>
        <p:spPr>
          <a:xfrm>
            <a:off x="12999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CPI</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B31E37E7-10ED-4DDB-F3B0-0C2E232D58F2}"/>
              </a:ext>
            </a:extLst>
          </p:cNvPr>
          <p:cNvSpPr txBox="1"/>
          <p:nvPr>
            <p:custDataLst>
              <p:tags r:id="rId22"/>
            </p:custDataLst>
          </p:nvPr>
        </p:nvSpPr>
        <p:spPr>
          <a:xfrm>
            <a:off x="452893" y="2933282"/>
            <a:ext cx="4073513"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CPI protects the code pointers.</a:t>
            </a:r>
          </a:p>
          <a:p>
            <a:pPr marL="228600" indent="-228600">
              <a:lnSpc>
                <a:spcPct val="90000"/>
              </a:lnSpc>
              <a:spcBef>
                <a:spcPts val="1000"/>
              </a:spcBef>
              <a:buFont typeface="Arial" panose="020B0604020202020204" pitchFamily="34" charset="0"/>
              <a:buChar char="•"/>
              <a:defRPr/>
            </a:pPr>
            <a:r>
              <a:rPr kumimoji="0" lang="en-US" altLang="zh-CN" sz="2000" strike="noStrike" kern="1200" cap="none" spc="0" normalizeH="0" noProof="0">
                <a:ln>
                  <a:noFill/>
                </a:ln>
                <a:solidFill>
                  <a:srgbClr val="000000"/>
                </a:solidFill>
                <a:effectLst/>
                <a:uLnTx/>
                <a:uFillTx/>
                <a:latin typeface="Calibri" panose="020F0502020204030204" pitchFamily="34" charset="0"/>
                <a:ea typeface="等线" panose="02010600030101010101" pitchFamily="2" charset="-122"/>
                <a:cs typeface="+mn-cs"/>
              </a:rPr>
              <a:t>Store metadata in the shstk pages.</a:t>
            </a:r>
          </a:p>
          <a:p>
            <a:pPr marL="228600" indent="-228600">
              <a:lnSpc>
                <a:spcPct val="90000"/>
              </a:lnSpc>
              <a:spcBef>
                <a:spcPts val="1000"/>
              </a:spcBef>
              <a:buFont typeface="Arial" panose="020B0604020202020204" pitchFamily="34" charset="0"/>
              <a:buChar char="•"/>
              <a:defRPr/>
            </a:pPr>
            <a:r>
              <a:rPr kumimoji="0" lang="en-US" altLang="zh-CN" sz="2000" strike="noStrike" kern="1200" cap="none" spc="0" normalizeH="0" noProof="0">
                <a:ln>
                  <a:noFill/>
                </a:ln>
                <a:solidFill>
                  <a:srgbClr val="000000"/>
                </a:solidFill>
                <a:effectLst/>
                <a:uLnTx/>
                <a:uFillTx/>
                <a:latin typeface="Calibri" panose="020F0502020204030204" pitchFamily="34" charset="0"/>
                <a:ea typeface="等线" panose="02010600030101010101" pitchFamily="2" charset="-122"/>
                <a:cs typeface="+mn-cs"/>
              </a:rPr>
              <a:t>Losslessly compress 24 bytes of metadata to 16 bytes.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
              <a:tabLst/>
              <a:defRPr/>
            </a:pPr>
            <a:r>
              <a:rPr lang="en-US" altLang="zh-CN" sz="2000">
                <a:solidFill>
                  <a:prstClr val="black"/>
                </a:solidFill>
                <a:latin typeface="Calibri" panose="020F0502020204030204" pitchFamily="34" charset="0"/>
                <a:ea typeface="等线" panose="02010600030101010101" pitchFamily="2" charset="-122"/>
              </a:rPr>
              <a:t>                          </a:t>
            </a:r>
            <a:br>
              <a:rPr lang="en-US" altLang="zh-CN" sz="2000">
                <a:solidFill>
                  <a:prstClr val="black"/>
                </a:solidFill>
                <a:latin typeface="Calibri" panose="020F0502020204030204" pitchFamily="34" charset="0"/>
                <a:ea typeface="等线" panose="02010600030101010101" pitchFamily="2" charset="-122"/>
              </a:rPr>
            </a:br>
            <a:r>
              <a:rPr lang="en-US" altLang="zh-CN" sz="2000">
                <a:solidFill>
                  <a:prstClr val="black"/>
                </a:solidFill>
                <a:latin typeface="Calibri" panose="020F0502020204030204" pitchFamily="34" charset="0"/>
                <a:ea typeface="等线" panose="02010600030101010101" pitchFamily="2" charset="-122"/>
              </a:rPr>
              <a:t>                                  </a:t>
            </a:r>
            <a:endParaRPr lang="en-US" altLang="zh-CN" sz="2000" dirty="0">
              <a:solidFill>
                <a:prstClr val="black"/>
              </a:solidFill>
              <a:latin typeface="Calibri" panose="020F0502020204030204" pitchFamily="34" charset="0"/>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latin typeface="Calibri" panose="020F0502020204030204" pitchFamily="34" charset="0"/>
            </a:endParaRPr>
          </a:p>
        </p:txBody>
      </p:sp>
      <p:sp>
        <p:nvSpPr>
          <p:cNvPr id="20" name="文本框 19">
            <a:extLst>
              <a:ext uri="{FF2B5EF4-FFF2-40B4-BE49-F238E27FC236}">
                <a16:creationId xmlns:a16="http://schemas.microsoft.com/office/drawing/2014/main" id="{7FD04D5E-302C-AFA4-F504-D48A514B40E0}"/>
              </a:ext>
            </a:extLst>
          </p:cNvPr>
          <p:cNvSpPr txBox="1"/>
          <p:nvPr>
            <p:custDataLst>
              <p:tags r:id="rId23"/>
            </p:custDataLst>
          </p:nvPr>
        </p:nvSpPr>
        <p:spPr>
          <a:xfrm>
            <a:off x="7050548" y="3696317"/>
            <a:ext cx="3012258" cy="369332"/>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Compress the metadata:</a:t>
            </a:r>
            <a:endParaRPr lang="zh-CN" altLang="en-US" dirty="0">
              <a:latin typeface="Calibri" panose="020F0502020204030204" pitchFamily="34" charset="0"/>
              <a:cs typeface="Calibri" panose="020F0502020204030204" pitchFamily="34" charset="0"/>
            </a:endParaRPr>
          </a:p>
        </p:txBody>
      </p:sp>
      <p:sp>
        <p:nvSpPr>
          <p:cNvPr id="21" name="矩形 20">
            <a:extLst>
              <a:ext uri="{FF2B5EF4-FFF2-40B4-BE49-F238E27FC236}">
                <a16:creationId xmlns:a16="http://schemas.microsoft.com/office/drawing/2014/main" id="{08603822-8825-D922-1B2B-2D59EC8C3E5F}"/>
              </a:ext>
            </a:extLst>
          </p:cNvPr>
          <p:cNvSpPr/>
          <p:nvPr>
            <p:custDataLst>
              <p:tags r:id="rId24"/>
            </p:custDataLst>
          </p:nvPr>
        </p:nvSpPr>
        <p:spPr>
          <a:xfrm>
            <a:off x="7677737" y="5180384"/>
            <a:ext cx="1194520" cy="313932"/>
          </a:xfrm>
          <a:prstGeom prst="rect">
            <a:avLst/>
          </a:prstGeom>
          <a:solidFill>
            <a:schemeClr val="accent4">
              <a:lumMod val="40000"/>
              <a:lumOff val="60000"/>
            </a:schemeClr>
          </a:solidFill>
          <a:ln w="1270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value - lower</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F32C8BB5-4D3E-5C08-22D7-9009E91119C2}"/>
              </a:ext>
            </a:extLst>
          </p:cNvPr>
          <p:cNvSpPr/>
          <p:nvPr>
            <p:custDataLst>
              <p:tags r:id="rId25"/>
            </p:custDataLst>
          </p:nvPr>
        </p:nvSpPr>
        <p:spPr>
          <a:xfrm>
            <a:off x="7677737" y="5620868"/>
            <a:ext cx="1194520" cy="313932"/>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upper - value</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A93C8FCF-7ECF-2817-F92A-3BDE583682BB}"/>
              </a:ext>
            </a:extLst>
          </p:cNvPr>
          <p:cNvSpPr/>
          <p:nvPr>
            <p:custDataLst>
              <p:tags r:id="rId26"/>
            </p:custDataLst>
          </p:nvPr>
        </p:nvSpPr>
        <p:spPr>
          <a:xfrm>
            <a:off x="7677737" y="6055109"/>
            <a:ext cx="1194520" cy="313932"/>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code/data ptr</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任意多边形: 形状 25">
            <a:extLst>
              <a:ext uri="{FF2B5EF4-FFF2-40B4-BE49-F238E27FC236}">
                <a16:creationId xmlns:a16="http://schemas.microsoft.com/office/drawing/2014/main" id="{E7207903-ECED-7484-B558-4352C5503BB2}"/>
              </a:ext>
            </a:extLst>
          </p:cNvPr>
          <p:cNvSpPr/>
          <p:nvPr>
            <p:custDataLst>
              <p:tags r:id="rId27"/>
            </p:custDataLst>
          </p:nvPr>
        </p:nvSpPr>
        <p:spPr>
          <a:xfrm>
            <a:off x="7447280" y="4984869"/>
            <a:ext cx="205740" cy="341511"/>
          </a:xfrm>
          <a:custGeom>
            <a:avLst/>
            <a:gdLst>
              <a:gd name="connsiteX0" fmla="*/ 0 w 205740"/>
              <a:gd name="connsiteY0" fmla="*/ 0 h 312420"/>
              <a:gd name="connsiteX1" fmla="*/ 0 w 205740"/>
              <a:gd name="connsiteY1" fmla="*/ 312420 h 312420"/>
              <a:gd name="connsiteX2" fmla="*/ 205740 w 205740"/>
              <a:gd name="connsiteY2" fmla="*/ 312420 h 312420"/>
            </a:gdLst>
            <a:ahLst/>
            <a:cxnLst>
              <a:cxn ang="0">
                <a:pos x="connsiteX0" y="connsiteY0"/>
              </a:cxn>
              <a:cxn ang="0">
                <a:pos x="connsiteX1" y="connsiteY1"/>
              </a:cxn>
              <a:cxn ang="0">
                <a:pos x="connsiteX2" y="connsiteY2"/>
              </a:cxn>
            </a:cxnLst>
            <a:rect l="l" t="t" r="r" b="b"/>
            <a:pathLst>
              <a:path w="205740" h="312420">
                <a:moveTo>
                  <a:pt x="0" y="0"/>
                </a:moveTo>
                <a:lnTo>
                  <a:pt x="0" y="312420"/>
                </a:lnTo>
                <a:lnTo>
                  <a:pt x="205740" y="312420"/>
                </a:ln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86DC5F40-B5A3-3B2D-F63C-E9CABAD4BF83}"/>
              </a:ext>
            </a:extLst>
          </p:cNvPr>
          <p:cNvSpPr/>
          <p:nvPr>
            <p:custDataLst>
              <p:tags r:id="rId28"/>
            </p:custDataLst>
          </p:nvPr>
        </p:nvSpPr>
        <p:spPr>
          <a:xfrm>
            <a:off x="6707764" y="4974201"/>
            <a:ext cx="945256" cy="794139"/>
          </a:xfrm>
          <a:custGeom>
            <a:avLst/>
            <a:gdLst>
              <a:gd name="connsiteX0" fmla="*/ 0 w 205740"/>
              <a:gd name="connsiteY0" fmla="*/ 0 h 312420"/>
              <a:gd name="connsiteX1" fmla="*/ 0 w 205740"/>
              <a:gd name="connsiteY1" fmla="*/ 312420 h 312420"/>
              <a:gd name="connsiteX2" fmla="*/ 205740 w 205740"/>
              <a:gd name="connsiteY2" fmla="*/ 312420 h 312420"/>
            </a:gdLst>
            <a:ahLst/>
            <a:cxnLst>
              <a:cxn ang="0">
                <a:pos x="connsiteX0" y="connsiteY0"/>
              </a:cxn>
              <a:cxn ang="0">
                <a:pos x="connsiteX1" y="connsiteY1"/>
              </a:cxn>
              <a:cxn ang="0">
                <a:pos x="connsiteX2" y="connsiteY2"/>
              </a:cxn>
            </a:cxnLst>
            <a:rect l="l" t="t" r="r" b="b"/>
            <a:pathLst>
              <a:path w="205740" h="312420">
                <a:moveTo>
                  <a:pt x="0" y="0"/>
                </a:moveTo>
                <a:lnTo>
                  <a:pt x="0" y="312420"/>
                </a:lnTo>
                <a:lnTo>
                  <a:pt x="205740" y="312420"/>
                </a:ln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DE40452C-6224-DD8A-00D5-B77F4F9E31BE}"/>
              </a:ext>
            </a:extLst>
          </p:cNvPr>
          <p:cNvSpPr/>
          <p:nvPr>
            <p:custDataLst>
              <p:tags r:id="rId29"/>
            </p:custDataLst>
          </p:nvPr>
        </p:nvSpPr>
        <p:spPr>
          <a:xfrm>
            <a:off x="5865590" y="4984869"/>
            <a:ext cx="1787430" cy="1245434"/>
          </a:xfrm>
          <a:custGeom>
            <a:avLst/>
            <a:gdLst>
              <a:gd name="connsiteX0" fmla="*/ 0 w 205740"/>
              <a:gd name="connsiteY0" fmla="*/ 0 h 312420"/>
              <a:gd name="connsiteX1" fmla="*/ 0 w 205740"/>
              <a:gd name="connsiteY1" fmla="*/ 312420 h 312420"/>
              <a:gd name="connsiteX2" fmla="*/ 205740 w 205740"/>
              <a:gd name="connsiteY2" fmla="*/ 312420 h 312420"/>
            </a:gdLst>
            <a:ahLst/>
            <a:cxnLst>
              <a:cxn ang="0">
                <a:pos x="connsiteX0" y="connsiteY0"/>
              </a:cxn>
              <a:cxn ang="0">
                <a:pos x="connsiteX1" y="connsiteY1"/>
              </a:cxn>
              <a:cxn ang="0">
                <a:pos x="connsiteX2" y="connsiteY2"/>
              </a:cxn>
            </a:cxnLst>
            <a:rect l="l" t="t" r="r" b="b"/>
            <a:pathLst>
              <a:path w="205740" h="312420">
                <a:moveTo>
                  <a:pt x="0" y="0"/>
                </a:moveTo>
                <a:lnTo>
                  <a:pt x="0" y="312420"/>
                </a:lnTo>
                <a:lnTo>
                  <a:pt x="205740" y="312420"/>
                </a:ln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0900527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A323DC7A-53BB-7FD4-BC60-A22B30318C0E}"/>
              </a:ext>
            </a:extLst>
          </p:cNvPr>
          <p:cNvSpPr>
            <a:spLocks noGrp="1"/>
          </p:cNvSpPr>
          <p:nvPr>
            <p:ph type="title"/>
            <p:custDataLst>
              <p:tags r:id="rId2"/>
            </p:custDataLst>
          </p:nvPr>
        </p:nvSpPr>
        <p:spPr/>
        <p:txBody>
          <a:bodyPr/>
          <a:lstStyle/>
          <a:p>
            <a:r>
              <a:rPr lang="en-US" altLang="zh-CN" dirty="0"/>
              <a:t>Case studies</a:t>
            </a:r>
            <a:endParaRPr lang="zh-CN" altLang="en-US" dirty="0"/>
          </a:p>
        </p:txBody>
      </p:sp>
      <p:sp>
        <p:nvSpPr>
          <p:cNvPr id="5" name="内容占位符 4">
            <a:extLst>
              <a:ext uri="{FF2B5EF4-FFF2-40B4-BE49-F238E27FC236}">
                <a16:creationId xmlns:a16="http://schemas.microsoft.com/office/drawing/2014/main" id="{621805EA-FF1A-1523-BBE3-A04A7A245A6A}"/>
              </a:ext>
            </a:extLst>
          </p:cNvPr>
          <p:cNvSpPr>
            <a:spLocks noGrp="1"/>
          </p:cNvSpPr>
          <p:nvPr>
            <p:ph idx="1"/>
            <p:custDataLst>
              <p:tags r:id="rId3"/>
            </p:custDataLst>
          </p:nvPr>
        </p:nvSpPr>
        <p:spPr/>
        <p:txBody>
          <a:bodyPr/>
          <a:lstStyle/>
          <a:p>
            <a:r>
              <a:rPr lang="en-US" altLang="zh-CN"/>
              <a:t>CETIS protects Code-pointer integrity(CPI) and CFIXX with read/write mode and JIT compiler with append mode.</a:t>
            </a:r>
            <a:endParaRPr lang="zh-CN" altLang="en-US" dirty="0"/>
          </a:p>
        </p:txBody>
      </p:sp>
      <p:sp>
        <p:nvSpPr>
          <p:cNvPr id="6" name="矩形 5">
            <a:extLst>
              <a:ext uri="{FF2B5EF4-FFF2-40B4-BE49-F238E27FC236}">
                <a16:creationId xmlns:a16="http://schemas.microsoft.com/office/drawing/2014/main" id="{DDEADE7A-5F20-6BA4-F3FB-E2DB78EDB2BF}"/>
              </a:ext>
            </a:extLst>
          </p:cNvPr>
          <p:cNvSpPr/>
          <p:nvPr>
            <p:custDataLst>
              <p:tags r:id="rId4"/>
            </p:custDataLst>
          </p:nvPr>
        </p:nvSpPr>
        <p:spPr>
          <a:xfrm>
            <a:off x="7927298" y="4607783"/>
            <a:ext cx="3187571" cy="286232"/>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Pointer value</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372049B5-9837-F9CA-DACF-7B7F50636EBA}"/>
              </a:ext>
            </a:extLst>
          </p:cNvPr>
          <p:cNvSpPr/>
          <p:nvPr>
            <p:custDataLst>
              <p:tags r:id="rId5"/>
            </p:custDataLst>
          </p:nvPr>
        </p:nvSpPr>
        <p:spPr>
          <a:xfrm>
            <a:off x="7127085" y="4607783"/>
            <a:ext cx="800213" cy="286232"/>
          </a:xfrm>
          <a:prstGeom prst="rect">
            <a:avLst/>
          </a:prstGeom>
          <a:solidFill>
            <a:schemeClr val="accent4">
              <a:lumMod val="40000"/>
              <a:lumOff val="60000"/>
            </a:schemeClr>
          </a:solidFill>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offset1</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8" name="矩形 7">
            <a:extLst>
              <a:ext uri="{FF2B5EF4-FFF2-40B4-BE49-F238E27FC236}">
                <a16:creationId xmlns:a16="http://schemas.microsoft.com/office/drawing/2014/main" id="{B9775C94-7219-8BD4-1A42-ADA6DFFF0653}"/>
              </a:ext>
            </a:extLst>
          </p:cNvPr>
          <p:cNvSpPr/>
          <p:nvPr>
            <p:custDataLst>
              <p:tags r:id="rId6"/>
            </p:custDataLst>
          </p:nvPr>
        </p:nvSpPr>
        <p:spPr>
          <a:xfrm>
            <a:off x="6256071" y="4607783"/>
            <a:ext cx="872781" cy="286232"/>
          </a:xfrm>
          <a:prstGeom prst="rect">
            <a:avLst/>
          </a:prstGeom>
          <a:solidFill>
            <a:schemeClr val="accent1">
              <a:lumMod val="40000"/>
              <a:lumOff val="60000"/>
            </a:schemeClr>
          </a:solidFill>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offset2</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9" name="矩形 8">
            <a:extLst>
              <a:ext uri="{FF2B5EF4-FFF2-40B4-BE49-F238E27FC236}">
                <a16:creationId xmlns:a16="http://schemas.microsoft.com/office/drawing/2014/main" id="{270466AF-49FD-A91D-9D28-08E33C8D942D}"/>
              </a:ext>
            </a:extLst>
          </p:cNvPr>
          <p:cNvSpPr/>
          <p:nvPr>
            <p:custDataLst>
              <p:tags r:id="rId7"/>
            </p:custDataLst>
          </p:nvPr>
        </p:nvSpPr>
        <p:spPr>
          <a:xfrm>
            <a:off x="5437420" y="4607783"/>
            <a:ext cx="818651" cy="286232"/>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extend</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0" name="矩形 9">
            <a:extLst>
              <a:ext uri="{FF2B5EF4-FFF2-40B4-BE49-F238E27FC236}">
                <a16:creationId xmlns:a16="http://schemas.microsoft.com/office/drawing/2014/main" id="{497254BF-A5D4-CD80-8E95-B2237CD99BC0}"/>
              </a:ext>
            </a:extLst>
          </p:cNvPr>
          <p:cNvSpPr/>
          <p:nvPr>
            <p:custDataLst>
              <p:tags r:id="rId8"/>
            </p:custDataLst>
          </p:nvPr>
        </p:nvSpPr>
        <p:spPr>
          <a:xfrm>
            <a:off x="5437420" y="4107622"/>
            <a:ext cx="2862817" cy="288000"/>
          </a:xfrm>
          <a:prstGeom prst="rect">
            <a:avLst/>
          </a:prstGeom>
          <a:solidFill>
            <a:schemeClr val="accent1">
              <a:lumMod val="40000"/>
              <a:lumOff val="60000"/>
            </a:schemeClr>
          </a:solidFill>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offset2</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1" name="矩形 10">
            <a:extLst>
              <a:ext uri="{FF2B5EF4-FFF2-40B4-BE49-F238E27FC236}">
                <a16:creationId xmlns:a16="http://schemas.microsoft.com/office/drawing/2014/main" id="{B8FE5371-189F-D0E5-44D8-627A24903ED2}"/>
              </a:ext>
            </a:extLst>
          </p:cNvPr>
          <p:cNvSpPr/>
          <p:nvPr>
            <p:custDataLst>
              <p:tags r:id="rId9"/>
            </p:custDataLst>
          </p:nvPr>
        </p:nvSpPr>
        <p:spPr>
          <a:xfrm>
            <a:off x="8292822" y="4107622"/>
            <a:ext cx="2808000" cy="288000"/>
          </a:xfrm>
          <a:prstGeom prst="rect">
            <a:avLst/>
          </a:prstGeom>
          <a:solidFill>
            <a:schemeClr val="accent4">
              <a:lumMod val="40000"/>
              <a:lumOff val="60000"/>
            </a:schemeClr>
          </a:solidFill>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offset1</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2" name="矩形 11">
            <a:extLst>
              <a:ext uri="{FF2B5EF4-FFF2-40B4-BE49-F238E27FC236}">
                <a16:creationId xmlns:a16="http://schemas.microsoft.com/office/drawing/2014/main" id="{EFBAC0C5-B2F5-E47C-F09C-1D0EFA4E60F1}"/>
              </a:ext>
            </a:extLst>
          </p:cNvPr>
          <p:cNvSpPr/>
          <p:nvPr>
            <p:custDataLst>
              <p:tags r:id="rId10"/>
            </p:custDataLst>
          </p:nvPr>
        </p:nvSpPr>
        <p:spPr>
          <a:xfrm>
            <a:off x="10895255" y="4360353"/>
            <a:ext cx="274434"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0</a:t>
            </a:r>
            <a:endParaRPr lang="zh-CN" altLang="en-US" sz="1400" dirty="0"/>
          </a:p>
        </p:txBody>
      </p:sp>
      <p:sp>
        <p:nvSpPr>
          <p:cNvPr id="13" name="矩形 12">
            <a:extLst>
              <a:ext uri="{FF2B5EF4-FFF2-40B4-BE49-F238E27FC236}">
                <a16:creationId xmlns:a16="http://schemas.microsoft.com/office/drawing/2014/main" id="{D91D898C-6167-8FCF-8090-CAD4C6C6C9AD}"/>
              </a:ext>
            </a:extLst>
          </p:cNvPr>
          <p:cNvSpPr/>
          <p:nvPr>
            <p:custDataLst>
              <p:tags r:id="rId11"/>
            </p:custDataLst>
          </p:nvPr>
        </p:nvSpPr>
        <p:spPr>
          <a:xfrm>
            <a:off x="5345267" y="4360353"/>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63</a:t>
            </a:r>
            <a:endParaRPr kumimoji="1" lang="zh-CN" altLang="en-US" sz="14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4" name="矩形 13">
            <a:extLst>
              <a:ext uri="{FF2B5EF4-FFF2-40B4-BE49-F238E27FC236}">
                <a16:creationId xmlns:a16="http://schemas.microsoft.com/office/drawing/2014/main" id="{95120724-A60B-E6FC-4391-A93BD1AFBA51}"/>
              </a:ext>
            </a:extLst>
          </p:cNvPr>
          <p:cNvSpPr/>
          <p:nvPr>
            <p:custDataLst>
              <p:tags r:id="rId12"/>
            </p:custDataLst>
          </p:nvPr>
        </p:nvSpPr>
        <p:spPr>
          <a:xfrm>
            <a:off x="7852632" y="4360353"/>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47</a:t>
            </a:r>
            <a:endParaRPr lang="zh-CN" altLang="en-US" sz="1400" dirty="0"/>
          </a:p>
        </p:txBody>
      </p:sp>
      <p:sp>
        <p:nvSpPr>
          <p:cNvPr id="15" name="矩形 14">
            <a:extLst>
              <a:ext uri="{FF2B5EF4-FFF2-40B4-BE49-F238E27FC236}">
                <a16:creationId xmlns:a16="http://schemas.microsoft.com/office/drawing/2014/main" id="{963450DB-345B-CF76-1609-7E736644E97F}"/>
              </a:ext>
            </a:extLst>
          </p:cNvPr>
          <p:cNvSpPr/>
          <p:nvPr>
            <p:custDataLst>
              <p:tags r:id="rId13"/>
            </p:custDataLst>
          </p:nvPr>
        </p:nvSpPr>
        <p:spPr>
          <a:xfrm>
            <a:off x="7050548" y="4360353"/>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54</a:t>
            </a:r>
            <a:endParaRPr lang="zh-CN" altLang="en-US" sz="1400" dirty="0"/>
          </a:p>
        </p:txBody>
      </p:sp>
      <p:sp>
        <p:nvSpPr>
          <p:cNvPr id="16" name="矩形 15">
            <a:extLst>
              <a:ext uri="{FF2B5EF4-FFF2-40B4-BE49-F238E27FC236}">
                <a16:creationId xmlns:a16="http://schemas.microsoft.com/office/drawing/2014/main" id="{C78FAC9A-2B61-0FA5-78FF-C673FC9714BA}"/>
              </a:ext>
            </a:extLst>
          </p:cNvPr>
          <p:cNvSpPr/>
          <p:nvPr>
            <p:custDataLst>
              <p:tags r:id="rId14"/>
            </p:custDataLst>
          </p:nvPr>
        </p:nvSpPr>
        <p:spPr>
          <a:xfrm>
            <a:off x="6198130" y="4360353"/>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61</a:t>
            </a:r>
            <a:endParaRPr lang="zh-CN" altLang="en-US" sz="1400" dirty="0"/>
          </a:p>
        </p:txBody>
      </p:sp>
      <p:sp>
        <p:nvSpPr>
          <p:cNvPr id="17" name="矩形 16">
            <a:extLst>
              <a:ext uri="{FF2B5EF4-FFF2-40B4-BE49-F238E27FC236}">
                <a16:creationId xmlns:a16="http://schemas.microsoft.com/office/drawing/2014/main" id="{6B28A32A-994B-F0C4-F41A-2C990D8AB25C}"/>
              </a:ext>
            </a:extLst>
          </p:cNvPr>
          <p:cNvSpPr/>
          <p:nvPr>
            <p:custDataLst>
              <p:tags r:id="rId15"/>
            </p:custDataLst>
          </p:nvPr>
        </p:nvSpPr>
        <p:spPr>
          <a:xfrm>
            <a:off x="10817952" y="3850689"/>
            <a:ext cx="364202"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64</a:t>
            </a:r>
            <a:endParaRPr lang="zh-CN" altLang="en-US" sz="1400" dirty="0"/>
          </a:p>
        </p:txBody>
      </p:sp>
      <p:sp>
        <p:nvSpPr>
          <p:cNvPr id="18" name="矩形 17">
            <a:extLst>
              <a:ext uri="{FF2B5EF4-FFF2-40B4-BE49-F238E27FC236}">
                <a16:creationId xmlns:a16="http://schemas.microsoft.com/office/drawing/2014/main" id="{4FB8E37C-D442-37C2-273F-2FFBFE21236C}"/>
              </a:ext>
            </a:extLst>
          </p:cNvPr>
          <p:cNvSpPr/>
          <p:nvPr>
            <p:custDataLst>
              <p:tags r:id="rId16"/>
            </p:custDataLst>
          </p:nvPr>
        </p:nvSpPr>
        <p:spPr>
          <a:xfrm>
            <a:off x="5332712" y="3849191"/>
            <a:ext cx="453970" cy="307777"/>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400" dirty="0">
                <a:ln w="0"/>
                <a:latin typeface="Times New Roman" panose="02020603050405020304" pitchFamily="18" charset="0"/>
                <a:ea typeface="楷体" panose="02010609060101010101" pitchFamily="49" charset="-122"/>
                <a:cs typeface="Times New Roman" panose="02020603050405020304" pitchFamily="18" charset="0"/>
              </a:rPr>
              <a:t>127</a:t>
            </a:r>
            <a:endParaRPr lang="zh-CN" altLang="en-US" sz="1400" dirty="0"/>
          </a:p>
        </p:txBody>
      </p:sp>
      <p:sp>
        <p:nvSpPr>
          <p:cNvPr id="2" name="矩形 1">
            <a:extLst>
              <a:ext uri="{FF2B5EF4-FFF2-40B4-BE49-F238E27FC236}">
                <a16:creationId xmlns:a16="http://schemas.microsoft.com/office/drawing/2014/main" id="{DDC60C0F-0E05-05CA-93B2-0CB1F5E2A60A}"/>
              </a:ext>
            </a:extLst>
          </p:cNvPr>
          <p:cNvSpPr/>
          <p:nvPr>
            <p:custDataLst>
              <p:tags r:id="rId17"/>
            </p:custDataLst>
          </p:nvPr>
        </p:nvSpPr>
        <p:spPr>
          <a:xfrm>
            <a:off x="6976650" y="2861130"/>
            <a:ext cx="1939883" cy="313932"/>
          </a:xfrm>
          <a:prstGeom prst="rect">
            <a:avLst/>
          </a:prstGeom>
          <a:ln w="1905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Value | Lower | Upper</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4" name="矩形 3">
            <a:extLst>
              <a:ext uri="{FF2B5EF4-FFF2-40B4-BE49-F238E27FC236}">
                <a16:creationId xmlns:a16="http://schemas.microsoft.com/office/drawing/2014/main" id="{7F379622-9D3A-ABCC-C9F8-64FB04F9A4CA}"/>
              </a:ext>
            </a:extLst>
          </p:cNvPr>
          <p:cNvSpPr/>
          <p:nvPr>
            <p:custDataLst>
              <p:tags r:id="rId18"/>
            </p:custDataLst>
          </p:nvPr>
        </p:nvSpPr>
        <p:spPr>
          <a:xfrm>
            <a:off x="9067113" y="2854319"/>
            <a:ext cx="1779654" cy="338554"/>
          </a:xfrm>
          <a:prstGeom prst="rect">
            <a:avLst/>
          </a:prstGeom>
        </p:spPr>
        <p:txBody>
          <a:bodyPr wrap="none">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Metadata(24 bytes)</a:t>
            </a:r>
            <a:endParaRPr lang="zh-CN" altLang="en-US" sz="1600" dirty="0"/>
          </a:p>
        </p:txBody>
      </p:sp>
      <p:sp>
        <p:nvSpPr>
          <p:cNvPr id="19" name="任意多边形: 形状 18">
            <a:extLst>
              <a:ext uri="{FF2B5EF4-FFF2-40B4-BE49-F238E27FC236}">
                <a16:creationId xmlns:a16="http://schemas.microsoft.com/office/drawing/2014/main" id="{F139C359-AAC2-A8A1-FE94-DE6C5EBD932F}"/>
              </a:ext>
            </a:extLst>
          </p:cNvPr>
          <p:cNvSpPr/>
          <p:nvPr>
            <p:custDataLst>
              <p:tags r:id="rId19"/>
            </p:custDataLst>
          </p:nvPr>
        </p:nvSpPr>
        <p:spPr>
          <a:xfrm>
            <a:off x="5496434" y="3233235"/>
            <a:ext cx="5557127" cy="338480"/>
          </a:xfrm>
          <a:custGeom>
            <a:avLst/>
            <a:gdLst>
              <a:gd name="connsiteX0" fmla="*/ 1465060 w 5557127"/>
              <a:gd name="connsiteY0" fmla="*/ 0 h 338480"/>
              <a:gd name="connsiteX1" fmla="*/ 3455522 w 5557127"/>
              <a:gd name="connsiteY1" fmla="*/ 0 h 338480"/>
              <a:gd name="connsiteX2" fmla="*/ 5557127 w 5557127"/>
              <a:gd name="connsiteY2" fmla="*/ 338480 h 338480"/>
              <a:gd name="connsiteX3" fmla="*/ 0 w 5557127"/>
              <a:gd name="connsiteY3" fmla="*/ 338480 h 338480"/>
              <a:gd name="connsiteX4" fmla="*/ 1465060 w 5557127"/>
              <a:gd name="connsiteY4" fmla="*/ 0 h 3384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557127" h="338480">
                <a:moveTo>
                  <a:pt x="1465060" y="0"/>
                </a:moveTo>
                <a:lnTo>
                  <a:pt x="3455522" y="0"/>
                </a:lnTo>
                <a:lnTo>
                  <a:pt x="5557127" y="338480"/>
                </a:lnTo>
                <a:lnTo>
                  <a:pt x="0" y="338480"/>
                </a:lnTo>
                <a:lnTo>
                  <a:pt x="1465060" y="0"/>
                </a:lnTo>
                <a:close/>
              </a:path>
            </a:pathLst>
          </a:cu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矩形 48">
            <a:extLst>
              <a:ext uri="{FF2B5EF4-FFF2-40B4-BE49-F238E27FC236}">
                <a16:creationId xmlns:a16="http://schemas.microsoft.com/office/drawing/2014/main" id="{A378039C-63C7-587C-6248-9459A05FEC45}"/>
              </a:ext>
            </a:extLst>
          </p:cNvPr>
          <p:cNvSpPr/>
          <p:nvPr>
            <p:custDataLst>
              <p:tags r:id="rId20"/>
            </p:custDataLst>
          </p:nvPr>
        </p:nvSpPr>
        <p:spPr>
          <a:xfrm>
            <a:off x="324806" y="2651471"/>
            <a:ext cx="4258978" cy="2769752"/>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50" name="圆角矩形 79">
            <a:extLst>
              <a:ext uri="{FF2B5EF4-FFF2-40B4-BE49-F238E27FC236}">
                <a16:creationId xmlns:a16="http://schemas.microsoft.com/office/drawing/2014/main" id="{81DB264E-D5A1-5A97-3FE2-73AE553E2903}"/>
              </a:ext>
            </a:extLst>
          </p:cNvPr>
          <p:cNvSpPr/>
          <p:nvPr>
            <p:custDataLst>
              <p:tags r:id="rId21"/>
            </p:custDataLst>
          </p:nvPr>
        </p:nvSpPr>
        <p:spPr>
          <a:xfrm>
            <a:off x="12999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CPI</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51" name="文本框 50">
            <a:extLst>
              <a:ext uri="{FF2B5EF4-FFF2-40B4-BE49-F238E27FC236}">
                <a16:creationId xmlns:a16="http://schemas.microsoft.com/office/drawing/2014/main" id="{B31E37E7-10ED-4DDB-F3B0-0C2E232D58F2}"/>
              </a:ext>
            </a:extLst>
          </p:cNvPr>
          <p:cNvSpPr txBox="1"/>
          <p:nvPr>
            <p:custDataLst>
              <p:tags r:id="rId22"/>
            </p:custDataLst>
          </p:nvPr>
        </p:nvSpPr>
        <p:spPr>
          <a:xfrm>
            <a:off x="452893" y="2933282"/>
            <a:ext cx="4073513"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CPI protects the code pointers.</a:t>
            </a:r>
          </a:p>
          <a:p>
            <a:pPr marL="228600" indent="-228600">
              <a:lnSpc>
                <a:spcPct val="90000"/>
              </a:lnSpc>
              <a:spcBef>
                <a:spcPts val="1000"/>
              </a:spcBef>
              <a:buFont typeface="Arial" panose="020B0604020202020204" pitchFamily="34" charset="0"/>
              <a:buChar char="•"/>
              <a:defRPr/>
            </a:pPr>
            <a:r>
              <a:rPr kumimoji="0" lang="en-US" altLang="zh-CN" sz="2000" strike="noStrike" kern="1200" cap="none" spc="0" normalizeH="0" noProof="0">
                <a:ln>
                  <a:noFill/>
                </a:ln>
                <a:solidFill>
                  <a:srgbClr val="000000"/>
                </a:solidFill>
                <a:effectLst/>
                <a:uLnTx/>
                <a:uFillTx/>
                <a:latin typeface="Calibri" panose="020F0502020204030204" pitchFamily="34" charset="0"/>
                <a:ea typeface="等线" panose="02010600030101010101" pitchFamily="2" charset="-122"/>
                <a:cs typeface="+mn-cs"/>
              </a:rPr>
              <a:t>Store metadata in the shstk pages.</a:t>
            </a:r>
          </a:p>
          <a:p>
            <a:pPr marL="228600" indent="-228600">
              <a:lnSpc>
                <a:spcPct val="90000"/>
              </a:lnSpc>
              <a:spcBef>
                <a:spcPts val="1000"/>
              </a:spcBef>
              <a:buFont typeface="Arial" panose="020B0604020202020204" pitchFamily="34" charset="0"/>
              <a:buChar char="•"/>
              <a:defRPr/>
            </a:pPr>
            <a:r>
              <a:rPr kumimoji="0" lang="en-US" altLang="zh-CN" sz="2000" strike="noStrike" kern="1200" cap="none" spc="0" normalizeH="0" noProof="0">
                <a:ln>
                  <a:noFill/>
                </a:ln>
                <a:solidFill>
                  <a:srgbClr val="000000"/>
                </a:solidFill>
                <a:effectLst/>
                <a:uLnTx/>
                <a:uFillTx/>
                <a:latin typeface="Calibri" panose="020F0502020204030204" pitchFamily="34" charset="0"/>
                <a:ea typeface="等线" panose="02010600030101010101" pitchFamily="2" charset="-122"/>
                <a:cs typeface="+mn-cs"/>
              </a:rPr>
              <a:t>Losslessly compress 24 bytes of metadata to 16 bytes. </a:t>
            </a:r>
          </a:p>
          <a:p>
            <a:pPr marL="228600" indent="-228600">
              <a:lnSpc>
                <a:spcPct val="90000"/>
              </a:lnSpc>
              <a:spcBef>
                <a:spcPts val="1000"/>
              </a:spcBef>
              <a:buFont typeface="Arial" panose="020B0604020202020204" pitchFamily="34" charset="0"/>
              <a:buChar char="•"/>
              <a:defRPr/>
            </a:pPr>
            <a:r>
              <a:rPr kumimoji="0" lang="en-US" altLang="zh-CN" sz="2000" strike="noStrike" kern="1200" cap="none" spc="0" normalizeH="0" noProof="0">
                <a:ln>
                  <a:noFill/>
                </a:ln>
                <a:solidFill>
                  <a:srgbClr val="000000"/>
                </a:solidFill>
                <a:effectLst/>
                <a:uLnTx/>
                <a:uFillTx/>
                <a:latin typeface="Calibri" panose="020F0502020204030204" pitchFamily="34" charset="0"/>
                <a:ea typeface="等线" panose="02010600030101010101" pitchFamily="2" charset="-122"/>
                <a:cs typeface="+mn-cs"/>
              </a:rPr>
              <a:t>Each metadata update only requires 1 or 2 WRSS instructions.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latin typeface="Calibri" panose="020F0502020204030204" pitchFamily="34" charset="0"/>
            </a:endParaRPr>
          </a:p>
        </p:txBody>
      </p:sp>
      <p:sp>
        <p:nvSpPr>
          <p:cNvPr id="20" name="文本框 19">
            <a:extLst>
              <a:ext uri="{FF2B5EF4-FFF2-40B4-BE49-F238E27FC236}">
                <a16:creationId xmlns:a16="http://schemas.microsoft.com/office/drawing/2014/main" id="{7FD04D5E-302C-AFA4-F504-D48A514B40E0}"/>
              </a:ext>
            </a:extLst>
          </p:cNvPr>
          <p:cNvSpPr txBox="1"/>
          <p:nvPr>
            <p:custDataLst>
              <p:tags r:id="rId23"/>
            </p:custDataLst>
          </p:nvPr>
        </p:nvSpPr>
        <p:spPr>
          <a:xfrm>
            <a:off x="7050548" y="3696317"/>
            <a:ext cx="3012258" cy="369332"/>
          </a:xfrm>
          <a:prstGeom prst="rect">
            <a:avLst/>
          </a:prstGeom>
          <a:noFill/>
        </p:spPr>
        <p:txBody>
          <a:bodyPr wrap="square">
            <a:spAutoFit/>
          </a:bodyPr>
          <a:lstStyle/>
          <a:p>
            <a:r>
              <a:rPr lang="en-US" altLang="zh-CN" dirty="0">
                <a:latin typeface="Calibri" panose="020F0502020204030204" pitchFamily="34" charset="0"/>
                <a:ea typeface="Calibri" panose="020F0502020204030204" pitchFamily="34" charset="0"/>
                <a:cs typeface="Calibri" panose="020F0502020204030204" pitchFamily="34" charset="0"/>
              </a:rPr>
              <a:t>Compress the metadata:</a:t>
            </a:r>
            <a:endParaRPr lang="zh-CN" altLang="en-US" dirty="0">
              <a:latin typeface="Calibri" panose="020F0502020204030204" pitchFamily="34" charset="0"/>
              <a:cs typeface="Calibri" panose="020F0502020204030204" pitchFamily="34" charset="0"/>
            </a:endParaRPr>
          </a:p>
        </p:txBody>
      </p:sp>
      <p:sp>
        <p:nvSpPr>
          <p:cNvPr id="21" name="矩形 20">
            <a:extLst>
              <a:ext uri="{FF2B5EF4-FFF2-40B4-BE49-F238E27FC236}">
                <a16:creationId xmlns:a16="http://schemas.microsoft.com/office/drawing/2014/main" id="{08603822-8825-D922-1B2B-2D59EC8C3E5F}"/>
              </a:ext>
            </a:extLst>
          </p:cNvPr>
          <p:cNvSpPr/>
          <p:nvPr>
            <p:custDataLst>
              <p:tags r:id="rId24"/>
            </p:custDataLst>
          </p:nvPr>
        </p:nvSpPr>
        <p:spPr>
          <a:xfrm>
            <a:off x="7677737" y="5180384"/>
            <a:ext cx="1194520" cy="313932"/>
          </a:xfrm>
          <a:prstGeom prst="rect">
            <a:avLst/>
          </a:prstGeom>
          <a:solidFill>
            <a:schemeClr val="accent4">
              <a:lumMod val="40000"/>
              <a:lumOff val="60000"/>
            </a:schemeClr>
          </a:solidFill>
          <a:ln w="1270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value - lower</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2" name="矩形 21">
            <a:extLst>
              <a:ext uri="{FF2B5EF4-FFF2-40B4-BE49-F238E27FC236}">
                <a16:creationId xmlns:a16="http://schemas.microsoft.com/office/drawing/2014/main" id="{F32C8BB5-4D3E-5C08-22D7-9009E91119C2}"/>
              </a:ext>
            </a:extLst>
          </p:cNvPr>
          <p:cNvSpPr/>
          <p:nvPr>
            <p:custDataLst>
              <p:tags r:id="rId25"/>
            </p:custDataLst>
          </p:nvPr>
        </p:nvSpPr>
        <p:spPr>
          <a:xfrm>
            <a:off x="7677737" y="5620868"/>
            <a:ext cx="1194520" cy="313932"/>
          </a:xfrm>
          <a:prstGeom prst="rect">
            <a:avLst/>
          </a:prstGeom>
          <a:solidFill>
            <a:schemeClr val="accent1">
              <a:lumMod val="40000"/>
              <a:lumOff val="60000"/>
            </a:schemeClr>
          </a:solidFill>
          <a:ln w="1270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upper - value</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3" name="矩形 22">
            <a:extLst>
              <a:ext uri="{FF2B5EF4-FFF2-40B4-BE49-F238E27FC236}">
                <a16:creationId xmlns:a16="http://schemas.microsoft.com/office/drawing/2014/main" id="{A93C8FCF-7ECF-2817-F92A-3BDE583682BB}"/>
              </a:ext>
            </a:extLst>
          </p:cNvPr>
          <p:cNvSpPr/>
          <p:nvPr>
            <p:custDataLst>
              <p:tags r:id="rId26"/>
            </p:custDataLst>
          </p:nvPr>
        </p:nvSpPr>
        <p:spPr>
          <a:xfrm>
            <a:off x="7677737" y="6055109"/>
            <a:ext cx="1194520" cy="313932"/>
          </a:xfrm>
          <a:prstGeom prst="rect">
            <a:avLst/>
          </a:prstGeom>
          <a:ln w="12700"/>
        </p:spPr>
        <p:style>
          <a:lnRef idx="2">
            <a:schemeClr val="dk1"/>
          </a:lnRef>
          <a:fillRef idx="1">
            <a:schemeClr val="lt1"/>
          </a:fillRef>
          <a:effectRef idx="0">
            <a:schemeClr val="dk1"/>
          </a:effectRef>
          <a:fontRef idx="minor">
            <a:schemeClr val="dk1"/>
          </a:fontRef>
        </p:style>
        <p:txBody>
          <a:bodyPr rot="0" spcFirstLastPara="0" vert="horz" wrap="square" lIns="0" tIns="45720" rIns="0" bIns="45720" numCol="1" spcCol="0" rtlCol="0" fromWordArt="0" anchor="ctr" anchorCtr="0" forceAA="0" compatLnSpc="1">
            <a:prstTxWarp prst="textNoShape">
              <a:avLst/>
            </a:prstTxWarp>
            <a:spAutoFit/>
          </a:bodyPr>
          <a:lstStyle>
            <a:defPPr>
              <a:defRPr lang="zh-CN"/>
            </a:defPPr>
            <a:lvl1pPr marL="0" algn="l" defTabSz="914400" rtl="0" eaLnBrk="1" latinLnBrk="0" hangingPunct="1">
              <a:defRPr sz="1800" kern="1200">
                <a:solidFill>
                  <a:schemeClr val="dk1"/>
                </a:solidFill>
                <a:latin typeface="+mn-lt"/>
                <a:ea typeface="+mn-ea"/>
                <a:cs typeface="+mn-cs"/>
              </a:defRPr>
            </a:lvl1pPr>
            <a:lvl2pPr marL="457200" algn="l" defTabSz="914400" rtl="0" eaLnBrk="1" latinLnBrk="0" hangingPunct="1">
              <a:defRPr sz="1800" kern="1200">
                <a:solidFill>
                  <a:schemeClr val="dk1"/>
                </a:solidFill>
                <a:latin typeface="+mn-lt"/>
                <a:ea typeface="+mn-ea"/>
                <a:cs typeface="+mn-cs"/>
              </a:defRPr>
            </a:lvl2pPr>
            <a:lvl3pPr marL="914400" algn="l" defTabSz="914400" rtl="0" eaLnBrk="1" latinLnBrk="0" hangingPunct="1">
              <a:defRPr sz="1800" kern="1200">
                <a:solidFill>
                  <a:schemeClr val="dk1"/>
                </a:solidFill>
                <a:latin typeface="+mn-lt"/>
                <a:ea typeface="+mn-ea"/>
                <a:cs typeface="+mn-cs"/>
              </a:defRPr>
            </a:lvl3pPr>
            <a:lvl4pPr marL="1371600" algn="l" defTabSz="914400" rtl="0" eaLnBrk="1" latinLnBrk="0" hangingPunct="1">
              <a:defRPr sz="1800" kern="1200">
                <a:solidFill>
                  <a:schemeClr val="dk1"/>
                </a:solidFill>
                <a:latin typeface="+mn-lt"/>
                <a:ea typeface="+mn-ea"/>
                <a:cs typeface="+mn-cs"/>
              </a:defRPr>
            </a:lvl4pPr>
            <a:lvl5pPr marL="1828800" algn="l" defTabSz="914400" rtl="0" eaLnBrk="1" latinLnBrk="0" hangingPunct="1">
              <a:defRPr sz="1800" kern="1200">
                <a:solidFill>
                  <a:schemeClr val="dk1"/>
                </a:solidFill>
                <a:latin typeface="+mn-lt"/>
                <a:ea typeface="+mn-ea"/>
                <a:cs typeface="+mn-cs"/>
              </a:defRPr>
            </a:lvl5pPr>
            <a:lvl6pPr marL="2286000" algn="l" defTabSz="914400" rtl="0" eaLnBrk="1" latinLnBrk="0" hangingPunct="1">
              <a:defRPr sz="1800" kern="1200">
                <a:solidFill>
                  <a:schemeClr val="dk1"/>
                </a:solidFill>
                <a:latin typeface="+mn-lt"/>
                <a:ea typeface="+mn-ea"/>
                <a:cs typeface="+mn-cs"/>
              </a:defRPr>
            </a:lvl6pPr>
            <a:lvl7pPr marL="2743200" algn="l" defTabSz="914400" rtl="0" eaLnBrk="1" latinLnBrk="0" hangingPunct="1">
              <a:defRPr sz="1800" kern="1200">
                <a:solidFill>
                  <a:schemeClr val="dk1"/>
                </a:solidFill>
                <a:latin typeface="+mn-lt"/>
                <a:ea typeface="+mn-ea"/>
                <a:cs typeface="+mn-cs"/>
              </a:defRPr>
            </a:lvl7pPr>
            <a:lvl8pPr marL="3200400" algn="l" defTabSz="914400" rtl="0" eaLnBrk="1" latinLnBrk="0" hangingPunct="1">
              <a:defRPr sz="1800" kern="1200">
                <a:solidFill>
                  <a:schemeClr val="dk1"/>
                </a:solidFill>
                <a:latin typeface="+mn-lt"/>
                <a:ea typeface="+mn-ea"/>
                <a:cs typeface="+mn-cs"/>
              </a:defRPr>
            </a:lvl8pPr>
            <a:lvl9pPr marL="3657600" algn="l" defTabSz="914400" rtl="0" eaLnBrk="1" latinLnBrk="0" hangingPunct="1">
              <a:defRPr sz="1800" kern="1200">
                <a:solidFill>
                  <a:schemeClr val="dk1"/>
                </a:solidFill>
                <a:latin typeface="+mn-lt"/>
                <a:ea typeface="+mn-ea"/>
                <a:cs typeface="+mn-cs"/>
              </a:defRPr>
            </a:lvl9pPr>
          </a:lstStyle>
          <a:p>
            <a:pPr algn="ctr">
              <a:lnSpc>
                <a:spcPct val="90000"/>
              </a:lnSpc>
              <a:spcBef>
                <a:spcPts val="1000"/>
              </a:spcBef>
            </a:pPr>
            <a:r>
              <a:rPr kumimoji="1" lang="en-US" altLang="zh-CN" sz="1600" dirty="0">
                <a:ln w="0"/>
                <a:latin typeface="Times New Roman" panose="02020603050405020304" pitchFamily="18" charset="0"/>
                <a:ea typeface="楷体" panose="02010609060101010101" pitchFamily="49" charset="-122"/>
                <a:cs typeface="Times New Roman" panose="02020603050405020304" pitchFamily="18" charset="0"/>
              </a:rPr>
              <a:t>code/data ptr</a:t>
            </a:r>
            <a:endParaRPr kumimoji="1" lang="zh-CN" altLang="en-US" sz="1600"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26" name="任意多边形: 形状 25">
            <a:extLst>
              <a:ext uri="{FF2B5EF4-FFF2-40B4-BE49-F238E27FC236}">
                <a16:creationId xmlns:a16="http://schemas.microsoft.com/office/drawing/2014/main" id="{E7207903-ECED-7484-B558-4352C5503BB2}"/>
              </a:ext>
            </a:extLst>
          </p:cNvPr>
          <p:cNvSpPr/>
          <p:nvPr>
            <p:custDataLst>
              <p:tags r:id="rId27"/>
            </p:custDataLst>
          </p:nvPr>
        </p:nvSpPr>
        <p:spPr>
          <a:xfrm>
            <a:off x="7447280" y="4984869"/>
            <a:ext cx="205740" cy="341511"/>
          </a:xfrm>
          <a:custGeom>
            <a:avLst/>
            <a:gdLst>
              <a:gd name="connsiteX0" fmla="*/ 0 w 205740"/>
              <a:gd name="connsiteY0" fmla="*/ 0 h 312420"/>
              <a:gd name="connsiteX1" fmla="*/ 0 w 205740"/>
              <a:gd name="connsiteY1" fmla="*/ 312420 h 312420"/>
              <a:gd name="connsiteX2" fmla="*/ 205740 w 205740"/>
              <a:gd name="connsiteY2" fmla="*/ 312420 h 312420"/>
            </a:gdLst>
            <a:ahLst/>
            <a:cxnLst>
              <a:cxn ang="0">
                <a:pos x="connsiteX0" y="connsiteY0"/>
              </a:cxn>
              <a:cxn ang="0">
                <a:pos x="connsiteX1" y="connsiteY1"/>
              </a:cxn>
              <a:cxn ang="0">
                <a:pos x="connsiteX2" y="connsiteY2"/>
              </a:cxn>
            </a:cxnLst>
            <a:rect l="l" t="t" r="r" b="b"/>
            <a:pathLst>
              <a:path w="205740" h="312420">
                <a:moveTo>
                  <a:pt x="0" y="0"/>
                </a:moveTo>
                <a:lnTo>
                  <a:pt x="0" y="312420"/>
                </a:lnTo>
                <a:lnTo>
                  <a:pt x="205740" y="312420"/>
                </a:ln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任意多边形: 形状 24">
            <a:extLst>
              <a:ext uri="{FF2B5EF4-FFF2-40B4-BE49-F238E27FC236}">
                <a16:creationId xmlns:a16="http://schemas.microsoft.com/office/drawing/2014/main" id="{86DC5F40-B5A3-3B2D-F63C-E9CABAD4BF83}"/>
              </a:ext>
            </a:extLst>
          </p:cNvPr>
          <p:cNvSpPr/>
          <p:nvPr>
            <p:custDataLst>
              <p:tags r:id="rId28"/>
            </p:custDataLst>
          </p:nvPr>
        </p:nvSpPr>
        <p:spPr>
          <a:xfrm>
            <a:off x="6707764" y="4974201"/>
            <a:ext cx="945256" cy="794139"/>
          </a:xfrm>
          <a:custGeom>
            <a:avLst/>
            <a:gdLst>
              <a:gd name="connsiteX0" fmla="*/ 0 w 205740"/>
              <a:gd name="connsiteY0" fmla="*/ 0 h 312420"/>
              <a:gd name="connsiteX1" fmla="*/ 0 w 205740"/>
              <a:gd name="connsiteY1" fmla="*/ 312420 h 312420"/>
              <a:gd name="connsiteX2" fmla="*/ 205740 w 205740"/>
              <a:gd name="connsiteY2" fmla="*/ 312420 h 312420"/>
            </a:gdLst>
            <a:ahLst/>
            <a:cxnLst>
              <a:cxn ang="0">
                <a:pos x="connsiteX0" y="connsiteY0"/>
              </a:cxn>
              <a:cxn ang="0">
                <a:pos x="connsiteX1" y="connsiteY1"/>
              </a:cxn>
              <a:cxn ang="0">
                <a:pos x="connsiteX2" y="connsiteY2"/>
              </a:cxn>
            </a:cxnLst>
            <a:rect l="l" t="t" r="r" b="b"/>
            <a:pathLst>
              <a:path w="205740" h="312420">
                <a:moveTo>
                  <a:pt x="0" y="0"/>
                </a:moveTo>
                <a:lnTo>
                  <a:pt x="0" y="312420"/>
                </a:lnTo>
                <a:lnTo>
                  <a:pt x="205740" y="312420"/>
                </a:ln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任意多边形: 形状 23">
            <a:extLst>
              <a:ext uri="{FF2B5EF4-FFF2-40B4-BE49-F238E27FC236}">
                <a16:creationId xmlns:a16="http://schemas.microsoft.com/office/drawing/2014/main" id="{DE40452C-6224-DD8A-00D5-B77F4F9E31BE}"/>
              </a:ext>
            </a:extLst>
          </p:cNvPr>
          <p:cNvSpPr/>
          <p:nvPr>
            <p:custDataLst>
              <p:tags r:id="rId29"/>
            </p:custDataLst>
          </p:nvPr>
        </p:nvSpPr>
        <p:spPr>
          <a:xfrm>
            <a:off x="5865590" y="4984869"/>
            <a:ext cx="1787430" cy="1245434"/>
          </a:xfrm>
          <a:custGeom>
            <a:avLst/>
            <a:gdLst>
              <a:gd name="connsiteX0" fmla="*/ 0 w 205740"/>
              <a:gd name="connsiteY0" fmla="*/ 0 h 312420"/>
              <a:gd name="connsiteX1" fmla="*/ 0 w 205740"/>
              <a:gd name="connsiteY1" fmla="*/ 312420 h 312420"/>
              <a:gd name="connsiteX2" fmla="*/ 205740 w 205740"/>
              <a:gd name="connsiteY2" fmla="*/ 312420 h 312420"/>
            </a:gdLst>
            <a:ahLst/>
            <a:cxnLst>
              <a:cxn ang="0">
                <a:pos x="connsiteX0" y="connsiteY0"/>
              </a:cxn>
              <a:cxn ang="0">
                <a:pos x="connsiteX1" y="connsiteY1"/>
              </a:cxn>
              <a:cxn ang="0">
                <a:pos x="connsiteX2" y="connsiteY2"/>
              </a:cxn>
            </a:cxnLst>
            <a:rect l="l" t="t" r="r" b="b"/>
            <a:pathLst>
              <a:path w="205740" h="312420">
                <a:moveTo>
                  <a:pt x="0" y="0"/>
                </a:moveTo>
                <a:lnTo>
                  <a:pt x="0" y="312420"/>
                </a:lnTo>
                <a:lnTo>
                  <a:pt x="205740" y="312420"/>
                </a:lnTo>
              </a:path>
            </a:pathLst>
          </a:custGeom>
          <a:noFill/>
          <a:ln>
            <a:solidFill>
              <a:schemeClr val="tx1"/>
            </a:solidFill>
            <a:prstDash val="lg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ustDataLst>
      <p:tags r:id="rId1"/>
    </p:custDataLst>
    <p:extLst>
      <p:ext uri="{BB962C8B-B14F-4D97-AF65-F5344CB8AC3E}">
        <p14:creationId xmlns:p14="http://schemas.microsoft.com/office/powerpoint/2010/main" val="13937164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矩形 18">
            <a:extLst>
              <a:ext uri="{FF2B5EF4-FFF2-40B4-BE49-F238E27FC236}">
                <a16:creationId xmlns:a16="http://schemas.microsoft.com/office/drawing/2014/main" id="{3D7CFE35-7788-EBD7-A48E-4CC067F29C73}"/>
              </a:ext>
            </a:extLst>
          </p:cNvPr>
          <p:cNvSpPr/>
          <p:nvPr/>
        </p:nvSpPr>
        <p:spPr>
          <a:xfrm>
            <a:off x="8366397" y="2657016"/>
            <a:ext cx="2949303" cy="2769752"/>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3" name="标题 2">
            <a:extLst>
              <a:ext uri="{FF2B5EF4-FFF2-40B4-BE49-F238E27FC236}">
                <a16:creationId xmlns:a16="http://schemas.microsoft.com/office/drawing/2014/main" id="{A323DC7A-53BB-7FD4-BC60-A22B30318C0E}"/>
              </a:ext>
            </a:extLst>
          </p:cNvPr>
          <p:cNvSpPr>
            <a:spLocks noGrp="1"/>
          </p:cNvSpPr>
          <p:nvPr>
            <p:ph type="title"/>
          </p:nvPr>
        </p:nvSpPr>
        <p:spPr/>
        <p:txBody>
          <a:bodyPr/>
          <a:lstStyle/>
          <a:p>
            <a:r>
              <a:rPr lang="en-US" altLang="zh-CN" dirty="0"/>
              <a:t>Case studies</a:t>
            </a:r>
            <a:endParaRPr lang="zh-CN" altLang="en-US" dirty="0"/>
          </a:p>
        </p:txBody>
      </p:sp>
      <p:sp>
        <p:nvSpPr>
          <p:cNvPr id="5" name="内容占位符 4">
            <a:extLst>
              <a:ext uri="{FF2B5EF4-FFF2-40B4-BE49-F238E27FC236}">
                <a16:creationId xmlns:a16="http://schemas.microsoft.com/office/drawing/2014/main" id="{621805EA-FF1A-1523-BBE3-A04A7A245A6A}"/>
              </a:ext>
            </a:extLst>
          </p:cNvPr>
          <p:cNvSpPr>
            <a:spLocks noGrp="1"/>
          </p:cNvSpPr>
          <p:nvPr>
            <p:ph idx="1"/>
          </p:nvPr>
        </p:nvSpPr>
        <p:spPr/>
        <p:txBody>
          <a:bodyPr/>
          <a:lstStyle/>
          <a:p>
            <a:r>
              <a:rPr lang="en-US" altLang="zh-CN" dirty="0"/>
              <a:t>CETIS protects Code-pointer integrity(CPI) and CFIXX with read/write mode and JIT compiler with append mode.</a:t>
            </a:r>
            <a:endParaRPr lang="zh-CN" altLang="en-US" dirty="0"/>
          </a:p>
        </p:txBody>
      </p:sp>
      <p:sp>
        <p:nvSpPr>
          <p:cNvPr id="17" name="圆角矩形 79">
            <a:extLst>
              <a:ext uri="{FF2B5EF4-FFF2-40B4-BE49-F238E27FC236}">
                <a16:creationId xmlns:a16="http://schemas.microsoft.com/office/drawing/2014/main" id="{CFB91370-01A8-B130-560B-7A813B5E0EA3}"/>
              </a:ext>
            </a:extLst>
          </p:cNvPr>
          <p:cNvSpPr/>
          <p:nvPr/>
        </p:nvSpPr>
        <p:spPr>
          <a:xfrm>
            <a:off x="8773994" y="2486831"/>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JIT compiler</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18" name="文本框 17">
            <a:extLst>
              <a:ext uri="{FF2B5EF4-FFF2-40B4-BE49-F238E27FC236}">
                <a16:creationId xmlns:a16="http://schemas.microsoft.com/office/drawing/2014/main" id="{FD7998EE-6656-E130-B4E5-10CB6173F5A1}"/>
              </a:ext>
            </a:extLst>
          </p:cNvPr>
          <p:cNvSpPr txBox="1"/>
          <p:nvPr/>
        </p:nvSpPr>
        <p:spPr>
          <a:xfrm>
            <a:off x="8478345" y="2927943"/>
            <a:ext cx="2837355"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Code cache for improving efficiency.</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Append mode.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Store code cache in the executable shstk page.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solidFill>
                <a:prstClr val="black"/>
              </a:solidFill>
              <a:latin typeface="Calibri" panose="020F0502020204030204" pitchFamily="34" charset="0"/>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latin typeface="Calibri" panose="020F0502020204030204" pitchFamily="34" charset="0"/>
            </a:endParaRPr>
          </a:p>
        </p:txBody>
      </p:sp>
      <p:sp>
        <p:nvSpPr>
          <p:cNvPr id="2" name="矩形 1">
            <a:extLst>
              <a:ext uri="{FF2B5EF4-FFF2-40B4-BE49-F238E27FC236}">
                <a16:creationId xmlns:a16="http://schemas.microsoft.com/office/drawing/2014/main" id="{94671DCE-6A73-38B4-69EA-792C84D76262}"/>
              </a:ext>
            </a:extLst>
          </p:cNvPr>
          <p:cNvSpPr/>
          <p:nvPr/>
        </p:nvSpPr>
        <p:spPr>
          <a:xfrm>
            <a:off x="324806" y="2651471"/>
            <a:ext cx="4258978" cy="2769752"/>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4" name="圆角矩形 79">
            <a:extLst>
              <a:ext uri="{FF2B5EF4-FFF2-40B4-BE49-F238E27FC236}">
                <a16:creationId xmlns:a16="http://schemas.microsoft.com/office/drawing/2014/main" id="{ECB58E55-148F-B3CA-6775-088F533767A7}"/>
              </a:ext>
            </a:extLst>
          </p:cNvPr>
          <p:cNvSpPr/>
          <p:nvPr/>
        </p:nvSpPr>
        <p:spPr>
          <a:xfrm>
            <a:off x="1299991"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CPI</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6" name="文本框 5">
            <a:extLst>
              <a:ext uri="{FF2B5EF4-FFF2-40B4-BE49-F238E27FC236}">
                <a16:creationId xmlns:a16="http://schemas.microsoft.com/office/drawing/2014/main" id="{AF2CF897-05E4-95B5-0458-4520C3A24D5E}"/>
              </a:ext>
            </a:extLst>
          </p:cNvPr>
          <p:cNvSpPr txBox="1"/>
          <p:nvPr/>
        </p:nvSpPr>
        <p:spPr>
          <a:xfrm>
            <a:off x="452893" y="2933282"/>
            <a:ext cx="4073513"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CPI protects the code pointers.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Store metadata in the shstk pages.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err="1">
                <a:solidFill>
                  <a:prstClr val="black"/>
                </a:solidFill>
                <a:latin typeface="Calibri" panose="020F0502020204030204" pitchFamily="34" charset="0"/>
                <a:ea typeface="等线" panose="02010600030101010101" pitchFamily="2" charset="-122"/>
              </a:rPr>
              <a:t>Losslessly</a:t>
            </a:r>
            <a:r>
              <a:rPr lang="en-US" altLang="zh-CN" sz="2000" dirty="0">
                <a:solidFill>
                  <a:prstClr val="black"/>
                </a:solidFill>
                <a:latin typeface="Calibri" panose="020F0502020204030204" pitchFamily="34" charset="0"/>
                <a:ea typeface="等线" panose="02010600030101010101" pitchFamily="2" charset="-122"/>
              </a:rPr>
              <a:t> compress 24 bytes of metadata to 16 bytes. </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Each metadata update only requires 1 or 2 WRSS instructions.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latin typeface="Calibri" panose="020F0502020204030204" pitchFamily="34" charset="0"/>
            </a:endParaRPr>
          </a:p>
        </p:txBody>
      </p:sp>
      <p:sp>
        <p:nvSpPr>
          <p:cNvPr id="7" name="矩形 6">
            <a:extLst>
              <a:ext uri="{FF2B5EF4-FFF2-40B4-BE49-F238E27FC236}">
                <a16:creationId xmlns:a16="http://schemas.microsoft.com/office/drawing/2014/main" id="{98D9A86F-BC36-4BFF-E832-EFF9DB6C8E23}"/>
              </a:ext>
            </a:extLst>
          </p:cNvPr>
          <p:cNvSpPr/>
          <p:nvPr/>
        </p:nvSpPr>
        <p:spPr>
          <a:xfrm>
            <a:off x="5000471" y="2662355"/>
            <a:ext cx="2949303" cy="2769752"/>
          </a:xfrm>
          <a:prstGeom prst="rect">
            <a:avLst/>
          </a:prstGeom>
          <a:noFill/>
          <a:ln w="19050">
            <a:solidFill>
              <a:schemeClr val="accent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000"/>
          </a:p>
        </p:txBody>
      </p:sp>
      <p:sp>
        <p:nvSpPr>
          <p:cNvPr id="8" name="圆角矩形 79">
            <a:extLst>
              <a:ext uri="{FF2B5EF4-FFF2-40B4-BE49-F238E27FC236}">
                <a16:creationId xmlns:a16="http://schemas.microsoft.com/office/drawing/2014/main" id="{FA74B2D9-A8D0-927D-5E88-6EBD806C87DD}"/>
              </a:ext>
            </a:extLst>
          </p:cNvPr>
          <p:cNvSpPr/>
          <p:nvPr/>
        </p:nvSpPr>
        <p:spPr>
          <a:xfrm>
            <a:off x="5408068" y="2492170"/>
            <a:ext cx="2190396" cy="318600"/>
          </a:xfrm>
          <a:prstGeom prst="roundRect">
            <a:avLst/>
          </a:prstGeom>
          <a:solidFill>
            <a:schemeClr val="bg1"/>
          </a:solidFill>
          <a:ln w="1905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altLang="zh-CN" sz="20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CFIXX</a:t>
            </a:r>
            <a:endParaRPr kumimoji="0" lang="zh-CN" altLang="en-US" sz="1600" b="0" i="0" u="none" strike="noStrike" kern="1200" cap="none" spc="0" normalizeH="0" baseline="0" noProof="0" dirty="0">
              <a:ln>
                <a:noFill/>
              </a:ln>
              <a:solidFill>
                <a:prstClr val="black"/>
              </a:solidFill>
              <a:effectLst/>
              <a:uLnTx/>
              <a:uFillTx/>
              <a:latin typeface="等线" panose="020F0502020204030204"/>
              <a:ea typeface="等线" panose="02010600030101010101" pitchFamily="2" charset="-122"/>
              <a:cs typeface="+mn-cs"/>
            </a:endParaRPr>
          </a:p>
        </p:txBody>
      </p:sp>
      <p:sp>
        <p:nvSpPr>
          <p:cNvPr id="9" name="文本框 8">
            <a:extLst>
              <a:ext uri="{FF2B5EF4-FFF2-40B4-BE49-F238E27FC236}">
                <a16:creationId xmlns:a16="http://schemas.microsoft.com/office/drawing/2014/main" id="{D97B068F-8AF1-188F-5004-2AC7F0E75AFA}"/>
              </a:ext>
            </a:extLst>
          </p:cNvPr>
          <p:cNvSpPr txBox="1"/>
          <p:nvPr/>
        </p:nvSpPr>
        <p:spPr>
          <a:xfrm>
            <a:off x="5112419" y="2933282"/>
            <a:ext cx="2837355" cy="2544286"/>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CFIXX protects the virtual table pointers.</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Read/write mode.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en-US" altLang="zh-CN" sz="2000" dirty="0">
                <a:solidFill>
                  <a:prstClr val="black"/>
                </a:solidFill>
                <a:latin typeface="Calibri" panose="020F0502020204030204" pitchFamily="34" charset="0"/>
                <a:ea typeface="等线" panose="02010600030101010101" pitchFamily="2" charset="-122"/>
              </a:rPr>
              <a:t>Store the metadata table in the shstk page.</a:t>
            </a: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solidFill>
                <a:prstClr val="black"/>
              </a:solidFill>
              <a:latin typeface="Calibri" panose="020F0502020204030204" pitchFamily="34" charset="0"/>
              <a:ea typeface="等线" panose="02010600030101010101" pitchFamily="2" charset="-122"/>
            </a:endParaRPr>
          </a:p>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endParaRPr lang="en-US" altLang="zh-CN" sz="2000" dirty="0">
              <a:latin typeface="Calibri" panose="020F0502020204030204" pitchFamily="34" charset="0"/>
            </a:endParaRPr>
          </a:p>
        </p:txBody>
      </p:sp>
    </p:spTree>
    <p:extLst>
      <p:ext uri="{BB962C8B-B14F-4D97-AF65-F5344CB8AC3E}">
        <p14:creationId xmlns:p14="http://schemas.microsoft.com/office/powerpoint/2010/main" val="375205222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3F29169A-73A8-F1A1-BD04-9DAC24A10DC3}"/>
              </a:ext>
            </a:extLst>
          </p:cNvPr>
          <p:cNvSpPr>
            <a:spLocks noGrp="1"/>
          </p:cNvSpPr>
          <p:nvPr>
            <p:ph type="title"/>
          </p:nvPr>
        </p:nvSpPr>
        <p:spPr>
          <a:xfrm>
            <a:off x="374425" y="0"/>
            <a:ext cx="10515600" cy="1325563"/>
          </a:xfrm>
        </p:spPr>
        <p:txBody>
          <a:bodyPr/>
          <a:lstStyle/>
          <a:p>
            <a:r>
              <a:rPr lang="en-US" altLang="zh-CN" dirty="0"/>
              <a:t>Outline</a:t>
            </a:r>
            <a:endParaRPr lang="zh-CN" altLang="en-US" dirty="0"/>
          </a:p>
        </p:txBody>
      </p:sp>
      <p:sp>
        <p:nvSpPr>
          <p:cNvPr id="47" name="MH_Number_1">
            <a:hlinkClick r:id="" action="ppaction://noaction"/>
            <a:extLst>
              <a:ext uri="{FF2B5EF4-FFF2-40B4-BE49-F238E27FC236}">
                <a16:creationId xmlns:a16="http://schemas.microsoft.com/office/drawing/2014/main" id="{A19E938E-E26F-711E-3081-F4676BE7FBC3}"/>
              </a:ext>
            </a:extLst>
          </p:cNvPr>
          <p:cNvSpPr/>
          <p:nvPr/>
        </p:nvSpPr>
        <p:spPr bwMode="auto">
          <a:xfrm>
            <a:off x="3198333" y="198665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48" name="MH_Entry_1">
            <a:hlinkClick r:id="" action="ppaction://noaction"/>
            <a:extLst>
              <a:ext uri="{FF2B5EF4-FFF2-40B4-BE49-F238E27FC236}">
                <a16:creationId xmlns:a16="http://schemas.microsoft.com/office/drawing/2014/main" id="{3E3C6E5C-6172-A59A-C779-512E6630C309}"/>
              </a:ext>
            </a:extLst>
          </p:cNvPr>
          <p:cNvSpPr/>
          <p:nvPr/>
        </p:nvSpPr>
        <p:spPr>
          <a:xfrm>
            <a:off x="3950337" y="6102307"/>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rgbClr val="0061AD">
                <a:lumMod val="40000"/>
                <a:lumOff val="60000"/>
              </a:srgb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49" name="文本框 7">
            <a:extLst>
              <a:ext uri="{FF2B5EF4-FFF2-40B4-BE49-F238E27FC236}">
                <a16:creationId xmlns:a16="http://schemas.microsoft.com/office/drawing/2014/main" id="{3BFB76DB-B324-8F89-9516-06EB8108365B}"/>
              </a:ext>
            </a:extLst>
          </p:cNvPr>
          <p:cNvSpPr txBox="1"/>
          <p:nvPr/>
        </p:nvSpPr>
        <p:spPr>
          <a:xfrm>
            <a:off x="3198332" y="198665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01</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0" name="文本框 3">
            <a:extLst>
              <a:ext uri="{FF2B5EF4-FFF2-40B4-BE49-F238E27FC236}">
                <a16:creationId xmlns:a16="http://schemas.microsoft.com/office/drawing/2014/main" id="{B596AD9E-E157-730A-DA2A-93D59DC63DA9}"/>
              </a:ext>
            </a:extLst>
          </p:cNvPr>
          <p:cNvSpPr txBox="1"/>
          <p:nvPr/>
        </p:nvSpPr>
        <p:spPr>
          <a:xfrm>
            <a:off x="3950337" y="187731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High-level Idea</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1" name="MH_Number_2">
            <a:hlinkClick r:id="" action="ppaction://noaction"/>
            <a:extLst>
              <a:ext uri="{FF2B5EF4-FFF2-40B4-BE49-F238E27FC236}">
                <a16:creationId xmlns:a16="http://schemas.microsoft.com/office/drawing/2014/main" id="{9B8CBC6F-B436-1A81-2109-15D97DF2F6B9}"/>
              </a:ext>
            </a:extLst>
          </p:cNvPr>
          <p:cNvSpPr/>
          <p:nvPr/>
        </p:nvSpPr>
        <p:spPr bwMode="auto">
          <a:xfrm>
            <a:off x="3198333" y="2933891"/>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ct val="0"/>
              </a:spcBef>
              <a:spcAft>
                <a:spcPts val="0"/>
              </a:spcAft>
              <a:buClrTx/>
              <a:buSzTx/>
              <a:buFontTx/>
              <a:buNone/>
              <a:tabLst/>
              <a:defRPr/>
            </a:pP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2" name="文本框 23">
            <a:extLst>
              <a:ext uri="{FF2B5EF4-FFF2-40B4-BE49-F238E27FC236}">
                <a16:creationId xmlns:a16="http://schemas.microsoft.com/office/drawing/2014/main" id="{7E958BF3-B582-8F43-2CD8-BB5C395F711F}"/>
              </a:ext>
            </a:extLst>
          </p:cNvPr>
          <p:cNvSpPr txBox="1"/>
          <p:nvPr/>
        </p:nvSpPr>
        <p:spPr>
          <a:xfrm>
            <a:off x="3198332" y="2933891"/>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02</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3" name="MH_Entry_1">
            <a:hlinkClick r:id="" action="ppaction://noaction"/>
            <a:extLst>
              <a:ext uri="{FF2B5EF4-FFF2-40B4-BE49-F238E27FC236}">
                <a16:creationId xmlns:a16="http://schemas.microsoft.com/office/drawing/2014/main" id="{EB839CF8-3D0E-6DB4-3445-BCBCC4A86AC3}"/>
              </a:ext>
            </a:extLst>
          </p:cNvPr>
          <p:cNvSpPr/>
          <p:nvPr/>
        </p:nvSpPr>
        <p:spPr>
          <a:xfrm>
            <a:off x="3950339" y="3278468"/>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4" name="文本框 4">
            <a:extLst>
              <a:ext uri="{FF2B5EF4-FFF2-40B4-BE49-F238E27FC236}">
                <a16:creationId xmlns:a16="http://schemas.microsoft.com/office/drawing/2014/main" id="{A8B34E5B-F36A-84FE-C4AC-E16ACD96107D}"/>
              </a:ext>
            </a:extLst>
          </p:cNvPr>
          <p:cNvSpPr txBox="1"/>
          <p:nvPr/>
        </p:nvSpPr>
        <p:spPr>
          <a:xfrm>
            <a:off x="3950337" y="282023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Understanding SHSTK and WRSS</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5" name="MH_Number_3">
            <a:hlinkClick r:id="" action="ppaction://noaction"/>
            <a:extLst>
              <a:ext uri="{FF2B5EF4-FFF2-40B4-BE49-F238E27FC236}">
                <a16:creationId xmlns:a16="http://schemas.microsoft.com/office/drawing/2014/main" id="{55BD0057-E440-A401-78A6-7D4EE7EF9AF2}"/>
              </a:ext>
            </a:extLst>
          </p:cNvPr>
          <p:cNvSpPr/>
          <p:nvPr/>
        </p:nvSpPr>
        <p:spPr bwMode="auto">
          <a:xfrm>
            <a:off x="3198333" y="3873254"/>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56" name="文本框 24">
            <a:extLst>
              <a:ext uri="{FF2B5EF4-FFF2-40B4-BE49-F238E27FC236}">
                <a16:creationId xmlns:a16="http://schemas.microsoft.com/office/drawing/2014/main" id="{2D2A8779-88F3-C204-CFC7-4A0D4E450DA9}"/>
              </a:ext>
            </a:extLst>
          </p:cNvPr>
          <p:cNvSpPr txBox="1"/>
          <p:nvPr/>
        </p:nvSpPr>
        <p:spPr>
          <a:xfrm>
            <a:off x="3198332" y="3873253"/>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03</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57" name="MH_Entry_1">
            <a:hlinkClick r:id="" action="ppaction://noaction"/>
            <a:extLst>
              <a:ext uri="{FF2B5EF4-FFF2-40B4-BE49-F238E27FC236}">
                <a16:creationId xmlns:a16="http://schemas.microsoft.com/office/drawing/2014/main" id="{D7127AB5-1471-2722-928A-14FC922510D7}"/>
              </a:ext>
            </a:extLst>
          </p:cNvPr>
          <p:cNvSpPr/>
          <p:nvPr/>
        </p:nvSpPr>
        <p:spPr>
          <a:xfrm>
            <a:off x="3950339" y="421292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58" name="文本框 5">
            <a:extLst>
              <a:ext uri="{FF2B5EF4-FFF2-40B4-BE49-F238E27FC236}">
                <a16:creationId xmlns:a16="http://schemas.microsoft.com/office/drawing/2014/main" id="{0F9F14B5-B997-0CED-F8D2-1AD9DC0D6ED1}"/>
              </a:ext>
            </a:extLst>
          </p:cNvPr>
          <p:cNvSpPr txBox="1"/>
          <p:nvPr/>
        </p:nvSpPr>
        <p:spPr>
          <a:xfrm>
            <a:off x="3950337" y="3767472"/>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CETIS Framework</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59" name="MH_Number_4">
            <a:hlinkClick r:id="" action="ppaction://noaction"/>
            <a:extLst>
              <a:ext uri="{FF2B5EF4-FFF2-40B4-BE49-F238E27FC236}">
                <a16:creationId xmlns:a16="http://schemas.microsoft.com/office/drawing/2014/main" id="{C1AC77CB-7DCB-D0CA-3B1E-DF52A0D6C80B}"/>
              </a:ext>
            </a:extLst>
          </p:cNvPr>
          <p:cNvSpPr/>
          <p:nvPr/>
        </p:nvSpPr>
        <p:spPr bwMode="auto">
          <a:xfrm>
            <a:off x="3198333" y="4814967"/>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bg1">
              <a:lumMod val="50000"/>
            </a:schemeClr>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0" name="文本框 25">
            <a:extLst>
              <a:ext uri="{FF2B5EF4-FFF2-40B4-BE49-F238E27FC236}">
                <a16:creationId xmlns:a16="http://schemas.microsoft.com/office/drawing/2014/main" id="{9941F7C2-BE81-454A-4F21-1B3454353B15}"/>
              </a:ext>
            </a:extLst>
          </p:cNvPr>
          <p:cNvSpPr txBox="1"/>
          <p:nvPr/>
        </p:nvSpPr>
        <p:spPr>
          <a:xfrm>
            <a:off x="3198332" y="4814967"/>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04</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1" name="MH_Entry_1">
            <a:hlinkClick r:id="" action="ppaction://noaction"/>
            <a:extLst>
              <a:ext uri="{FF2B5EF4-FFF2-40B4-BE49-F238E27FC236}">
                <a16:creationId xmlns:a16="http://schemas.microsoft.com/office/drawing/2014/main" id="{772A42A6-0FBB-6339-D443-948EE750D6F1}"/>
              </a:ext>
            </a:extLst>
          </p:cNvPr>
          <p:cNvSpPr/>
          <p:nvPr/>
        </p:nvSpPr>
        <p:spPr>
          <a:xfrm>
            <a:off x="3950339" y="5162230"/>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2" name="文本框 6">
            <a:extLst>
              <a:ext uri="{FF2B5EF4-FFF2-40B4-BE49-F238E27FC236}">
                <a16:creationId xmlns:a16="http://schemas.microsoft.com/office/drawing/2014/main" id="{C7BF5F45-E55D-0094-308A-DA78BA5A688A}"/>
              </a:ext>
            </a:extLst>
          </p:cNvPr>
          <p:cNvSpPr txBox="1"/>
          <p:nvPr/>
        </p:nvSpPr>
        <p:spPr>
          <a:xfrm>
            <a:off x="3950337" y="4710388"/>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bg1">
                    <a:lumMod val="50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Case studies</a:t>
            </a:r>
            <a:endParaRPr kumimoji="0" lang="zh-CN" altLang="en-US" sz="2400" b="1" i="0" u="none" strike="noStrike" kern="0" cap="none" spc="0" normalizeH="0" baseline="0" noProof="0" dirty="0">
              <a:ln>
                <a:noFill/>
              </a:ln>
              <a:solidFill>
                <a:schemeClr val="bg1">
                  <a:lumMod val="50000"/>
                </a:schemeClr>
              </a:solidFill>
              <a:effectLst/>
              <a:uLnTx/>
              <a:uFillTx/>
              <a:latin typeface="Calibri" panose="020F0502020204030204" pitchFamily="34" charset="0"/>
              <a:cs typeface="Calibri" panose="020F0502020204030204" pitchFamily="34" charset="0"/>
              <a:sym typeface="+mn-lt"/>
            </a:endParaRPr>
          </a:p>
        </p:txBody>
      </p:sp>
      <p:sp>
        <p:nvSpPr>
          <p:cNvPr id="63" name="MH_Number_4">
            <a:hlinkClick r:id="" action="ppaction://noaction"/>
            <a:extLst>
              <a:ext uri="{FF2B5EF4-FFF2-40B4-BE49-F238E27FC236}">
                <a16:creationId xmlns:a16="http://schemas.microsoft.com/office/drawing/2014/main" id="{3EA36BDD-84AB-AEF7-72D7-99DFEC6FCF1E}"/>
              </a:ext>
            </a:extLst>
          </p:cNvPr>
          <p:cNvSpPr/>
          <p:nvPr/>
        </p:nvSpPr>
        <p:spPr bwMode="auto">
          <a:xfrm>
            <a:off x="3198333" y="5760235"/>
            <a:ext cx="752007" cy="394620"/>
          </a:xfrm>
          <a:custGeom>
            <a:avLst/>
            <a:gdLst>
              <a:gd name="connsiteX0" fmla="*/ 0 w 374121"/>
              <a:gd name="connsiteY0" fmla="*/ 0 h 196322"/>
              <a:gd name="connsiteX1" fmla="*/ 274519 w 374121"/>
              <a:gd name="connsiteY1" fmla="*/ 0 h 196322"/>
              <a:gd name="connsiteX2" fmla="*/ 374121 w 374121"/>
              <a:gd name="connsiteY2" fmla="*/ 196322 h 196322"/>
              <a:gd name="connsiteX3" fmla="*/ 0 w 374121"/>
              <a:gd name="connsiteY3" fmla="*/ 196322 h 196322"/>
            </a:gdLst>
            <a:ahLst/>
            <a:cxnLst>
              <a:cxn ang="0">
                <a:pos x="connsiteX0" y="connsiteY0"/>
              </a:cxn>
              <a:cxn ang="0">
                <a:pos x="connsiteX1" y="connsiteY1"/>
              </a:cxn>
              <a:cxn ang="0">
                <a:pos x="connsiteX2" y="connsiteY2"/>
              </a:cxn>
              <a:cxn ang="0">
                <a:pos x="connsiteX3" y="connsiteY3"/>
              </a:cxn>
            </a:cxnLst>
            <a:rect l="l" t="t" r="r" b="b"/>
            <a:pathLst>
              <a:path w="374121" h="196322">
                <a:moveTo>
                  <a:pt x="0" y="0"/>
                </a:moveTo>
                <a:lnTo>
                  <a:pt x="274519" y="0"/>
                </a:lnTo>
                <a:lnTo>
                  <a:pt x="374121" y="196322"/>
                </a:lnTo>
                <a:lnTo>
                  <a:pt x="0" y="196322"/>
                </a:lnTo>
                <a:close/>
              </a:path>
            </a:pathLst>
          </a:custGeom>
          <a:solidFill>
            <a:schemeClr val="accent1"/>
          </a:solidFill>
          <a:ln w="12700">
            <a:noFill/>
            <a:miter lim="800000"/>
          </a:ln>
        </p:spPr>
        <p:txBody>
          <a:bodyPr wrap="square" lIns="90000" tIns="46800" rIns="90000" bIns="46800" anchor="ctr">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algn="ctr">
              <a:spcBef>
                <a:spcPct val="0"/>
              </a:spcBef>
            </a:pPr>
            <a:endParaRPr lang="zh-CN" altLang="en-US" sz="2000" b="1" kern="0" dirty="0">
              <a:solidFill>
                <a:srgbClr val="FFFFFF"/>
              </a:solidFill>
              <a:latin typeface="Comic Sans MS" panose="030F0702030302020204" pitchFamily="66" charset="0"/>
              <a:cs typeface="+mn-ea"/>
              <a:sym typeface="+mn-lt"/>
            </a:endParaRPr>
          </a:p>
        </p:txBody>
      </p:sp>
      <p:sp>
        <p:nvSpPr>
          <p:cNvPr id="64" name="文本框 26">
            <a:extLst>
              <a:ext uri="{FF2B5EF4-FFF2-40B4-BE49-F238E27FC236}">
                <a16:creationId xmlns:a16="http://schemas.microsoft.com/office/drawing/2014/main" id="{5E64ABC0-B3C6-83D1-6B56-C458B7008C4F}"/>
              </a:ext>
            </a:extLst>
          </p:cNvPr>
          <p:cNvSpPr txBox="1"/>
          <p:nvPr/>
        </p:nvSpPr>
        <p:spPr>
          <a:xfrm>
            <a:off x="3198332" y="5760235"/>
            <a:ext cx="556086" cy="394619"/>
          </a:xfrm>
          <a:prstGeom prst="rect">
            <a:avLst/>
          </a:prstGeom>
          <a:noFill/>
        </p:spPr>
        <p:txBody>
          <a:bodyPr wrap="square" rtlCol="0" anchor="ctr" anchorCtr="0">
            <a:normAutofit lnSpcReduction="1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zh-CN"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rPr>
              <a:t>05</a:t>
            </a:r>
            <a:endParaRPr kumimoji="0" lang="zh-CN" altLang="en-US" sz="2000" b="1" i="0" u="none" strike="noStrike" kern="0" cap="none" spc="0" normalizeH="0" baseline="0" noProof="0" dirty="0">
              <a:ln>
                <a:noFill/>
              </a:ln>
              <a:solidFill>
                <a:srgbClr val="FFFFFF"/>
              </a:solidFill>
              <a:effectLst/>
              <a:uLnTx/>
              <a:uFillTx/>
              <a:latin typeface="Comic Sans MS" panose="030F0702030302020204" pitchFamily="66" charset="0"/>
              <a:cs typeface="+mn-ea"/>
              <a:sym typeface="+mn-lt"/>
            </a:endParaRPr>
          </a:p>
        </p:txBody>
      </p:sp>
      <p:sp>
        <p:nvSpPr>
          <p:cNvPr id="65" name="MH_Entry_1">
            <a:hlinkClick r:id="" action="ppaction://noaction"/>
            <a:extLst>
              <a:ext uri="{FF2B5EF4-FFF2-40B4-BE49-F238E27FC236}">
                <a16:creationId xmlns:a16="http://schemas.microsoft.com/office/drawing/2014/main" id="{495BBBAB-6326-8A32-9A52-2D663C103D48}"/>
              </a:ext>
            </a:extLst>
          </p:cNvPr>
          <p:cNvSpPr/>
          <p:nvPr/>
        </p:nvSpPr>
        <p:spPr>
          <a:xfrm>
            <a:off x="3950337" y="2335551"/>
            <a:ext cx="4889862" cy="45719"/>
          </a:xfrm>
          <a:custGeom>
            <a:avLst/>
            <a:gdLst>
              <a:gd name="connsiteX0" fmla="*/ 0 w 2520280"/>
              <a:gd name="connsiteY0" fmla="*/ 1584176 h 1872208"/>
              <a:gd name="connsiteX1" fmla="*/ 2520280 w 2520280"/>
              <a:gd name="connsiteY1" fmla="*/ 1584176 h 1872208"/>
              <a:gd name="connsiteX2" fmla="*/ 2520280 w 2520280"/>
              <a:gd name="connsiteY2" fmla="*/ 1872208 h 1872208"/>
              <a:gd name="connsiteX3" fmla="*/ 0 w 2520280"/>
              <a:gd name="connsiteY3" fmla="*/ 1872208 h 1872208"/>
              <a:gd name="connsiteX4" fmla="*/ 0 w 2520280"/>
              <a:gd name="connsiteY4" fmla="*/ 1584176 h 1872208"/>
              <a:gd name="connsiteX5" fmla="*/ 0 w 2520280"/>
              <a:gd name="connsiteY5" fmla="*/ 0 h 1872208"/>
              <a:gd name="connsiteX6" fmla="*/ 2520280 w 2520280"/>
              <a:gd name="connsiteY6" fmla="*/ 0 h 1872208"/>
              <a:gd name="connsiteX7" fmla="*/ 2520280 w 2520280"/>
              <a:gd name="connsiteY7" fmla="*/ 288032 h 1872208"/>
              <a:gd name="connsiteX8" fmla="*/ 0 w 2520280"/>
              <a:gd name="connsiteY8" fmla="*/ 0 h 1872208"/>
              <a:gd name="connsiteX0-1" fmla="*/ 0 w 2520280"/>
              <a:gd name="connsiteY0-2" fmla="*/ 1584176 h 1872208"/>
              <a:gd name="connsiteX1-3" fmla="*/ 2520280 w 2520280"/>
              <a:gd name="connsiteY1-4" fmla="*/ 1584176 h 1872208"/>
              <a:gd name="connsiteX2-5" fmla="*/ 2520280 w 2520280"/>
              <a:gd name="connsiteY2-6" fmla="*/ 1872208 h 1872208"/>
              <a:gd name="connsiteX3-7" fmla="*/ 0 w 2520280"/>
              <a:gd name="connsiteY3-8" fmla="*/ 1872208 h 1872208"/>
              <a:gd name="connsiteX4-9" fmla="*/ 0 w 2520280"/>
              <a:gd name="connsiteY4-10" fmla="*/ 1584176 h 1872208"/>
              <a:gd name="connsiteX5-11" fmla="*/ 0 w 2520280"/>
              <a:gd name="connsiteY5-12" fmla="*/ 0 h 1872208"/>
              <a:gd name="connsiteX6-13" fmla="*/ 2520280 w 2520280"/>
              <a:gd name="connsiteY6-14" fmla="*/ 0 h 1872208"/>
              <a:gd name="connsiteX7-15" fmla="*/ 0 w 2520280"/>
              <a:gd name="connsiteY7-16" fmla="*/ 0 h 1872208"/>
              <a:gd name="connsiteX0-17" fmla="*/ 0 w 2520280"/>
              <a:gd name="connsiteY0-18" fmla="*/ 1872208 h 1872208"/>
              <a:gd name="connsiteX1-19" fmla="*/ 2520280 w 2520280"/>
              <a:gd name="connsiteY1-20" fmla="*/ 1584176 h 1872208"/>
              <a:gd name="connsiteX2-21" fmla="*/ 2520280 w 2520280"/>
              <a:gd name="connsiteY2-22" fmla="*/ 1872208 h 1872208"/>
              <a:gd name="connsiteX3-23" fmla="*/ 0 w 2520280"/>
              <a:gd name="connsiteY3-24" fmla="*/ 1872208 h 1872208"/>
              <a:gd name="connsiteX4-25" fmla="*/ 0 w 2520280"/>
              <a:gd name="connsiteY4-26" fmla="*/ 0 h 1872208"/>
              <a:gd name="connsiteX5-27" fmla="*/ 2520280 w 2520280"/>
              <a:gd name="connsiteY5-28" fmla="*/ 0 h 1872208"/>
              <a:gd name="connsiteX6-29" fmla="*/ 0 w 2520280"/>
              <a:gd name="connsiteY6-30" fmla="*/ 0 h 1872208"/>
              <a:gd name="connsiteX0-31" fmla="*/ 0 w 2520280"/>
              <a:gd name="connsiteY0-32" fmla="*/ 1872208 h 1872208"/>
              <a:gd name="connsiteX1-33" fmla="*/ 2520280 w 2520280"/>
              <a:gd name="connsiteY1-34" fmla="*/ 1872208 h 1872208"/>
              <a:gd name="connsiteX2-35" fmla="*/ 0 w 2520280"/>
              <a:gd name="connsiteY2-36" fmla="*/ 1872208 h 1872208"/>
              <a:gd name="connsiteX3-37" fmla="*/ 0 w 2520280"/>
              <a:gd name="connsiteY3-38" fmla="*/ 0 h 1872208"/>
              <a:gd name="connsiteX4-39" fmla="*/ 2520280 w 2520280"/>
              <a:gd name="connsiteY4-40" fmla="*/ 0 h 1872208"/>
              <a:gd name="connsiteX5-41" fmla="*/ 0 w 2520280"/>
              <a:gd name="connsiteY5-42" fmla="*/ 0 h 1872208"/>
              <a:gd name="connsiteX0-43" fmla="*/ 0 w 2520280"/>
              <a:gd name="connsiteY0-44" fmla="*/ 1872208 h 1872208"/>
              <a:gd name="connsiteX1-45" fmla="*/ 2520280 w 2520280"/>
              <a:gd name="connsiteY1-46" fmla="*/ 1872208 h 1872208"/>
              <a:gd name="connsiteX2-47" fmla="*/ 0 w 2520280"/>
              <a:gd name="connsiteY2-48" fmla="*/ 1872208 h 1872208"/>
              <a:gd name="connsiteX3-49" fmla="*/ 0 w 2520280"/>
              <a:gd name="connsiteY3-50" fmla="*/ 0 h 1872208"/>
              <a:gd name="connsiteX4-51" fmla="*/ 34255 w 2520280"/>
              <a:gd name="connsiteY4-52" fmla="*/ 0 h 1872208"/>
              <a:gd name="connsiteX5-53" fmla="*/ 0 w 2520280"/>
              <a:gd name="connsiteY5-54" fmla="*/ 0 h 1872208"/>
              <a:gd name="connsiteX0-55" fmla="*/ 0 w 2520280"/>
              <a:gd name="connsiteY0-56" fmla="*/ 1872208 h 1872208"/>
              <a:gd name="connsiteX1-57" fmla="*/ 2520280 w 2520280"/>
              <a:gd name="connsiteY1-58" fmla="*/ 1872208 h 1872208"/>
              <a:gd name="connsiteX2-59" fmla="*/ 0 w 2520280"/>
              <a:gd name="connsiteY2-60" fmla="*/ 1872208 h 1872208"/>
              <a:gd name="connsiteX3-61" fmla="*/ 0 w 2520280"/>
              <a:gd name="connsiteY3-62" fmla="*/ 0 h 1872208"/>
              <a:gd name="connsiteX4-63" fmla="*/ 917 w 2520280"/>
              <a:gd name="connsiteY4-64" fmla="*/ 6036 h 1872208"/>
              <a:gd name="connsiteX5-65" fmla="*/ 0 w 2520280"/>
              <a:gd name="connsiteY5-66" fmla="*/ 0 h 1872208"/>
              <a:gd name="connsiteX0-67" fmla="*/ 0 w 2520280"/>
              <a:gd name="connsiteY0-68" fmla="*/ 1890314 h 1890314"/>
              <a:gd name="connsiteX1-69" fmla="*/ 2520280 w 2520280"/>
              <a:gd name="connsiteY1-70" fmla="*/ 1890314 h 1890314"/>
              <a:gd name="connsiteX2-71" fmla="*/ 0 w 2520280"/>
              <a:gd name="connsiteY2-72" fmla="*/ 1890314 h 1890314"/>
              <a:gd name="connsiteX3-73" fmla="*/ 0 w 2520280"/>
              <a:gd name="connsiteY3-74" fmla="*/ 18106 h 1890314"/>
              <a:gd name="connsiteX4-75" fmla="*/ 53304 w 2520280"/>
              <a:gd name="connsiteY4-76" fmla="*/ 0 h 1890314"/>
              <a:gd name="connsiteX5-77" fmla="*/ 0 w 2520280"/>
              <a:gd name="connsiteY5-78" fmla="*/ 18106 h 1890314"/>
              <a:gd name="connsiteX0-79" fmla="*/ 0 w 2520280"/>
              <a:gd name="connsiteY0-80" fmla="*/ 1872208 h 1872208"/>
              <a:gd name="connsiteX1-81" fmla="*/ 2520280 w 2520280"/>
              <a:gd name="connsiteY1-82" fmla="*/ 1872208 h 1872208"/>
              <a:gd name="connsiteX2-83" fmla="*/ 0 w 2520280"/>
              <a:gd name="connsiteY2-84" fmla="*/ 1872208 h 1872208"/>
              <a:gd name="connsiteX3-85" fmla="*/ 0 w 2520280"/>
              <a:gd name="connsiteY3-86" fmla="*/ 0 h 1872208"/>
              <a:gd name="connsiteX4-87" fmla="*/ 916 w 2520280"/>
              <a:gd name="connsiteY4-88" fmla="*/ 0 h 1872208"/>
              <a:gd name="connsiteX5-89" fmla="*/ 0 w 2520280"/>
              <a:gd name="connsiteY5-90" fmla="*/ 0 h 1872208"/>
            </a:gdLst>
            <a:ahLst/>
            <a:cxnLst>
              <a:cxn ang="0">
                <a:pos x="connsiteX0-79" y="connsiteY0-80"/>
              </a:cxn>
              <a:cxn ang="0">
                <a:pos x="connsiteX1-81" y="connsiteY1-82"/>
              </a:cxn>
              <a:cxn ang="0">
                <a:pos x="connsiteX2-83" y="connsiteY2-84"/>
              </a:cxn>
              <a:cxn ang="0">
                <a:pos x="connsiteX3-85" y="connsiteY3-86"/>
              </a:cxn>
              <a:cxn ang="0">
                <a:pos x="connsiteX4-87" y="connsiteY4-88"/>
              </a:cxn>
              <a:cxn ang="0">
                <a:pos x="connsiteX5-89" y="connsiteY5-90"/>
              </a:cxn>
            </a:cxnLst>
            <a:rect l="l" t="t" r="r" b="b"/>
            <a:pathLst>
              <a:path w="2520280" h="1872208">
                <a:moveTo>
                  <a:pt x="0" y="1872208"/>
                </a:moveTo>
                <a:lnTo>
                  <a:pt x="2520280" y="1872208"/>
                </a:lnTo>
                <a:lnTo>
                  <a:pt x="0" y="1872208"/>
                </a:lnTo>
                <a:close/>
                <a:moveTo>
                  <a:pt x="0" y="0"/>
                </a:moveTo>
                <a:lnTo>
                  <a:pt x="916" y="0"/>
                </a:lnTo>
                <a:lnTo>
                  <a:pt x="0" y="0"/>
                </a:lnTo>
                <a:close/>
              </a:path>
            </a:pathLst>
          </a:custGeom>
          <a:noFill/>
          <a:ln w="12700" cap="sq" cmpd="sng" algn="ctr">
            <a:solidFill>
              <a:schemeClr val="bg1">
                <a:lumMod val="50000"/>
              </a:schemeClr>
            </a:solidFill>
            <a:prstDash val="solid"/>
            <a:bevel/>
          </a:ln>
          <a:effectLst/>
        </p:spPr>
        <p:txBody>
          <a:bodyPr rot="0" spcFirstLastPara="0" vert="horz" wrap="square" lIns="90000" tIns="46800" rIns="90000" bIns="46800" numCol="1" spcCol="0" rtlCol="0" fromWordArt="0" anchor="ctr" anchorCtr="0" forceAA="0" compatLnSpc="1">
            <a:normAutofit fontScale="25000" lnSpcReduction="20000"/>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30000"/>
              </a:lnSpc>
              <a:spcBef>
                <a:spcPts val="0"/>
              </a:spcBef>
              <a:spcAft>
                <a:spcPts val="0"/>
              </a:spcAft>
              <a:buClrTx/>
              <a:buSzTx/>
              <a:buFontTx/>
              <a:buNone/>
              <a:tabLst/>
              <a:defRPr/>
            </a:pPr>
            <a:endParaRPr kumimoji="0" lang="zh-CN" altLang="en-US" sz="2000" b="1" i="0" u="none" strike="noStrike" kern="0" cap="none" spc="0" normalizeH="0" baseline="0" noProof="0" dirty="0">
              <a:ln>
                <a:noFill/>
              </a:ln>
              <a:solidFill>
                <a:srgbClr val="000000"/>
              </a:solidFill>
              <a:effectLst/>
              <a:uLnTx/>
              <a:uFillTx/>
              <a:cs typeface="+mn-ea"/>
              <a:sym typeface="+mn-lt"/>
            </a:endParaRPr>
          </a:p>
        </p:txBody>
      </p:sp>
      <p:sp>
        <p:nvSpPr>
          <p:cNvPr id="66" name="文本框 8">
            <a:extLst>
              <a:ext uri="{FF2B5EF4-FFF2-40B4-BE49-F238E27FC236}">
                <a16:creationId xmlns:a16="http://schemas.microsoft.com/office/drawing/2014/main" id="{90C20FF1-3B14-CE5D-DEC2-C207F09F83D0}"/>
              </a:ext>
            </a:extLst>
          </p:cNvPr>
          <p:cNvSpPr txBox="1"/>
          <p:nvPr/>
        </p:nvSpPr>
        <p:spPr>
          <a:xfrm>
            <a:off x="3950337" y="5653304"/>
            <a:ext cx="4889863" cy="500400"/>
          </a:xfrm>
          <a:prstGeom prst="rect">
            <a:avLst/>
          </a:prstGeom>
          <a:noFill/>
        </p:spPr>
        <p:txBody>
          <a:bodyPr wrap="square" rtlCol="0" anchor="b" anchorCtr="0">
            <a:normAutofit/>
          </a:bodyPr>
          <a:lstStyle>
            <a:defPPr>
              <a:defRPr lang="zh-CN"/>
            </a:defPPr>
            <a:lvl1pPr marL="0" algn="l" defTabSz="1152070" rtl="0" eaLnBrk="1" latinLnBrk="0" hangingPunct="1">
              <a:defRPr sz="2300" kern="1200">
                <a:solidFill>
                  <a:schemeClr val="tx1"/>
                </a:solidFill>
                <a:latin typeface="+mn-lt"/>
                <a:ea typeface="+mn-ea"/>
                <a:cs typeface="+mn-cs"/>
              </a:defRPr>
            </a:lvl1pPr>
            <a:lvl2pPr marL="576035" algn="l" defTabSz="1152070" rtl="0" eaLnBrk="1" latinLnBrk="0" hangingPunct="1">
              <a:defRPr sz="2300" kern="1200">
                <a:solidFill>
                  <a:schemeClr val="tx1"/>
                </a:solidFill>
                <a:latin typeface="+mn-lt"/>
                <a:ea typeface="+mn-ea"/>
                <a:cs typeface="+mn-cs"/>
              </a:defRPr>
            </a:lvl2pPr>
            <a:lvl3pPr marL="1152070" algn="l" defTabSz="1152070" rtl="0" eaLnBrk="1" latinLnBrk="0" hangingPunct="1">
              <a:defRPr sz="2300" kern="1200">
                <a:solidFill>
                  <a:schemeClr val="tx1"/>
                </a:solidFill>
                <a:latin typeface="+mn-lt"/>
                <a:ea typeface="+mn-ea"/>
                <a:cs typeface="+mn-cs"/>
              </a:defRPr>
            </a:lvl3pPr>
            <a:lvl4pPr marL="1728105" algn="l" defTabSz="1152070" rtl="0" eaLnBrk="1" latinLnBrk="0" hangingPunct="1">
              <a:defRPr sz="2300" kern="1200">
                <a:solidFill>
                  <a:schemeClr val="tx1"/>
                </a:solidFill>
                <a:latin typeface="+mn-lt"/>
                <a:ea typeface="+mn-ea"/>
                <a:cs typeface="+mn-cs"/>
              </a:defRPr>
            </a:lvl4pPr>
            <a:lvl5pPr marL="2304141" algn="l" defTabSz="1152070" rtl="0" eaLnBrk="1" latinLnBrk="0" hangingPunct="1">
              <a:defRPr sz="2300" kern="1200">
                <a:solidFill>
                  <a:schemeClr val="tx1"/>
                </a:solidFill>
                <a:latin typeface="+mn-lt"/>
                <a:ea typeface="+mn-ea"/>
                <a:cs typeface="+mn-cs"/>
              </a:defRPr>
            </a:lvl5pPr>
            <a:lvl6pPr marL="2880176" algn="l" defTabSz="1152070" rtl="0" eaLnBrk="1" latinLnBrk="0" hangingPunct="1">
              <a:defRPr sz="2300" kern="1200">
                <a:solidFill>
                  <a:schemeClr val="tx1"/>
                </a:solidFill>
                <a:latin typeface="+mn-lt"/>
                <a:ea typeface="+mn-ea"/>
                <a:cs typeface="+mn-cs"/>
              </a:defRPr>
            </a:lvl6pPr>
            <a:lvl7pPr marL="3456210" algn="l" defTabSz="1152070" rtl="0" eaLnBrk="1" latinLnBrk="0" hangingPunct="1">
              <a:defRPr sz="2300" kern="1200">
                <a:solidFill>
                  <a:schemeClr val="tx1"/>
                </a:solidFill>
                <a:latin typeface="+mn-lt"/>
                <a:ea typeface="+mn-ea"/>
                <a:cs typeface="+mn-cs"/>
              </a:defRPr>
            </a:lvl7pPr>
            <a:lvl8pPr marL="4032246" algn="l" defTabSz="1152070" rtl="0" eaLnBrk="1" latinLnBrk="0" hangingPunct="1">
              <a:defRPr sz="2300" kern="1200">
                <a:solidFill>
                  <a:schemeClr val="tx1"/>
                </a:solidFill>
                <a:latin typeface="+mn-lt"/>
                <a:ea typeface="+mn-ea"/>
                <a:cs typeface="+mn-cs"/>
              </a:defRPr>
            </a:lvl8pPr>
            <a:lvl9pPr marL="4608281" algn="l" defTabSz="1152070" rtl="0" eaLnBrk="1" latinLnBrk="0" hangingPunct="1">
              <a:defRPr sz="2300" kern="1200">
                <a:solidFill>
                  <a:schemeClr val="tx1"/>
                </a:solidFill>
                <a:latin typeface="+mn-lt"/>
                <a:ea typeface="+mn-ea"/>
                <a:cs typeface="+mn-cs"/>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ea typeface="Calibri" panose="020F0502020204030204" pitchFamily="34" charset="0"/>
                <a:cs typeface="Calibri" panose="020F0502020204030204" pitchFamily="34" charset="0"/>
                <a:sym typeface="+mn-lt"/>
              </a:rPr>
              <a:t>Evaluation</a:t>
            </a:r>
            <a:endParaRPr kumimoji="0" lang="zh-CN" altLang="en-US" sz="2400" b="1" i="0" u="none" strike="noStrike" kern="0" cap="none" spc="0" normalizeH="0" baseline="0" noProof="0" dirty="0">
              <a:ln>
                <a:noFill/>
              </a:ln>
              <a:solidFill>
                <a:schemeClr val="accent1">
                  <a:lumMod val="75000"/>
                </a:schemeClr>
              </a:solidFill>
              <a:effectLst/>
              <a:uLnTx/>
              <a:uFillTx/>
              <a:latin typeface="Calibri" panose="020F0502020204030204" pitchFamily="34" charset="0"/>
              <a:cs typeface="Calibri" panose="020F0502020204030204" pitchFamily="34" charset="0"/>
              <a:sym typeface="+mn-lt"/>
            </a:endParaRPr>
          </a:p>
        </p:txBody>
      </p:sp>
      <p:pic>
        <p:nvPicPr>
          <p:cNvPr id="68" name="图片 67">
            <a:extLst>
              <a:ext uri="{FF2B5EF4-FFF2-40B4-BE49-F238E27FC236}">
                <a16:creationId xmlns:a16="http://schemas.microsoft.com/office/drawing/2014/main" id="{CC5F9A27-D3D7-267A-91ED-BE246FB23F6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04389" y="5592216"/>
            <a:ext cx="730656" cy="730656"/>
          </a:xfrm>
          <a:prstGeom prst="rect">
            <a:avLst/>
          </a:prstGeom>
        </p:spPr>
      </p:pic>
    </p:spTree>
    <p:extLst>
      <p:ext uri="{BB962C8B-B14F-4D97-AF65-F5344CB8AC3E}">
        <p14:creationId xmlns:p14="http://schemas.microsoft.com/office/powerpoint/2010/main" val="132422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B15E29-E49A-9091-4ACD-D7E5D57F3703}"/>
              </a:ext>
            </a:extLst>
          </p:cNvPr>
          <p:cNvSpPr>
            <a:spLocks noGrp="1"/>
          </p:cNvSpPr>
          <p:nvPr>
            <p:ph type="title"/>
          </p:nvPr>
        </p:nvSpPr>
        <p:spPr/>
        <p:txBody>
          <a:bodyPr/>
          <a:lstStyle/>
          <a:p>
            <a:r>
              <a:rPr lang="en-US" altLang="zh-CN" dirty="0"/>
              <a:t>Performance Evaluation</a:t>
            </a:r>
            <a:endParaRPr lang="zh-CN" altLang="en-US" dirty="0"/>
          </a:p>
        </p:txBody>
      </p:sp>
      <p:sp>
        <p:nvSpPr>
          <p:cNvPr id="6" name="内容占位符 4">
            <a:extLst>
              <a:ext uri="{FF2B5EF4-FFF2-40B4-BE49-F238E27FC236}">
                <a16:creationId xmlns:a16="http://schemas.microsoft.com/office/drawing/2014/main" id="{3F637084-0835-B15A-0574-AFF355743E7D}"/>
              </a:ext>
            </a:extLst>
          </p:cNvPr>
          <p:cNvSpPr>
            <a:spLocks noGrp="1"/>
          </p:cNvSpPr>
          <p:nvPr>
            <p:ph idx="1"/>
          </p:nvPr>
        </p:nvSpPr>
        <p:spPr>
          <a:xfrm>
            <a:off x="838200" y="1436688"/>
            <a:ext cx="10515600" cy="4740275"/>
          </a:xfrm>
        </p:spPr>
        <p:txBody>
          <a:bodyPr/>
          <a:lstStyle/>
          <a:p>
            <a:r>
              <a:rPr lang="en-US" altLang="zh-CN" dirty="0"/>
              <a:t>Protecting memory-corruption defenses: CPI and CFIXX</a:t>
            </a:r>
          </a:p>
          <a:p>
            <a:pPr lvl="1"/>
            <a:r>
              <a:rPr lang="en-US" altLang="zh-CN" sz="2400" dirty="0">
                <a:solidFill>
                  <a:schemeClr val="accent1"/>
                </a:solidFill>
              </a:rPr>
              <a:t>Isolation</a:t>
            </a:r>
            <a:r>
              <a:rPr lang="en-US" altLang="zh-CN" sz="2400" dirty="0"/>
              <a:t>: IH-based(randomization), SFI-based, MPK-based, and CETIS-based schemes</a:t>
            </a:r>
          </a:p>
          <a:p>
            <a:pPr lvl="1"/>
            <a:r>
              <a:rPr lang="en-US" altLang="zh-CN" sz="2400" dirty="0" err="1">
                <a:solidFill>
                  <a:schemeClr val="accent1"/>
                </a:solidFill>
              </a:rPr>
              <a:t>Macrobenchmarks</a:t>
            </a:r>
            <a:r>
              <a:rPr lang="en-US" altLang="zh-CN" sz="2400" dirty="0"/>
              <a:t>: SPEC CPU2006 and SPEC CPU2017 C/C++ benchmarks with </a:t>
            </a:r>
            <a:r>
              <a:rPr lang="en-US" altLang="zh-CN" sz="2400" i="1" dirty="0"/>
              <a:t>ref</a:t>
            </a:r>
            <a:r>
              <a:rPr lang="en-US" altLang="zh-CN" sz="2400" dirty="0"/>
              <a:t> input</a:t>
            </a:r>
          </a:p>
          <a:p>
            <a:pPr lvl="1"/>
            <a:r>
              <a:rPr lang="en-US" altLang="zh-CN" sz="2400" dirty="0">
                <a:solidFill>
                  <a:schemeClr val="accent1"/>
                </a:solidFill>
              </a:rPr>
              <a:t>Real-world application</a:t>
            </a:r>
            <a:r>
              <a:rPr lang="en-US" altLang="zh-CN" sz="2400" dirty="0"/>
              <a:t>: Nginx</a:t>
            </a:r>
          </a:p>
          <a:p>
            <a:r>
              <a:rPr lang="en-US" altLang="zh-CN" dirty="0"/>
              <a:t>Protecting code cache of ChakraCore</a:t>
            </a:r>
          </a:p>
          <a:p>
            <a:pPr marL="685800" marR="0" lvl="1" indent="-2286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kumimoji="0" lang="en-US" altLang="zh-CN" sz="2400" b="0" i="0" u="none" strike="noStrike" kern="1200" cap="none" spc="0" normalizeH="0" baseline="0" noProof="0" dirty="0">
                <a:ln>
                  <a:noFill/>
                </a:ln>
                <a:solidFill>
                  <a:srgbClr val="4472C4"/>
                </a:solidFill>
                <a:effectLst/>
                <a:uLnTx/>
                <a:uFillTx/>
                <a:latin typeface="Calibri" panose="020F0502020204030204" pitchFamily="34" charset="0"/>
                <a:ea typeface="等线" panose="02010600030101010101" pitchFamily="2" charset="-122"/>
                <a:cs typeface="+mn-cs"/>
              </a:rPr>
              <a:t>Isolation</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 </a:t>
            </a:r>
            <a:r>
              <a:rPr kumimoji="0" lang="en-US" altLang="zh-CN" sz="2400" b="0" i="0" u="none" strike="noStrike" kern="1200" cap="none" spc="0" normalizeH="0" baseline="0" noProof="0" dirty="0" err="1">
                <a:ln>
                  <a:noFill/>
                </a:ln>
                <a:solidFill>
                  <a:prstClr val="black"/>
                </a:solidFill>
                <a:effectLst/>
                <a:uLnTx/>
                <a:uFillTx/>
                <a:latin typeface="Calibri" panose="020F0502020204030204" pitchFamily="34" charset="0"/>
                <a:ea typeface="等线" panose="02010600030101010101" pitchFamily="2" charset="-122"/>
                <a:cs typeface="+mn-cs"/>
              </a:rPr>
              <a:t>mprotect</a:t>
            </a:r>
            <a:r>
              <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rPr>
              <a:t>-based, MPK-based, and CETIS-based schemes</a:t>
            </a:r>
          </a:p>
          <a:p>
            <a:pPr marL="685800" marR="0" lvl="1" indent="-228600" algn="l" defTabSz="914400" rtl="0" eaLnBrk="1" fontAlgn="auto" latinLnBrk="0" hangingPunct="1">
              <a:lnSpc>
                <a:spcPct val="100000"/>
              </a:lnSpc>
              <a:spcBef>
                <a:spcPts val="0"/>
              </a:spcBef>
              <a:spcAft>
                <a:spcPts val="0"/>
              </a:spcAft>
              <a:buClrTx/>
              <a:buSzTx/>
              <a:buFont typeface="Calibri" panose="020F0502020204030204" pitchFamily="34" charset="0"/>
              <a:buChar char="–"/>
              <a:tabLst/>
              <a:defRPr/>
            </a:pPr>
            <a:r>
              <a:rPr lang="en-US" altLang="zh-CN" sz="2400" dirty="0">
                <a:solidFill>
                  <a:schemeClr val="accent1"/>
                </a:solidFill>
                <a:ea typeface="等线" panose="02010600030101010101" pitchFamily="2" charset="-122"/>
              </a:rPr>
              <a:t>Benchmark</a:t>
            </a:r>
            <a:r>
              <a:rPr lang="en-US" altLang="zh-CN" sz="2400" dirty="0">
                <a:solidFill>
                  <a:prstClr val="black"/>
                </a:solidFill>
                <a:ea typeface="等线" panose="02010600030101010101" pitchFamily="2" charset="-122"/>
              </a:rPr>
              <a:t>: Octane benchmark</a:t>
            </a:r>
            <a:endParaRPr kumimoji="0" lang="en-US" altLang="zh-CN" sz="2400" b="0" i="0" u="none" strike="noStrike" kern="1200" cap="none" spc="0" normalizeH="0" baseline="0" noProof="0" dirty="0">
              <a:ln>
                <a:noFill/>
              </a:ln>
              <a:solidFill>
                <a:prstClr val="black"/>
              </a:solidFill>
              <a:effectLst/>
              <a:uLnTx/>
              <a:uFillTx/>
              <a:latin typeface="Calibri" panose="020F0502020204030204" pitchFamily="34" charset="0"/>
              <a:ea typeface="等线" panose="02010600030101010101" pitchFamily="2" charset="-122"/>
              <a:cs typeface="+mn-cs"/>
            </a:endParaRPr>
          </a:p>
          <a:p>
            <a:pPr lvl="1"/>
            <a:endParaRPr lang="en-US" altLang="zh-CN" dirty="0"/>
          </a:p>
        </p:txBody>
      </p:sp>
    </p:spTree>
    <p:extLst>
      <p:ext uri="{BB962C8B-B14F-4D97-AF65-F5344CB8AC3E}">
        <p14:creationId xmlns:p14="http://schemas.microsoft.com/office/powerpoint/2010/main" val="278965084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B15E29-E49A-9091-4ACD-D7E5D57F3703}"/>
              </a:ext>
            </a:extLst>
          </p:cNvPr>
          <p:cNvSpPr>
            <a:spLocks noGrp="1"/>
          </p:cNvSpPr>
          <p:nvPr>
            <p:ph type="title"/>
            <p:custDataLst>
              <p:tags r:id="rId2"/>
            </p:custDataLst>
          </p:nvPr>
        </p:nvSpPr>
        <p:spPr/>
        <p:txBody>
          <a:bodyPr/>
          <a:lstStyle/>
          <a:p>
            <a:r>
              <a:rPr lang="en-US" altLang="zh-CN" dirty="0"/>
              <a:t>Performance Evaluation</a:t>
            </a:r>
            <a:endParaRPr lang="zh-CN" altLang="en-US" dirty="0"/>
          </a:p>
        </p:txBody>
      </p:sp>
      <p:sp>
        <p:nvSpPr>
          <p:cNvPr id="6" name="内容占位符 4">
            <a:extLst>
              <a:ext uri="{FF2B5EF4-FFF2-40B4-BE49-F238E27FC236}">
                <a16:creationId xmlns:a16="http://schemas.microsoft.com/office/drawing/2014/main" id="{3F637084-0835-B15A-0574-AFF355743E7D}"/>
              </a:ext>
            </a:extLst>
          </p:cNvPr>
          <p:cNvSpPr>
            <a:spLocks noGrp="1"/>
          </p:cNvSpPr>
          <p:nvPr>
            <p:ph idx="1"/>
            <p:custDataLst>
              <p:tags r:id="rId3"/>
            </p:custDataLst>
          </p:nvPr>
        </p:nvSpPr>
        <p:spPr>
          <a:xfrm>
            <a:off x="838200" y="1436688"/>
            <a:ext cx="10515600" cy="4740275"/>
          </a:xfrm>
        </p:spPr>
        <p:txBody>
          <a:bodyPr/>
          <a:lstStyle/>
          <a:p>
            <a:r>
              <a:rPr lang="en-US" altLang="zh-CN" sz="2000" dirty="0"/>
              <a:t>CETIS is more performant than SFI-based and MPK-based isolation on protecting SPEC CPU2006/2017, and the average overhead is less than </a:t>
            </a:r>
            <a:r>
              <a:rPr lang="en-US" altLang="zh-CN" sz="2000" dirty="0">
                <a:solidFill>
                  <a:srgbClr val="FF0000"/>
                </a:solidFill>
              </a:rPr>
              <a:t>6%</a:t>
            </a:r>
            <a:r>
              <a:rPr lang="en-US" altLang="zh-CN" sz="2000" dirty="0"/>
              <a:t>.</a:t>
            </a:r>
          </a:p>
          <a:p>
            <a:pPr>
              <a:buChar char=" "/>
            </a:pPr>
            <a:r>
              <a:rPr lang="en-US" altLang="zh-CN" sz="2000"/>
              <a:t>                                             </a:t>
            </a:r>
            <a:endParaRPr lang="en-US" altLang="zh-CN" sz="2000" dirty="0"/>
          </a:p>
          <a:p>
            <a:pPr>
              <a:buChar char=" "/>
            </a:pPr>
            <a:r>
              <a:rPr lang="en-US" altLang="zh-CN" sz="2000"/>
              <a:t>                                                                                        </a:t>
            </a:r>
            <a:br>
              <a:rPr lang="en-US" altLang="zh-CN" sz="2000"/>
            </a:br>
            <a:r>
              <a:rPr lang="en-US" altLang="zh-CN" sz="2000"/>
              <a:t>          </a:t>
            </a:r>
            <a:endParaRPr lang="en-US" altLang="zh-CN" sz="2000" dirty="0"/>
          </a:p>
          <a:p>
            <a:endParaRPr lang="zh-CN" altLang="en-US" sz="2000" dirty="0"/>
          </a:p>
        </p:txBody>
      </p:sp>
      <p:pic>
        <p:nvPicPr>
          <p:cNvPr id="8" name="图片 7">
            <a:extLst>
              <a:ext uri="{FF2B5EF4-FFF2-40B4-BE49-F238E27FC236}">
                <a16:creationId xmlns:a16="http://schemas.microsoft.com/office/drawing/2014/main" id="{D82F91CE-D9F0-1590-4670-128E93DCC001}"/>
              </a:ext>
            </a:extLst>
          </p:cNvPr>
          <p:cNvPicPr>
            <a:picLocks noChangeAspect="1"/>
          </p:cNvPicPr>
          <p:nvPr>
            <p:custDataLst>
              <p:tags r:id="rId4"/>
            </p:custDataLst>
          </p:nvPr>
        </p:nvPicPr>
        <p:blipFill>
          <a:blip r:embed="rId7"/>
          <a:stretch>
            <a:fillRect/>
          </a:stretch>
        </p:blipFill>
        <p:spPr>
          <a:xfrm>
            <a:off x="333427" y="3113267"/>
            <a:ext cx="7579585" cy="3319366"/>
          </a:xfrm>
          <a:prstGeom prst="rect">
            <a:avLst/>
          </a:prstGeom>
        </p:spPr>
      </p:pic>
      <p:sp>
        <p:nvSpPr>
          <p:cNvPr id="16" name="文本框 15">
            <a:extLst>
              <a:ext uri="{FF2B5EF4-FFF2-40B4-BE49-F238E27FC236}">
                <a16:creationId xmlns:a16="http://schemas.microsoft.com/office/drawing/2014/main" id="{A3CF5ECF-B6FA-3F3F-C4E7-51748F1204F2}"/>
              </a:ext>
            </a:extLst>
          </p:cNvPr>
          <p:cNvSpPr txBox="1"/>
          <p:nvPr>
            <p:custDataLst>
              <p:tags r:id="rId5"/>
            </p:custDataLst>
          </p:nvPr>
        </p:nvSpPr>
        <p:spPr>
          <a:xfrm>
            <a:off x="1070344" y="6522192"/>
            <a:ext cx="8924259" cy="276999"/>
          </a:xfrm>
          <a:prstGeom prst="rect">
            <a:avLst/>
          </a:prstGeom>
          <a:noFill/>
        </p:spPr>
        <p:txBody>
          <a:bodyPr wrap="square">
            <a:spAutoFit/>
          </a:bodyPr>
          <a:lstStyle/>
          <a:p>
            <a:r>
              <a:rPr lang="en-US" altLang="zh-CN" sz="1200" dirty="0">
                <a:latin typeface="Calibri" panose="020F0502020204030204" pitchFamily="34" charset="0"/>
                <a:ea typeface="Calibri" panose="020F0502020204030204" pitchFamily="34" charset="0"/>
                <a:cs typeface="Calibri" panose="020F0502020204030204" pitchFamily="34" charset="0"/>
              </a:rPr>
              <a:t> * Some benchmarks are missing because of raising #CP exception.</a:t>
            </a:r>
            <a:endParaRPr lang="zh-CN" altLang="en-US" sz="12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4221469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B15E29-E49A-9091-4ACD-D7E5D57F3703}"/>
              </a:ext>
            </a:extLst>
          </p:cNvPr>
          <p:cNvSpPr>
            <a:spLocks noGrp="1"/>
          </p:cNvSpPr>
          <p:nvPr>
            <p:ph type="title"/>
            <p:custDataLst>
              <p:tags r:id="rId2"/>
            </p:custDataLst>
          </p:nvPr>
        </p:nvSpPr>
        <p:spPr/>
        <p:txBody>
          <a:bodyPr/>
          <a:lstStyle/>
          <a:p>
            <a:r>
              <a:rPr lang="en-US" altLang="zh-CN" dirty="0"/>
              <a:t>Performance Evaluation</a:t>
            </a:r>
            <a:endParaRPr lang="zh-CN" altLang="en-US" dirty="0"/>
          </a:p>
        </p:txBody>
      </p:sp>
      <p:sp>
        <p:nvSpPr>
          <p:cNvPr id="6" name="内容占位符 4">
            <a:extLst>
              <a:ext uri="{FF2B5EF4-FFF2-40B4-BE49-F238E27FC236}">
                <a16:creationId xmlns:a16="http://schemas.microsoft.com/office/drawing/2014/main" id="{3F637084-0835-B15A-0574-AFF355743E7D}"/>
              </a:ext>
            </a:extLst>
          </p:cNvPr>
          <p:cNvSpPr>
            <a:spLocks noGrp="1"/>
          </p:cNvSpPr>
          <p:nvPr>
            <p:ph idx="1"/>
            <p:custDataLst>
              <p:tags r:id="rId3"/>
            </p:custDataLst>
          </p:nvPr>
        </p:nvSpPr>
        <p:spPr>
          <a:xfrm>
            <a:off x="838200" y="1436688"/>
            <a:ext cx="10515600" cy="4740275"/>
          </a:xfrm>
        </p:spPr>
        <p:txBody>
          <a:bodyPr/>
          <a:lstStyle/>
          <a:p>
            <a:r>
              <a:rPr lang="en-US" altLang="zh-CN" sz="2000" dirty="0"/>
              <a:t>CETIS is more performant than SFI-based and MPK-based isolation on protecting SPEC CPU2006/2017, and the average overhead is less than </a:t>
            </a:r>
            <a:r>
              <a:rPr lang="en-US" altLang="zh-CN" sz="2000" dirty="0">
                <a:solidFill>
                  <a:srgbClr val="FF0000"/>
                </a:solidFill>
              </a:rPr>
              <a:t>6%</a:t>
            </a:r>
            <a:r>
              <a:rPr lang="en-US" altLang="zh-CN" sz="2000" dirty="0"/>
              <a:t>.</a:t>
            </a:r>
          </a:p>
          <a:p>
            <a:pPr>
              <a:defRPr/>
            </a:pPr>
            <a:r>
              <a:rPr kumimoji="0" lang="en-US" altLang="zh-CN" sz="2000" strike="noStrike" kern="1200" cap="none" spc="0" normalizeH="0" noProof="0">
                <a:ln>
                  <a:noFill/>
                </a:ln>
                <a:solidFill>
                  <a:schemeClr val="tx1">
                    <a:lumMod val="100000"/>
                  </a:schemeClr>
                </a:solidFill>
                <a:effectLst/>
                <a:uLnTx/>
                <a:uFillTx/>
                <a:ea typeface="等线" panose="02010600030101010101" pitchFamily="2" charset="-122"/>
                <a:cs typeface="+mn-cs"/>
              </a:rPr>
              <a:t>CETIS is also performant on protecting Nginx.</a:t>
            </a:r>
          </a:p>
          <a:p>
            <a:pPr>
              <a:buChar char=" "/>
            </a:pPr>
            <a:r>
              <a:rPr lang="en-US" altLang="zh-CN" sz="2000"/>
              <a:t>                                                                                        </a:t>
            </a:r>
            <a:br>
              <a:rPr lang="en-US" altLang="zh-CN" sz="2000"/>
            </a:br>
            <a:r>
              <a:rPr lang="en-US" altLang="zh-CN" sz="2000"/>
              <a:t>          </a:t>
            </a:r>
            <a:endParaRPr lang="en-US" altLang="zh-CN" sz="2000" dirty="0"/>
          </a:p>
          <a:p>
            <a:endParaRPr lang="zh-CN" altLang="en-US" sz="2000" dirty="0"/>
          </a:p>
        </p:txBody>
      </p:sp>
      <p:pic>
        <p:nvPicPr>
          <p:cNvPr id="8" name="图片 7">
            <a:extLst>
              <a:ext uri="{FF2B5EF4-FFF2-40B4-BE49-F238E27FC236}">
                <a16:creationId xmlns:a16="http://schemas.microsoft.com/office/drawing/2014/main" id="{D82F91CE-D9F0-1590-4670-128E93DCC001}"/>
              </a:ext>
            </a:extLst>
          </p:cNvPr>
          <p:cNvPicPr>
            <a:picLocks noChangeAspect="1"/>
          </p:cNvPicPr>
          <p:nvPr>
            <p:custDataLst>
              <p:tags r:id="rId4"/>
            </p:custDataLst>
          </p:nvPr>
        </p:nvPicPr>
        <p:blipFill>
          <a:blip r:embed="rId9"/>
          <a:stretch>
            <a:fillRect/>
          </a:stretch>
        </p:blipFill>
        <p:spPr>
          <a:xfrm>
            <a:off x="333427" y="3113267"/>
            <a:ext cx="7579585" cy="3319366"/>
          </a:xfrm>
          <a:prstGeom prst="rect">
            <a:avLst/>
          </a:prstGeom>
        </p:spPr>
      </p:pic>
      <p:pic>
        <p:nvPicPr>
          <p:cNvPr id="2" name="图片 1">
            <a:extLst>
              <a:ext uri="{FF2B5EF4-FFF2-40B4-BE49-F238E27FC236}">
                <a16:creationId xmlns:a16="http://schemas.microsoft.com/office/drawing/2014/main" id="{143D3429-0272-D810-8075-148DC15721E0}"/>
              </a:ext>
            </a:extLst>
          </p:cNvPr>
          <p:cNvPicPr>
            <a:picLocks noChangeAspect="1"/>
          </p:cNvPicPr>
          <p:nvPr>
            <p:custDataLst>
              <p:tags r:id="rId5"/>
            </p:custDataLst>
          </p:nvPr>
        </p:nvPicPr>
        <p:blipFill>
          <a:blip r:embed="rId10"/>
          <a:stretch>
            <a:fillRect/>
          </a:stretch>
        </p:blipFill>
        <p:spPr>
          <a:xfrm>
            <a:off x="8194534" y="3065781"/>
            <a:ext cx="3720387" cy="1497390"/>
          </a:xfrm>
          <a:prstGeom prst="rect">
            <a:avLst/>
          </a:prstGeom>
        </p:spPr>
      </p:pic>
      <p:sp>
        <p:nvSpPr>
          <p:cNvPr id="4" name="文本框 3">
            <a:extLst>
              <a:ext uri="{FF2B5EF4-FFF2-40B4-BE49-F238E27FC236}">
                <a16:creationId xmlns:a16="http://schemas.microsoft.com/office/drawing/2014/main" id="{976869AC-C29E-AF97-4422-424DAC072C20}"/>
              </a:ext>
            </a:extLst>
          </p:cNvPr>
          <p:cNvSpPr txBox="1"/>
          <p:nvPr>
            <p:custDataLst>
              <p:tags r:id="rId6"/>
            </p:custDataLst>
          </p:nvPr>
        </p:nvSpPr>
        <p:spPr>
          <a:xfrm>
            <a:off x="8836166" y="4495951"/>
            <a:ext cx="2717941" cy="276999"/>
          </a:xfrm>
          <a:prstGeom prst="rect">
            <a:avLst/>
          </a:prstGeom>
          <a:noFill/>
        </p:spPr>
        <p:txBody>
          <a:bodyPr wrap="square">
            <a:spAutoFit/>
          </a:bodyPr>
          <a:lstStyle/>
          <a:p>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 Performance overhead on Nginx</a:t>
            </a:r>
            <a:endParaRPr lang="zh-CN" altLang="en-US" sz="105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A3CF5ECF-B6FA-3F3F-C4E7-51748F1204F2}"/>
              </a:ext>
            </a:extLst>
          </p:cNvPr>
          <p:cNvSpPr txBox="1"/>
          <p:nvPr>
            <p:custDataLst>
              <p:tags r:id="rId7"/>
            </p:custDataLst>
          </p:nvPr>
        </p:nvSpPr>
        <p:spPr>
          <a:xfrm>
            <a:off x="1070344" y="6522192"/>
            <a:ext cx="8924259" cy="276999"/>
          </a:xfrm>
          <a:prstGeom prst="rect">
            <a:avLst/>
          </a:prstGeom>
          <a:noFill/>
        </p:spPr>
        <p:txBody>
          <a:bodyPr wrap="square">
            <a:spAutoFit/>
          </a:bodyPr>
          <a:lstStyle/>
          <a:p>
            <a:r>
              <a:rPr lang="en-US" altLang="zh-CN" sz="1200" dirty="0">
                <a:latin typeface="Calibri" panose="020F0502020204030204" pitchFamily="34" charset="0"/>
                <a:ea typeface="Calibri" panose="020F0502020204030204" pitchFamily="34" charset="0"/>
                <a:cs typeface="Calibri" panose="020F0502020204030204" pitchFamily="34" charset="0"/>
              </a:rPr>
              <a:t> * Some benchmarks are missing because of raising #CP exception.</a:t>
            </a:r>
            <a:endParaRPr lang="zh-CN" altLang="en-US" sz="12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373898253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C6B15E29-E49A-9091-4ACD-D7E5D57F3703}"/>
              </a:ext>
            </a:extLst>
          </p:cNvPr>
          <p:cNvSpPr>
            <a:spLocks noGrp="1"/>
          </p:cNvSpPr>
          <p:nvPr>
            <p:ph type="title"/>
            <p:custDataLst>
              <p:tags r:id="rId2"/>
            </p:custDataLst>
          </p:nvPr>
        </p:nvSpPr>
        <p:spPr/>
        <p:txBody>
          <a:bodyPr/>
          <a:lstStyle/>
          <a:p>
            <a:r>
              <a:rPr lang="en-US" altLang="zh-CN" dirty="0"/>
              <a:t>Performance Evaluation</a:t>
            </a:r>
            <a:endParaRPr lang="zh-CN" altLang="en-US" dirty="0"/>
          </a:p>
        </p:txBody>
      </p:sp>
      <p:sp>
        <p:nvSpPr>
          <p:cNvPr id="6" name="内容占位符 4">
            <a:extLst>
              <a:ext uri="{FF2B5EF4-FFF2-40B4-BE49-F238E27FC236}">
                <a16:creationId xmlns:a16="http://schemas.microsoft.com/office/drawing/2014/main" id="{3F637084-0835-B15A-0574-AFF355743E7D}"/>
              </a:ext>
            </a:extLst>
          </p:cNvPr>
          <p:cNvSpPr>
            <a:spLocks noGrp="1"/>
          </p:cNvSpPr>
          <p:nvPr>
            <p:ph idx="1"/>
            <p:custDataLst>
              <p:tags r:id="rId3"/>
            </p:custDataLst>
          </p:nvPr>
        </p:nvSpPr>
        <p:spPr>
          <a:xfrm>
            <a:off x="838200" y="1436688"/>
            <a:ext cx="10515600" cy="4740275"/>
          </a:xfrm>
        </p:spPr>
        <p:txBody>
          <a:bodyPr/>
          <a:lstStyle/>
          <a:p>
            <a:r>
              <a:rPr lang="en-US" altLang="zh-CN" sz="2000" dirty="0"/>
              <a:t>CETIS is more performant than SFI-based and MPK-based isolation on protecting SPEC CPU2006/2017, and the average overhead is less than </a:t>
            </a:r>
            <a:r>
              <a:rPr lang="en-US" altLang="zh-CN" sz="2000" dirty="0">
                <a:solidFill>
                  <a:srgbClr val="FF0000"/>
                </a:solidFill>
              </a:rPr>
              <a:t>6%</a:t>
            </a:r>
            <a:r>
              <a:rPr lang="en-US" altLang="zh-CN" sz="2000" dirty="0"/>
              <a:t>.</a:t>
            </a:r>
          </a:p>
          <a:p>
            <a:pPr>
              <a:defRPr/>
            </a:pPr>
            <a:r>
              <a:rPr kumimoji="0" lang="en-US" altLang="zh-CN" sz="2000" strike="noStrike" kern="1200" cap="none" spc="0" normalizeH="0" noProof="0">
                <a:ln>
                  <a:noFill/>
                </a:ln>
                <a:solidFill>
                  <a:schemeClr val="tx1">
                    <a:lumMod val="100000"/>
                  </a:schemeClr>
                </a:solidFill>
                <a:effectLst/>
                <a:uLnTx/>
                <a:uFillTx/>
                <a:ea typeface="等线" panose="02010600030101010101" pitchFamily="2" charset="-122"/>
                <a:cs typeface="+mn-cs"/>
              </a:rPr>
              <a:t>CETIS is also performant on protecting Nginx.</a:t>
            </a:r>
          </a:p>
          <a:p>
            <a:pPr>
              <a:defRPr/>
            </a:pPr>
            <a:r>
              <a:rPr kumimoji="0" lang="en-US" altLang="zh-CN" sz="2000" strike="noStrike" kern="1200" cap="none" spc="0" normalizeH="0" noProof="0">
                <a:ln>
                  <a:noFill/>
                </a:ln>
                <a:solidFill>
                  <a:schemeClr val="tx1">
                    <a:lumMod val="100000"/>
                  </a:schemeClr>
                </a:solidFill>
                <a:effectLst/>
                <a:uLnTx/>
                <a:uFillTx/>
                <a:ea typeface="等线" panose="02010600030101010101" pitchFamily="2" charset="-122"/>
                <a:cs typeface="+mn-cs"/>
              </a:rPr>
              <a:t>CETIS is more performant than mprotect-based and MPK-based schemes on protecting Octane benchmark.</a:t>
            </a:r>
          </a:p>
          <a:p>
            <a:endParaRPr lang="zh-CN" altLang="en-US" sz="2000" dirty="0"/>
          </a:p>
        </p:txBody>
      </p:sp>
      <p:pic>
        <p:nvPicPr>
          <p:cNvPr id="8" name="图片 7">
            <a:extLst>
              <a:ext uri="{FF2B5EF4-FFF2-40B4-BE49-F238E27FC236}">
                <a16:creationId xmlns:a16="http://schemas.microsoft.com/office/drawing/2014/main" id="{D82F91CE-D9F0-1590-4670-128E93DCC001}"/>
              </a:ext>
            </a:extLst>
          </p:cNvPr>
          <p:cNvPicPr>
            <a:picLocks noChangeAspect="1"/>
          </p:cNvPicPr>
          <p:nvPr>
            <p:custDataLst>
              <p:tags r:id="rId4"/>
            </p:custDataLst>
          </p:nvPr>
        </p:nvPicPr>
        <p:blipFill>
          <a:blip r:embed="rId11"/>
          <a:stretch>
            <a:fillRect/>
          </a:stretch>
        </p:blipFill>
        <p:spPr>
          <a:xfrm>
            <a:off x="333427" y="3113267"/>
            <a:ext cx="7579585" cy="3319366"/>
          </a:xfrm>
          <a:prstGeom prst="rect">
            <a:avLst/>
          </a:prstGeom>
        </p:spPr>
      </p:pic>
      <p:pic>
        <p:nvPicPr>
          <p:cNvPr id="2" name="图片 1">
            <a:extLst>
              <a:ext uri="{FF2B5EF4-FFF2-40B4-BE49-F238E27FC236}">
                <a16:creationId xmlns:a16="http://schemas.microsoft.com/office/drawing/2014/main" id="{143D3429-0272-D810-8075-148DC15721E0}"/>
              </a:ext>
            </a:extLst>
          </p:cNvPr>
          <p:cNvPicPr>
            <a:picLocks noChangeAspect="1"/>
          </p:cNvPicPr>
          <p:nvPr>
            <p:custDataLst>
              <p:tags r:id="rId5"/>
            </p:custDataLst>
          </p:nvPr>
        </p:nvPicPr>
        <p:blipFill>
          <a:blip r:embed="rId12"/>
          <a:stretch>
            <a:fillRect/>
          </a:stretch>
        </p:blipFill>
        <p:spPr>
          <a:xfrm>
            <a:off x="8194534" y="3065781"/>
            <a:ext cx="3720387" cy="1497390"/>
          </a:xfrm>
          <a:prstGeom prst="rect">
            <a:avLst/>
          </a:prstGeom>
        </p:spPr>
      </p:pic>
      <p:sp>
        <p:nvSpPr>
          <p:cNvPr id="4" name="文本框 3">
            <a:extLst>
              <a:ext uri="{FF2B5EF4-FFF2-40B4-BE49-F238E27FC236}">
                <a16:creationId xmlns:a16="http://schemas.microsoft.com/office/drawing/2014/main" id="{976869AC-C29E-AF97-4422-424DAC072C20}"/>
              </a:ext>
            </a:extLst>
          </p:cNvPr>
          <p:cNvSpPr txBox="1"/>
          <p:nvPr>
            <p:custDataLst>
              <p:tags r:id="rId6"/>
            </p:custDataLst>
          </p:nvPr>
        </p:nvSpPr>
        <p:spPr>
          <a:xfrm>
            <a:off x="8836166" y="4495951"/>
            <a:ext cx="2717941" cy="276999"/>
          </a:xfrm>
          <a:prstGeom prst="rect">
            <a:avLst/>
          </a:prstGeom>
          <a:noFill/>
        </p:spPr>
        <p:txBody>
          <a:bodyPr wrap="square">
            <a:spAutoFit/>
          </a:bodyPr>
          <a:lstStyle/>
          <a:p>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(c) Performance overhead on Nginx</a:t>
            </a:r>
            <a:endParaRPr lang="zh-CN" altLang="en-US" sz="1050" dirty="0">
              <a:latin typeface="Times New Roman" panose="02020603050405020304" pitchFamily="18" charset="0"/>
              <a:cs typeface="Times New Roman" panose="02020603050405020304" pitchFamily="18" charset="0"/>
            </a:endParaRPr>
          </a:p>
        </p:txBody>
      </p:sp>
      <p:pic>
        <p:nvPicPr>
          <p:cNvPr id="5" name="图片 4">
            <a:extLst>
              <a:ext uri="{FF2B5EF4-FFF2-40B4-BE49-F238E27FC236}">
                <a16:creationId xmlns:a16="http://schemas.microsoft.com/office/drawing/2014/main" id="{572E240E-AB20-73EB-5FF1-5CA348A1BB01}"/>
              </a:ext>
            </a:extLst>
          </p:cNvPr>
          <p:cNvPicPr>
            <a:picLocks noChangeAspect="1"/>
          </p:cNvPicPr>
          <p:nvPr>
            <p:custDataLst>
              <p:tags r:id="rId7"/>
            </p:custDataLst>
          </p:nvPr>
        </p:nvPicPr>
        <p:blipFill>
          <a:blip r:embed="rId13"/>
          <a:stretch>
            <a:fillRect/>
          </a:stretch>
        </p:blipFill>
        <p:spPr>
          <a:xfrm>
            <a:off x="8251890" y="4733570"/>
            <a:ext cx="3784628" cy="1527042"/>
          </a:xfrm>
          <a:prstGeom prst="rect">
            <a:avLst/>
          </a:prstGeom>
        </p:spPr>
      </p:pic>
      <p:sp>
        <p:nvSpPr>
          <p:cNvPr id="7" name="文本框 6">
            <a:extLst>
              <a:ext uri="{FF2B5EF4-FFF2-40B4-BE49-F238E27FC236}">
                <a16:creationId xmlns:a16="http://schemas.microsoft.com/office/drawing/2014/main" id="{DBAECB89-D74F-0163-F25B-31776818FE65}"/>
              </a:ext>
            </a:extLst>
          </p:cNvPr>
          <p:cNvSpPr txBox="1"/>
          <p:nvPr>
            <p:custDataLst>
              <p:tags r:id="rId8"/>
            </p:custDataLst>
          </p:nvPr>
        </p:nvSpPr>
        <p:spPr>
          <a:xfrm>
            <a:off x="8966631" y="6237630"/>
            <a:ext cx="2717941" cy="276999"/>
          </a:xfrm>
          <a:prstGeom prst="rect">
            <a:avLst/>
          </a:prstGeom>
          <a:noFill/>
        </p:spPr>
        <p:txBody>
          <a:bodyPr wrap="square">
            <a:spAutoFit/>
          </a:bodyPr>
          <a:lstStyle/>
          <a:p>
            <a:r>
              <a:rPr kumimoji="0" lang="en-US" altLang="zh-CN" sz="1200" b="0" i="0" u="none" strike="noStrike" kern="1200" cap="none" spc="0" normalizeH="0" baseline="0" noProof="0" dirty="0">
                <a:ln>
                  <a:noFill/>
                </a:ln>
                <a:solidFill>
                  <a:prstClr val="black"/>
                </a:solidFill>
                <a:effectLst/>
                <a:uLnTx/>
                <a:uFillTx/>
                <a:latin typeface="Times New Roman" panose="02020603050405020304" pitchFamily="18" charset="0"/>
                <a:ea typeface="等线" panose="02010600030101010101" pitchFamily="2" charset="-122"/>
                <a:cs typeface="Times New Roman" panose="02020603050405020304" pitchFamily="18" charset="0"/>
              </a:rPr>
              <a:t>(d) Performance overhead on Octane</a:t>
            </a:r>
            <a:endParaRPr lang="zh-CN" altLang="en-US" sz="1050" dirty="0">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A3CF5ECF-B6FA-3F3F-C4E7-51748F1204F2}"/>
              </a:ext>
            </a:extLst>
          </p:cNvPr>
          <p:cNvSpPr txBox="1"/>
          <p:nvPr>
            <p:custDataLst>
              <p:tags r:id="rId9"/>
            </p:custDataLst>
          </p:nvPr>
        </p:nvSpPr>
        <p:spPr>
          <a:xfrm>
            <a:off x="1070344" y="6522192"/>
            <a:ext cx="8924259" cy="276999"/>
          </a:xfrm>
          <a:prstGeom prst="rect">
            <a:avLst/>
          </a:prstGeom>
          <a:noFill/>
        </p:spPr>
        <p:txBody>
          <a:bodyPr wrap="square">
            <a:spAutoFit/>
          </a:bodyPr>
          <a:lstStyle/>
          <a:p>
            <a:r>
              <a:rPr lang="en-US" altLang="zh-CN" sz="1200" dirty="0">
                <a:latin typeface="Calibri" panose="020F0502020204030204" pitchFamily="34" charset="0"/>
                <a:ea typeface="Calibri" panose="020F0502020204030204" pitchFamily="34" charset="0"/>
                <a:cs typeface="Calibri" panose="020F0502020204030204" pitchFamily="34" charset="0"/>
              </a:rPr>
              <a:t> * Some benchmarks are missing because of raising #CP exception.</a:t>
            </a:r>
            <a:endParaRPr lang="zh-CN" altLang="en-US" sz="1200" dirty="0">
              <a:latin typeface="Calibri" panose="020F0502020204030204" pitchFamily="34" charset="0"/>
              <a:cs typeface="Calibri" panose="020F0502020204030204" pitchFamily="34" charset="0"/>
            </a:endParaRPr>
          </a:p>
        </p:txBody>
      </p:sp>
    </p:spTree>
    <p:custDataLst>
      <p:tags r:id="rId1"/>
    </p:custDataLst>
    <p:extLst>
      <p:ext uri="{BB962C8B-B14F-4D97-AF65-F5344CB8AC3E}">
        <p14:creationId xmlns:p14="http://schemas.microsoft.com/office/powerpoint/2010/main" val="25798250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3A6EF70A-64C5-F54C-4C41-16C2D146E9B9}"/>
              </a:ext>
            </a:extLst>
          </p:cNvPr>
          <p:cNvSpPr>
            <a:spLocks noGrp="1"/>
          </p:cNvSpPr>
          <p:nvPr>
            <p:ph idx="1"/>
          </p:nvPr>
        </p:nvSpPr>
        <p:spPr/>
        <p:txBody>
          <a:bodyPr/>
          <a:lstStyle/>
          <a:p>
            <a:r>
              <a:rPr lang="en-US" altLang="zh-CN" dirty="0"/>
              <a:t>We propose an efficient intra-process memory isolation technique </a:t>
            </a:r>
            <a:r>
              <a:rPr lang="en-US" altLang="zh-CN" dirty="0">
                <a:solidFill>
                  <a:schemeClr val="accent1"/>
                </a:solidFill>
              </a:rPr>
              <a:t>CETIS</a:t>
            </a:r>
            <a:r>
              <a:rPr lang="en-US" altLang="zh-CN" dirty="0"/>
              <a:t>, which leverages the new hardware feature — CET.</a:t>
            </a:r>
          </a:p>
          <a:p>
            <a:endParaRPr lang="en-US" altLang="zh-CN" dirty="0"/>
          </a:p>
          <a:p>
            <a:r>
              <a:rPr lang="en-US" altLang="zh-CN" dirty="0"/>
              <a:t>To allow users to use </a:t>
            </a:r>
            <a:r>
              <a:rPr lang="en-US" altLang="zh-CN" dirty="0">
                <a:solidFill>
                  <a:schemeClr val="accent1"/>
                </a:solidFill>
              </a:rPr>
              <a:t>CETIS</a:t>
            </a:r>
            <a:r>
              <a:rPr lang="en-US" altLang="zh-CN" dirty="0"/>
              <a:t> efficiently and conveniently, we propose the software framework with CETIS APIs.</a:t>
            </a:r>
          </a:p>
          <a:p>
            <a:endParaRPr lang="en-US" altLang="zh-CN" dirty="0"/>
          </a:p>
          <a:p>
            <a:r>
              <a:rPr lang="en-US" altLang="zh-CN" dirty="0"/>
              <a:t>We believe that </a:t>
            </a:r>
            <a:r>
              <a:rPr lang="en-US" altLang="zh-CN" dirty="0">
                <a:solidFill>
                  <a:schemeClr val="accent1"/>
                </a:solidFill>
              </a:rPr>
              <a:t>CETIS</a:t>
            </a:r>
            <a:r>
              <a:rPr lang="en-US" altLang="zh-CN" dirty="0"/>
              <a:t> can </a:t>
            </a:r>
            <a:r>
              <a:rPr lang="en-US" altLang="zh-CN" b="0" i="0" dirty="0">
                <a:solidFill>
                  <a:srgbClr val="101214"/>
                </a:solidFill>
                <a:effectLst/>
                <a:latin typeface="PingFang SC"/>
              </a:rPr>
              <a:t>be used not only for intra-process memory isolation, but also for…</a:t>
            </a:r>
          </a:p>
          <a:p>
            <a:pPr lvl="1"/>
            <a:r>
              <a:rPr lang="en-US" altLang="zh-CN" sz="2400" dirty="0">
                <a:solidFill>
                  <a:srgbClr val="101214"/>
                </a:solidFill>
                <a:latin typeface="PingFang SC"/>
              </a:rPr>
              <a:t>Protecting sensitive memory objects (e.g., the page table) in the kernel.</a:t>
            </a:r>
          </a:p>
          <a:p>
            <a:pPr lvl="1"/>
            <a:r>
              <a:rPr lang="en-US" altLang="zh-CN" sz="2400" dirty="0">
                <a:solidFill>
                  <a:srgbClr val="101214"/>
                </a:solidFill>
                <a:latin typeface="PingFang SC"/>
              </a:rPr>
              <a:t>Isolating the code and data inside an enclave in SGX.</a:t>
            </a:r>
          </a:p>
          <a:p>
            <a:pPr lvl="1"/>
            <a:r>
              <a:rPr lang="en-US" altLang="zh-CN" sz="2400" dirty="0">
                <a:solidFill>
                  <a:srgbClr val="101214"/>
                </a:solidFill>
                <a:latin typeface="PingFang SC"/>
              </a:rPr>
              <a:t>…</a:t>
            </a:r>
            <a:endParaRPr lang="en-US" altLang="zh-CN" sz="2400" dirty="0"/>
          </a:p>
          <a:p>
            <a:endParaRPr lang="zh-CN" altLang="en-US" dirty="0"/>
          </a:p>
        </p:txBody>
      </p:sp>
      <p:sp>
        <p:nvSpPr>
          <p:cNvPr id="3" name="标题 2">
            <a:extLst>
              <a:ext uri="{FF2B5EF4-FFF2-40B4-BE49-F238E27FC236}">
                <a16:creationId xmlns:a16="http://schemas.microsoft.com/office/drawing/2014/main" id="{A2BACC8B-C54B-0DE7-E824-524131BBDCA9}"/>
              </a:ext>
            </a:extLst>
          </p:cNvPr>
          <p:cNvSpPr>
            <a:spLocks noGrp="1"/>
          </p:cNvSpPr>
          <p:nvPr>
            <p:ph type="title"/>
          </p:nvPr>
        </p:nvSpPr>
        <p:spPr/>
        <p:txBody>
          <a:bodyPr/>
          <a:lstStyle/>
          <a:p>
            <a:r>
              <a:rPr lang="en-US" altLang="zh-CN" dirty="0"/>
              <a:t>Conclusion</a:t>
            </a:r>
            <a:endParaRPr lang="zh-CN" altLang="en-US" dirty="0"/>
          </a:p>
        </p:txBody>
      </p:sp>
    </p:spTree>
    <p:extLst>
      <p:ext uri="{BB962C8B-B14F-4D97-AF65-F5344CB8AC3E}">
        <p14:creationId xmlns:p14="http://schemas.microsoft.com/office/powerpoint/2010/main" val="1635770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A5EE483-DBC5-4F0B-EF4D-11E7F6144A0D}"/>
              </a:ext>
            </a:extLst>
          </p:cNvPr>
          <p:cNvSpPr>
            <a:spLocks noGrp="1"/>
          </p:cNvSpPr>
          <p:nvPr>
            <p:ph type="title"/>
          </p:nvPr>
        </p:nvSpPr>
        <p:spPr/>
        <p:txBody>
          <a:bodyPr/>
          <a:lstStyle/>
          <a:p>
            <a:r>
              <a:rPr lang="en-US" altLang="zh-CN" dirty="0"/>
              <a:t>Any Questions?	</a:t>
            </a:r>
            <a:endParaRPr lang="zh-CN" altLang="en-US" dirty="0"/>
          </a:p>
        </p:txBody>
      </p:sp>
      <p:pic>
        <p:nvPicPr>
          <p:cNvPr id="1026" name="Picture 2">
            <a:extLst>
              <a:ext uri="{FF2B5EF4-FFF2-40B4-BE49-F238E27FC236}">
                <a16:creationId xmlns:a16="http://schemas.microsoft.com/office/drawing/2014/main" id="{3D1655B1-CF05-92F2-87FA-5CD164AE42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4648" y="2408663"/>
            <a:ext cx="2622395" cy="2622395"/>
          </a:xfrm>
          <a:prstGeom prst="rect">
            <a:avLst/>
          </a:prstGeom>
          <a:noFill/>
          <a:extLst>
            <a:ext uri="{909E8E84-426E-40DD-AFC4-6F175D3DCCD1}">
              <a14:hiddenFill xmlns:a14="http://schemas.microsoft.com/office/drawing/2010/main">
                <a:solidFill>
                  <a:srgbClr val="FFFFFF"/>
                </a:solidFill>
              </a14:hiddenFill>
            </a:ext>
          </a:extLst>
        </p:spPr>
      </p:pic>
      <p:sp>
        <p:nvSpPr>
          <p:cNvPr id="4" name="文本框 3">
            <a:extLst>
              <a:ext uri="{FF2B5EF4-FFF2-40B4-BE49-F238E27FC236}">
                <a16:creationId xmlns:a16="http://schemas.microsoft.com/office/drawing/2014/main" id="{59383395-6F48-8484-7342-DD938FB182F0}"/>
              </a:ext>
            </a:extLst>
          </p:cNvPr>
          <p:cNvSpPr txBox="1"/>
          <p:nvPr/>
        </p:nvSpPr>
        <p:spPr>
          <a:xfrm>
            <a:off x="4553413" y="5274527"/>
            <a:ext cx="3534937" cy="461665"/>
          </a:xfrm>
          <a:prstGeom prst="rect">
            <a:avLst/>
          </a:prstGeom>
          <a:noFill/>
        </p:spPr>
        <p:txBody>
          <a:bodyPr wrap="square" rtlCol="0">
            <a:spAutoFit/>
          </a:bodyPr>
          <a:lstStyle/>
          <a:p>
            <a:r>
              <a:rPr lang="en-US" altLang="zh-CN" sz="2400" b="1" dirty="0">
                <a:latin typeface="Calibri" panose="020F0502020204030204" pitchFamily="34" charset="0"/>
                <a:ea typeface="Calibri" panose="020F0502020204030204" pitchFamily="34" charset="0"/>
                <a:cs typeface="Calibri" panose="020F0502020204030204" pitchFamily="34" charset="0"/>
              </a:rPr>
              <a:t>xiemengyao@ict.ac.cn</a:t>
            </a:r>
            <a:endParaRPr lang="zh-CN" altLang="en-US" sz="2400" b="1"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198704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92E7B-95E3-15AC-6C7C-7012E0D4BBBF}"/>
              </a:ext>
            </a:extLst>
          </p:cNvPr>
          <p:cNvSpPr>
            <a:spLocks noGrp="1"/>
          </p:cNvSpPr>
          <p:nvPr>
            <p:ph idx="1"/>
            <p:custDataLst>
              <p:tags r:id="rId2"/>
            </p:custDataLst>
          </p:nvPr>
        </p:nvSpPr>
        <p:spPr>
          <a:xfrm>
            <a:off x="838200" y="1436778"/>
            <a:ext cx="10515600" cy="4740185"/>
          </a:xfrm>
        </p:spPr>
        <p:txBody>
          <a:bodyPr>
            <a:normAutofit/>
          </a:bodyPr>
          <a:lstStyle/>
          <a:p>
            <a:r>
              <a:rPr lang="en-US" altLang="zh-CN" sz="2400" dirty="0"/>
              <a:t>Intra-process memory isolation can be used in:</a:t>
            </a:r>
          </a:p>
          <a:p>
            <a:pPr lvl="1"/>
            <a:r>
              <a:rPr lang="en-US" altLang="zh-CN" sz="2000" dirty="0"/>
              <a:t>Protecting the </a:t>
            </a:r>
            <a:r>
              <a:rPr lang="en-US" altLang="zh-CN" sz="2000" dirty="0">
                <a:solidFill>
                  <a:schemeClr val="accent1"/>
                </a:solidFill>
              </a:rPr>
              <a:t>metadata</a:t>
            </a:r>
            <a:r>
              <a:rPr lang="en-US" altLang="zh-CN" sz="2000" dirty="0"/>
              <a:t> of the memory corruption defenses</a:t>
            </a:r>
          </a:p>
          <a:p>
            <a:pPr lvl="2">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The safe region in CPI, the shadow stack in CFI, the metadata table in CFIXX…</a:t>
            </a:r>
          </a:p>
          <a:p>
            <a:pPr lvl="1">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Protecting the </a:t>
            </a:r>
            <a:r>
              <a:rPr kumimoji="0" lang="en-US" altLang="zh-CN" strike="noStrike" kern="1200" cap="none" spc="0" normalizeH="0" noProof="0">
                <a:ln>
                  <a:noFill/>
                </a:ln>
                <a:solidFill>
                  <a:schemeClr val="accent1">
                    <a:lumMod val="100000"/>
                  </a:schemeClr>
                </a:solidFill>
                <a:effectLst/>
                <a:uLnTx/>
                <a:uFillTx/>
                <a:ea typeface="等线" panose="02010600030101010101" pitchFamily="2" charset="-122"/>
                <a:cs typeface="+mn-cs"/>
              </a:rPr>
              <a:t>code cache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of Just-In-Time</a:t>
            </a:r>
            <a:r>
              <a:rPr kumimoji="0" lang="zh-CN" altLang="en-US" strike="noStrike" kern="1200" cap="none" spc="0" normalizeH="0" noProof="0">
                <a:ln>
                  <a:noFill/>
                </a:ln>
                <a:solidFill>
                  <a:schemeClr val="tx1">
                    <a:lumMod val="100000"/>
                  </a:schemeClr>
                </a:solidFill>
                <a:effectLst/>
                <a:uLnTx/>
                <a:uFillTx/>
                <a:ea typeface="等线" panose="02010600030101010101" pitchFamily="2" charset="-122"/>
                <a:cs typeface="+mn-cs"/>
              </a:rPr>
              <a:t>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compiler</a:t>
            </a:r>
          </a:p>
          <a:p>
            <a:pPr>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Existing memory isolation mechanisms can be roughly categorized into</a:t>
            </a:r>
            <a:r>
              <a:rPr kumimoji="0" lang="zh-CN" altLang="en-US" strike="noStrike" kern="1200" cap="none" spc="0" normalizeH="0" noProof="0">
                <a:ln>
                  <a:noFill/>
                </a:ln>
                <a:solidFill>
                  <a:schemeClr val="tx1">
                    <a:lumMod val="100000"/>
                  </a:schemeClr>
                </a:solidFill>
                <a:effectLst/>
                <a:uLnTx/>
                <a:uFillTx/>
                <a:ea typeface="等线" panose="02010600030101010101" pitchFamily="2" charset="-122"/>
                <a:cs typeface="+mn-cs"/>
              </a:rPr>
              <a:t>：</a:t>
            </a:r>
            <a:endPar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endParaRPr>
          </a:p>
          <a:p>
            <a:pPr lvl="1">
              <a:defRPr/>
            </a:pP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Address-based isolation</a:t>
            </a:r>
          </a:p>
          <a:p>
            <a:pPr lvl="2">
              <a:defRPr/>
            </a:pPr>
            <a:r>
              <a:rPr kumimoji="0" lang="en-US" altLang="zh-CN" strike="noStrike" kern="1200" cap="none" spc="0" normalizeH="0" noProof="0">
                <a:ln>
                  <a:noFill/>
                </a:ln>
                <a:solidFill>
                  <a:schemeClr val="accent1">
                    <a:lumMod val="100000"/>
                  </a:schemeClr>
                </a:solidFill>
                <a:effectLst/>
                <a:uLnTx/>
                <a:uFillTx/>
                <a:ea typeface="等线" panose="02010600030101010101" pitchFamily="2" charset="-122"/>
                <a:cs typeface="+mn-cs"/>
              </a:rPr>
              <a:t>Intel MPX </a:t>
            </a:r>
            <a:r>
              <a:rPr kumimoji="0" lang="en-US" altLang="zh-CN" strike="noStrike" kern="1200" cap="none" spc="0" normalizeH="0" noProof="0">
                <a:ln>
                  <a:noFill/>
                </a:ln>
                <a:solidFill>
                  <a:schemeClr val="tx1">
                    <a:lumMod val="100000"/>
                  </a:schemeClr>
                </a:solidFill>
                <a:effectLst/>
                <a:uLnTx/>
                <a:uFillTx/>
                <a:ea typeface="等线" panose="02010600030101010101" pitchFamily="2" charset="-122"/>
                <a:cs typeface="+mn-cs"/>
              </a:rPr>
              <a:t>uses bound checks for memory access.</a:t>
            </a:r>
            <a:endParaRPr lang="en-US" altLang="zh-CN" sz="1800" dirty="0"/>
          </a:p>
        </p:txBody>
      </p:sp>
      <p:sp>
        <p:nvSpPr>
          <p:cNvPr id="3" name="标题 2">
            <a:extLst>
              <a:ext uri="{FF2B5EF4-FFF2-40B4-BE49-F238E27FC236}">
                <a16:creationId xmlns:a16="http://schemas.microsoft.com/office/drawing/2014/main" id="{2A8996A4-C64D-2953-5EA0-25941D320C11}"/>
              </a:ext>
            </a:extLst>
          </p:cNvPr>
          <p:cNvSpPr>
            <a:spLocks noGrp="1"/>
          </p:cNvSpPr>
          <p:nvPr>
            <p:ph type="title"/>
            <p:custDataLst>
              <p:tags r:id="rId3"/>
            </p:custDataLst>
          </p:nvPr>
        </p:nvSpPr>
        <p:spPr/>
        <p:txBody>
          <a:bodyPr/>
          <a:lstStyle/>
          <a:p>
            <a:r>
              <a:rPr lang="en-US" altLang="zh-CN" dirty="0"/>
              <a:t>Intra-process Memory Isolation</a:t>
            </a:r>
            <a:endParaRPr lang="zh-CN" altLang="en-US" dirty="0"/>
          </a:p>
        </p:txBody>
      </p:sp>
      <p:cxnSp>
        <p:nvCxnSpPr>
          <p:cNvPr id="4" name="直接连接符 3">
            <a:extLst>
              <a:ext uri="{FF2B5EF4-FFF2-40B4-BE49-F238E27FC236}">
                <a16:creationId xmlns:a16="http://schemas.microsoft.com/office/drawing/2014/main" id="{1E83BBE5-FED6-8864-FA2A-F91638AB7ED8}"/>
              </a:ext>
            </a:extLst>
          </p:cNvPr>
          <p:cNvCxnSpPr>
            <a:cxnSpLocks/>
          </p:cNvCxnSpPr>
          <p:nvPr>
            <p:custDataLst>
              <p:tags r:id="rId4"/>
            </p:custDataLst>
          </p:nvPr>
        </p:nvCxnSpPr>
        <p:spPr>
          <a:xfrm>
            <a:off x="5320688" y="4722413"/>
            <a:ext cx="0" cy="2019067"/>
          </a:xfrm>
          <a:prstGeom prst="line">
            <a:avLst/>
          </a:prstGeom>
          <a:ln w="19050"/>
        </p:spPr>
        <p:style>
          <a:lnRef idx="1">
            <a:schemeClr val="dk1"/>
          </a:lnRef>
          <a:fillRef idx="0">
            <a:schemeClr val="dk1"/>
          </a:fillRef>
          <a:effectRef idx="0">
            <a:schemeClr val="dk1"/>
          </a:effectRef>
          <a:fontRef idx="minor">
            <a:schemeClr val="tx1"/>
          </a:fontRef>
        </p:style>
      </p:cxnSp>
      <p:cxnSp>
        <p:nvCxnSpPr>
          <p:cNvPr id="5" name="直接连接符 4">
            <a:extLst>
              <a:ext uri="{FF2B5EF4-FFF2-40B4-BE49-F238E27FC236}">
                <a16:creationId xmlns:a16="http://schemas.microsoft.com/office/drawing/2014/main" id="{373AFD5F-9777-6FF9-82F1-F14094F56CE1}"/>
              </a:ext>
            </a:extLst>
          </p:cNvPr>
          <p:cNvCxnSpPr>
            <a:cxnSpLocks/>
          </p:cNvCxnSpPr>
          <p:nvPr>
            <p:custDataLst>
              <p:tags r:id="rId5"/>
            </p:custDataLst>
          </p:nvPr>
        </p:nvCxnSpPr>
        <p:spPr>
          <a:xfrm>
            <a:off x="6471979" y="4702794"/>
            <a:ext cx="0" cy="2048017"/>
          </a:xfrm>
          <a:prstGeom prst="line">
            <a:avLst/>
          </a:prstGeom>
          <a:ln w="19050"/>
        </p:spPr>
        <p:style>
          <a:lnRef idx="1">
            <a:schemeClr val="dk1"/>
          </a:lnRef>
          <a:fillRef idx="0">
            <a:schemeClr val="dk1"/>
          </a:fillRef>
          <a:effectRef idx="0">
            <a:schemeClr val="dk1"/>
          </a:effectRef>
          <a:fontRef idx="minor">
            <a:schemeClr val="tx1"/>
          </a:fontRef>
        </p:style>
      </p:cxnSp>
      <p:sp>
        <p:nvSpPr>
          <p:cNvPr id="6" name="矩形 5">
            <a:extLst>
              <a:ext uri="{FF2B5EF4-FFF2-40B4-BE49-F238E27FC236}">
                <a16:creationId xmlns:a16="http://schemas.microsoft.com/office/drawing/2014/main" id="{7F38D2F6-4254-0282-63EC-06AC54255B1D}"/>
              </a:ext>
            </a:extLst>
          </p:cNvPr>
          <p:cNvSpPr/>
          <p:nvPr>
            <p:custDataLst>
              <p:tags r:id="rId6"/>
            </p:custDataLst>
          </p:nvPr>
        </p:nvSpPr>
        <p:spPr>
          <a:xfrm>
            <a:off x="5314939" y="6010688"/>
            <a:ext cx="1155940" cy="590931"/>
          </a:xfrm>
          <a:prstGeom prst="rect">
            <a:avLst/>
          </a:prstGeom>
          <a:pattFill prst="wdUpDiag">
            <a:fgClr>
              <a:schemeClr val="accent1">
                <a:lumMod val="40000"/>
                <a:lumOff val="60000"/>
              </a:schemeClr>
            </a:fgClr>
            <a:bgClr>
              <a:schemeClr val="bg1"/>
            </a:bgClr>
          </a:pattFill>
          <a:ln w="19050">
            <a:solidFill>
              <a:schemeClr val="tx1"/>
            </a:solidFill>
          </a:ln>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b="1"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62CF6A09-C56A-E043-4437-0A5E73971489}"/>
              </a:ext>
            </a:extLst>
          </p:cNvPr>
          <p:cNvSpPr txBox="1"/>
          <p:nvPr>
            <p:custDataLst>
              <p:tags r:id="rId7"/>
            </p:custDataLst>
          </p:nvPr>
        </p:nvSpPr>
        <p:spPr>
          <a:xfrm>
            <a:off x="3825038" y="5457043"/>
            <a:ext cx="857171" cy="369332"/>
          </a:xfrm>
          <a:prstGeom prst="rect">
            <a:avLst/>
          </a:prstGeom>
          <a:noFill/>
        </p:spPr>
        <p:txBody>
          <a:bodyPr wrap="square" rtlCol="0">
            <a:spAutoFit/>
          </a:bodyPr>
          <a:lstStyle/>
          <a:p>
            <a:pPr algn="ctr">
              <a:lnSpc>
                <a:spcPct val="90000"/>
              </a:lnSpc>
              <a:spcBef>
                <a:spcPts val="1000"/>
              </a:spcBef>
            </a:pPr>
            <a:r>
              <a:rPr kumimoji="1" lang="en-US" altLang="zh-CN"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*ptr</a:t>
            </a:r>
          </a:p>
        </p:txBody>
      </p:sp>
      <p:cxnSp>
        <p:nvCxnSpPr>
          <p:cNvPr id="8" name="直接箭头连接符 7">
            <a:extLst>
              <a:ext uri="{FF2B5EF4-FFF2-40B4-BE49-F238E27FC236}">
                <a16:creationId xmlns:a16="http://schemas.microsoft.com/office/drawing/2014/main" id="{DAF170AE-D697-7A4A-1DA4-CE6B35FFD3C8}"/>
              </a:ext>
            </a:extLst>
          </p:cNvPr>
          <p:cNvCxnSpPr>
            <a:cxnSpLocks/>
          </p:cNvCxnSpPr>
          <p:nvPr>
            <p:custDataLst>
              <p:tags r:id="rId8"/>
            </p:custDataLst>
          </p:nvPr>
        </p:nvCxnSpPr>
        <p:spPr>
          <a:xfrm>
            <a:off x="4682209" y="5641709"/>
            <a:ext cx="632730" cy="664445"/>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接箭头连接符 8">
            <a:extLst>
              <a:ext uri="{FF2B5EF4-FFF2-40B4-BE49-F238E27FC236}">
                <a16:creationId xmlns:a16="http://schemas.microsoft.com/office/drawing/2014/main" id="{9269E563-A8BA-215C-6B97-9980E8DBB4F0}"/>
              </a:ext>
            </a:extLst>
          </p:cNvPr>
          <p:cNvCxnSpPr>
            <a:cxnSpLocks/>
          </p:cNvCxnSpPr>
          <p:nvPr>
            <p:custDataLst>
              <p:tags r:id="rId9"/>
            </p:custDataLst>
          </p:nvPr>
        </p:nvCxnSpPr>
        <p:spPr>
          <a:xfrm flipV="1">
            <a:off x="4682209" y="5243896"/>
            <a:ext cx="632730" cy="397813"/>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十字形 9">
            <a:extLst>
              <a:ext uri="{FF2B5EF4-FFF2-40B4-BE49-F238E27FC236}">
                <a16:creationId xmlns:a16="http://schemas.microsoft.com/office/drawing/2014/main" id="{6F32A652-07FC-D7BF-D5F8-E5724615F7AC}"/>
              </a:ext>
            </a:extLst>
          </p:cNvPr>
          <p:cNvSpPr/>
          <p:nvPr>
            <p:custDataLst>
              <p:tags r:id="rId10"/>
            </p:custDataLst>
          </p:nvPr>
        </p:nvSpPr>
        <p:spPr>
          <a:xfrm rot="18956397">
            <a:off x="4855588" y="5809776"/>
            <a:ext cx="327804" cy="321639"/>
          </a:xfrm>
          <a:prstGeom prst="plus">
            <a:avLst>
              <a:gd name="adj" fmla="val 38410"/>
            </a:avLst>
          </a:prstGeom>
          <a:solidFill>
            <a:srgbClr val="FF0000"/>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lnSpc>
                <a:spcPct val="90000"/>
              </a:lnSpc>
              <a:spcBef>
                <a:spcPts val="1000"/>
              </a:spcBef>
            </a:pPr>
            <a:endParaRPr kumimoji="1" lang="zh-CN" altLang="en-US" sz="2000"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11" name="组合 10">
            <a:extLst>
              <a:ext uri="{FF2B5EF4-FFF2-40B4-BE49-F238E27FC236}">
                <a16:creationId xmlns:a16="http://schemas.microsoft.com/office/drawing/2014/main" id="{A8FA07FE-47D3-3C83-A81E-D332AC87CB7C}"/>
              </a:ext>
            </a:extLst>
          </p:cNvPr>
          <p:cNvGrpSpPr/>
          <p:nvPr>
            <p:custDataLst>
              <p:tags r:id="rId11"/>
            </p:custDataLst>
          </p:nvPr>
        </p:nvGrpSpPr>
        <p:grpSpPr>
          <a:xfrm>
            <a:off x="4823928" y="5208497"/>
            <a:ext cx="288917" cy="370969"/>
            <a:chOff x="5529532" y="4240871"/>
            <a:chExt cx="288917" cy="370969"/>
          </a:xfrm>
        </p:grpSpPr>
        <p:cxnSp>
          <p:nvCxnSpPr>
            <p:cNvPr id="12" name="直接连接符 11">
              <a:extLst>
                <a:ext uri="{FF2B5EF4-FFF2-40B4-BE49-F238E27FC236}">
                  <a16:creationId xmlns:a16="http://schemas.microsoft.com/office/drawing/2014/main" id="{47C70802-A717-60E2-D72D-B647C9EC2DA1}"/>
                </a:ext>
              </a:extLst>
            </p:cNvPr>
            <p:cNvCxnSpPr/>
            <p:nvPr/>
          </p:nvCxnSpPr>
          <p:spPr>
            <a:xfrm>
              <a:off x="5529532" y="4451846"/>
              <a:ext cx="160381" cy="15999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3" name="直接连接符 12">
              <a:extLst>
                <a:ext uri="{FF2B5EF4-FFF2-40B4-BE49-F238E27FC236}">
                  <a16:creationId xmlns:a16="http://schemas.microsoft.com/office/drawing/2014/main" id="{2028C985-AEEF-4ABA-91E1-0EC2314388FB}"/>
                </a:ext>
              </a:extLst>
            </p:cNvPr>
            <p:cNvCxnSpPr/>
            <p:nvPr/>
          </p:nvCxnSpPr>
          <p:spPr>
            <a:xfrm flipV="1">
              <a:off x="5681932" y="4240871"/>
              <a:ext cx="136517" cy="363376"/>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14" name="矩形 13">
            <a:extLst>
              <a:ext uri="{FF2B5EF4-FFF2-40B4-BE49-F238E27FC236}">
                <a16:creationId xmlns:a16="http://schemas.microsoft.com/office/drawing/2014/main" id="{3B51C0FC-EE9D-2AFD-5330-0203C67A2C66}"/>
              </a:ext>
            </a:extLst>
          </p:cNvPr>
          <p:cNvSpPr/>
          <p:nvPr>
            <p:custDataLst>
              <p:tags r:id="rId12"/>
            </p:custDataLst>
          </p:nvPr>
        </p:nvSpPr>
        <p:spPr>
          <a:xfrm>
            <a:off x="5314939" y="4920730"/>
            <a:ext cx="1155940" cy="646331"/>
          </a:xfrm>
          <a:prstGeom prst="rect">
            <a:avLst/>
          </a:prstGeom>
          <a:noFill/>
          <a:ln w="19050">
            <a:solidFill>
              <a:schemeClr val="tx1"/>
            </a:solidFill>
          </a:ln>
        </p:spPr>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a:lnSpc>
                <a:spcPct val="90000"/>
              </a:lnSpc>
              <a:spcBef>
                <a:spcPts val="1000"/>
              </a:spcBef>
            </a:pPr>
            <a:r>
              <a:rPr kumimoji="1" lang="en-US" altLang="zh-CN" sz="2000" b="1" dirty="0">
                <a:ln w="0"/>
                <a:latin typeface="Times New Roman" panose="02020603050405020304" pitchFamily="18" charset="0"/>
                <a:ea typeface="楷体" panose="02010609060101010101" pitchFamily="49" charset="-122"/>
                <a:cs typeface="Times New Roman" panose="02020603050405020304" pitchFamily="18" charset="0"/>
              </a:rPr>
              <a:t>Regular memory</a:t>
            </a:r>
            <a:endParaRPr kumimoji="1" lang="zh-CN" altLang="en-US" sz="2000" b="1"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a:extLst>
              <a:ext uri="{FF2B5EF4-FFF2-40B4-BE49-F238E27FC236}">
                <a16:creationId xmlns:a16="http://schemas.microsoft.com/office/drawing/2014/main" id="{9FAD1AF9-D72D-331F-3B8A-3EDD925B7773}"/>
              </a:ext>
            </a:extLst>
          </p:cNvPr>
          <p:cNvSpPr txBox="1"/>
          <p:nvPr>
            <p:custDataLst>
              <p:tags r:id="rId13"/>
            </p:custDataLst>
          </p:nvPr>
        </p:nvSpPr>
        <p:spPr>
          <a:xfrm>
            <a:off x="5220258" y="5970595"/>
            <a:ext cx="1377637" cy="646331"/>
          </a:xfrm>
          <a:prstGeom prst="rect">
            <a:avLst/>
          </a:prstGeom>
          <a:noFill/>
        </p:spPr>
        <p:txBody>
          <a:bodyPr wrap="square">
            <a:spAutoFit/>
          </a:bodyPr>
          <a:lstStyle/>
          <a:p>
            <a:pPr algn="ctr">
              <a:lnSpc>
                <a:spcPct val="90000"/>
              </a:lnSpc>
              <a:spcBef>
                <a:spcPts val="1000"/>
              </a:spcBef>
            </a:pPr>
            <a:r>
              <a:rPr kumimoji="1" lang="en-US" altLang="zh-CN" sz="2000" b="1" dirty="0">
                <a:ln w="0"/>
                <a:latin typeface="Times New Roman" panose="02020603050405020304" pitchFamily="18" charset="0"/>
                <a:ea typeface="楷体" panose="02010609060101010101" pitchFamily="49" charset="-122"/>
                <a:cs typeface="Times New Roman" panose="02020603050405020304" pitchFamily="18" charset="0"/>
              </a:rPr>
              <a:t>Sensitive memory</a:t>
            </a:r>
            <a:endParaRPr kumimoji="1" lang="zh-CN" altLang="en-US" sz="2000" b="1" dirty="0">
              <a:ln w="0"/>
              <a:latin typeface="Times New Roman" panose="02020603050405020304" pitchFamily="18" charset="0"/>
              <a:ea typeface="楷体" panose="02010609060101010101" pitchFamily="49" charset="-122"/>
              <a:cs typeface="Times New Roman" panose="02020603050405020304" pitchFamily="18" charset="0"/>
            </a:endParaRPr>
          </a:p>
        </p:txBody>
      </p:sp>
    </p:spTree>
    <p:custDataLst>
      <p:tags r:id="rId1"/>
    </p:custDataLst>
    <p:extLst>
      <p:ext uri="{BB962C8B-B14F-4D97-AF65-F5344CB8AC3E}">
        <p14:creationId xmlns:p14="http://schemas.microsoft.com/office/powerpoint/2010/main" val="5994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CF899EF7-70D8-890F-3CD2-4767934BF489}"/>
              </a:ext>
            </a:extLst>
          </p:cNvPr>
          <p:cNvSpPr>
            <a:spLocks noGrp="1"/>
          </p:cNvSpPr>
          <p:nvPr>
            <p:ph idx="1"/>
          </p:nvPr>
        </p:nvSpPr>
        <p:spPr>
          <a:xfrm>
            <a:off x="838200" y="2960483"/>
            <a:ext cx="10515600" cy="3216480"/>
          </a:xfrm>
        </p:spPr>
        <p:txBody>
          <a:bodyPr/>
          <a:lstStyle/>
          <a:p>
            <a:pPr marL="0" indent="0" algn="ctr">
              <a:buNone/>
            </a:pPr>
            <a:r>
              <a:rPr lang="en-US" altLang="zh-CN" sz="7200" dirty="0"/>
              <a:t>Backup</a:t>
            </a:r>
            <a:endParaRPr lang="zh-CN" altLang="en-US" sz="7200" dirty="0"/>
          </a:p>
        </p:txBody>
      </p:sp>
      <p:sp>
        <p:nvSpPr>
          <p:cNvPr id="3" name="标题 2">
            <a:extLst>
              <a:ext uri="{FF2B5EF4-FFF2-40B4-BE49-F238E27FC236}">
                <a16:creationId xmlns:a16="http://schemas.microsoft.com/office/drawing/2014/main" id="{49FBC001-856F-BFED-8EA6-11BE0ED272DE}"/>
              </a:ext>
            </a:extLst>
          </p:cNvPr>
          <p:cNvSpPr>
            <a:spLocks noGrp="1"/>
          </p:cNvSpPr>
          <p:nvPr>
            <p:ph type="title"/>
          </p:nvPr>
        </p:nvSpPr>
        <p:spPr/>
        <p:txBody>
          <a:bodyPr/>
          <a:lstStyle/>
          <a:p>
            <a:endParaRPr lang="zh-CN" altLang="en-US"/>
          </a:p>
        </p:txBody>
      </p:sp>
    </p:spTree>
    <p:extLst>
      <p:ext uri="{BB962C8B-B14F-4D97-AF65-F5344CB8AC3E}">
        <p14:creationId xmlns:p14="http://schemas.microsoft.com/office/powerpoint/2010/main" val="32367893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0FC8B3-8921-2565-00AB-83A07E028895}"/>
              </a:ext>
            </a:extLst>
          </p:cNvPr>
          <p:cNvSpPr>
            <a:spLocks noGrp="1"/>
          </p:cNvSpPr>
          <p:nvPr>
            <p:ph idx="1"/>
          </p:nvPr>
        </p:nvSpPr>
        <p:spPr/>
        <p:txBody>
          <a:bodyPr/>
          <a:lstStyle/>
          <a:p>
            <a:pPr algn="l"/>
            <a:r>
              <a:rPr lang="en-US" altLang="zh-CN" b="0" i="0" u="none" strike="noStrike" baseline="0" dirty="0">
                <a:latin typeface="LinLibertineTB"/>
              </a:rPr>
              <a:t>Function-calls spraying: Attackers may </a:t>
            </a:r>
            <a:r>
              <a:rPr lang="en-US" altLang="zh-CN" b="0" i="0" u="none" strike="noStrike" baseline="0" dirty="0">
                <a:latin typeface="LinLibertineT"/>
              </a:rPr>
              <a:t>execute a large number of </a:t>
            </a:r>
            <a:r>
              <a:rPr lang="en-US" altLang="zh-CN" b="0" i="0" u="none" strike="noStrike" baseline="0" dirty="0">
                <a:latin typeface="Inconsolatazi4-Regular"/>
              </a:rPr>
              <a:t>CALLs </a:t>
            </a:r>
            <a:r>
              <a:rPr lang="en-US" altLang="zh-CN" b="0" i="0" u="none" strike="noStrike" baseline="0" dirty="0">
                <a:latin typeface="LinLibertineT"/>
              </a:rPr>
              <a:t>to adjust </a:t>
            </a:r>
            <a:r>
              <a:rPr lang="en-US" altLang="zh-CN" b="0" i="0" u="none" strike="noStrike" baseline="0" dirty="0">
                <a:latin typeface="Inconsolatazi4-Regular"/>
              </a:rPr>
              <a:t>%SSP</a:t>
            </a:r>
            <a:endParaRPr lang="en-US" altLang="zh-CN" dirty="0">
              <a:latin typeface="LinLibertineT"/>
            </a:endParaRPr>
          </a:p>
          <a:p>
            <a:pPr lvl="1"/>
            <a:r>
              <a:rPr lang="en-US" altLang="zh-CN" sz="1800" b="0" i="0" u="none" strike="noStrike" baseline="0" dirty="0">
                <a:latin typeface="LinLibertineT"/>
              </a:rPr>
              <a:t>Guard page in the start and end of the isolated memory region.</a:t>
            </a:r>
          </a:p>
          <a:p>
            <a:pPr algn="l"/>
            <a:r>
              <a:rPr lang="en-US" altLang="zh-CN" b="0" i="0" u="none" strike="noStrike" baseline="0" dirty="0">
                <a:latin typeface="LinLibertineTB"/>
              </a:rPr>
              <a:t>Arguments corrupting: </a:t>
            </a:r>
            <a:r>
              <a:rPr lang="en-US" altLang="zh-CN" b="0" i="0" u="none" strike="noStrike" baseline="0" dirty="0">
                <a:latin typeface="LinLibertineT"/>
              </a:rPr>
              <a:t>Attackers may tamper with the arguments when they are passed between APIs through non-control data attacks. MPK faces the same threat</a:t>
            </a:r>
            <a:r>
              <a:rPr lang="en-US" altLang="zh-CN" dirty="0">
                <a:latin typeface="LinLibertineT"/>
              </a:rPr>
              <a:t>.</a:t>
            </a:r>
            <a:r>
              <a:rPr lang="zh-CN" altLang="en-US" dirty="0">
                <a:latin typeface="LinLibertineT"/>
              </a:rPr>
              <a:t> </a:t>
            </a:r>
            <a:r>
              <a:rPr lang="en-US" altLang="zh-CN" b="0" i="0" u="none" strike="noStrike" baseline="0" dirty="0">
                <a:latin typeface="LinLibertineT"/>
              </a:rPr>
              <a:t>However, a successful attack has not been demonstrated as of yet. </a:t>
            </a:r>
          </a:p>
          <a:p>
            <a:pPr lvl="1"/>
            <a:r>
              <a:rPr lang="en-US" altLang="zh-CN" sz="1800" b="0" i="0" u="none" strike="noStrike" baseline="0" dirty="0">
                <a:latin typeface="LinLibertineT"/>
              </a:rPr>
              <a:t>A possible solution is to pass arguments through registers.</a:t>
            </a:r>
          </a:p>
          <a:p>
            <a:pPr algn="l"/>
            <a:r>
              <a:rPr lang="en-US" altLang="zh-CN" b="0" i="0" u="none" strike="noStrike" baseline="0" dirty="0">
                <a:latin typeface="LinLibertineTB"/>
              </a:rPr>
              <a:t>Unintended gadgets: </a:t>
            </a:r>
            <a:r>
              <a:rPr lang="en-US" altLang="zh-CN" b="0" i="0" u="none" strike="noStrike" baseline="0" dirty="0">
                <a:latin typeface="LinLibertineT"/>
              </a:rPr>
              <a:t>Attackers could use other WRSS and INCSSP/RSTORSSP (for adjusting %SSP) to corrupt the isolated regions. </a:t>
            </a:r>
          </a:p>
          <a:p>
            <a:pPr lvl="1"/>
            <a:r>
              <a:rPr lang="en-US" altLang="zh-CN" sz="1800" b="0" i="0" u="none" strike="noStrike" baseline="0" dirty="0">
                <a:latin typeface="LinLibertineT"/>
              </a:rPr>
              <a:t>Insert the bound-checks </a:t>
            </a:r>
            <a:r>
              <a:rPr lang="en-US" altLang="zh-CN" sz="1800" dirty="0">
                <a:latin typeface="LinLibertineT"/>
              </a:rPr>
              <a:t>before these instructions.</a:t>
            </a:r>
            <a:endParaRPr lang="zh-CN" altLang="en-US" sz="1800" dirty="0">
              <a:latin typeface="LinLibertineT"/>
            </a:endParaRPr>
          </a:p>
        </p:txBody>
      </p:sp>
      <p:sp>
        <p:nvSpPr>
          <p:cNvPr id="3" name="标题 2">
            <a:extLst>
              <a:ext uri="{FF2B5EF4-FFF2-40B4-BE49-F238E27FC236}">
                <a16:creationId xmlns:a16="http://schemas.microsoft.com/office/drawing/2014/main" id="{55E88E12-4CAF-147A-A0BA-A2873C4AE732}"/>
              </a:ext>
            </a:extLst>
          </p:cNvPr>
          <p:cNvSpPr>
            <a:spLocks noGrp="1"/>
          </p:cNvSpPr>
          <p:nvPr>
            <p:ph type="title"/>
          </p:nvPr>
        </p:nvSpPr>
        <p:spPr/>
        <p:txBody>
          <a:bodyPr/>
          <a:lstStyle/>
          <a:p>
            <a:r>
              <a:rPr lang="en-US" altLang="zh-CN" dirty="0"/>
              <a:t>Possible attacks against CETIS</a:t>
            </a:r>
            <a:endParaRPr lang="zh-CN" altLang="en-US" dirty="0"/>
          </a:p>
        </p:txBody>
      </p:sp>
    </p:spTree>
    <p:extLst>
      <p:ext uri="{BB962C8B-B14F-4D97-AF65-F5344CB8AC3E}">
        <p14:creationId xmlns:p14="http://schemas.microsoft.com/office/powerpoint/2010/main" val="304393175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DF567C6E-B6EE-8CD3-0CF2-2A20C7ADAA78}"/>
              </a:ext>
            </a:extLst>
          </p:cNvPr>
          <p:cNvSpPr>
            <a:spLocks noGrp="1"/>
          </p:cNvSpPr>
          <p:nvPr>
            <p:ph idx="1"/>
          </p:nvPr>
        </p:nvSpPr>
        <p:spPr/>
        <p:txBody>
          <a:bodyPr/>
          <a:lstStyle/>
          <a:p>
            <a:r>
              <a:rPr lang="en-US" altLang="zh-CN" dirty="0"/>
              <a:t>Implicit synchronizations by CETIS</a:t>
            </a:r>
          </a:p>
          <a:p>
            <a:pPr lvl="1"/>
            <a:r>
              <a:rPr lang="en-US" altLang="zh-CN" dirty="0"/>
              <a:t>When the buffer pointer exceeds or reaches the buffer’s boundary;</a:t>
            </a:r>
          </a:p>
          <a:p>
            <a:pPr lvl="1"/>
            <a:r>
              <a:rPr lang="en-US" altLang="zh-CN" dirty="0"/>
              <a:t>When switching the cmfile(isolated memory region).</a:t>
            </a:r>
          </a:p>
          <a:p>
            <a:r>
              <a:rPr lang="en-US" altLang="zh-CN" dirty="0"/>
              <a:t>Explicit synchronizations by users</a:t>
            </a:r>
          </a:p>
          <a:p>
            <a:pPr lvl="1"/>
            <a:r>
              <a:rPr lang="en-US" altLang="zh-CN" dirty="0"/>
              <a:t>When switching the mode.</a:t>
            </a:r>
          </a:p>
          <a:p>
            <a:pPr lvl="1"/>
            <a:r>
              <a:rPr lang="en-US" altLang="zh-CN" dirty="0"/>
              <a:t>Multi-thread.</a:t>
            </a:r>
          </a:p>
          <a:p>
            <a:pPr lvl="1"/>
            <a:endParaRPr lang="zh-CN" altLang="en-US" dirty="0"/>
          </a:p>
        </p:txBody>
      </p:sp>
      <p:sp>
        <p:nvSpPr>
          <p:cNvPr id="3" name="标题 2">
            <a:extLst>
              <a:ext uri="{FF2B5EF4-FFF2-40B4-BE49-F238E27FC236}">
                <a16:creationId xmlns:a16="http://schemas.microsoft.com/office/drawing/2014/main" id="{869E0A8C-C383-E3D4-8356-7DFBC6A27D01}"/>
              </a:ext>
            </a:extLst>
          </p:cNvPr>
          <p:cNvSpPr>
            <a:spLocks noGrp="1"/>
          </p:cNvSpPr>
          <p:nvPr>
            <p:ph type="title"/>
          </p:nvPr>
        </p:nvSpPr>
        <p:spPr/>
        <p:txBody>
          <a:bodyPr/>
          <a:lstStyle/>
          <a:p>
            <a:r>
              <a:rPr lang="en-US" altLang="zh-CN" dirty="0"/>
              <a:t>Maintain the append mode buffer</a:t>
            </a:r>
            <a:endParaRPr lang="zh-CN" altLang="en-US" dirty="0"/>
          </a:p>
        </p:txBody>
      </p:sp>
    </p:spTree>
    <p:extLst>
      <p:ext uri="{BB962C8B-B14F-4D97-AF65-F5344CB8AC3E}">
        <p14:creationId xmlns:p14="http://schemas.microsoft.com/office/powerpoint/2010/main" val="3740938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92E7B-95E3-15AC-6C7C-7012E0D4BBBF}"/>
              </a:ext>
            </a:extLst>
          </p:cNvPr>
          <p:cNvSpPr>
            <a:spLocks noGrp="1"/>
          </p:cNvSpPr>
          <p:nvPr>
            <p:ph idx="1"/>
          </p:nvPr>
        </p:nvSpPr>
        <p:spPr/>
        <p:txBody>
          <a:bodyPr>
            <a:normAutofit/>
          </a:bodyPr>
          <a:lstStyle/>
          <a:p>
            <a:r>
              <a:rPr lang="en-US" altLang="zh-CN" sz="2400" dirty="0"/>
              <a:t>Intra-process memory isolation can be used in:</a:t>
            </a:r>
          </a:p>
          <a:p>
            <a:pPr lvl="1"/>
            <a:r>
              <a:rPr lang="en-US" altLang="zh-CN" sz="2000" dirty="0"/>
              <a:t>Protecting the </a:t>
            </a:r>
            <a:r>
              <a:rPr lang="en-US" altLang="zh-CN" sz="2000" dirty="0">
                <a:solidFill>
                  <a:schemeClr val="accent1"/>
                </a:solidFill>
              </a:rPr>
              <a:t>metadata</a:t>
            </a:r>
            <a:r>
              <a:rPr lang="en-US" altLang="zh-CN" sz="2000" dirty="0"/>
              <a:t> of the memory corruption defenses</a:t>
            </a:r>
          </a:p>
          <a:p>
            <a:pPr lvl="2"/>
            <a:r>
              <a:rPr lang="en-US" altLang="zh-CN" sz="1800" dirty="0"/>
              <a:t>The safe region in CPI, the shadow stack in CFI, the metadata table in CFIXX…</a:t>
            </a:r>
          </a:p>
          <a:p>
            <a:pPr lvl="1"/>
            <a:r>
              <a:rPr lang="en-US" altLang="zh-CN" sz="2000" dirty="0"/>
              <a:t>Protecting the </a:t>
            </a:r>
            <a:r>
              <a:rPr lang="en-US" altLang="zh-CN" sz="2000" dirty="0">
                <a:solidFill>
                  <a:schemeClr val="accent1"/>
                </a:solidFill>
              </a:rPr>
              <a:t>code cache </a:t>
            </a:r>
            <a:r>
              <a:rPr lang="en-US" altLang="zh-CN" sz="2000" dirty="0"/>
              <a:t>of Just-In-Time</a:t>
            </a:r>
            <a:r>
              <a:rPr lang="zh-CN" altLang="en-US" sz="2000" dirty="0"/>
              <a:t> </a:t>
            </a:r>
            <a:r>
              <a:rPr lang="en-US" altLang="zh-CN" sz="2000" dirty="0"/>
              <a:t>compiler</a:t>
            </a:r>
          </a:p>
          <a:p>
            <a:r>
              <a:rPr lang="en-US" altLang="zh-CN" sz="2400" dirty="0"/>
              <a:t>Existing memory isolation mechanisms can be roughly categorized into</a:t>
            </a:r>
            <a:r>
              <a:rPr lang="zh-CN" altLang="en-US" sz="2400" dirty="0"/>
              <a:t>：</a:t>
            </a:r>
            <a:endParaRPr lang="en-US" altLang="zh-CN" sz="2400" dirty="0"/>
          </a:p>
          <a:p>
            <a:pPr lvl="1"/>
            <a:r>
              <a:rPr lang="en-US" altLang="zh-CN" sz="2000" dirty="0"/>
              <a:t>Address-based isolation</a:t>
            </a:r>
          </a:p>
          <a:p>
            <a:pPr lvl="2"/>
            <a:r>
              <a:rPr lang="en-US" altLang="zh-CN" sz="1800" dirty="0">
                <a:solidFill>
                  <a:schemeClr val="accent1"/>
                </a:solidFill>
              </a:rPr>
              <a:t>Intel MPX </a:t>
            </a:r>
            <a:r>
              <a:rPr lang="en-US" altLang="zh-CN" sz="1800" dirty="0"/>
              <a:t>uses bound checks for memory access.</a:t>
            </a:r>
          </a:p>
          <a:p>
            <a:pPr lvl="1"/>
            <a:r>
              <a:rPr lang="en-US" altLang="zh-CN" sz="2000" dirty="0"/>
              <a:t>Domain-based isolation</a:t>
            </a:r>
          </a:p>
          <a:p>
            <a:pPr lvl="2"/>
            <a:r>
              <a:rPr lang="en-US" altLang="zh-CN" sz="1800" dirty="0">
                <a:solidFill>
                  <a:schemeClr val="accent1"/>
                </a:solidFill>
              </a:rPr>
              <a:t>Intel MPK </a:t>
            </a:r>
            <a:r>
              <a:rPr lang="en-US" altLang="zh-CN" sz="1800" dirty="0"/>
              <a:t>switches the permissions of pages.</a:t>
            </a:r>
          </a:p>
          <a:p>
            <a:pPr lvl="2"/>
            <a:r>
              <a:rPr lang="en-US" altLang="zh-CN" sz="1800" dirty="0">
                <a:solidFill>
                  <a:schemeClr val="accent1"/>
                </a:solidFill>
              </a:rPr>
              <a:t>Intel SMAP </a:t>
            </a:r>
            <a:r>
              <a:rPr lang="en-US" altLang="zh-CN" sz="1800" dirty="0"/>
              <a:t>can be used for isolating user-mode pages in ring0.</a:t>
            </a:r>
          </a:p>
        </p:txBody>
      </p:sp>
      <p:sp>
        <p:nvSpPr>
          <p:cNvPr id="3" name="标题 2">
            <a:extLst>
              <a:ext uri="{FF2B5EF4-FFF2-40B4-BE49-F238E27FC236}">
                <a16:creationId xmlns:a16="http://schemas.microsoft.com/office/drawing/2014/main" id="{2A8996A4-C64D-2953-5EA0-25941D320C11}"/>
              </a:ext>
            </a:extLst>
          </p:cNvPr>
          <p:cNvSpPr>
            <a:spLocks noGrp="1"/>
          </p:cNvSpPr>
          <p:nvPr>
            <p:ph type="title"/>
          </p:nvPr>
        </p:nvSpPr>
        <p:spPr/>
        <p:txBody>
          <a:bodyPr/>
          <a:lstStyle/>
          <a:p>
            <a:r>
              <a:rPr lang="en-US" altLang="zh-CN" dirty="0"/>
              <a:t>Intra-process Memory Isolation</a:t>
            </a:r>
            <a:endParaRPr lang="zh-CN" altLang="en-US" dirty="0"/>
          </a:p>
        </p:txBody>
      </p:sp>
      <p:cxnSp>
        <p:nvCxnSpPr>
          <p:cNvPr id="4" name="直接连接符 3">
            <a:extLst>
              <a:ext uri="{FF2B5EF4-FFF2-40B4-BE49-F238E27FC236}">
                <a16:creationId xmlns:a16="http://schemas.microsoft.com/office/drawing/2014/main" id="{AC018837-C795-7828-8431-36285BF0CB7D}"/>
              </a:ext>
            </a:extLst>
          </p:cNvPr>
          <p:cNvCxnSpPr>
            <a:cxnSpLocks/>
          </p:cNvCxnSpPr>
          <p:nvPr/>
        </p:nvCxnSpPr>
        <p:spPr>
          <a:xfrm>
            <a:off x="5314939" y="4722413"/>
            <a:ext cx="0" cy="2019067"/>
          </a:xfrm>
          <a:prstGeom prst="line">
            <a:avLst/>
          </a:prstGeom>
          <a:ln w="19050"/>
        </p:spPr>
        <p:style>
          <a:lnRef idx="1">
            <a:schemeClr val="dk1"/>
          </a:lnRef>
          <a:fillRef idx="0">
            <a:schemeClr val="dk1"/>
          </a:fillRef>
          <a:effectRef idx="0">
            <a:schemeClr val="dk1"/>
          </a:effectRef>
          <a:fontRef idx="minor">
            <a:schemeClr val="tx1"/>
          </a:fontRef>
        </p:style>
      </p:cxnSp>
      <p:cxnSp>
        <p:nvCxnSpPr>
          <p:cNvPr id="5" name="直接连接符 4">
            <a:extLst>
              <a:ext uri="{FF2B5EF4-FFF2-40B4-BE49-F238E27FC236}">
                <a16:creationId xmlns:a16="http://schemas.microsoft.com/office/drawing/2014/main" id="{0F31A91A-6093-7EAA-034B-50F859408264}"/>
              </a:ext>
            </a:extLst>
          </p:cNvPr>
          <p:cNvCxnSpPr>
            <a:cxnSpLocks/>
          </p:cNvCxnSpPr>
          <p:nvPr/>
        </p:nvCxnSpPr>
        <p:spPr>
          <a:xfrm>
            <a:off x="6471979" y="4702794"/>
            <a:ext cx="0" cy="2048017"/>
          </a:xfrm>
          <a:prstGeom prst="line">
            <a:avLst/>
          </a:prstGeom>
          <a:ln w="19050"/>
        </p:spPr>
        <p:style>
          <a:lnRef idx="1">
            <a:schemeClr val="dk1"/>
          </a:lnRef>
          <a:fillRef idx="0">
            <a:schemeClr val="dk1"/>
          </a:fillRef>
          <a:effectRef idx="0">
            <a:schemeClr val="dk1"/>
          </a:effectRef>
          <a:fontRef idx="minor">
            <a:schemeClr val="tx1"/>
          </a:fontRef>
        </p:style>
      </p:cxnSp>
      <p:sp>
        <p:nvSpPr>
          <p:cNvPr id="6" name="矩形 5">
            <a:extLst>
              <a:ext uri="{FF2B5EF4-FFF2-40B4-BE49-F238E27FC236}">
                <a16:creationId xmlns:a16="http://schemas.microsoft.com/office/drawing/2014/main" id="{3FB825D2-174E-5F11-0927-2F21637E990A}"/>
              </a:ext>
            </a:extLst>
          </p:cNvPr>
          <p:cNvSpPr/>
          <p:nvPr/>
        </p:nvSpPr>
        <p:spPr>
          <a:xfrm>
            <a:off x="5314939" y="6010688"/>
            <a:ext cx="1155940" cy="590931"/>
          </a:xfrm>
          <a:prstGeom prst="rect">
            <a:avLst/>
          </a:prstGeom>
          <a:pattFill prst="wdUpDiag">
            <a:fgClr>
              <a:schemeClr val="accent1">
                <a:lumMod val="40000"/>
                <a:lumOff val="60000"/>
              </a:schemeClr>
            </a:fgClr>
            <a:bgClr>
              <a:schemeClr val="bg1"/>
            </a:bgClr>
          </a:pattFill>
          <a:ln w="19050">
            <a:solidFill>
              <a:schemeClr val="tx1"/>
            </a:solidFill>
          </a:ln>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p>
            <a:pPr algn="ctr">
              <a:lnSpc>
                <a:spcPct val="90000"/>
              </a:lnSpc>
              <a:spcBef>
                <a:spcPts val="1000"/>
              </a:spcBef>
            </a:pPr>
            <a:endParaRPr kumimoji="1" lang="zh-CN" altLang="en-US" b="1"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7" name="文本框 6">
            <a:extLst>
              <a:ext uri="{FF2B5EF4-FFF2-40B4-BE49-F238E27FC236}">
                <a16:creationId xmlns:a16="http://schemas.microsoft.com/office/drawing/2014/main" id="{B3246E61-F4C1-BC70-24AD-8067F0810596}"/>
              </a:ext>
            </a:extLst>
          </p:cNvPr>
          <p:cNvSpPr txBox="1"/>
          <p:nvPr/>
        </p:nvSpPr>
        <p:spPr>
          <a:xfrm>
            <a:off x="7274745" y="5157137"/>
            <a:ext cx="1010034" cy="369332"/>
          </a:xfrm>
          <a:prstGeom prst="rect">
            <a:avLst/>
          </a:prstGeom>
          <a:noFill/>
        </p:spPr>
        <p:txBody>
          <a:bodyPr wrap="square" rtlCol="0">
            <a:spAutoFit/>
          </a:bodyPr>
          <a:lstStyle/>
          <a:p>
            <a:pPr algn="ctr">
              <a:lnSpc>
                <a:spcPct val="90000"/>
              </a:lnSpc>
              <a:spcBef>
                <a:spcPts val="1000"/>
              </a:spcBef>
            </a:pPr>
            <a:r>
              <a:rPr kumimoji="1" lang="en-US" altLang="zh-CN"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*ptr1</a:t>
            </a:r>
          </a:p>
        </p:txBody>
      </p:sp>
      <p:cxnSp>
        <p:nvCxnSpPr>
          <p:cNvPr id="8" name="直接箭头连接符 7">
            <a:extLst>
              <a:ext uri="{FF2B5EF4-FFF2-40B4-BE49-F238E27FC236}">
                <a16:creationId xmlns:a16="http://schemas.microsoft.com/office/drawing/2014/main" id="{0BC6A06B-DBBF-99F1-56D3-F255D8922193}"/>
              </a:ext>
            </a:extLst>
          </p:cNvPr>
          <p:cNvCxnSpPr>
            <a:cxnSpLocks/>
            <a:stCxn id="36" idx="1"/>
          </p:cNvCxnSpPr>
          <p:nvPr/>
        </p:nvCxnSpPr>
        <p:spPr>
          <a:xfrm flipH="1">
            <a:off x="6470879" y="5368602"/>
            <a:ext cx="878492" cy="80836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E8ADDC18-2F2F-0336-CBF9-4833510588F0}"/>
              </a:ext>
            </a:extLst>
          </p:cNvPr>
          <p:cNvSpPr/>
          <p:nvPr/>
        </p:nvSpPr>
        <p:spPr>
          <a:xfrm>
            <a:off x="5314939" y="4920730"/>
            <a:ext cx="1155940" cy="646331"/>
          </a:xfrm>
          <a:prstGeom prst="rect">
            <a:avLst/>
          </a:prstGeom>
          <a:noFill/>
          <a:ln w="19050">
            <a:solidFill>
              <a:schemeClr val="tx1"/>
            </a:solidFill>
          </a:ln>
        </p:spPr>
        <p:txBody>
          <a:bodyPr rot="0" spcFirstLastPara="0" vertOverflow="overflow" horzOverflow="overflow" vert="horz" wrap="square" lIns="0" tIns="45720" rIns="0" bIns="45720" numCol="1" spcCol="0" rtlCol="0" fromWordArt="0" anchor="ctr" anchorCtr="0" forceAA="0" compatLnSpc="1">
            <a:prstTxWarp prst="textNoShape">
              <a:avLst/>
            </a:prstTxWarp>
            <a:spAutoFit/>
          </a:bodyPr>
          <a:lstStyle/>
          <a:p>
            <a:pPr algn="ctr">
              <a:lnSpc>
                <a:spcPct val="90000"/>
              </a:lnSpc>
              <a:spcBef>
                <a:spcPts val="1000"/>
              </a:spcBef>
            </a:pPr>
            <a:r>
              <a:rPr kumimoji="1" lang="en-US" altLang="zh-CN" sz="2000" b="1" dirty="0">
                <a:ln w="0"/>
                <a:latin typeface="Times New Roman" panose="02020603050405020304" pitchFamily="18" charset="0"/>
                <a:ea typeface="楷体" panose="02010609060101010101" pitchFamily="49" charset="-122"/>
                <a:cs typeface="Times New Roman" panose="02020603050405020304" pitchFamily="18" charset="0"/>
              </a:rPr>
              <a:t>Regular memory</a:t>
            </a:r>
            <a:endParaRPr kumimoji="1" lang="zh-CN" altLang="en-US" sz="2000" b="1" dirty="0">
              <a:ln w="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15" name="文本框 14">
            <a:extLst>
              <a:ext uri="{FF2B5EF4-FFF2-40B4-BE49-F238E27FC236}">
                <a16:creationId xmlns:a16="http://schemas.microsoft.com/office/drawing/2014/main" id="{F2AEEAD5-9C90-DBAD-AD1E-E7BF8C08FC6B}"/>
              </a:ext>
            </a:extLst>
          </p:cNvPr>
          <p:cNvSpPr txBox="1"/>
          <p:nvPr/>
        </p:nvSpPr>
        <p:spPr>
          <a:xfrm>
            <a:off x="5220258" y="5970595"/>
            <a:ext cx="1377637" cy="646331"/>
          </a:xfrm>
          <a:prstGeom prst="rect">
            <a:avLst/>
          </a:prstGeom>
          <a:noFill/>
        </p:spPr>
        <p:txBody>
          <a:bodyPr wrap="square">
            <a:spAutoFit/>
          </a:bodyPr>
          <a:lstStyle/>
          <a:p>
            <a:pPr algn="ctr">
              <a:lnSpc>
                <a:spcPct val="90000"/>
              </a:lnSpc>
              <a:spcBef>
                <a:spcPts val="1000"/>
              </a:spcBef>
            </a:pPr>
            <a:r>
              <a:rPr kumimoji="1" lang="en-US" altLang="zh-CN" sz="2000" b="1" dirty="0">
                <a:ln w="0"/>
                <a:latin typeface="Times New Roman" panose="02020603050405020304" pitchFamily="18" charset="0"/>
                <a:ea typeface="楷体" panose="02010609060101010101" pitchFamily="49" charset="-122"/>
                <a:cs typeface="Times New Roman" panose="02020603050405020304" pitchFamily="18" charset="0"/>
              </a:rPr>
              <a:t>Sensitive memory</a:t>
            </a:r>
            <a:endParaRPr kumimoji="1" lang="zh-CN" altLang="en-US" sz="2000" b="1" dirty="0">
              <a:ln w="0"/>
              <a:latin typeface="Times New Roman" panose="02020603050405020304" pitchFamily="18" charset="0"/>
              <a:ea typeface="楷体" panose="02010609060101010101" pitchFamily="49" charset="-122"/>
              <a:cs typeface="Times New Roman" panose="02020603050405020304" pitchFamily="18" charset="0"/>
            </a:endParaRPr>
          </a:p>
        </p:txBody>
      </p:sp>
      <p:grpSp>
        <p:nvGrpSpPr>
          <p:cNvPr id="28" name="组合 27">
            <a:extLst>
              <a:ext uri="{FF2B5EF4-FFF2-40B4-BE49-F238E27FC236}">
                <a16:creationId xmlns:a16="http://schemas.microsoft.com/office/drawing/2014/main" id="{FA1C24F2-1DA2-ABB7-2683-E792A242209A}"/>
              </a:ext>
            </a:extLst>
          </p:cNvPr>
          <p:cNvGrpSpPr/>
          <p:nvPr/>
        </p:nvGrpSpPr>
        <p:grpSpPr>
          <a:xfrm>
            <a:off x="7432435" y="4893683"/>
            <a:ext cx="3016089" cy="314444"/>
            <a:chOff x="8610536" y="5003646"/>
            <a:chExt cx="3016089" cy="314444"/>
          </a:xfrm>
        </p:grpSpPr>
        <p:pic>
          <p:nvPicPr>
            <p:cNvPr id="19" name="图片 18">
              <a:extLst>
                <a:ext uri="{FF2B5EF4-FFF2-40B4-BE49-F238E27FC236}">
                  <a16:creationId xmlns:a16="http://schemas.microsoft.com/office/drawing/2014/main" id="{2027D5BC-46D7-4657-56BF-0E95909CAA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610536" y="5003646"/>
              <a:ext cx="277302" cy="237528"/>
            </a:xfrm>
            <a:prstGeom prst="rect">
              <a:avLst/>
            </a:prstGeom>
          </p:spPr>
        </p:pic>
        <p:sp>
          <p:nvSpPr>
            <p:cNvPr id="22" name="文本框 21">
              <a:extLst>
                <a:ext uri="{FF2B5EF4-FFF2-40B4-BE49-F238E27FC236}">
                  <a16:creationId xmlns:a16="http://schemas.microsoft.com/office/drawing/2014/main" id="{EE9E2EB9-83C7-6865-4242-A00244ADB74B}"/>
                </a:ext>
              </a:extLst>
            </p:cNvPr>
            <p:cNvSpPr txBox="1"/>
            <p:nvPr/>
          </p:nvSpPr>
          <p:spPr>
            <a:xfrm>
              <a:off x="8849898" y="5018649"/>
              <a:ext cx="2776727" cy="299441"/>
            </a:xfrm>
            <a:prstGeom prst="rect">
              <a:avLst/>
            </a:prstGeom>
            <a:noFill/>
          </p:spPr>
          <p:txBody>
            <a:bodyPr wrap="square">
              <a:spAutoFit/>
            </a:bodyPr>
            <a:lstStyle/>
            <a:p>
              <a:pPr marL="0" indent="0">
                <a:lnSpc>
                  <a:spcPct val="70000"/>
                </a:lnSpc>
                <a:spcBef>
                  <a:spcPts val="600"/>
                </a:spcBef>
                <a:buNone/>
              </a:pPr>
              <a:r>
                <a:rPr kumimoji="1" lang="en-US" altLang="zh-CN" sz="1800" dirty="0">
                  <a:latin typeface="Times New Roman" panose="02020603050405020304" pitchFamily="18" charset="0"/>
                  <a:cs typeface="Times New Roman" panose="02020603050405020304" pitchFamily="18" charset="0"/>
                </a:rPr>
                <a:t>Enable</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Access</a:t>
              </a:r>
              <a:r>
                <a:rPr kumimoji="1" lang="zh-CN" altLang="en-US" sz="1800" dirty="0">
                  <a:latin typeface="Times New Roman" panose="02020603050405020304" pitchFamily="18" charset="0"/>
                  <a:cs typeface="Times New Roman" panose="02020603050405020304" pitchFamily="18" charset="0"/>
                </a:rPr>
                <a:t> </a:t>
              </a:r>
              <a:r>
                <a:rPr kumimoji="1" lang="en-US" altLang="zh-CN" sz="1800" dirty="0">
                  <a:latin typeface="Times New Roman" panose="02020603050405020304" pitchFamily="18" charset="0"/>
                  <a:cs typeface="Times New Roman" panose="02020603050405020304" pitchFamily="18" charset="0"/>
                </a:rPr>
                <a:t>Permission</a:t>
              </a:r>
            </a:p>
          </p:txBody>
        </p:sp>
      </p:grpSp>
      <p:grpSp>
        <p:nvGrpSpPr>
          <p:cNvPr id="29" name="组合 28">
            <a:extLst>
              <a:ext uri="{FF2B5EF4-FFF2-40B4-BE49-F238E27FC236}">
                <a16:creationId xmlns:a16="http://schemas.microsoft.com/office/drawing/2014/main" id="{B241F1C9-C648-0962-4AF3-8A676250D602}"/>
              </a:ext>
            </a:extLst>
          </p:cNvPr>
          <p:cNvGrpSpPr/>
          <p:nvPr/>
        </p:nvGrpSpPr>
        <p:grpSpPr>
          <a:xfrm>
            <a:off x="7432435" y="5584220"/>
            <a:ext cx="3016089" cy="301220"/>
            <a:chOff x="9436355" y="5785023"/>
            <a:chExt cx="3016089" cy="301220"/>
          </a:xfrm>
        </p:grpSpPr>
        <p:pic>
          <p:nvPicPr>
            <p:cNvPr id="20" name="图片 19">
              <a:extLst>
                <a:ext uri="{FF2B5EF4-FFF2-40B4-BE49-F238E27FC236}">
                  <a16:creationId xmlns:a16="http://schemas.microsoft.com/office/drawing/2014/main" id="{051AE6CB-A200-A011-CB32-D7406D11187A}"/>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436355" y="5785023"/>
              <a:ext cx="265759" cy="227641"/>
            </a:xfrm>
            <a:prstGeom prst="rect">
              <a:avLst/>
            </a:prstGeom>
          </p:spPr>
        </p:pic>
        <p:sp>
          <p:nvSpPr>
            <p:cNvPr id="24" name="文本框 23">
              <a:extLst>
                <a:ext uri="{FF2B5EF4-FFF2-40B4-BE49-F238E27FC236}">
                  <a16:creationId xmlns:a16="http://schemas.microsoft.com/office/drawing/2014/main" id="{1699643C-DC67-53B1-8F82-4E29D2E46E80}"/>
                </a:ext>
              </a:extLst>
            </p:cNvPr>
            <p:cNvSpPr txBox="1"/>
            <p:nvPr/>
          </p:nvSpPr>
          <p:spPr>
            <a:xfrm>
              <a:off x="9640929" y="5794368"/>
              <a:ext cx="2811515" cy="291875"/>
            </a:xfrm>
            <a:prstGeom prst="rect">
              <a:avLst/>
            </a:prstGeom>
            <a:noFill/>
          </p:spPr>
          <p:txBody>
            <a:bodyPr wrap="square">
              <a:spAutoFit/>
            </a:bodyPr>
            <a:lstStyle>
              <a:defPPr>
                <a:defRPr lang="zh-CN"/>
              </a:defPPr>
              <a:lvl1pPr indent="0">
                <a:lnSpc>
                  <a:spcPct val="70000"/>
                </a:lnSpc>
                <a:spcBef>
                  <a:spcPts val="600"/>
                </a:spcBef>
                <a:buNone/>
                <a:defRPr kumimoji="1">
                  <a:latin typeface="Times New Roman" panose="02020603050405020304" pitchFamily="18" charset="0"/>
                  <a:cs typeface="Times New Roman" panose="02020603050405020304" pitchFamily="18" charset="0"/>
                </a:defRPr>
              </a:lvl1pPr>
            </a:lstStyle>
            <a:p>
              <a:r>
                <a:rPr lang="en-US" altLang="zh-CN" dirty="0"/>
                <a:t>Disable</a:t>
              </a:r>
              <a:r>
                <a:rPr lang="zh-CN" altLang="en-US" dirty="0"/>
                <a:t> </a:t>
              </a:r>
              <a:r>
                <a:rPr lang="en-US" altLang="zh-CN" dirty="0"/>
                <a:t>Access</a:t>
              </a:r>
              <a:r>
                <a:rPr lang="zh-CN" altLang="en-US" dirty="0"/>
                <a:t> </a:t>
              </a:r>
              <a:r>
                <a:rPr lang="en-US" altLang="zh-CN" dirty="0"/>
                <a:t>Permission</a:t>
              </a:r>
              <a:r>
                <a:rPr lang="zh-CN" altLang="en-US" dirty="0"/>
                <a:t> </a:t>
              </a:r>
            </a:p>
          </p:txBody>
        </p:sp>
      </p:grpSp>
      <p:grpSp>
        <p:nvGrpSpPr>
          <p:cNvPr id="31" name="组合 30">
            <a:extLst>
              <a:ext uri="{FF2B5EF4-FFF2-40B4-BE49-F238E27FC236}">
                <a16:creationId xmlns:a16="http://schemas.microsoft.com/office/drawing/2014/main" id="{FCAE26A0-F09A-EE3F-06EF-527819E37C21}"/>
              </a:ext>
            </a:extLst>
          </p:cNvPr>
          <p:cNvGrpSpPr/>
          <p:nvPr/>
        </p:nvGrpSpPr>
        <p:grpSpPr>
          <a:xfrm>
            <a:off x="6765115" y="5526469"/>
            <a:ext cx="288917" cy="370969"/>
            <a:chOff x="5529532" y="4240871"/>
            <a:chExt cx="288917" cy="370969"/>
          </a:xfrm>
        </p:grpSpPr>
        <p:cxnSp>
          <p:nvCxnSpPr>
            <p:cNvPr id="32" name="直接连接符 31">
              <a:extLst>
                <a:ext uri="{FF2B5EF4-FFF2-40B4-BE49-F238E27FC236}">
                  <a16:creationId xmlns:a16="http://schemas.microsoft.com/office/drawing/2014/main" id="{BDDB4093-26F9-8D21-29BB-7D3CC077623B}"/>
                </a:ext>
              </a:extLst>
            </p:cNvPr>
            <p:cNvCxnSpPr/>
            <p:nvPr/>
          </p:nvCxnSpPr>
          <p:spPr>
            <a:xfrm>
              <a:off x="5529532" y="4451846"/>
              <a:ext cx="160381" cy="159994"/>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33" name="直接连接符 32">
              <a:extLst>
                <a:ext uri="{FF2B5EF4-FFF2-40B4-BE49-F238E27FC236}">
                  <a16:creationId xmlns:a16="http://schemas.microsoft.com/office/drawing/2014/main" id="{1237B5AB-C707-3428-898C-5B3D730ED88F}"/>
                </a:ext>
              </a:extLst>
            </p:cNvPr>
            <p:cNvCxnSpPr/>
            <p:nvPr/>
          </p:nvCxnSpPr>
          <p:spPr>
            <a:xfrm flipV="1">
              <a:off x="5681932" y="4240871"/>
              <a:ext cx="136517" cy="363376"/>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grpSp>
      <p:sp>
        <p:nvSpPr>
          <p:cNvPr id="36" name="矩形 35">
            <a:extLst>
              <a:ext uri="{FF2B5EF4-FFF2-40B4-BE49-F238E27FC236}">
                <a16:creationId xmlns:a16="http://schemas.microsoft.com/office/drawing/2014/main" id="{3BE34B50-FF3D-A549-1C76-73C60D810E8B}"/>
              </a:ext>
            </a:extLst>
          </p:cNvPr>
          <p:cNvSpPr/>
          <p:nvPr/>
        </p:nvSpPr>
        <p:spPr>
          <a:xfrm>
            <a:off x="7349371" y="4816606"/>
            <a:ext cx="2962638" cy="1103991"/>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文本框 38">
            <a:extLst>
              <a:ext uri="{FF2B5EF4-FFF2-40B4-BE49-F238E27FC236}">
                <a16:creationId xmlns:a16="http://schemas.microsoft.com/office/drawing/2014/main" id="{0DE24617-1E43-58C5-2A26-A9994B86827C}"/>
              </a:ext>
            </a:extLst>
          </p:cNvPr>
          <p:cNvSpPr txBox="1"/>
          <p:nvPr/>
        </p:nvSpPr>
        <p:spPr>
          <a:xfrm>
            <a:off x="7273020" y="6135812"/>
            <a:ext cx="1010034" cy="369332"/>
          </a:xfrm>
          <a:prstGeom prst="rect">
            <a:avLst/>
          </a:prstGeom>
          <a:noFill/>
        </p:spPr>
        <p:txBody>
          <a:bodyPr wrap="square" rtlCol="0">
            <a:spAutoFit/>
          </a:bodyPr>
          <a:lstStyle/>
          <a:p>
            <a:pPr algn="ctr">
              <a:lnSpc>
                <a:spcPct val="90000"/>
              </a:lnSpc>
              <a:spcBef>
                <a:spcPts val="1000"/>
              </a:spcBef>
            </a:pPr>
            <a:r>
              <a:rPr kumimoji="1" lang="en-US" altLang="zh-CN" sz="2000" b="1" dirty="0">
                <a:solidFill>
                  <a:prstClr val="black"/>
                </a:solidFill>
                <a:latin typeface="Times New Roman" panose="02020603050405020304" pitchFamily="18" charset="0"/>
                <a:ea typeface="楷体" panose="02010609060101010101" pitchFamily="49" charset="-122"/>
                <a:cs typeface="Times New Roman" panose="02020603050405020304" pitchFamily="18" charset="0"/>
              </a:rPr>
              <a:t>*ptr2</a:t>
            </a:r>
          </a:p>
        </p:txBody>
      </p:sp>
      <p:sp>
        <p:nvSpPr>
          <p:cNvPr id="40" name="矩形 39">
            <a:extLst>
              <a:ext uri="{FF2B5EF4-FFF2-40B4-BE49-F238E27FC236}">
                <a16:creationId xmlns:a16="http://schemas.microsoft.com/office/drawing/2014/main" id="{BB4F9363-A0FF-BDE8-D1F2-5E62A946CE95}"/>
              </a:ext>
            </a:extLst>
          </p:cNvPr>
          <p:cNvSpPr/>
          <p:nvPr/>
        </p:nvSpPr>
        <p:spPr>
          <a:xfrm>
            <a:off x="7349370" y="6108080"/>
            <a:ext cx="2776725" cy="394129"/>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1" name="直接箭头连接符 40">
            <a:extLst>
              <a:ext uri="{FF2B5EF4-FFF2-40B4-BE49-F238E27FC236}">
                <a16:creationId xmlns:a16="http://schemas.microsoft.com/office/drawing/2014/main" id="{E18025C3-5361-6BCA-785D-A8D55B572055}"/>
              </a:ext>
            </a:extLst>
          </p:cNvPr>
          <p:cNvCxnSpPr>
            <a:cxnSpLocks/>
            <a:stCxn id="40" idx="1"/>
          </p:cNvCxnSpPr>
          <p:nvPr/>
        </p:nvCxnSpPr>
        <p:spPr>
          <a:xfrm flipH="1">
            <a:off x="6470879" y="6305145"/>
            <a:ext cx="878491" cy="172268"/>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42" name="十字形 41">
            <a:extLst>
              <a:ext uri="{FF2B5EF4-FFF2-40B4-BE49-F238E27FC236}">
                <a16:creationId xmlns:a16="http://schemas.microsoft.com/office/drawing/2014/main" id="{6EF2387F-FDC6-102A-59A3-D20FCEC40601}"/>
              </a:ext>
            </a:extLst>
          </p:cNvPr>
          <p:cNvSpPr/>
          <p:nvPr/>
        </p:nvSpPr>
        <p:spPr>
          <a:xfrm rot="18956397">
            <a:off x="6797401" y="6227721"/>
            <a:ext cx="327804" cy="321639"/>
          </a:xfrm>
          <a:prstGeom prst="plus">
            <a:avLst>
              <a:gd name="adj" fmla="val 38410"/>
            </a:avLst>
          </a:prstGeom>
          <a:solidFill>
            <a:srgbClr val="FF0000"/>
          </a:solidFill>
          <a:ln w="19050">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l">
              <a:lnSpc>
                <a:spcPct val="90000"/>
              </a:lnSpc>
              <a:spcBef>
                <a:spcPts val="1000"/>
              </a:spcBef>
            </a:pPr>
            <a:endParaRPr kumimoji="1" lang="zh-CN" altLang="en-US" sz="2000" dirty="0">
              <a:ln w="0"/>
              <a:latin typeface="Times New Roman" panose="02020603050405020304" pitchFamily="18" charset="0"/>
              <a:ea typeface="楷体" panose="02010609060101010101" pitchFamily="49" charset="-122"/>
              <a:cs typeface="Times New Roman" panose="02020603050405020304" pitchFamily="18" charset="0"/>
            </a:endParaRPr>
          </a:p>
        </p:txBody>
      </p:sp>
    </p:spTree>
    <p:extLst>
      <p:ext uri="{BB962C8B-B14F-4D97-AF65-F5344CB8AC3E}">
        <p14:creationId xmlns:p14="http://schemas.microsoft.com/office/powerpoint/2010/main" val="426541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2D92E7B-95E3-15AC-6C7C-7012E0D4BBBF}"/>
              </a:ext>
            </a:extLst>
          </p:cNvPr>
          <p:cNvSpPr>
            <a:spLocks noGrp="1"/>
          </p:cNvSpPr>
          <p:nvPr>
            <p:ph idx="1"/>
          </p:nvPr>
        </p:nvSpPr>
        <p:spPr/>
        <p:txBody>
          <a:bodyPr>
            <a:normAutofit/>
          </a:bodyPr>
          <a:lstStyle/>
          <a:p>
            <a:r>
              <a:rPr lang="en-US" altLang="zh-CN" sz="2400" dirty="0"/>
              <a:t>Intra-process memory isolation can be used in:</a:t>
            </a:r>
          </a:p>
          <a:p>
            <a:pPr lvl="1"/>
            <a:r>
              <a:rPr lang="en-US" altLang="zh-CN" sz="2000" dirty="0"/>
              <a:t>Protecting the </a:t>
            </a:r>
            <a:r>
              <a:rPr lang="en-US" altLang="zh-CN" sz="2000" dirty="0">
                <a:solidFill>
                  <a:schemeClr val="accent1"/>
                </a:solidFill>
              </a:rPr>
              <a:t>metadata</a:t>
            </a:r>
            <a:r>
              <a:rPr lang="en-US" altLang="zh-CN" sz="2000" dirty="0"/>
              <a:t> of the memory corruption defenses</a:t>
            </a:r>
          </a:p>
          <a:p>
            <a:pPr lvl="2"/>
            <a:r>
              <a:rPr lang="en-US" altLang="zh-CN" sz="1800" dirty="0"/>
              <a:t>The safe region in CPI, the shadow stack in CFI, the metadata table in CFIXX…</a:t>
            </a:r>
          </a:p>
          <a:p>
            <a:pPr lvl="1"/>
            <a:r>
              <a:rPr lang="en-US" altLang="zh-CN" sz="2000" dirty="0"/>
              <a:t>Protecting the </a:t>
            </a:r>
            <a:r>
              <a:rPr lang="en-US" altLang="zh-CN" sz="2000" dirty="0">
                <a:solidFill>
                  <a:schemeClr val="accent1"/>
                </a:solidFill>
              </a:rPr>
              <a:t>code cache </a:t>
            </a:r>
            <a:r>
              <a:rPr lang="en-US" altLang="zh-CN" sz="2000" dirty="0"/>
              <a:t>of Just-In-Time</a:t>
            </a:r>
            <a:r>
              <a:rPr lang="zh-CN" altLang="en-US" sz="2000" dirty="0"/>
              <a:t> </a:t>
            </a:r>
            <a:r>
              <a:rPr lang="en-US" altLang="zh-CN" sz="2000" dirty="0"/>
              <a:t>compiler</a:t>
            </a:r>
          </a:p>
          <a:p>
            <a:r>
              <a:rPr lang="en-US" altLang="zh-CN" sz="2400" dirty="0"/>
              <a:t>Existing memory isolation mechanisms can be roughly categorized into</a:t>
            </a:r>
            <a:r>
              <a:rPr lang="zh-CN" altLang="en-US" sz="2400" dirty="0"/>
              <a:t>：</a:t>
            </a:r>
            <a:endParaRPr lang="en-US" altLang="zh-CN" sz="2400" dirty="0"/>
          </a:p>
          <a:p>
            <a:pPr lvl="1"/>
            <a:r>
              <a:rPr lang="en-US" altLang="zh-CN" sz="2000" dirty="0"/>
              <a:t>Address-based isolation</a:t>
            </a:r>
          </a:p>
          <a:p>
            <a:pPr lvl="2"/>
            <a:r>
              <a:rPr lang="en-US" altLang="zh-CN" sz="1800" dirty="0">
                <a:solidFill>
                  <a:schemeClr val="accent1"/>
                </a:solidFill>
              </a:rPr>
              <a:t>Intel MPX </a:t>
            </a:r>
            <a:r>
              <a:rPr lang="en-US" altLang="zh-CN" sz="1800" dirty="0"/>
              <a:t>uses bound checks for memory access.</a:t>
            </a:r>
          </a:p>
          <a:p>
            <a:pPr lvl="1"/>
            <a:r>
              <a:rPr lang="en-US" altLang="zh-CN" sz="2000" dirty="0"/>
              <a:t>Domain-based isolation</a:t>
            </a:r>
          </a:p>
          <a:p>
            <a:pPr lvl="2"/>
            <a:r>
              <a:rPr lang="en-US" altLang="zh-CN" sz="1800" dirty="0">
                <a:solidFill>
                  <a:schemeClr val="accent1"/>
                </a:solidFill>
              </a:rPr>
              <a:t>Intel MPK </a:t>
            </a:r>
            <a:r>
              <a:rPr lang="en-US" altLang="zh-CN" sz="1800" dirty="0"/>
              <a:t>switches the permissions of pages.</a:t>
            </a:r>
          </a:p>
          <a:p>
            <a:pPr lvl="2"/>
            <a:r>
              <a:rPr lang="en-US" altLang="zh-CN" sz="1800" dirty="0">
                <a:solidFill>
                  <a:schemeClr val="accent1"/>
                </a:solidFill>
              </a:rPr>
              <a:t>Intel SMAP </a:t>
            </a:r>
            <a:r>
              <a:rPr lang="en-US" altLang="zh-CN" sz="1800" dirty="0"/>
              <a:t>can be used for isolating user-mode pages in ring0.</a:t>
            </a:r>
          </a:p>
          <a:p>
            <a:pPr marL="0" indent="0">
              <a:buNone/>
            </a:pPr>
            <a:endParaRPr lang="en-US" altLang="zh-CN" dirty="0"/>
          </a:p>
          <a:p>
            <a:r>
              <a:rPr lang="en-US" altLang="zh-CN" sz="2400" dirty="0">
                <a:solidFill>
                  <a:schemeClr val="accent1"/>
                </a:solidFill>
              </a:rPr>
              <a:t>They are not efficient enough.</a:t>
            </a:r>
          </a:p>
        </p:txBody>
      </p:sp>
      <p:sp>
        <p:nvSpPr>
          <p:cNvPr id="3" name="标题 2">
            <a:extLst>
              <a:ext uri="{FF2B5EF4-FFF2-40B4-BE49-F238E27FC236}">
                <a16:creationId xmlns:a16="http://schemas.microsoft.com/office/drawing/2014/main" id="{2A8996A4-C64D-2953-5EA0-25941D320C11}"/>
              </a:ext>
            </a:extLst>
          </p:cNvPr>
          <p:cNvSpPr>
            <a:spLocks noGrp="1"/>
          </p:cNvSpPr>
          <p:nvPr>
            <p:ph type="title"/>
          </p:nvPr>
        </p:nvSpPr>
        <p:spPr/>
        <p:txBody>
          <a:bodyPr/>
          <a:lstStyle/>
          <a:p>
            <a:r>
              <a:rPr lang="en-US" altLang="zh-CN" dirty="0"/>
              <a:t>Intra-process Memory Isolation</a:t>
            </a:r>
            <a:endParaRPr lang="zh-CN" altLang="en-US" dirty="0"/>
          </a:p>
        </p:txBody>
      </p:sp>
      <p:pic>
        <p:nvPicPr>
          <p:cNvPr id="1026" name="Picture 2">
            <a:extLst>
              <a:ext uri="{FF2B5EF4-FFF2-40B4-BE49-F238E27FC236}">
                <a16:creationId xmlns:a16="http://schemas.microsoft.com/office/drawing/2014/main" id="{E8E8FDE8-3861-59A5-C9E3-3D98E0A9A0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67945" y="5198389"/>
            <a:ext cx="568271" cy="56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26304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3134085-DD6D-9E07-A347-DC67E6A06A85}"/>
              </a:ext>
            </a:extLst>
          </p:cNvPr>
          <p:cNvSpPr>
            <a:spLocks noGrp="1"/>
          </p:cNvSpPr>
          <p:nvPr>
            <p:ph idx="1"/>
          </p:nvPr>
        </p:nvSpPr>
        <p:spPr/>
        <p:txBody>
          <a:bodyPr>
            <a:normAutofit/>
          </a:bodyPr>
          <a:lstStyle/>
          <a:p>
            <a:r>
              <a:rPr lang="en-US" altLang="zh-CN" sz="2400" dirty="0"/>
              <a:t>Attackers’ capabilities:</a:t>
            </a:r>
          </a:p>
          <a:p>
            <a:pPr lvl="1"/>
            <a:r>
              <a:rPr lang="en-US" altLang="zh-CN" sz="2000" dirty="0">
                <a:solidFill>
                  <a:schemeClr val="accent1"/>
                </a:solidFill>
              </a:rPr>
              <a:t>Arbitrary read and write </a:t>
            </a:r>
            <a:r>
              <a:rPr lang="en-US" altLang="zh-CN" sz="2000" dirty="0"/>
              <a:t>by exploiting memory corruption vulnerabilities.</a:t>
            </a:r>
          </a:p>
          <a:p>
            <a:pPr lvl="1"/>
            <a:endParaRPr lang="en-US" altLang="zh-CN" sz="2000" dirty="0"/>
          </a:p>
          <a:p>
            <a:r>
              <a:rPr lang="en-US" altLang="zh-CN" sz="2400" dirty="0"/>
              <a:t>Use cases. </a:t>
            </a:r>
          </a:p>
          <a:p>
            <a:pPr lvl="1"/>
            <a:r>
              <a:rPr lang="en-US" altLang="zh-CN" sz="2000" dirty="0"/>
              <a:t>Web servers, browsers and other user applications that are protected by memory corruption defenses.</a:t>
            </a:r>
          </a:p>
          <a:p>
            <a:pPr lvl="1"/>
            <a:r>
              <a:rPr lang="en-US" altLang="zh-CN" sz="2000" dirty="0"/>
              <a:t>Just-in-time compiler.</a:t>
            </a:r>
          </a:p>
          <a:p>
            <a:pPr lvl="1"/>
            <a:endParaRPr lang="en-US" altLang="zh-CN" sz="2000" dirty="0"/>
          </a:p>
          <a:p>
            <a:r>
              <a:rPr lang="en-US" altLang="zh-CN" sz="2400" dirty="0"/>
              <a:t>The design of the memory corruption defenses are secure:</a:t>
            </a:r>
          </a:p>
          <a:p>
            <a:pPr lvl="1"/>
            <a:r>
              <a:rPr lang="en-US" altLang="zh-CN" sz="2000" dirty="0"/>
              <a:t>breaking memory isolation is a </a:t>
            </a:r>
            <a:r>
              <a:rPr lang="en-US" altLang="zh-CN" sz="2000" dirty="0">
                <a:solidFill>
                  <a:schemeClr val="accent1"/>
                </a:solidFill>
              </a:rPr>
              <a:t>prerequisite</a:t>
            </a:r>
            <a:r>
              <a:rPr lang="en-US" altLang="zh-CN" sz="2000" dirty="0"/>
              <a:t> for compromising the defense (e.g., attackers cannot hijack the control flow before it).</a:t>
            </a:r>
          </a:p>
          <a:p>
            <a:endParaRPr lang="en-US" altLang="zh-CN" dirty="0"/>
          </a:p>
        </p:txBody>
      </p:sp>
      <p:sp>
        <p:nvSpPr>
          <p:cNvPr id="3" name="标题 2">
            <a:extLst>
              <a:ext uri="{FF2B5EF4-FFF2-40B4-BE49-F238E27FC236}">
                <a16:creationId xmlns:a16="http://schemas.microsoft.com/office/drawing/2014/main" id="{B2B11858-941E-6EDF-CDC2-9210F53CB3A7}"/>
              </a:ext>
            </a:extLst>
          </p:cNvPr>
          <p:cNvSpPr>
            <a:spLocks noGrp="1"/>
          </p:cNvSpPr>
          <p:nvPr>
            <p:ph type="title"/>
          </p:nvPr>
        </p:nvSpPr>
        <p:spPr/>
        <p:txBody>
          <a:bodyPr/>
          <a:lstStyle/>
          <a:p>
            <a:r>
              <a:rPr lang="en-US" altLang="zh-CN" dirty="0"/>
              <a:t>Threat Model</a:t>
            </a:r>
            <a:endParaRPr lang="zh-CN" altLang="en-US" dirty="0"/>
          </a:p>
        </p:txBody>
      </p:sp>
    </p:spTree>
    <p:extLst>
      <p:ext uri="{BB962C8B-B14F-4D97-AF65-F5344CB8AC3E}">
        <p14:creationId xmlns:p14="http://schemas.microsoft.com/office/powerpoint/2010/main" val="4863536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IMING" val="|9.6|7.3|5|7|21.2"/>
</p:tagLst>
</file>

<file path=ppt/tags/tag10.xml><?xml version="1.0" encoding="utf-8"?>
<p:tagLst xmlns:a="http://schemas.openxmlformats.org/drawingml/2006/main" xmlns:r="http://schemas.openxmlformats.org/officeDocument/2006/relationships" xmlns:p="http://schemas.openxmlformats.org/presentationml/2006/main">
  <p:tag name="TIMING" val="|9.6|7.3|5|7|21.2"/>
</p:tagLst>
</file>

<file path=ppt/tags/tag100.xml><?xml version="1.0" encoding="utf-8"?>
<p:tagLst xmlns:a="http://schemas.openxmlformats.org/drawingml/2006/main" xmlns:r="http://schemas.openxmlformats.org/officeDocument/2006/relationships" xmlns:p="http://schemas.openxmlformats.org/presentationml/2006/main">
  <p:tag name="SHAPEID" val=" 48"/>
</p:tagLst>
</file>

<file path=ppt/tags/tag101.xml><?xml version="1.0" encoding="utf-8"?>
<p:tagLst xmlns:a="http://schemas.openxmlformats.org/drawingml/2006/main" xmlns:r="http://schemas.openxmlformats.org/officeDocument/2006/relationships" xmlns:p="http://schemas.openxmlformats.org/presentationml/2006/main">
  <p:tag name="SHAPEID" val=" 49"/>
</p:tagLst>
</file>

<file path=ppt/tags/tag102.xml><?xml version="1.0" encoding="utf-8"?>
<p:tagLst xmlns:a="http://schemas.openxmlformats.org/drawingml/2006/main" xmlns:r="http://schemas.openxmlformats.org/officeDocument/2006/relationships" xmlns:p="http://schemas.openxmlformats.org/presentationml/2006/main">
  <p:tag name="SHAPEID" val=" 52"/>
</p:tagLst>
</file>

<file path=ppt/tags/tag103.xml><?xml version="1.0" encoding="utf-8"?>
<p:tagLst xmlns:a="http://schemas.openxmlformats.org/drawingml/2006/main" xmlns:r="http://schemas.openxmlformats.org/officeDocument/2006/relationships" xmlns:p="http://schemas.openxmlformats.org/presentationml/2006/main">
  <p:tag name="SHAPEID" val=" 58"/>
</p:tagLst>
</file>

<file path=ppt/tags/tag104.xml><?xml version="1.0" encoding="utf-8"?>
<p:tagLst xmlns:a="http://schemas.openxmlformats.org/drawingml/2006/main" xmlns:r="http://schemas.openxmlformats.org/officeDocument/2006/relationships" xmlns:p="http://schemas.openxmlformats.org/presentationml/2006/main">
  <p:tag name="SHAPEID" val=" 74"/>
</p:tagLst>
</file>

<file path=ppt/tags/tag105.xml><?xml version="1.0" encoding="utf-8"?>
<p:tagLst xmlns:a="http://schemas.openxmlformats.org/drawingml/2006/main" xmlns:r="http://schemas.openxmlformats.org/officeDocument/2006/relationships" xmlns:p="http://schemas.openxmlformats.org/presentationml/2006/main">
  <p:tag name="TIMING" val="|3.4|1.7"/>
</p:tagLst>
</file>

<file path=ppt/tags/tag106.xml><?xml version="1.0" encoding="utf-8"?>
<p:tagLst xmlns:a="http://schemas.openxmlformats.org/drawingml/2006/main" xmlns:r="http://schemas.openxmlformats.org/officeDocument/2006/relationships" xmlns:p="http://schemas.openxmlformats.org/presentationml/2006/main">
  <p:tag name="SHAPEID" val=" 2"/>
</p:tagLst>
</file>

<file path=ppt/tags/tag107.xml><?xml version="1.0" encoding="utf-8"?>
<p:tagLst xmlns:a="http://schemas.openxmlformats.org/drawingml/2006/main" xmlns:r="http://schemas.openxmlformats.org/officeDocument/2006/relationships" xmlns:p="http://schemas.openxmlformats.org/presentationml/2006/main">
  <p:tag name="SHAPEID" val=" 3"/>
</p:tagLst>
</file>

<file path=ppt/tags/tag108.xml><?xml version="1.0" encoding="utf-8"?>
<p:tagLst xmlns:a="http://schemas.openxmlformats.org/drawingml/2006/main" xmlns:r="http://schemas.openxmlformats.org/officeDocument/2006/relationships" xmlns:p="http://schemas.openxmlformats.org/presentationml/2006/main">
  <p:tag name="SHAPEID" val=" 33"/>
</p:tagLst>
</file>

<file path=ppt/tags/tag109.xml><?xml version="1.0" encoding="utf-8"?>
<p:tagLst xmlns:a="http://schemas.openxmlformats.org/drawingml/2006/main" xmlns:r="http://schemas.openxmlformats.org/officeDocument/2006/relationships" xmlns:p="http://schemas.openxmlformats.org/presentationml/2006/main">
  <p:tag name="SHAPEID" val=" 34"/>
</p:tagLst>
</file>

<file path=ppt/tags/tag11.xml><?xml version="1.0" encoding="utf-8"?>
<p:tagLst xmlns:a="http://schemas.openxmlformats.org/drawingml/2006/main" xmlns:r="http://schemas.openxmlformats.org/officeDocument/2006/relationships" xmlns:p="http://schemas.openxmlformats.org/presentationml/2006/main">
  <p:tag name="SHAPEID" val=" 2"/>
</p:tagLst>
</file>

<file path=ppt/tags/tag110.xml><?xml version="1.0" encoding="utf-8"?>
<p:tagLst xmlns:a="http://schemas.openxmlformats.org/drawingml/2006/main" xmlns:r="http://schemas.openxmlformats.org/officeDocument/2006/relationships" xmlns:p="http://schemas.openxmlformats.org/presentationml/2006/main">
  <p:tag name="SHAPEID" val=" 50"/>
</p:tagLst>
</file>

<file path=ppt/tags/tag111.xml><?xml version="1.0" encoding="utf-8"?>
<p:tagLst xmlns:a="http://schemas.openxmlformats.org/drawingml/2006/main" xmlns:r="http://schemas.openxmlformats.org/officeDocument/2006/relationships" xmlns:p="http://schemas.openxmlformats.org/presentationml/2006/main">
  <p:tag name="SHAPEID" val=" 48"/>
</p:tagLst>
</file>

<file path=ppt/tags/tag112.xml><?xml version="1.0" encoding="utf-8"?>
<p:tagLst xmlns:a="http://schemas.openxmlformats.org/drawingml/2006/main" xmlns:r="http://schemas.openxmlformats.org/officeDocument/2006/relationships" xmlns:p="http://schemas.openxmlformats.org/presentationml/2006/main">
  <p:tag name="SHAPEID" val=" 49"/>
</p:tagLst>
</file>

<file path=ppt/tags/tag113.xml><?xml version="1.0" encoding="utf-8"?>
<p:tagLst xmlns:a="http://schemas.openxmlformats.org/drawingml/2006/main" xmlns:r="http://schemas.openxmlformats.org/officeDocument/2006/relationships" xmlns:p="http://schemas.openxmlformats.org/presentationml/2006/main">
  <p:tag name="SHAPEID" val=" 52"/>
</p:tagLst>
</file>

<file path=ppt/tags/tag114.xml><?xml version="1.0" encoding="utf-8"?>
<p:tagLst xmlns:a="http://schemas.openxmlformats.org/drawingml/2006/main" xmlns:r="http://schemas.openxmlformats.org/officeDocument/2006/relationships" xmlns:p="http://schemas.openxmlformats.org/presentationml/2006/main">
  <p:tag name="SHAPEID" val=" 58"/>
</p:tagLst>
</file>

<file path=ppt/tags/tag115.xml><?xml version="1.0" encoding="utf-8"?>
<p:tagLst xmlns:a="http://schemas.openxmlformats.org/drawingml/2006/main" xmlns:r="http://schemas.openxmlformats.org/officeDocument/2006/relationships" xmlns:p="http://schemas.openxmlformats.org/presentationml/2006/main">
  <p:tag name="SHAPEID" val=" 59"/>
</p:tagLst>
</file>

<file path=ppt/tags/tag116.xml><?xml version="1.0" encoding="utf-8"?>
<p:tagLst xmlns:a="http://schemas.openxmlformats.org/drawingml/2006/main" xmlns:r="http://schemas.openxmlformats.org/officeDocument/2006/relationships" xmlns:p="http://schemas.openxmlformats.org/presentationml/2006/main">
  <p:tag name="SHAPEID" val=" 60"/>
</p:tagLst>
</file>

<file path=ppt/tags/tag117.xml><?xml version="1.0" encoding="utf-8"?>
<p:tagLst xmlns:a="http://schemas.openxmlformats.org/drawingml/2006/main" xmlns:r="http://schemas.openxmlformats.org/officeDocument/2006/relationships" xmlns:p="http://schemas.openxmlformats.org/presentationml/2006/main">
  <p:tag name="SHAPEID" val=" 80"/>
</p:tagLst>
</file>

<file path=ppt/tags/tag118.xml><?xml version="1.0" encoding="utf-8"?>
<p:tagLst xmlns:a="http://schemas.openxmlformats.org/drawingml/2006/main" xmlns:r="http://schemas.openxmlformats.org/officeDocument/2006/relationships" xmlns:p="http://schemas.openxmlformats.org/presentationml/2006/main">
  <p:tag name="SHAPEID" val=" 66"/>
</p:tagLst>
</file>

<file path=ppt/tags/tag119.xml><?xml version="1.0" encoding="utf-8"?>
<p:tagLst xmlns:a="http://schemas.openxmlformats.org/drawingml/2006/main" xmlns:r="http://schemas.openxmlformats.org/officeDocument/2006/relationships" xmlns:p="http://schemas.openxmlformats.org/presentationml/2006/main">
  <p:tag name="SHAPEID" val=" 67"/>
</p:tagLst>
</file>

<file path=ppt/tags/tag12.xml><?xml version="1.0" encoding="utf-8"?>
<p:tagLst xmlns:a="http://schemas.openxmlformats.org/drawingml/2006/main" xmlns:r="http://schemas.openxmlformats.org/officeDocument/2006/relationships" xmlns:p="http://schemas.openxmlformats.org/presentationml/2006/main">
  <p:tag name="SHAPEID" val=" 3"/>
</p:tagLst>
</file>

<file path=ppt/tags/tag120.xml><?xml version="1.0" encoding="utf-8"?>
<p:tagLst xmlns:a="http://schemas.openxmlformats.org/drawingml/2006/main" xmlns:r="http://schemas.openxmlformats.org/officeDocument/2006/relationships" xmlns:p="http://schemas.openxmlformats.org/presentationml/2006/main">
  <p:tag name="SHAPEID" val=" 81"/>
</p:tagLst>
</file>

<file path=ppt/tags/tag121.xml><?xml version="1.0" encoding="utf-8"?>
<p:tagLst xmlns:a="http://schemas.openxmlformats.org/drawingml/2006/main" xmlns:r="http://schemas.openxmlformats.org/officeDocument/2006/relationships" xmlns:p="http://schemas.openxmlformats.org/presentationml/2006/main">
  <p:tag name="SHAPEID" val=" 74"/>
</p:tagLst>
</file>

<file path=ppt/tags/tag122.xml><?xml version="1.0" encoding="utf-8"?>
<p:tagLst xmlns:a="http://schemas.openxmlformats.org/drawingml/2006/main" xmlns:r="http://schemas.openxmlformats.org/officeDocument/2006/relationships" xmlns:p="http://schemas.openxmlformats.org/presentationml/2006/main">
  <p:tag name="SHAPEID" val=" 75"/>
</p:tagLst>
</file>

<file path=ppt/tags/tag123.xml><?xml version="1.0" encoding="utf-8"?>
<p:tagLst xmlns:a="http://schemas.openxmlformats.org/drawingml/2006/main" xmlns:r="http://schemas.openxmlformats.org/officeDocument/2006/relationships" xmlns:p="http://schemas.openxmlformats.org/presentationml/2006/main">
  <p:tag name="SHAPEID" val=" 76"/>
</p:tagLst>
</file>

<file path=ppt/tags/tag124.xml><?xml version="1.0" encoding="utf-8"?>
<p:tagLst xmlns:a="http://schemas.openxmlformats.org/drawingml/2006/main" xmlns:r="http://schemas.openxmlformats.org/officeDocument/2006/relationships" xmlns:p="http://schemas.openxmlformats.org/presentationml/2006/main">
  <p:tag name="SHAPEID" val=" 77"/>
</p:tagLst>
</file>

<file path=ppt/tags/tag125.xml><?xml version="1.0" encoding="utf-8"?>
<p:tagLst xmlns:a="http://schemas.openxmlformats.org/drawingml/2006/main" xmlns:r="http://schemas.openxmlformats.org/officeDocument/2006/relationships" xmlns:p="http://schemas.openxmlformats.org/presentationml/2006/main">
  <p:tag name="SHAPEID" val=" 79"/>
</p:tagLst>
</file>

<file path=ppt/tags/tag126.xml><?xml version="1.0" encoding="utf-8"?>
<p:tagLst xmlns:a="http://schemas.openxmlformats.org/drawingml/2006/main" xmlns:r="http://schemas.openxmlformats.org/officeDocument/2006/relationships" xmlns:p="http://schemas.openxmlformats.org/presentationml/2006/main">
  <p:tag name="TIMING" val="|3.4|1.7"/>
</p:tagLst>
</file>

<file path=ppt/tags/tag127.xml><?xml version="1.0" encoding="utf-8"?>
<p:tagLst xmlns:a="http://schemas.openxmlformats.org/drawingml/2006/main" xmlns:r="http://schemas.openxmlformats.org/officeDocument/2006/relationships" xmlns:p="http://schemas.openxmlformats.org/presentationml/2006/main">
  <p:tag name="SHAPEID" val=" 2"/>
</p:tagLst>
</file>

<file path=ppt/tags/tag128.xml><?xml version="1.0" encoding="utf-8"?>
<p:tagLst xmlns:a="http://schemas.openxmlformats.org/drawingml/2006/main" xmlns:r="http://schemas.openxmlformats.org/officeDocument/2006/relationships" xmlns:p="http://schemas.openxmlformats.org/presentationml/2006/main">
  <p:tag name="SHAPEID" val=" 3"/>
</p:tagLst>
</file>

<file path=ppt/tags/tag129.xml><?xml version="1.0" encoding="utf-8"?>
<p:tagLst xmlns:a="http://schemas.openxmlformats.org/drawingml/2006/main" xmlns:r="http://schemas.openxmlformats.org/officeDocument/2006/relationships" xmlns:p="http://schemas.openxmlformats.org/presentationml/2006/main">
  <p:tag name="SHAPEID" val=" 33"/>
</p:tagLst>
</file>

<file path=ppt/tags/tag13.xml><?xml version="1.0" encoding="utf-8"?>
<p:tagLst xmlns:a="http://schemas.openxmlformats.org/drawingml/2006/main" xmlns:r="http://schemas.openxmlformats.org/officeDocument/2006/relationships" xmlns:p="http://schemas.openxmlformats.org/presentationml/2006/main">
  <p:tag name="TIMING" val="|9.6|7.3|5|7|21.2"/>
</p:tagLst>
</file>

<file path=ppt/tags/tag130.xml><?xml version="1.0" encoding="utf-8"?>
<p:tagLst xmlns:a="http://schemas.openxmlformats.org/drawingml/2006/main" xmlns:r="http://schemas.openxmlformats.org/officeDocument/2006/relationships" xmlns:p="http://schemas.openxmlformats.org/presentationml/2006/main">
  <p:tag name="SHAPEID" val=" 34"/>
</p:tagLst>
</file>

<file path=ppt/tags/tag131.xml><?xml version="1.0" encoding="utf-8"?>
<p:tagLst xmlns:a="http://schemas.openxmlformats.org/drawingml/2006/main" xmlns:r="http://schemas.openxmlformats.org/officeDocument/2006/relationships" xmlns:p="http://schemas.openxmlformats.org/presentationml/2006/main">
  <p:tag name="SHAPEID" val=" 50"/>
</p:tagLst>
</file>

<file path=ppt/tags/tag132.xml><?xml version="1.0" encoding="utf-8"?>
<p:tagLst xmlns:a="http://schemas.openxmlformats.org/drawingml/2006/main" xmlns:r="http://schemas.openxmlformats.org/officeDocument/2006/relationships" xmlns:p="http://schemas.openxmlformats.org/presentationml/2006/main">
  <p:tag name="SHAPEID" val=" 48"/>
</p:tagLst>
</file>

<file path=ppt/tags/tag133.xml><?xml version="1.0" encoding="utf-8"?>
<p:tagLst xmlns:a="http://schemas.openxmlformats.org/drawingml/2006/main" xmlns:r="http://schemas.openxmlformats.org/officeDocument/2006/relationships" xmlns:p="http://schemas.openxmlformats.org/presentationml/2006/main">
  <p:tag name="SHAPEID" val=" 49"/>
</p:tagLst>
</file>

<file path=ppt/tags/tag134.xml><?xml version="1.0" encoding="utf-8"?>
<p:tagLst xmlns:a="http://schemas.openxmlformats.org/drawingml/2006/main" xmlns:r="http://schemas.openxmlformats.org/officeDocument/2006/relationships" xmlns:p="http://schemas.openxmlformats.org/presentationml/2006/main">
  <p:tag name="SHAPEID" val=" 52"/>
</p:tagLst>
</file>

<file path=ppt/tags/tag135.xml><?xml version="1.0" encoding="utf-8"?>
<p:tagLst xmlns:a="http://schemas.openxmlformats.org/drawingml/2006/main" xmlns:r="http://schemas.openxmlformats.org/officeDocument/2006/relationships" xmlns:p="http://schemas.openxmlformats.org/presentationml/2006/main">
  <p:tag name="SHAPEID" val=" 58"/>
</p:tagLst>
</file>

<file path=ppt/tags/tag136.xml><?xml version="1.0" encoding="utf-8"?>
<p:tagLst xmlns:a="http://schemas.openxmlformats.org/drawingml/2006/main" xmlns:r="http://schemas.openxmlformats.org/officeDocument/2006/relationships" xmlns:p="http://schemas.openxmlformats.org/presentationml/2006/main">
  <p:tag name="SHAPEID" val=" 59"/>
</p:tagLst>
</file>

<file path=ppt/tags/tag137.xml><?xml version="1.0" encoding="utf-8"?>
<p:tagLst xmlns:a="http://schemas.openxmlformats.org/drawingml/2006/main" xmlns:r="http://schemas.openxmlformats.org/officeDocument/2006/relationships" xmlns:p="http://schemas.openxmlformats.org/presentationml/2006/main">
  <p:tag name="SHAPEID" val=" 60"/>
</p:tagLst>
</file>

<file path=ppt/tags/tag138.xml><?xml version="1.0" encoding="utf-8"?>
<p:tagLst xmlns:a="http://schemas.openxmlformats.org/drawingml/2006/main" xmlns:r="http://schemas.openxmlformats.org/officeDocument/2006/relationships" xmlns:p="http://schemas.openxmlformats.org/presentationml/2006/main">
  <p:tag name="SHAPEID" val=" 80"/>
</p:tagLst>
</file>

<file path=ppt/tags/tag139.xml><?xml version="1.0" encoding="utf-8"?>
<p:tagLst xmlns:a="http://schemas.openxmlformats.org/drawingml/2006/main" xmlns:r="http://schemas.openxmlformats.org/officeDocument/2006/relationships" xmlns:p="http://schemas.openxmlformats.org/presentationml/2006/main">
  <p:tag name="SHAPEID" val=" 66"/>
</p:tagLst>
</file>

<file path=ppt/tags/tag14.xml><?xml version="1.0" encoding="utf-8"?>
<p:tagLst xmlns:a="http://schemas.openxmlformats.org/drawingml/2006/main" xmlns:r="http://schemas.openxmlformats.org/officeDocument/2006/relationships" xmlns:p="http://schemas.openxmlformats.org/presentationml/2006/main">
  <p:tag name="SHAPEID" val=" 2"/>
</p:tagLst>
</file>

<file path=ppt/tags/tag140.xml><?xml version="1.0" encoding="utf-8"?>
<p:tagLst xmlns:a="http://schemas.openxmlformats.org/drawingml/2006/main" xmlns:r="http://schemas.openxmlformats.org/officeDocument/2006/relationships" xmlns:p="http://schemas.openxmlformats.org/presentationml/2006/main">
  <p:tag name="SHAPEID" val=" 67"/>
</p:tagLst>
</file>

<file path=ppt/tags/tag141.xml><?xml version="1.0" encoding="utf-8"?>
<p:tagLst xmlns:a="http://schemas.openxmlformats.org/drawingml/2006/main" xmlns:r="http://schemas.openxmlformats.org/officeDocument/2006/relationships" xmlns:p="http://schemas.openxmlformats.org/presentationml/2006/main">
  <p:tag name="SHAPEID" val=" 81"/>
</p:tagLst>
</file>

<file path=ppt/tags/tag142.xml><?xml version="1.0" encoding="utf-8"?>
<p:tagLst xmlns:a="http://schemas.openxmlformats.org/drawingml/2006/main" xmlns:r="http://schemas.openxmlformats.org/officeDocument/2006/relationships" xmlns:p="http://schemas.openxmlformats.org/presentationml/2006/main">
  <p:tag name="SHAPEID" val=" 74"/>
</p:tagLst>
</file>

<file path=ppt/tags/tag143.xml><?xml version="1.0" encoding="utf-8"?>
<p:tagLst xmlns:a="http://schemas.openxmlformats.org/drawingml/2006/main" xmlns:r="http://schemas.openxmlformats.org/officeDocument/2006/relationships" xmlns:p="http://schemas.openxmlformats.org/presentationml/2006/main">
  <p:tag name="SHAPEID" val=" 75"/>
</p:tagLst>
</file>

<file path=ppt/tags/tag144.xml><?xml version="1.0" encoding="utf-8"?>
<p:tagLst xmlns:a="http://schemas.openxmlformats.org/drawingml/2006/main" xmlns:r="http://schemas.openxmlformats.org/officeDocument/2006/relationships" xmlns:p="http://schemas.openxmlformats.org/presentationml/2006/main">
  <p:tag name="SHAPEID" val=" 76"/>
</p:tagLst>
</file>

<file path=ppt/tags/tag145.xml><?xml version="1.0" encoding="utf-8"?>
<p:tagLst xmlns:a="http://schemas.openxmlformats.org/drawingml/2006/main" xmlns:r="http://schemas.openxmlformats.org/officeDocument/2006/relationships" xmlns:p="http://schemas.openxmlformats.org/presentationml/2006/main">
  <p:tag name="SHAPEID" val=" 77"/>
</p:tagLst>
</file>

<file path=ppt/tags/tag146.xml><?xml version="1.0" encoding="utf-8"?>
<p:tagLst xmlns:a="http://schemas.openxmlformats.org/drawingml/2006/main" xmlns:r="http://schemas.openxmlformats.org/officeDocument/2006/relationships" xmlns:p="http://schemas.openxmlformats.org/presentationml/2006/main">
  <p:tag name="SHAPEID" val=" 79"/>
</p:tagLst>
</file>

<file path=ppt/tags/tag147.xml><?xml version="1.0" encoding="utf-8"?>
<p:tagLst xmlns:a="http://schemas.openxmlformats.org/drawingml/2006/main" xmlns:r="http://schemas.openxmlformats.org/officeDocument/2006/relationships" xmlns:p="http://schemas.openxmlformats.org/presentationml/2006/main">
  <p:tag name="TIMING" val="|1.9|2.6|3.2"/>
</p:tagLst>
</file>

<file path=ppt/tags/tag148.xml><?xml version="1.0" encoding="utf-8"?>
<p:tagLst xmlns:a="http://schemas.openxmlformats.org/drawingml/2006/main" xmlns:r="http://schemas.openxmlformats.org/officeDocument/2006/relationships" xmlns:p="http://schemas.openxmlformats.org/presentationml/2006/main">
  <p:tag name="SHAPEID" val=" 2"/>
</p:tagLst>
</file>

<file path=ppt/tags/tag149.xml><?xml version="1.0" encoding="utf-8"?>
<p:tagLst xmlns:a="http://schemas.openxmlformats.org/drawingml/2006/main" xmlns:r="http://schemas.openxmlformats.org/officeDocument/2006/relationships" xmlns:p="http://schemas.openxmlformats.org/presentationml/2006/main">
  <p:tag name="SHAPEID" val=" 3"/>
</p:tagLst>
</file>

<file path=ppt/tags/tag15.xml><?xml version="1.0" encoding="utf-8"?>
<p:tagLst xmlns:a="http://schemas.openxmlformats.org/drawingml/2006/main" xmlns:r="http://schemas.openxmlformats.org/officeDocument/2006/relationships" xmlns:p="http://schemas.openxmlformats.org/presentationml/2006/main">
  <p:tag name="SHAPEID" val=" 3"/>
</p:tagLst>
</file>

<file path=ppt/tags/tag150.xml><?xml version="1.0" encoding="utf-8"?>
<p:tagLst xmlns:a="http://schemas.openxmlformats.org/drawingml/2006/main" xmlns:r="http://schemas.openxmlformats.org/officeDocument/2006/relationships" xmlns:p="http://schemas.openxmlformats.org/presentationml/2006/main">
  <p:tag name="SHAPEID" val=" 33"/>
</p:tagLst>
</file>

<file path=ppt/tags/tag151.xml><?xml version="1.0" encoding="utf-8"?>
<p:tagLst xmlns:a="http://schemas.openxmlformats.org/drawingml/2006/main" xmlns:r="http://schemas.openxmlformats.org/officeDocument/2006/relationships" xmlns:p="http://schemas.openxmlformats.org/presentationml/2006/main">
  <p:tag name="SHAPEID" val=" 34"/>
</p:tagLst>
</file>

<file path=ppt/tags/tag152.xml><?xml version="1.0" encoding="utf-8"?>
<p:tagLst xmlns:a="http://schemas.openxmlformats.org/drawingml/2006/main" xmlns:r="http://schemas.openxmlformats.org/officeDocument/2006/relationships" xmlns:p="http://schemas.openxmlformats.org/presentationml/2006/main">
  <p:tag name="SHAPEID" val=" 50"/>
</p:tagLst>
</file>

<file path=ppt/tags/tag153.xml><?xml version="1.0" encoding="utf-8"?>
<p:tagLst xmlns:a="http://schemas.openxmlformats.org/drawingml/2006/main" xmlns:r="http://schemas.openxmlformats.org/officeDocument/2006/relationships" xmlns:p="http://schemas.openxmlformats.org/presentationml/2006/main">
  <p:tag name="SHAPEID" val=" 48"/>
</p:tagLst>
</file>

<file path=ppt/tags/tag154.xml><?xml version="1.0" encoding="utf-8"?>
<p:tagLst xmlns:a="http://schemas.openxmlformats.org/drawingml/2006/main" xmlns:r="http://schemas.openxmlformats.org/officeDocument/2006/relationships" xmlns:p="http://schemas.openxmlformats.org/presentationml/2006/main">
  <p:tag name="SHAPEID" val=" 49"/>
</p:tagLst>
</file>

<file path=ppt/tags/tag155.xml><?xml version="1.0" encoding="utf-8"?>
<p:tagLst xmlns:a="http://schemas.openxmlformats.org/drawingml/2006/main" xmlns:r="http://schemas.openxmlformats.org/officeDocument/2006/relationships" xmlns:p="http://schemas.openxmlformats.org/presentationml/2006/main">
  <p:tag name="SHAPEID" val=" 52"/>
</p:tagLst>
</file>

<file path=ppt/tags/tag156.xml><?xml version="1.0" encoding="utf-8"?>
<p:tagLst xmlns:a="http://schemas.openxmlformats.org/drawingml/2006/main" xmlns:r="http://schemas.openxmlformats.org/officeDocument/2006/relationships" xmlns:p="http://schemas.openxmlformats.org/presentationml/2006/main">
  <p:tag name="SHAPEID" val=" 58"/>
</p:tagLst>
</file>

<file path=ppt/tags/tag157.xml><?xml version="1.0" encoding="utf-8"?>
<p:tagLst xmlns:a="http://schemas.openxmlformats.org/drawingml/2006/main" xmlns:r="http://schemas.openxmlformats.org/officeDocument/2006/relationships" xmlns:p="http://schemas.openxmlformats.org/presentationml/2006/main">
  <p:tag name="SHAPEID" val=" 59"/>
</p:tagLst>
</file>

<file path=ppt/tags/tag158.xml><?xml version="1.0" encoding="utf-8"?>
<p:tagLst xmlns:a="http://schemas.openxmlformats.org/drawingml/2006/main" xmlns:r="http://schemas.openxmlformats.org/officeDocument/2006/relationships" xmlns:p="http://schemas.openxmlformats.org/presentationml/2006/main">
  <p:tag name="SHAPEID" val=" 60"/>
</p:tagLst>
</file>

<file path=ppt/tags/tag159.xml><?xml version="1.0" encoding="utf-8"?>
<p:tagLst xmlns:a="http://schemas.openxmlformats.org/drawingml/2006/main" xmlns:r="http://schemas.openxmlformats.org/officeDocument/2006/relationships" xmlns:p="http://schemas.openxmlformats.org/presentationml/2006/main">
  <p:tag name="SHAPEID" val=" 66"/>
</p:tagLst>
</file>

<file path=ppt/tags/tag16.xml><?xml version="1.0" encoding="utf-8"?>
<p:tagLst xmlns:a="http://schemas.openxmlformats.org/drawingml/2006/main" xmlns:r="http://schemas.openxmlformats.org/officeDocument/2006/relationships" xmlns:p="http://schemas.openxmlformats.org/presentationml/2006/main">
  <p:tag name="SHAPEID" val=" 32"/>
</p:tagLst>
</file>

<file path=ppt/tags/tag160.xml><?xml version="1.0" encoding="utf-8"?>
<p:tagLst xmlns:a="http://schemas.openxmlformats.org/drawingml/2006/main" xmlns:r="http://schemas.openxmlformats.org/officeDocument/2006/relationships" xmlns:p="http://schemas.openxmlformats.org/presentationml/2006/main">
  <p:tag name="SHAPEID" val=" 67"/>
</p:tagLst>
</file>

<file path=ppt/tags/tag161.xml><?xml version="1.0" encoding="utf-8"?>
<p:tagLst xmlns:a="http://schemas.openxmlformats.org/drawingml/2006/main" xmlns:r="http://schemas.openxmlformats.org/officeDocument/2006/relationships" xmlns:p="http://schemas.openxmlformats.org/presentationml/2006/main">
  <p:tag name="SHAPEID" val=" 4"/>
</p:tagLst>
</file>

<file path=ppt/tags/tag162.xml><?xml version="1.0" encoding="utf-8"?>
<p:tagLst xmlns:a="http://schemas.openxmlformats.org/drawingml/2006/main" xmlns:r="http://schemas.openxmlformats.org/officeDocument/2006/relationships" xmlns:p="http://schemas.openxmlformats.org/presentationml/2006/main">
  <p:tag name="SHAPEID" val=" 73"/>
</p:tagLst>
</file>

<file path=ppt/tags/tag163.xml><?xml version="1.0" encoding="utf-8"?>
<p:tagLst xmlns:a="http://schemas.openxmlformats.org/drawingml/2006/main" xmlns:r="http://schemas.openxmlformats.org/officeDocument/2006/relationships" xmlns:p="http://schemas.openxmlformats.org/presentationml/2006/main">
  <p:tag name="SHAPEID" val=" 74"/>
</p:tagLst>
</file>

<file path=ppt/tags/tag164.xml><?xml version="1.0" encoding="utf-8"?>
<p:tagLst xmlns:a="http://schemas.openxmlformats.org/drawingml/2006/main" xmlns:r="http://schemas.openxmlformats.org/officeDocument/2006/relationships" xmlns:p="http://schemas.openxmlformats.org/presentationml/2006/main">
  <p:tag name="SHAPEID" val=" 75"/>
</p:tagLst>
</file>

<file path=ppt/tags/tag165.xml><?xml version="1.0" encoding="utf-8"?>
<p:tagLst xmlns:a="http://schemas.openxmlformats.org/drawingml/2006/main" xmlns:r="http://schemas.openxmlformats.org/officeDocument/2006/relationships" xmlns:p="http://schemas.openxmlformats.org/presentationml/2006/main">
  <p:tag name="SHAPEID" val=" 1026"/>
</p:tagLst>
</file>

<file path=ppt/tags/tag166.xml><?xml version="1.0" encoding="utf-8"?>
<p:tagLst xmlns:a="http://schemas.openxmlformats.org/drawingml/2006/main" xmlns:r="http://schemas.openxmlformats.org/officeDocument/2006/relationships" xmlns:p="http://schemas.openxmlformats.org/presentationml/2006/main">
  <p:tag name="SHAPEID" val=" 76"/>
</p:tagLst>
</file>

<file path=ppt/tags/tag167.xml><?xml version="1.0" encoding="utf-8"?>
<p:tagLst xmlns:a="http://schemas.openxmlformats.org/drawingml/2006/main" xmlns:r="http://schemas.openxmlformats.org/officeDocument/2006/relationships" xmlns:p="http://schemas.openxmlformats.org/presentationml/2006/main">
  <p:tag name="SHAPEID" val=" 77"/>
</p:tagLst>
</file>

<file path=ppt/tags/tag168.xml><?xml version="1.0" encoding="utf-8"?>
<p:tagLst xmlns:a="http://schemas.openxmlformats.org/drawingml/2006/main" xmlns:r="http://schemas.openxmlformats.org/officeDocument/2006/relationships" xmlns:p="http://schemas.openxmlformats.org/presentationml/2006/main">
  <p:tag name="SHAPEID" val=" 79"/>
</p:tagLst>
</file>

<file path=ppt/tags/tag169.xml><?xml version="1.0" encoding="utf-8"?>
<p:tagLst xmlns:a="http://schemas.openxmlformats.org/drawingml/2006/main" xmlns:r="http://schemas.openxmlformats.org/officeDocument/2006/relationships" xmlns:p="http://schemas.openxmlformats.org/presentationml/2006/main">
  <p:tag name="TIMING" val="|0.9|4.4"/>
</p:tagLst>
</file>

<file path=ppt/tags/tag17.xml><?xml version="1.0" encoding="utf-8"?>
<p:tagLst xmlns:a="http://schemas.openxmlformats.org/drawingml/2006/main" xmlns:r="http://schemas.openxmlformats.org/officeDocument/2006/relationships" xmlns:p="http://schemas.openxmlformats.org/presentationml/2006/main">
  <p:tag name="SHAPEID" val=" 33"/>
</p:tagLst>
</file>

<file path=ppt/tags/tag170.xml><?xml version="1.0" encoding="utf-8"?>
<p:tagLst xmlns:a="http://schemas.openxmlformats.org/drawingml/2006/main" xmlns:r="http://schemas.openxmlformats.org/officeDocument/2006/relationships" xmlns:p="http://schemas.openxmlformats.org/presentationml/2006/main">
  <p:tag name="SHAPEID" val=" 2"/>
</p:tagLst>
</file>

<file path=ppt/tags/tag171.xml><?xml version="1.0" encoding="utf-8"?>
<p:tagLst xmlns:a="http://schemas.openxmlformats.org/drawingml/2006/main" xmlns:r="http://schemas.openxmlformats.org/officeDocument/2006/relationships" xmlns:p="http://schemas.openxmlformats.org/presentationml/2006/main">
  <p:tag name="SHAPEID" val=" 3"/>
</p:tagLst>
</file>

<file path=ppt/tags/tag172.xml><?xml version="1.0" encoding="utf-8"?>
<p:tagLst xmlns:a="http://schemas.openxmlformats.org/drawingml/2006/main" xmlns:r="http://schemas.openxmlformats.org/officeDocument/2006/relationships" xmlns:p="http://schemas.openxmlformats.org/presentationml/2006/main">
  <p:tag name="SHAPEID" val=" 60"/>
</p:tagLst>
</file>

<file path=ppt/tags/tag173.xml><?xml version="1.0" encoding="utf-8"?>
<p:tagLst xmlns:a="http://schemas.openxmlformats.org/drawingml/2006/main" xmlns:r="http://schemas.openxmlformats.org/officeDocument/2006/relationships" xmlns:p="http://schemas.openxmlformats.org/presentationml/2006/main">
  <p:tag name="SHAPEID" val=" 4"/>
</p:tagLst>
</file>

<file path=ppt/tags/tag174.xml><?xml version="1.0" encoding="utf-8"?>
<p:tagLst xmlns:a="http://schemas.openxmlformats.org/drawingml/2006/main" xmlns:r="http://schemas.openxmlformats.org/officeDocument/2006/relationships" xmlns:p="http://schemas.openxmlformats.org/presentationml/2006/main">
  <p:tag name="SHAPEID" val=" 5"/>
</p:tagLst>
</file>

<file path=ppt/tags/tag175.xml><?xml version="1.0" encoding="utf-8"?>
<p:tagLst xmlns:a="http://schemas.openxmlformats.org/drawingml/2006/main" xmlns:r="http://schemas.openxmlformats.org/officeDocument/2006/relationships" xmlns:p="http://schemas.openxmlformats.org/presentationml/2006/main">
  <p:tag name="SHAPEID" val=" 22"/>
</p:tagLst>
</file>

<file path=ppt/tags/tag176.xml><?xml version="1.0" encoding="utf-8"?>
<p:tagLst xmlns:a="http://schemas.openxmlformats.org/drawingml/2006/main" xmlns:r="http://schemas.openxmlformats.org/officeDocument/2006/relationships" xmlns:p="http://schemas.openxmlformats.org/presentationml/2006/main">
  <p:tag name="SHAPEID" val=" 23"/>
</p:tagLst>
</file>

<file path=ppt/tags/tag177.xml><?xml version="1.0" encoding="utf-8"?>
<p:tagLst xmlns:a="http://schemas.openxmlformats.org/drawingml/2006/main" xmlns:r="http://schemas.openxmlformats.org/officeDocument/2006/relationships" xmlns:p="http://schemas.openxmlformats.org/presentationml/2006/main">
  <p:tag name="SHAPEID" val=" 26"/>
</p:tagLst>
</file>

<file path=ppt/tags/tag178.xml><?xml version="1.0" encoding="utf-8"?>
<p:tagLst xmlns:a="http://schemas.openxmlformats.org/drawingml/2006/main" xmlns:r="http://schemas.openxmlformats.org/officeDocument/2006/relationships" xmlns:p="http://schemas.openxmlformats.org/presentationml/2006/main">
  <p:tag name="SHAPEID" val=" 33"/>
</p:tagLst>
</file>

<file path=ppt/tags/tag179.xml><?xml version="1.0" encoding="utf-8"?>
<p:tagLst xmlns:a="http://schemas.openxmlformats.org/drawingml/2006/main" xmlns:r="http://schemas.openxmlformats.org/officeDocument/2006/relationships" xmlns:p="http://schemas.openxmlformats.org/presentationml/2006/main">
  <p:tag name="TIMING" val="|0.9|4.4"/>
</p:tagLst>
</file>

<file path=ppt/tags/tag18.xml><?xml version="1.0" encoding="utf-8"?>
<p:tagLst xmlns:a="http://schemas.openxmlformats.org/drawingml/2006/main" xmlns:r="http://schemas.openxmlformats.org/officeDocument/2006/relationships" xmlns:p="http://schemas.openxmlformats.org/presentationml/2006/main">
  <p:tag name="SHAPEID" val=" 34"/>
</p:tagLst>
</file>

<file path=ppt/tags/tag180.xml><?xml version="1.0" encoding="utf-8"?>
<p:tagLst xmlns:a="http://schemas.openxmlformats.org/drawingml/2006/main" xmlns:r="http://schemas.openxmlformats.org/officeDocument/2006/relationships" xmlns:p="http://schemas.openxmlformats.org/presentationml/2006/main">
  <p:tag name="SHAPEID" val=" 2"/>
</p:tagLst>
</file>

<file path=ppt/tags/tag181.xml><?xml version="1.0" encoding="utf-8"?>
<p:tagLst xmlns:a="http://schemas.openxmlformats.org/drawingml/2006/main" xmlns:r="http://schemas.openxmlformats.org/officeDocument/2006/relationships" xmlns:p="http://schemas.openxmlformats.org/presentationml/2006/main">
  <p:tag name="SHAPEID" val=" 3"/>
</p:tagLst>
</file>

<file path=ppt/tags/tag182.xml><?xml version="1.0" encoding="utf-8"?>
<p:tagLst xmlns:a="http://schemas.openxmlformats.org/drawingml/2006/main" xmlns:r="http://schemas.openxmlformats.org/officeDocument/2006/relationships" xmlns:p="http://schemas.openxmlformats.org/presentationml/2006/main">
  <p:tag name="SHAPEID" val=" 60"/>
</p:tagLst>
</file>

<file path=ppt/tags/tag183.xml><?xml version="1.0" encoding="utf-8"?>
<p:tagLst xmlns:a="http://schemas.openxmlformats.org/drawingml/2006/main" xmlns:r="http://schemas.openxmlformats.org/officeDocument/2006/relationships" xmlns:p="http://schemas.openxmlformats.org/presentationml/2006/main">
  <p:tag name="SHAPEID" val=" 4"/>
</p:tagLst>
</file>

<file path=ppt/tags/tag184.xml><?xml version="1.0" encoding="utf-8"?>
<p:tagLst xmlns:a="http://schemas.openxmlformats.org/drawingml/2006/main" xmlns:r="http://schemas.openxmlformats.org/officeDocument/2006/relationships" xmlns:p="http://schemas.openxmlformats.org/presentationml/2006/main">
  <p:tag name="SHAPEID" val=" 5"/>
</p:tagLst>
</file>

<file path=ppt/tags/tag185.xml><?xml version="1.0" encoding="utf-8"?>
<p:tagLst xmlns:a="http://schemas.openxmlformats.org/drawingml/2006/main" xmlns:r="http://schemas.openxmlformats.org/officeDocument/2006/relationships" xmlns:p="http://schemas.openxmlformats.org/presentationml/2006/main">
  <p:tag name="SHAPEID" val=" 22"/>
</p:tagLst>
</file>

<file path=ppt/tags/tag186.xml><?xml version="1.0" encoding="utf-8"?>
<p:tagLst xmlns:a="http://schemas.openxmlformats.org/drawingml/2006/main" xmlns:r="http://schemas.openxmlformats.org/officeDocument/2006/relationships" xmlns:p="http://schemas.openxmlformats.org/presentationml/2006/main">
  <p:tag name="SHAPEID" val=" 23"/>
</p:tagLst>
</file>

<file path=ppt/tags/tag187.xml><?xml version="1.0" encoding="utf-8"?>
<p:tagLst xmlns:a="http://schemas.openxmlformats.org/drawingml/2006/main" xmlns:r="http://schemas.openxmlformats.org/officeDocument/2006/relationships" xmlns:p="http://schemas.openxmlformats.org/presentationml/2006/main">
  <p:tag name="SHAPEID" val=" 26"/>
</p:tagLst>
</file>

<file path=ppt/tags/tag188.xml><?xml version="1.0" encoding="utf-8"?>
<p:tagLst xmlns:a="http://schemas.openxmlformats.org/drawingml/2006/main" xmlns:r="http://schemas.openxmlformats.org/officeDocument/2006/relationships" xmlns:p="http://schemas.openxmlformats.org/presentationml/2006/main">
  <p:tag name="SHAPEID" val=" 27"/>
</p:tagLst>
</file>

<file path=ppt/tags/tag189.xml><?xml version="1.0" encoding="utf-8"?>
<p:tagLst xmlns:a="http://schemas.openxmlformats.org/drawingml/2006/main" xmlns:r="http://schemas.openxmlformats.org/officeDocument/2006/relationships" xmlns:p="http://schemas.openxmlformats.org/presentationml/2006/main">
  <p:tag name="SHAPEID" val=" 28"/>
</p:tagLst>
</file>

<file path=ppt/tags/tag19.xml><?xml version="1.0" encoding="utf-8"?>
<p:tagLst xmlns:a="http://schemas.openxmlformats.org/drawingml/2006/main" xmlns:r="http://schemas.openxmlformats.org/officeDocument/2006/relationships" xmlns:p="http://schemas.openxmlformats.org/presentationml/2006/main">
  <p:tag name="SHAPEID" val=" 35"/>
</p:tagLst>
</file>

<file path=ppt/tags/tag190.xml><?xml version="1.0" encoding="utf-8"?>
<p:tagLst xmlns:a="http://schemas.openxmlformats.org/drawingml/2006/main" xmlns:r="http://schemas.openxmlformats.org/officeDocument/2006/relationships" xmlns:p="http://schemas.openxmlformats.org/presentationml/2006/main">
  <p:tag name="SHAPEID" val=" 29"/>
</p:tagLst>
</file>

<file path=ppt/tags/tag191.xml><?xml version="1.0" encoding="utf-8"?>
<p:tagLst xmlns:a="http://schemas.openxmlformats.org/drawingml/2006/main" xmlns:r="http://schemas.openxmlformats.org/officeDocument/2006/relationships" xmlns:p="http://schemas.openxmlformats.org/presentationml/2006/main">
  <p:tag name="SHAPEID" val=" 32"/>
</p:tagLst>
</file>

<file path=ppt/tags/tag192.xml><?xml version="1.0" encoding="utf-8"?>
<p:tagLst xmlns:a="http://schemas.openxmlformats.org/drawingml/2006/main" xmlns:r="http://schemas.openxmlformats.org/officeDocument/2006/relationships" xmlns:p="http://schemas.openxmlformats.org/presentationml/2006/main">
  <p:tag name="SHAPEID" val=" 33"/>
</p:tagLst>
</file>

<file path=ppt/tags/tag193.xml><?xml version="1.0" encoding="utf-8"?>
<p:tagLst xmlns:a="http://schemas.openxmlformats.org/drawingml/2006/main" xmlns:r="http://schemas.openxmlformats.org/officeDocument/2006/relationships" xmlns:p="http://schemas.openxmlformats.org/presentationml/2006/main">
  <p:tag name="TIMING" val="|0.9|4.4"/>
</p:tagLst>
</file>

<file path=ppt/tags/tag194.xml><?xml version="1.0" encoding="utf-8"?>
<p:tagLst xmlns:a="http://schemas.openxmlformats.org/drawingml/2006/main" xmlns:r="http://schemas.openxmlformats.org/officeDocument/2006/relationships" xmlns:p="http://schemas.openxmlformats.org/presentationml/2006/main">
  <p:tag name="SHAPEID" val=" 2"/>
</p:tagLst>
</file>

<file path=ppt/tags/tag195.xml><?xml version="1.0" encoding="utf-8"?>
<p:tagLst xmlns:a="http://schemas.openxmlformats.org/drawingml/2006/main" xmlns:r="http://schemas.openxmlformats.org/officeDocument/2006/relationships" xmlns:p="http://schemas.openxmlformats.org/presentationml/2006/main">
  <p:tag name="SHAPEID" val=" 3"/>
</p:tagLst>
</file>

<file path=ppt/tags/tag196.xml><?xml version="1.0" encoding="utf-8"?>
<p:tagLst xmlns:a="http://schemas.openxmlformats.org/drawingml/2006/main" xmlns:r="http://schemas.openxmlformats.org/officeDocument/2006/relationships" xmlns:p="http://schemas.openxmlformats.org/presentationml/2006/main">
  <p:tag name="SHAPEID" val=" 60"/>
</p:tagLst>
</file>

<file path=ppt/tags/tag197.xml><?xml version="1.0" encoding="utf-8"?>
<p:tagLst xmlns:a="http://schemas.openxmlformats.org/drawingml/2006/main" xmlns:r="http://schemas.openxmlformats.org/officeDocument/2006/relationships" xmlns:p="http://schemas.openxmlformats.org/presentationml/2006/main">
  <p:tag name="SHAPEID" val=" 4"/>
</p:tagLst>
</file>

<file path=ppt/tags/tag198.xml><?xml version="1.0" encoding="utf-8"?>
<p:tagLst xmlns:a="http://schemas.openxmlformats.org/drawingml/2006/main" xmlns:r="http://schemas.openxmlformats.org/officeDocument/2006/relationships" xmlns:p="http://schemas.openxmlformats.org/presentationml/2006/main">
  <p:tag name="SHAPEID" val=" 5"/>
</p:tagLst>
</file>

<file path=ppt/tags/tag199.xml><?xml version="1.0" encoding="utf-8"?>
<p:tagLst xmlns:a="http://schemas.openxmlformats.org/drawingml/2006/main" xmlns:r="http://schemas.openxmlformats.org/officeDocument/2006/relationships" xmlns:p="http://schemas.openxmlformats.org/presentationml/2006/main">
  <p:tag name="SHAPEID" val=" 22"/>
</p:tagLst>
</file>

<file path=ppt/tags/tag2.xml><?xml version="1.0" encoding="utf-8"?>
<p:tagLst xmlns:a="http://schemas.openxmlformats.org/drawingml/2006/main" xmlns:r="http://schemas.openxmlformats.org/officeDocument/2006/relationships" xmlns:p="http://schemas.openxmlformats.org/presentationml/2006/main">
  <p:tag name="SHAPEID" val=" 2"/>
</p:tagLst>
</file>

<file path=ppt/tags/tag20.xml><?xml version="1.0" encoding="utf-8"?>
<p:tagLst xmlns:a="http://schemas.openxmlformats.org/drawingml/2006/main" xmlns:r="http://schemas.openxmlformats.org/officeDocument/2006/relationships" xmlns:p="http://schemas.openxmlformats.org/presentationml/2006/main">
  <p:tag name="SHAPEID" val=" 36"/>
</p:tagLst>
</file>

<file path=ppt/tags/tag200.xml><?xml version="1.0" encoding="utf-8"?>
<p:tagLst xmlns:a="http://schemas.openxmlformats.org/drawingml/2006/main" xmlns:r="http://schemas.openxmlformats.org/officeDocument/2006/relationships" xmlns:p="http://schemas.openxmlformats.org/presentationml/2006/main">
  <p:tag name="SHAPEID" val=" 23"/>
</p:tagLst>
</file>

<file path=ppt/tags/tag201.xml><?xml version="1.0" encoding="utf-8"?>
<p:tagLst xmlns:a="http://schemas.openxmlformats.org/drawingml/2006/main" xmlns:r="http://schemas.openxmlformats.org/officeDocument/2006/relationships" xmlns:p="http://schemas.openxmlformats.org/presentationml/2006/main">
  <p:tag name="SHAPEID" val=" 24"/>
</p:tagLst>
</file>

<file path=ppt/tags/tag202.xml><?xml version="1.0" encoding="utf-8"?>
<p:tagLst xmlns:a="http://schemas.openxmlformats.org/drawingml/2006/main" xmlns:r="http://schemas.openxmlformats.org/officeDocument/2006/relationships" xmlns:p="http://schemas.openxmlformats.org/presentationml/2006/main">
  <p:tag name="SHAPEID" val=" 25"/>
</p:tagLst>
</file>

<file path=ppt/tags/tag203.xml><?xml version="1.0" encoding="utf-8"?>
<p:tagLst xmlns:a="http://schemas.openxmlformats.org/drawingml/2006/main" xmlns:r="http://schemas.openxmlformats.org/officeDocument/2006/relationships" xmlns:p="http://schemas.openxmlformats.org/presentationml/2006/main">
  <p:tag name="SHAPEID" val=" 26"/>
</p:tagLst>
</file>

<file path=ppt/tags/tag204.xml><?xml version="1.0" encoding="utf-8"?>
<p:tagLst xmlns:a="http://schemas.openxmlformats.org/drawingml/2006/main" xmlns:r="http://schemas.openxmlformats.org/officeDocument/2006/relationships" xmlns:p="http://schemas.openxmlformats.org/presentationml/2006/main">
  <p:tag name="SHAPEID" val=" 27"/>
</p:tagLst>
</file>

<file path=ppt/tags/tag205.xml><?xml version="1.0" encoding="utf-8"?>
<p:tagLst xmlns:a="http://schemas.openxmlformats.org/drawingml/2006/main" xmlns:r="http://schemas.openxmlformats.org/officeDocument/2006/relationships" xmlns:p="http://schemas.openxmlformats.org/presentationml/2006/main">
  <p:tag name="SHAPEID" val=" 28"/>
</p:tagLst>
</file>

<file path=ppt/tags/tag206.xml><?xml version="1.0" encoding="utf-8"?>
<p:tagLst xmlns:a="http://schemas.openxmlformats.org/drawingml/2006/main" xmlns:r="http://schemas.openxmlformats.org/officeDocument/2006/relationships" xmlns:p="http://schemas.openxmlformats.org/presentationml/2006/main">
  <p:tag name="SHAPEID" val=" 29"/>
</p:tagLst>
</file>

<file path=ppt/tags/tag207.xml><?xml version="1.0" encoding="utf-8"?>
<p:tagLst xmlns:a="http://schemas.openxmlformats.org/drawingml/2006/main" xmlns:r="http://schemas.openxmlformats.org/officeDocument/2006/relationships" xmlns:p="http://schemas.openxmlformats.org/presentationml/2006/main">
  <p:tag name="SHAPEID" val=" 32"/>
</p:tagLst>
</file>

<file path=ppt/tags/tag208.xml><?xml version="1.0" encoding="utf-8"?>
<p:tagLst xmlns:a="http://schemas.openxmlformats.org/drawingml/2006/main" xmlns:r="http://schemas.openxmlformats.org/officeDocument/2006/relationships" xmlns:p="http://schemas.openxmlformats.org/presentationml/2006/main">
  <p:tag name="SHAPEID" val=" 33"/>
</p:tagLst>
</file>

<file path=ppt/tags/tag209.xml><?xml version="1.0" encoding="utf-8"?>
<p:tagLst xmlns:a="http://schemas.openxmlformats.org/drawingml/2006/main" xmlns:r="http://schemas.openxmlformats.org/officeDocument/2006/relationships" xmlns:p="http://schemas.openxmlformats.org/presentationml/2006/main">
  <p:tag name="TIMING" val="|13.1"/>
</p:tagLst>
</file>

<file path=ppt/tags/tag21.xml><?xml version="1.0" encoding="utf-8"?>
<p:tagLst xmlns:a="http://schemas.openxmlformats.org/drawingml/2006/main" xmlns:r="http://schemas.openxmlformats.org/officeDocument/2006/relationships" xmlns:p="http://schemas.openxmlformats.org/presentationml/2006/main">
  <p:tag name="SHAPEID" val=" 37"/>
</p:tagLst>
</file>

<file path=ppt/tags/tag210.xml><?xml version="1.0" encoding="utf-8"?>
<p:tagLst xmlns:a="http://schemas.openxmlformats.org/drawingml/2006/main" xmlns:r="http://schemas.openxmlformats.org/officeDocument/2006/relationships" xmlns:p="http://schemas.openxmlformats.org/presentationml/2006/main">
  <p:tag name="SHAPEID" val=" 2"/>
</p:tagLst>
</file>

<file path=ppt/tags/tag211.xml><?xml version="1.0" encoding="utf-8"?>
<p:tagLst xmlns:a="http://schemas.openxmlformats.org/drawingml/2006/main" xmlns:r="http://schemas.openxmlformats.org/officeDocument/2006/relationships" xmlns:p="http://schemas.openxmlformats.org/presentationml/2006/main">
  <p:tag name="SHAPEID" val=" 3"/>
</p:tagLst>
</file>

<file path=ppt/tags/tag212.xml><?xml version="1.0" encoding="utf-8"?>
<p:tagLst xmlns:a="http://schemas.openxmlformats.org/drawingml/2006/main" xmlns:r="http://schemas.openxmlformats.org/officeDocument/2006/relationships" xmlns:p="http://schemas.openxmlformats.org/presentationml/2006/main">
  <p:tag name="SHAPEID" val=" 13"/>
</p:tagLst>
</file>

<file path=ppt/tags/tag213.xml><?xml version="1.0" encoding="utf-8"?>
<p:tagLst xmlns:a="http://schemas.openxmlformats.org/drawingml/2006/main" xmlns:r="http://schemas.openxmlformats.org/officeDocument/2006/relationships" xmlns:p="http://schemas.openxmlformats.org/presentationml/2006/main">
  <p:tag name="SHAPEID" val=" 14"/>
</p:tagLst>
</file>

<file path=ppt/tags/tag214.xml><?xml version="1.0" encoding="utf-8"?>
<p:tagLst xmlns:a="http://schemas.openxmlformats.org/drawingml/2006/main" xmlns:r="http://schemas.openxmlformats.org/officeDocument/2006/relationships" xmlns:p="http://schemas.openxmlformats.org/presentationml/2006/main">
  <p:tag name="SHAPEID" val=" 20"/>
</p:tagLst>
</file>

<file path=ppt/tags/tag215.xml><?xml version="1.0" encoding="utf-8"?>
<p:tagLst xmlns:a="http://schemas.openxmlformats.org/drawingml/2006/main" xmlns:r="http://schemas.openxmlformats.org/officeDocument/2006/relationships" xmlns:p="http://schemas.openxmlformats.org/presentationml/2006/main">
  <p:tag name="SHAPEID" val=" 119"/>
</p:tagLst>
</file>

<file path=ppt/tags/tag216.xml><?xml version="1.0" encoding="utf-8"?>
<p:tagLst xmlns:a="http://schemas.openxmlformats.org/drawingml/2006/main" xmlns:r="http://schemas.openxmlformats.org/officeDocument/2006/relationships" xmlns:p="http://schemas.openxmlformats.org/presentationml/2006/main">
  <p:tag name="SHAPEID" val=" 120"/>
</p:tagLst>
</file>

<file path=ppt/tags/tag217.xml><?xml version="1.0" encoding="utf-8"?>
<p:tagLst xmlns:a="http://schemas.openxmlformats.org/drawingml/2006/main" xmlns:r="http://schemas.openxmlformats.org/officeDocument/2006/relationships" xmlns:p="http://schemas.openxmlformats.org/presentationml/2006/main">
  <p:tag name="SHAPEID" val=" 121"/>
</p:tagLst>
</file>

<file path=ppt/tags/tag218.xml><?xml version="1.0" encoding="utf-8"?>
<p:tagLst xmlns:a="http://schemas.openxmlformats.org/drawingml/2006/main" xmlns:r="http://schemas.openxmlformats.org/officeDocument/2006/relationships" xmlns:p="http://schemas.openxmlformats.org/presentationml/2006/main">
  <p:tag name="SHAPEID" val=" 122"/>
</p:tagLst>
</file>

<file path=ppt/tags/tag219.xml><?xml version="1.0" encoding="utf-8"?>
<p:tagLst xmlns:a="http://schemas.openxmlformats.org/drawingml/2006/main" xmlns:r="http://schemas.openxmlformats.org/officeDocument/2006/relationships" xmlns:p="http://schemas.openxmlformats.org/presentationml/2006/main">
  <p:tag name="SHAPEID" val=" 123"/>
</p:tagLst>
</file>

<file path=ppt/tags/tag22.xml><?xml version="1.0" encoding="utf-8"?>
<p:tagLst xmlns:a="http://schemas.openxmlformats.org/drawingml/2006/main" xmlns:r="http://schemas.openxmlformats.org/officeDocument/2006/relationships" xmlns:p="http://schemas.openxmlformats.org/presentationml/2006/main">
  <p:tag name="SHAPEID" val=" 38"/>
</p:tagLst>
</file>

<file path=ppt/tags/tag220.xml><?xml version="1.0" encoding="utf-8"?>
<p:tagLst xmlns:a="http://schemas.openxmlformats.org/drawingml/2006/main" xmlns:r="http://schemas.openxmlformats.org/officeDocument/2006/relationships" xmlns:p="http://schemas.openxmlformats.org/presentationml/2006/main">
  <p:tag name="SHAPEID" val=" 124"/>
</p:tagLst>
</file>

<file path=ppt/tags/tag221.xml><?xml version="1.0" encoding="utf-8"?>
<p:tagLst xmlns:a="http://schemas.openxmlformats.org/drawingml/2006/main" xmlns:r="http://schemas.openxmlformats.org/officeDocument/2006/relationships" xmlns:p="http://schemas.openxmlformats.org/presentationml/2006/main">
  <p:tag name="SHAPEID" val=" 125"/>
</p:tagLst>
</file>

<file path=ppt/tags/tag222.xml><?xml version="1.0" encoding="utf-8"?>
<p:tagLst xmlns:a="http://schemas.openxmlformats.org/drawingml/2006/main" xmlns:r="http://schemas.openxmlformats.org/officeDocument/2006/relationships" xmlns:p="http://schemas.openxmlformats.org/presentationml/2006/main">
  <p:tag name="SHAPEID" val=" 126"/>
</p:tagLst>
</file>

<file path=ppt/tags/tag223.xml><?xml version="1.0" encoding="utf-8"?>
<p:tagLst xmlns:a="http://schemas.openxmlformats.org/drawingml/2006/main" xmlns:r="http://schemas.openxmlformats.org/officeDocument/2006/relationships" xmlns:p="http://schemas.openxmlformats.org/presentationml/2006/main">
  <p:tag name="SHAPEID" val=" 127"/>
</p:tagLst>
</file>

<file path=ppt/tags/tag224.xml><?xml version="1.0" encoding="utf-8"?>
<p:tagLst xmlns:a="http://schemas.openxmlformats.org/drawingml/2006/main" xmlns:r="http://schemas.openxmlformats.org/officeDocument/2006/relationships" xmlns:p="http://schemas.openxmlformats.org/presentationml/2006/main">
  <p:tag name="SHAPEID" val=" 128"/>
</p:tagLst>
</file>

<file path=ppt/tags/tag225.xml><?xml version="1.0" encoding="utf-8"?>
<p:tagLst xmlns:a="http://schemas.openxmlformats.org/drawingml/2006/main" xmlns:r="http://schemas.openxmlformats.org/officeDocument/2006/relationships" xmlns:p="http://schemas.openxmlformats.org/presentationml/2006/main">
  <p:tag name="SHAPEID" val=" 129"/>
</p:tagLst>
</file>

<file path=ppt/tags/tag226.xml><?xml version="1.0" encoding="utf-8"?>
<p:tagLst xmlns:a="http://schemas.openxmlformats.org/drawingml/2006/main" xmlns:r="http://schemas.openxmlformats.org/officeDocument/2006/relationships" xmlns:p="http://schemas.openxmlformats.org/presentationml/2006/main">
  <p:tag name="SHAPEID" val=" 130"/>
</p:tagLst>
</file>

<file path=ppt/tags/tag227.xml><?xml version="1.0" encoding="utf-8"?>
<p:tagLst xmlns:a="http://schemas.openxmlformats.org/drawingml/2006/main" xmlns:r="http://schemas.openxmlformats.org/officeDocument/2006/relationships" xmlns:p="http://schemas.openxmlformats.org/presentationml/2006/main">
  <p:tag name="SHAPEID" val=" 131"/>
</p:tagLst>
</file>

<file path=ppt/tags/tag228.xml><?xml version="1.0" encoding="utf-8"?>
<p:tagLst xmlns:a="http://schemas.openxmlformats.org/drawingml/2006/main" xmlns:r="http://schemas.openxmlformats.org/officeDocument/2006/relationships" xmlns:p="http://schemas.openxmlformats.org/presentationml/2006/main">
  <p:tag name="SHAPEID" val=" 132"/>
</p:tagLst>
</file>

<file path=ppt/tags/tag229.xml><?xml version="1.0" encoding="utf-8"?>
<p:tagLst xmlns:a="http://schemas.openxmlformats.org/drawingml/2006/main" xmlns:r="http://schemas.openxmlformats.org/officeDocument/2006/relationships" xmlns:p="http://schemas.openxmlformats.org/presentationml/2006/main">
  <p:tag name="SHAPEID" val=" 133"/>
</p:tagLst>
</file>

<file path=ppt/tags/tag23.xml><?xml version="1.0" encoding="utf-8"?>
<p:tagLst xmlns:a="http://schemas.openxmlformats.org/drawingml/2006/main" xmlns:r="http://schemas.openxmlformats.org/officeDocument/2006/relationships" xmlns:p="http://schemas.openxmlformats.org/presentationml/2006/main">
  <p:tag name="SHAPEID" val=" 39"/>
</p:tagLst>
</file>

<file path=ppt/tags/tag230.xml><?xml version="1.0" encoding="utf-8"?>
<p:tagLst xmlns:a="http://schemas.openxmlformats.org/drawingml/2006/main" xmlns:r="http://schemas.openxmlformats.org/officeDocument/2006/relationships" xmlns:p="http://schemas.openxmlformats.org/presentationml/2006/main">
  <p:tag name="SHAPEID" val=" 134"/>
</p:tagLst>
</file>

<file path=ppt/tags/tag231.xml><?xml version="1.0" encoding="utf-8"?>
<p:tagLst xmlns:a="http://schemas.openxmlformats.org/drawingml/2006/main" xmlns:r="http://schemas.openxmlformats.org/officeDocument/2006/relationships" xmlns:p="http://schemas.openxmlformats.org/presentationml/2006/main">
  <p:tag name="SHAPEID" val=" 135"/>
</p:tagLst>
</file>

<file path=ppt/tags/tag232.xml><?xml version="1.0" encoding="utf-8"?>
<p:tagLst xmlns:a="http://schemas.openxmlformats.org/drawingml/2006/main" xmlns:r="http://schemas.openxmlformats.org/officeDocument/2006/relationships" xmlns:p="http://schemas.openxmlformats.org/presentationml/2006/main">
  <p:tag name="SHAPEID" val=" 136"/>
</p:tagLst>
</file>

<file path=ppt/tags/tag233.xml><?xml version="1.0" encoding="utf-8"?>
<p:tagLst xmlns:a="http://schemas.openxmlformats.org/drawingml/2006/main" xmlns:r="http://schemas.openxmlformats.org/officeDocument/2006/relationships" xmlns:p="http://schemas.openxmlformats.org/presentationml/2006/main">
  <p:tag name="SHAPEID" val=" 137"/>
</p:tagLst>
</file>

<file path=ppt/tags/tag234.xml><?xml version="1.0" encoding="utf-8"?>
<p:tagLst xmlns:a="http://schemas.openxmlformats.org/drawingml/2006/main" xmlns:r="http://schemas.openxmlformats.org/officeDocument/2006/relationships" xmlns:p="http://schemas.openxmlformats.org/presentationml/2006/main">
  <p:tag name="SHAPEID" val=" 138"/>
</p:tagLst>
</file>

<file path=ppt/tags/tag235.xml><?xml version="1.0" encoding="utf-8"?>
<p:tagLst xmlns:a="http://schemas.openxmlformats.org/drawingml/2006/main" xmlns:r="http://schemas.openxmlformats.org/officeDocument/2006/relationships" xmlns:p="http://schemas.openxmlformats.org/presentationml/2006/main">
  <p:tag name="SHAPEID" val=" 139"/>
</p:tagLst>
</file>

<file path=ppt/tags/tag236.xml><?xml version="1.0" encoding="utf-8"?>
<p:tagLst xmlns:a="http://schemas.openxmlformats.org/drawingml/2006/main" xmlns:r="http://schemas.openxmlformats.org/officeDocument/2006/relationships" xmlns:p="http://schemas.openxmlformats.org/presentationml/2006/main">
  <p:tag name="SHAPEID" val=" 140"/>
</p:tagLst>
</file>

<file path=ppt/tags/tag237.xml><?xml version="1.0" encoding="utf-8"?>
<p:tagLst xmlns:a="http://schemas.openxmlformats.org/drawingml/2006/main" xmlns:r="http://schemas.openxmlformats.org/officeDocument/2006/relationships" xmlns:p="http://schemas.openxmlformats.org/presentationml/2006/main">
  <p:tag name="SHAPEID" val=" 141"/>
</p:tagLst>
</file>

<file path=ppt/tags/tag238.xml><?xml version="1.0" encoding="utf-8"?>
<p:tagLst xmlns:a="http://schemas.openxmlformats.org/drawingml/2006/main" xmlns:r="http://schemas.openxmlformats.org/officeDocument/2006/relationships" xmlns:p="http://schemas.openxmlformats.org/presentationml/2006/main">
  <p:tag name="SHAPEID" val=" 142"/>
</p:tagLst>
</file>

<file path=ppt/tags/tag239.xml><?xml version="1.0" encoding="utf-8"?>
<p:tagLst xmlns:a="http://schemas.openxmlformats.org/drawingml/2006/main" xmlns:r="http://schemas.openxmlformats.org/officeDocument/2006/relationships" xmlns:p="http://schemas.openxmlformats.org/presentationml/2006/main">
  <p:tag name="SHAPEID" val=" 143"/>
</p:tagLst>
</file>

<file path=ppt/tags/tag24.xml><?xml version="1.0" encoding="utf-8"?>
<p:tagLst xmlns:a="http://schemas.openxmlformats.org/drawingml/2006/main" xmlns:r="http://schemas.openxmlformats.org/officeDocument/2006/relationships" xmlns:p="http://schemas.openxmlformats.org/presentationml/2006/main">
  <p:tag name="SHAPEID" val=" 42"/>
</p:tagLst>
</file>

<file path=ppt/tags/tag240.xml><?xml version="1.0" encoding="utf-8"?>
<p:tagLst xmlns:a="http://schemas.openxmlformats.org/drawingml/2006/main" xmlns:r="http://schemas.openxmlformats.org/officeDocument/2006/relationships" xmlns:p="http://schemas.openxmlformats.org/presentationml/2006/main">
  <p:tag name="SHAPEID" val=" 144"/>
</p:tagLst>
</file>

<file path=ppt/tags/tag241.xml><?xml version="1.0" encoding="utf-8"?>
<p:tagLst xmlns:a="http://schemas.openxmlformats.org/drawingml/2006/main" xmlns:r="http://schemas.openxmlformats.org/officeDocument/2006/relationships" xmlns:p="http://schemas.openxmlformats.org/presentationml/2006/main">
  <p:tag name="SHAPEID" val=" 145"/>
</p:tagLst>
</file>

<file path=ppt/tags/tag242.xml><?xml version="1.0" encoding="utf-8"?>
<p:tagLst xmlns:a="http://schemas.openxmlformats.org/drawingml/2006/main" xmlns:r="http://schemas.openxmlformats.org/officeDocument/2006/relationships" xmlns:p="http://schemas.openxmlformats.org/presentationml/2006/main">
  <p:tag name="SHAPEID" val=" 146"/>
</p:tagLst>
</file>

<file path=ppt/tags/tag243.xml><?xml version="1.0" encoding="utf-8"?>
<p:tagLst xmlns:a="http://schemas.openxmlformats.org/drawingml/2006/main" xmlns:r="http://schemas.openxmlformats.org/officeDocument/2006/relationships" xmlns:p="http://schemas.openxmlformats.org/presentationml/2006/main">
  <p:tag name="SHAPEID" val=" 147"/>
</p:tagLst>
</file>

<file path=ppt/tags/tag244.xml><?xml version="1.0" encoding="utf-8"?>
<p:tagLst xmlns:a="http://schemas.openxmlformats.org/drawingml/2006/main" xmlns:r="http://schemas.openxmlformats.org/officeDocument/2006/relationships" xmlns:p="http://schemas.openxmlformats.org/presentationml/2006/main">
  <p:tag name="SHAPEID" val=" 148"/>
</p:tagLst>
</file>

<file path=ppt/tags/tag245.xml><?xml version="1.0" encoding="utf-8"?>
<p:tagLst xmlns:a="http://schemas.openxmlformats.org/drawingml/2006/main" xmlns:r="http://schemas.openxmlformats.org/officeDocument/2006/relationships" xmlns:p="http://schemas.openxmlformats.org/presentationml/2006/main">
  <p:tag name="SHAPEID" val=" 149"/>
</p:tagLst>
</file>

<file path=ppt/tags/tag246.xml><?xml version="1.0" encoding="utf-8"?>
<p:tagLst xmlns:a="http://schemas.openxmlformats.org/drawingml/2006/main" xmlns:r="http://schemas.openxmlformats.org/officeDocument/2006/relationships" xmlns:p="http://schemas.openxmlformats.org/presentationml/2006/main">
  <p:tag name="SHAPEID" val=" 150"/>
</p:tagLst>
</file>

<file path=ppt/tags/tag247.xml><?xml version="1.0" encoding="utf-8"?>
<p:tagLst xmlns:a="http://schemas.openxmlformats.org/drawingml/2006/main" xmlns:r="http://schemas.openxmlformats.org/officeDocument/2006/relationships" xmlns:p="http://schemas.openxmlformats.org/presentationml/2006/main">
  <p:tag name="SHAPEID" val=" 151"/>
</p:tagLst>
</file>

<file path=ppt/tags/tag248.xml><?xml version="1.0" encoding="utf-8"?>
<p:tagLst xmlns:a="http://schemas.openxmlformats.org/drawingml/2006/main" xmlns:r="http://schemas.openxmlformats.org/officeDocument/2006/relationships" xmlns:p="http://schemas.openxmlformats.org/presentationml/2006/main">
  <p:tag name="SHAPEID" val=" 152"/>
</p:tagLst>
</file>

<file path=ppt/tags/tag249.xml><?xml version="1.0" encoding="utf-8"?>
<p:tagLst xmlns:a="http://schemas.openxmlformats.org/drawingml/2006/main" xmlns:r="http://schemas.openxmlformats.org/officeDocument/2006/relationships" xmlns:p="http://schemas.openxmlformats.org/presentationml/2006/main">
  <p:tag name="SHAPEID" val=" 153"/>
</p:tagLst>
</file>

<file path=ppt/tags/tag25.xml><?xml version="1.0" encoding="utf-8"?>
<p:tagLst xmlns:a="http://schemas.openxmlformats.org/drawingml/2006/main" xmlns:r="http://schemas.openxmlformats.org/officeDocument/2006/relationships" xmlns:p="http://schemas.openxmlformats.org/presentationml/2006/main">
  <p:tag name="SHAPEID" val=" 43"/>
</p:tagLst>
</file>

<file path=ppt/tags/tag250.xml><?xml version="1.0" encoding="utf-8"?>
<p:tagLst xmlns:a="http://schemas.openxmlformats.org/drawingml/2006/main" xmlns:r="http://schemas.openxmlformats.org/officeDocument/2006/relationships" xmlns:p="http://schemas.openxmlformats.org/presentationml/2006/main">
  <p:tag name="SHAPEID" val=" 154"/>
</p:tagLst>
</file>

<file path=ppt/tags/tag251.xml><?xml version="1.0" encoding="utf-8"?>
<p:tagLst xmlns:a="http://schemas.openxmlformats.org/drawingml/2006/main" xmlns:r="http://schemas.openxmlformats.org/officeDocument/2006/relationships" xmlns:p="http://schemas.openxmlformats.org/presentationml/2006/main">
  <p:tag name="SHAPEID" val=" 155"/>
</p:tagLst>
</file>

<file path=ppt/tags/tag252.xml><?xml version="1.0" encoding="utf-8"?>
<p:tagLst xmlns:a="http://schemas.openxmlformats.org/drawingml/2006/main" xmlns:r="http://schemas.openxmlformats.org/officeDocument/2006/relationships" xmlns:p="http://schemas.openxmlformats.org/presentationml/2006/main">
  <p:tag name="SHAPEID" val=" 156"/>
</p:tagLst>
</file>

<file path=ppt/tags/tag253.xml><?xml version="1.0" encoding="utf-8"?>
<p:tagLst xmlns:a="http://schemas.openxmlformats.org/drawingml/2006/main" xmlns:r="http://schemas.openxmlformats.org/officeDocument/2006/relationships" xmlns:p="http://schemas.openxmlformats.org/presentationml/2006/main">
  <p:tag name="SHAPEID" val=" 157"/>
</p:tagLst>
</file>

<file path=ppt/tags/tag254.xml><?xml version="1.0" encoding="utf-8"?>
<p:tagLst xmlns:a="http://schemas.openxmlformats.org/drawingml/2006/main" xmlns:r="http://schemas.openxmlformats.org/officeDocument/2006/relationships" xmlns:p="http://schemas.openxmlformats.org/presentationml/2006/main">
  <p:tag name="SHAPEID" val=" 158"/>
</p:tagLst>
</file>

<file path=ppt/tags/tag255.xml><?xml version="1.0" encoding="utf-8"?>
<p:tagLst xmlns:a="http://schemas.openxmlformats.org/drawingml/2006/main" xmlns:r="http://schemas.openxmlformats.org/officeDocument/2006/relationships" xmlns:p="http://schemas.openxmlformats.org/presentationml/2006/main">
  <p:tag name="SHAPEID" val=" 159"/>
</p:tagLst>
</file>

<file path=ppt/tags/tag256.xml><?xml version="1.0" encoding="utf-8"?>
<p:tagLst xmlns:a="http://schemas.openxmlformats.org/drawingml/2006/main" xmlns:r="http://schemas.openxmlformats.org/officeDocument/2006/relationships" xmlns:p="http://schemas.openxmlformats.org/presentationml/2006/main">
  <p:tag name="SHAPEID" val=" 160"/>
</p:tagLst>
</file>

<file path=ppt/tags/tag257.xml><?xml version="1.0" encoding="utf-8"?>
<p:tagLst xmlns:a="http://schemas.openxmlformats.org/drawingml/2006/main" xmlns:r="http://schemas.openxmlformats.org/officeDocument/2006/relationships" xmlns:p="http://schemas.openxmlformats.org/presentationml/2006/main">
  <p:tag name="SHAPEID" val=" 161"/>
</p:tagLst>
</file>

<file path=ppt/tags/tag258.xml><?xml version="1.0" encoding="utf-8"?>
<p:tagLst xmlns:a="http://schemas.openxmlformats.org/drawingml/2006/main" xmlns:r="http://schemas.openxmlformats.org/officeDocument/2006/relationships" xmlns:p="http://schemas.openxmlformats.org/presentationml/2006/main">
  <p:tag name="SHAPEID" val=" 162"/>
</p:tagLst>
</file>

<file path=ppt/tags/tag259.xml><?xml version="1.0" encoding="utf-8"?>
<p:tagLst xmlns:a="http://schemas.openxmlformats.org/drawingml/2006/main" xmlns:r="http://schemas.openxmlformats.org/officeDocument/2006/relationships" xmlns:p="http://schemas.openxmlformats.org/presentationml/2006/main">
  <p:tag name="SHAPEID" val=" 163"/>
</p:tagLst>
</file>

<file path=ppt/tags/tag26.xml><?xml version="1.0" encoding="utf-8"?>
<p:tagLst xmlns:a="http://schemas.openxmlformats.org/drawingml/2006/main" xmlns:r="http://schemas.openxmlformats.org/officeDocument/2006/relationships" xmlns:p="http://schemas.openxmlformats.org/presentationml/2006/main">
  <p:tag name="TIMING" val="|13.9|23.1|9.1"/>
</p:tagLst>
</file>

<file path=ppt/tags/tag260.xml><?xml version="1.0" encoding="utf-8"?>
<p:tagLst xmlns:a="http://schemas.openxmlformats.org/drawingml/2006/main" xmlns:r="http://schemas.openxmlformats.org/officeDocument/2006/relationships" xmlns:p="http://schemas.openxmlformats.org/presentationml/2006/main">
  <p:tag name="SHAPEID" val=" 164"/>
</p:tagLst>
</file>

<file path=ppt/tags/tag261.xml><?xml version="1.0" encoding="utf-8"?>
<p:tagLst xmlns:a="http://schemas.openxmlformats.org/drawingml/2006/main" xmlns:r="http://schemas.openxmlformats.org/officeDocument/2006/relationships" xmlns:p="http://schemas.openxmlformats.org/presentationml/2006/main">
  <p:tag name="SHAPEID" val=" 165"/>
</p:tagLst>
</file>

<file path=ppt/tags/tag262.xml><?xml version="1.0" encoding="utf-8"?>
<p:tagLst xmlns:a="http://schemas.openxmlformats.org/drawingml/2006/main" xmlns:r="http://schemas.openxmlformats.org/officeDocument/2006/relationships" xmlns:p="http://schemas.openxmlformats.org/presentationml/2006/main">
  <p:tag name="SHAPEID" val=" 166"/>
</p:tagLst>
</file>

<file path=ppt/tags/tag263.xml><?xml version="1.0" encoding="utf-8"?>
<p:tagLst xmlns:a="http://schemas.openxmlformats.org/drawingml/2006/main" xmlns:r="http://schemas.openxmlformats.org/officeDocument/2006/relationships" xmlns:p="http://schemas.openxmlformats.org/presentationml/2006/main">
  <p:tag name="SHAPEID" val=" 167"/>
</p:tagLst>
</file>

<file path=ppt/tags/tag264.xml><?xml version="1.0" encoding="utf-8"?>
<p:tagLst xmlns:a="http://schemas.openxmlformats.org/drawingml/2006/main" xmlns:r="http://schemas.openxmlformats.org/officeDocument/2006/relationships" xmlns:p="http://schemas.openxmlformats.org/presentationml/2006/main">
  <p:tag name="SHAPEID" val=" 168"/>
</p:tagLst>
</file>

<file path=ppt/tags/tag265.xml><?xml version="1.0" encoding="utf-8"?>
<p:tagLst xmlns:a="http://schemas.openxmlformats.org/drawingml/2006/main" xmlns:r="http://schemas.openxmlformats.org/officeDocument/2006/relationships" xmlns:p="http://schemas.openxmlformats.org/presentationml/2006/main">
  <p:tag name="SHAPEID" val=" 169"/>
</p:tagLst>
</file>

<file path=ppt/tags/tag266.xml><?xml version="1.0" encoding="utf-8"?>
<p:tagLst xmlns:a="http://schemas.openxmlformats.org/drawingml/2006/main" xmlns:r="http://schemas.openxmlformats.org/officeDocument/2006/relationships" xmlns:p="http://schemas.openxmlformats.org/presentationml/2006/main">
  <p:tag name="SHAPEID" val=" 170"/>
</p:tagLst>
</file>

<file path=ppt/tags/tag267.xml><?xml version="1.0" encoding="utf-8"?>
<p:tagLst xmlns:a="http://schemas.openxmlformats.org/drawingml/2006/main" xmlns:r="http://schemas.openxmlformats.org/officeDocument/2006/relationships" xmlns:p="http://schemas.openxmlformats.org/presentationml/2006/main">
  <p:tag name="SHAPEID" val=" 171"/>
</p:tagLst>
</file>

<file path=ppt/tags/tag268.xml><?xml version="1.0" encoding="utf-8"?>
<p:tagLst xmlns:a="http://schemas.openxmlformats.org/drawingml/2006/main" xmlns:r="http://schemas.openxmlformats.org/officeDocument/2006/relationships" xmlns:p="http://schemas.openxmlformats.org/presentationml/2006/main">
  <p:tag name="SHAPEID" val=" 172"/>
</p:tagLst>
</file>

<file path=ppt/tags/tag269.xml><?xml version="1.0" encoding="utf-8"?>
<p:tagLst xmlns:a="http://schemas.openxmlformats.org/drawingml/2006/main" xmlns:r="http://schemas.openxmlformats.org/officeDocument/2006/relationships" xmlns:p="http://schemas.openxmlformats.org/presentationml/2006/main">
  <p:tag name="SHAPEID" val=" 173"/>
</p:tagLst>
</file>

<file path=ppt/tags/tag27.xml><?xml version="1.0" encoding="utf-8"?>
<p:tagLst xmlns:a="http://schemas.openxmlformats.org/drawingml/2006/main" xmlns:r="http://schemas.openxmlformats.org/officeDocument/2006/relationships" xmlns:p="http://schemas.openxmlformats.org/presentationml/2006/main">
  <p:tag name="SHAPEID" val=" 3"/>
</p:tagLst>
</file>

<file path=ppt/tags/tag270.xml><?xml version="1.0" encoding="utf-8"?>
<p:tagLst xmlns:a="http://schemas.openxmlformats.org/drawingml/2006/main" xmlns:r="http://schemas.openxmlformats.org/officeDocument/2006/relationships" xmlns:p="http://schemas.openxmlformats.org/presentationml/2006/main">
  <p:tag name="SHAPEID" val=" 174"/>
</p:tagLst>
</file>

<file path=ppt/tags/tag271.xml><?xml version="1.0" encoding="utf-8"?>
<p:tagLst xmlns:a="http://schemas.openxmlformats.org/drawingml/2006/main" xmlns:r="http://schemas.openxmlformats.org/officeDocument/2006/relationships" xmlns:p="http://schemas.openxmlformats.org/presentationml/2006/main">
  <p:tag name="SHAPEID" val=" 175"/>
</p:tagLst>
</file>

<file path=ppt/tags/tag272.xml><?xml version="1.0" encoding="utf-8"?>
<p:tagLst xmlns:a="http://schemas.openxmlformats.org/drawingml/2006/main" xmlns:r="http://schemas.openxmlformats.org/officeDocument/2006/relationships" xmlns:p="http://schemas.openxmlformats.org/presentationml/2006/main">
  <p:tag name="SHAPEID" val=" 176"/>
</p:tagLst>
</file>

<file path=ppt/tags/tag273.xml><?xml version="1.0" encoding="utf-8"?>
<p:tagLst xmlns:a="http://schemas.openxmlformats.org/drawingml/2006/main" xmlns:r="http://schemas.openxmlformats.org/officeDocument/2006/relationships" xmlns:p="http://schemas.openxmlformats.org/presentationml/2006/main">
  <p:tag name="SHAPEID" val=" 177"/>
</p:tagLst>
</file>

<file path=ppt/tags/tag274.xml><?xml version="1.0" encoding="utf-8"?>
<p:tagLst xmlns:a="http://schemas.openxmlformats.org/drawingml/2006/main" xmlns:r="http://schemas.openxmlformats.org/officeDocument/2006/relationships" xmlns:p="http://schemas.openxmlformats.org/presentationml/2006/main">
  <p:tag name="SHAPEID" val=" 178"/>
</p:tagLst>
</file>

<file path=ppt/tags/tag275.xml><?xml version="1.0" encoding="utf-8"?>
<p:tagLst xmlns:a="http://schemas.openxmlformats.org/drawingml/2006/main" xmlns:r="http://schemas.openxmlformats.org/officeDocument/2006/relationships" xmlns:p="http://schemas.openxmlformats.org/presentationml/2006/main">
  <p:tag name="SHAPEID" val=" 179"/>
</p:tagLst>
</file>

<file path=ppt/tags/tag276.xml><?xml version="1.0" encoding="utf-8"?>
<p:tagLst xmlns:a="http://schemas.openxmlformats.org/drawingml/2006/main" xmlns:r="http://schemas.openxmlformats.org/officeDocument/2006/relationships" xmlns:p="http://schemas.openxmlformats.org/presentationml/2006/main">
  <p:tag name="SHAPEID" val=" 180"/>
</p:tagLst>
</file>

<file path=ppt/tags/tag277.xml><?xml version="1.0" encoding="utf-8"?>
<p:tagLst xmlns:a="http://schemas.openxmlformats.org/drawingml/2006/main" xmlns:r="http://schemas.openxmlformats.org/officeDocument/2006/relationships" xmlns:p="http://schemas.openxmlformats.org/presentationml/2006/main">
  <p:tag name="SHAPEID" val=" 181"/>
</p:tagLst>
</file>

<file path=ppt/tags/tag278.xml><?xml version="1.0" encoding="utf-8"?>
<p:tagLst xmlns:a="http://schemas.openxmlformats.org/drawingml/2006/main" xmlns:r="http://schemas.openxmlformats.org/officeDocument/2006/relationships" xmlns:p="http://schemas.openxmlformats.org/presentationml/2006/main">
  <p:tag name="SHAPEID" val=" 182"/>
</p:tagLst>
</file>

<file path=ppt/tags/tag279.xml><?xml version="1.0" encoding="utf-8"?>
<p:tagLst xmlns:a="http://schemas.openxmlformats.org/drawingml/2006/main" xmlns:r="http://schemas.openxmlformats.org/officeDocument/2006/relationships" xmlns:p="http://schemas.openxmlformats.org/presentationml/2006/main">
  <p:tag name="SHAPEID" val=" 183"/>
</p:tagLst>
</file>

<file path=ppt/tags/tag28.xml><?xml version="1.0" encoding="utf-8"?>
<p:tagLst xmlns:a="http://schemas.openxmlformats.org/drawingml/2006/main" xmlns:r="http://schemas.openxmlformats.org/officeDocument/2006/relationships" xmlns:p="http://schemas.openxmlformats.org/presentationml/2006/main">
  <p:tag name="SHAPEID" val=" 35"/>
</p:tagLst>
</file>

<file path=ppt/tags/tag280.xml><?xml version="1.0" encoding="utf-8"?>
<p:tagLst xmlns:a="http://schemas.openxmlformats.org/drawingml/2006/main" xmlns:r="http://schemas.openxmlformats.org/officeDocument/2006/relationships" xmlns:p="http://schemas.openxmlformats.org/presentationml/2006/main">
  <p:tag name="SHAPEID" val=" 184"/>
</p:tagLst>
</file>

<file path=ppt/tags/tag281.xml><?xml version="1.0" encoding="utf-8"?>
<p:tagLst xmlns:a="http://schemas.openxmlformats.org/drawingml/2006/main" xmlns:r="http://schemas.openxmlformats.org/officeDocument/2006/relationships" xmlns:p="http://schemas.openxmlformats.org/presentationml/2006/main">
  <p:tag name="SHAPEID" val=" 185"/>
</p:tagLst>
</file>

<file path=ppt/tags/tag282.xml><?xml version="1.0" encoding="utf-8"?>
<p:tagLst xmlns:a="http://schemas.openxmlformats.org/drawingml/2006/main" xmlns:r="http://schemas.openxmlformats.org/officeDocument/2006/relationships" xmlns:p="http://schemas.openxmlformats.org/presentationml/2006/main">
  <p:tag name="SHAPEID" val=" 186"/>
</p:tagLst>
</file>

<file path=ppt/tags/tag283.xml><?xml version="1.0" encoding="utf-8"?>
<p:tagLst xmlns:a="http://schemas.openxmlformats.org/drawingml/2006/main" xmlns:r="http://schemas.openxmlformats.org/officeDocument/2006/relationships" xmlns:p="http://schemas.openxmlformats.org/presentationml/2006/main">
  <p:tag name="SHAPEID" val=" 187"/>
</p:tagLst>
</file>

<file path=ppt/tags/tag284.xml><?xml version="1.0" encoding="utf-8"?>
<p:tagLst xmlns:a="http://schemas.openxmlformats.org/drawingml/2006/main" xmlns:r="http://schemas.openxmlformats.org/officeDocument/2006/relationships" xmlns:p="http://schemas.openxmlformats.org/presentationml/2006/main">
  <p:tag name="SHAPEID" val=" 188"/>
</p:tagLst>
</file>

<file path=ppt/tags/tag285.xml><?xml version="1.0" encoding="utf-8"?>
<p:tagLst xmlns:a="http://schemas.openxmlformats.org/drawingml/2006/main" xmlns:r="http://schemas.openxmlformats.org/officeDocument/2006/relationships" xmlns:p="http://schemas.openxmlformats.org/presentationml/2006/main">
  <p:tag name="SHAPEID" val=" 189"/>
</p:tagLst>
</file>

<file path=ppt/tags/tag286.xml><?xml version="1.0" encoding="utf-8"?>
<p:tagLst xmlns:a="http://schemas.openxmlformats.org/drawingml/2006/main" xmlns:r="http://schemas.openxmlformats.org/officeDocument/2006/relationships" xmlns:p="http://schemas.openxmlformats.org/presentationml/2006/main">
  <p:tag name="SHAPEID" val=" 190"/>
</p:tagLst>
</file>

<file path=ppt/tags/tag287.xml><?xml version="1.0" encoding="utf-8"?>
<p:tagLst xmlns:a="http://schemas.openxmlformats.org/drawingml/2006/main" xmlns:r="http://schemas.openxmlformats.org/officeDocument/2006/relationships" xmlns:p="http://schemas.openxmlformats.org/presentationml/2006/main">
  <p:tag name="SHAPEID" val=" 191"/>
</p:tagLst>
</file>

<file path=ppt/tags/tag288.xml><?xml version="1.0" encoding="utf-8"?>
<p:tagLst xmlns:a="http://schemas.openxmlformats.org/drawingml/2006/main" xmlns:r="http://schemas.openxmlformats.org/officeDocument/2006/relationships" xmlns:p="http://schemas.openxmlformats.org/presentationml/2006/main">
  <p:tag name="SHAPEID" val=" 192"/>
</p:tagLst>
</file>

<file path=ppt/tags/tag289.xml><?xml version="1.0" encoding="utf-8"?>
<p:tagLst xmlns:a="http://schemas.openxmlformats.org/drawingml/2006/main" xmlns:r="http://schemas.openxmlformats.org/officeDocument/2006/relationships" xmlns:p="http://schemas.openxmlformats.org/presentationml/2006/main">
  <p:tag name="TIMING" val="|13.1"/>
</p:tagLst>
</file>

<file path=ppt/tags/tag29.xml><?xml version="1.0" encoding="utf-8"?>
<p:tagLst xmlns:a="http://schemas.openxmlformats.org/drawingml/2006/main" xmlns:r="http://schemas.openxmlformats.org/officeDocument/2006/relationships" xmlns:p="http://schemas.openxmlformats.org/presentationml/2006/main">
  <p:tag name="TIMING" val="|13.9|23.1|9.1"/>
</p:tagLst>
</file>

<file path=ppt/tags/tag290.xml><?xml version="1.0" encoding="utf-8"?>
<p:tagLst xmlns:a="http://schemas.openxmlformats.org/drawingml/2006/main" xmlns:r="http://schemas.openxmlformats.org/officeDocument/2006/relationships" xmlns:p="http://schemas.openxmlformats.org/presentationml/2006/main">
  <p:tag name="SHAPEID" val=" 2"/>
</p:tagLst>
</file>

<file path=ppt/tags/tag291.xml><?xml version="1.0" encoding="utf-8"?>
<p:tagLst xmlns:a="http://schemas.openxmlformats.org/drawingml/2006/main" xmlns:r="http://schemas.openxmlformats.org/officeDocument/2006/relationships" xmlns:p="http://schemas.openxmlformats.org/presentationml/2006/main">
  <p:tag name="SHAPEID" val=" 3"/>
</p:tagLst>
</file>

<file path=ppt/tags/tag292.xml><?xml version="1.0" encoding="utf-8"?>
<p:tagLst xmlns:a="http://schemas.openxmlformats.org/drawingml/2006/main" xmlns:r="http://schemas.openxmlformats.org/officeDocument/2006/relationships" xmlns:p="http://schemas.openxmlformats.org/presentationml/2006/main">
  <p:tag name="SHAPEID" val=" 13"/>
</p:tagLst>
</file>

<file path=ppt/tags/tag293.xml><?xml version="1.0" encoding="utf-8"?>
<p:tagLst xmlns:a="http://schemas.openxmlformats.org/drawingml/2006/main" xmlns:r="http://schemas.openxmlformats.org/officeDocument/2006/relationships" xmlns:p="http://schemas.openxmlformats.org/presentationml/2006/main">
  <p:tag name="SHAPEID" val=" 14"/>
</p:tagLst>
</file>

<file path=ppt/tags/tag294.xml><?xml version="1.0" encoding="utf-8"?>
<p:tagLst xmlns:a="http://schemas.openxmlformats.org/drawingml/2006/main" xmlns:r="http://schemas.openxmlformats.org/officeDocument/2006/relationships" xmlns:p="http://schemas.openxmlformats.org/presentationml/2006/main">
  <p:tag name="SHAPEID" val=" 20"/>
</p:tagLst>
</file>

<file path=ppt/tags/tag295.xml><?xml version="1.0" encoding="utf-8"?>
<p:tagLst xmlns:a="http://schemas.openxmlformats.org/drawingml/2006/main" xmlns:r="http://schemas.openxmlformats.org/officeDocument/2006/relationships" xmlns:p="http://schemas.openxmlformats.org/presentationml/2006/main">
  <p:tag name="SHAPEID" val=" 119"/>
</p:tagLst>
</file>

<file path=ppt/tags/tag296.xml><?xml version="1.0" encoding="utf-8"?>
<p:tagLst xmlns:a="http://schemas.openxmlformats.org/drawingml/2006/main" xmlns:r="http://schemas.openxmlformats.org/officeDocument/2006/relationships" xmlns:p="http://schemas.openxmlformats.org/presentationml/2006/main">
  <p:tag name="SHAPEID" val=" 120"/>
</p:tagLst>
</file>

<file path=ppt/tags/tag297.xml><?xml version="1.0" encoding="utf-8"?>
<p:tagLst xmlns:a="http://schemas.openxmlformats.org/drawingml/2006/main" xmlns:r="http://schemas.openxmlformats.org/officeDocument/2006/relationships" xmlns:p="http://schemas.openxmlformats.org/presentationml/2006/main">
  <p:tag name="SHAPEID" val=" 121"/>
</p:tagLst>
</file>

<file path=ppt/tags/tag298.xml><?xml version="1.0" encoding="utf-8"?>
<p:tagLst xmlns:a="http://schemas.openxmlformats.org/drawingml/2006/main" xmlns:r="http://schemas.openxmlformats.org/officeDocument/2006/relationships" xmlns:p="http://schemas.openxmlformats.org/presentationml/2006/main">
  <p:tag name="SHAPEID" val=" 122"/>
</p:tagLst>
</file>

<file path=ppt/tags/tag299.xml><?xml version="1.0" encoding="utf-8"?>
<p:tagLst xmlns:a="http://schemas.openxmlformats.org/drawingml/2006/main" xmlns:r="http://schemas.openxmlformats.org/officeDocument/2006/relationships" xmlns:p="http://schemas.openxmlformats.org/presentationml/2006/main">
  <p:tag name="SHAPEID" val=" 123"/>
</p:tagLst>
</file>

<file path=ppt/tags/tag3.xml><?xml version="1.0" encoding="utf-8"?>
<p:tagLst xmlns:a="http://schemas.openxmlformats.org/drawingml/2006/main" xmlns:r="http://schemas.openxmlformats.org/officeDocument/2006/relationships" xmlns:p="http://schemas.openxmlformats.org/presentationml/2006/main">
  <p:tag name="SHAPEID" val=" 3"/>
</p:tagLst>
</file>

<file path=ppt/tags/tag30.xml><?xml version="1.0" encoding="utf-8"?>
<p:tagLst xmlns:a="http://schemas.openxmlformats.org/drawingml/2006/main" xmlns:r="http://schemas.openxmlformats.org/officeDocument/2006/relationships" xmlns:p="http://schemas.openxmlformats.org/presentationml/2006/main">
  <p:tag name="SHAPEID" val=" 3"/>
</p:tagLst>
</file>

<file path=ppt/tags/tag300.xml><?xml version="1.0" encoding="utf-8"?>
<p:tagLst xmlns:a="http://schemas.openxmlformats.org/drawingml/2006/main" xmlns:r="http://schemas.openxmlformats.org/officeDocument/2006/relationships" xmlns:p="http://schemas.openxmlformats.org/presentationml/2006/main">
  <p:tag name="SHAPEID" val=" 124"/>
</p:tagLst>
</file>

<file path=ppt/tags/tag301.xml><?xml version="1.0" encoding="utf-8"?>
<p:tagLst xmlns:a="http://schemas.openxmlformats.org/drawingml/2006/main" xmlns:r="http://schemas.openxmlformats.org/officeDocument/2006/relationships" xmlns:p="http://schemas.openxmlformats.org/presentationml/2006/main">
  <p:tag name="SHAPEID" val=" 125"/>
</p:tagLst>
</file>

<file path=ppt/tags/tag302.xml><?xml version="1.0" encoding="utf-8"?>
<p:tagLst xmlns:a="http://schemas.openxmlformats.org/drawingml/2006/main" xmlns:r="http://schemas.openxmlformats.org/officeDocument/2006/relationships" xmlns:p="http://schemas.openxmlformats.org/presentationml/2006/main">
  <p:tag name="SHAPEID" val=" 126"/>
</p:tagLst>
</file>

<file path=ppt/tags/tag303.xml><?xml version="1.0" encoding="utf-8"?>
<p:tagLst xmlns:a="http://schemas.openxmlformats.org/drawingml/2006/main" xmlns:r="http://schemas.openxmlformats.org/officeDocument/2006/relationships" xmlns:p="http://schemas.openxmlformats.org/presentationml/2006/main">
  <p:tag name="SHAPEID" val=" 127"/>
</p:tagLst>
</file>

<file path=ppt/tags/tag304.xml><?xml version="1.0" encoding="utf-8"?>
<p:tagLst xmlns:a="http://schemas.openxmlformats.org/drawingml/2006/main" xmlns:r="http://schemas.openxmlformats.org/officeDocument/2006/relationships" xmlns:p="http://schemas.openxmlformats.org/presentationml/2006/main">
  <p:tag name="SHAPEID" val=" 128"/>
</p:tagLst>
</file>

<file path=ppt/tags/tag305.xml><?xml version="1.0" encoding="utf-8"?>
<p:tagLst xmlns:a="http://schemas.openxmlformats.org/drawingml/2006/main" xmlns:r="http://schemas.openxmlformats.org/officeDocument/2006/relationships" xmlns:p="http://schemas.openxmlformats.org/presentationml/2006/main">
  <p:tag name="SHAPEID" val=" 129"/>
</p:tagLst>
</file>

<file path=ppt/tags/tag306.xml><?xml version="1.0" encoding="utf-8"?>
<p:tagLst xmlns:a="http://schemas.openxmlformats.org/drawingml/2006/main" xmlns:r="http://schemas.openxmlformats.org/officeDocument/2006/relationships" xmlns:p="http://schemas.openxmlformats.org/presentationml/2006/main">
  <p:tag name="SHAPEID" val=" 130"/>
</p:tagLst>
</file>

<file path=ppt/tags/tag307.xml><?xml version="1.0" encoding="utf-8"?>
<p:tagLst xmlns:a="http://schemas.openxmlformats.org/drawingml/2006/main" xmlns:r="http://schemas.openxmlformats.org/officeDocument/2006/relationships" xmlns:p="http://schemas.openxmlformats.org/presentationml/2006/main">
  <p:tag name="SHAPEID" val=" 131"/>
</p:tagLst>
</file>

<file path=ppt/tags/tag308.xml><?xml version="1.0" encoding="utf-8"?>
<p:tagLst xmlns:a="http://schemas.openxmlformats.org/drawingml/2006/main" xmlns:r="http://schemas.openxmlformats.org/officeDocument/2006/relationships" xmlns:p="http://schemas.openxmlformats.org/presentationml/2006/main">
  <p:tag name="SHAPEID" val=" 132"/>
</p:tagLst>
</file>

<file path=ppt/tags/tag309.xml><?xml version="1.0" encoding="utf-8"?>
<p:tagLst xmlns:a="http://schemas.openxmlformats.org/drawingml/2006/main" xmlns:r="http://schemas.openxmlformats.org/officeDocument/2006/relationships" xmlns:p="http://schemas.openxmlformats.org/presentationml/2006/main">
  <p:tag name="SHAPEID" val=" 133"/>
</p:tagLst>
</file>

<file path=ppt/tags/tag31.xml><?xml version="1.0" encoding="utf-8"?>
<p:tagLst xmlns:a="http://schemas.openxmlformats.org/drawingml/2006/main" xmlns:r="http://schemas.openxmlformats.org/officeDocument/2006/relationships" xmlns:p="http://schemas.openxmlformats.org/presentationml/2006/main">
  <p:tag name="SHAPEID" val=" 4"/>
</p:tagLst>
</file>

<file path=ppt/tags/tag310.xml><?xml version="1.0" encoding="utf-8"?>
<p:tagLst xmlns:a="http://schemas.openxmlformats.org/drawingml/2006/main" xmlns:r="http://schemas.openxmlformats.org/officeDocument/2006/relationships" xmlns:p="http://schemas.openxmlformats.org/presentationml/2006/main">
  <p:tag name="SHAPEID" val=" 134"/>
</p:tagLst>
</file>

<file path=ppt/tags/tag311.xml><?xml version="1.0" encoding="utf-8"?>
<p:tagLst xmlns:a="http://schemas.openxmlformats.org/drawingml/2006/main" xmlns:r="http://schemas.openxmlformats.org/officeDocument/2006/relationships" xmlns:p="http://schemas.openxmlformats.org/presentationml/2006/main">
  <p:tag name="SHAPEID" val=" 135"/>
</p:tagLst>
</file>

<file path=ppt/tags/tag312.xml><?xml version="1.0" encoding="utf-8"?>
<p:tagLst xmlns:a="http://schemas.openxmlformats.org/drawingml/2006/main" xmlns:r="http://schemas.openxmlformats.org/officeDocument/2006/relationships" xmlns:p="http://schemas.openxmlformats.org/presentationml/2006/main">
  <p:tag name="SHAPEID" val=" 136"/>
</p:tagLst>
</file>

<file path=ppt/tags/tag313.xml><?xml version="1.0" encoding="utf-8"?>
<p:tagLst xmlns:a="http://schemas.openxmlformats.org/drawingml/2006/main" xmlns:r="http://schemas.openxmlformats.org/officeDocument/2006/relationships" xmlns:p="http://schemas.openxmlformats.org/presentationml/2006/main">
  <p:tag name="SHAPEID" val=" 137"/>
</p:tagLst>
</file>

<file path=ppt/tags/tag314.xml><?xml version="1.0" encoding="utf-8"?>
<p:tagLst xmlns:a="http://schemas.openxmlformats.org/drawingml/2006/main" xmlns:r="http://schemas.openxmlformats.org/officeDocument/2006/relationships" xmlns:p="http://schemas.openxmlformats.org/presentationml/2006/main">
  <p:tag name="SHAPEID" val=" 138"/>
</p:tagLst>
</file>

<file path=ppt/tags/tag315.xml><?xml version="1.0" encoding="utf-8"?>
<p:tagLst xmlns:a="http://schemas.openxmlformats.org/drawingml/2006/main" xmlns:r="http://schemas.openxmlformats.org/officeDocument/2006/relationships" xmlns:p="http://schemas.openxmlformats.org/presentationml/2006/main">
  <p:tag name="SHAPEID" val=" 139"/>
</p:tagLst>
</file>

<file path=ppt/tags/tag316.xml><?xml version="1.0" encoding="utf-8"?>
<p:tagLst xmlns:a="http://schemas.openxmlformats.org/drawingml/2006/main" xmlns:r="http://schemas.openxmlformats.org/officeDocument/2006/relationships" xmlns:p="http://schemas.openxmlformats.org/presentationml/2006/main">
  <p:tag name="SHAPEID" val=" 140"/>
</p:tagLst>
</file>

<file path=ppt/tags/tag317.xml><?xml version="1.0" encoding="utf-8"?>
<p:tagLst xmlns:a="http://schemas.openxmlformats.org/drawingml/2006/main" xmlns:r="http://schemas.openxmlformats.org/officeDocument/2006/relationships" xmlns:p="http://schemas.openxmlformats.org/presentationml/2006/main">
  <p:tag name="SHAPEID" val=" 141"/>
</p:tagLst>
</file>

<file path=ppt/tags/tag318.xml><?xml version="1.0" encoding="utf-8"?>
<p:tagLst xmlns:a="http://schemas.openxmlformats.org/drawingml/2006/main" xmlns:r="http://schemas.openxmlformats.org/officeDocument/2006/relationships" xmlns:p="http://schemas.openxmlformats.org/presentationml/2006/main">
  <p:tag name="SHAPEID" val=" 142"/>
</p:tagLst>
</file>

<file path=ppt/tags/tag319.xml><?xml version="1.0" encoding="utf-8"?>
<p:tagLst xmlns:a="http://schemas.openxmlformats.org/drawingml/2006/main" xmlns:r="http://schemas.openxmlformats.org/officeDocument/2006/relationships" xmlns:p="http://schemas.openxmlformats.org/presentationml/2006/main">
  <p:tag name="SHAPEID" val=" 143"/>
</p:tagLst>
</file>

<file path=ppt/tags/tag32.xml><?xml version="1.0" encoding="utf-8"?>
<p:tagLst xmlns:a="http://schemas.openxmlformats.org/drawingml/2006/main" xmlns:r="http://schemas.openxmlformats.org/officeDocument/2006/relationships" xmlns:p="http://schemas.openxmlformats.org/presentationml/2006/main">
  <p:tag name="SHAPEID" val=" 35"/>
</p:tagLst>
</file>

<file path=ppt/tags/tag320.xml><?xml version="1.0" encoding="utf-8"?>
<p:tagLst xmlns:a="http://schemas.openxmlformats.org/drawingml/2006/main" xmlns:r="http://schemas.openxmlformats.org/officeDocument/2006/relationships" xmlns:p="http://schemas.openxmlformats.org/presentationml/2006/main">
  <p:tag name="SHAPEID" val=" 144"/>
</p:tagLst>
</file>

<file path=ppt/tags/tag321.xml><?xml version="1.0" encoding="utf-8"?>
<p:tagLst xmlns:a="http://schemas.openxmlformats.org/drawingml/2006/main" xmlns:r="http://schemas.openxmlformats.org/officeDocument/2006/relationships" xmlns:p="http://schemas.openxmlformats.org/presentationml/2006/main">
  <p:tag name="SHAPEID" val=" 145"/>
</p:tagLst>
</file>

<file path=ppt/tags/tag322.xml><?xml version="1.0" encoding="utf-8"?>
<p:tagLst xmlns:a="http://schemas.openxmlformats.org/drawingml/2006/main" xmlns:r="http://schemas.openxmlformats.org/officeDocument/2006/relationships" xmlns:p="http://schemas.openxmlformats.org/presentationml/2006/main">
  <p:tag name="SHAPEID" val=" 146"/>
</p:tagLst>
</file>

<file path=ppt/tags/tag323.xml><?xml version="1.0" encoding="utf-8"?>
<p:tagLst xmlns:a="http://schemas.openxmlformats.org/drawingml/2006/main" xmlns:r="http://schemas.openxmlformats.org/officeDocument/2006/relationships" xmlns:p="http://schemas.openxmlformats.org/presentationml/2006/main">
  <p:tag name="SHAPEID" val=" 147"/>
</p:tagLst>
</file>

<file path=ppt/tags/tag324.xml><?xml version="1.0" encoding="utf-8"?>
<p:tagLst xmlns:a="http://schemas.openxmlformats.org/drawingml/2006/main" xmlns:r="http://schemas.openxmlformats.org/officeDocument/2006/relationships" xmlns:p="http://schemas.openxmlformats.org/presentationml/2006/main">
  <p:tag name="SHAPEID" val=" 148"/>
</p:tagLst>
</file>

<file path=ppt/tags/tag325.xml><?xml version="1.0" encoding="utf-8"?>
<p:tagLst xmlns:a="http://schemas.openxmlformats.org/drawingml/2006/main" xmlns:r="http://schemas.openxmlformats.org/officeDocument/2006/relationships" xmlns:p="http://schemas.openxmlformats.org/presentationml/2006/main">
  <p:tag name="SHAPEID" val=" 149"/>
</p:tagLst>
</file>

<file path=ppt/tags/tag326.xml><?xml version="1.0" encoding="utf-8"?>
<p:tagLst xmlns:a="http://schemas.openxmlformats.org/drawingml/2006/main" xmlns:r="http://schemas.openxmlformats.org/officeDocument/2006/relationships" xmlns:p="http://schemas.openxmlformats.org/presentationml/2006/main">
  <p:tag name="SHAPEID" val=" 150"/>
</p:tagLst>
</file>

<file path=ppt/tags/tag327.xml><?xml version="1.0" encoding="utf-8"?>
<p:tagLst xmlns:a="http://schemas.openxmlformats.org/drawingml/2006/main" xmlns:r="http://schemas.openxmlformats.org/officeDocument/2006/relationships" xmlns:p="http://schemas.openxmlformats.org/presentationml/2006/main">
  <p:tag name="SHAPEID" val=" 151"/>
</p:tagLst>
</file>

<file path=ppt/tags/tag328.xml><?xml version="1.0" encoding="utf-8"?>
<p:tagLst xmlns:a="http://schemas.openxmlformats.org/drawingml/2006/main" xmlns:r="http://schemas.openxmlformats.org/officeDocument/2006/relationships" xmlns:p="http://schemas.openxmlformats.org/presentationml/2006/main">
  <p:tag name="SHAPEID" val=" 152"/>
</p:tagLst>
</file>

<file path=ppt/tags/tag329.xml><?xml version="1.0" encoding="utf-8"?>
<p:tagLst xmlns:a="http://schemas.openxmlformats.org/drawingml/2006/main" xmlns:r="http://schemas.openxmlformats.org/officeDocument/2006/relationships" xmlns:p="http://schemas.openxmlformats.org/presentationml/2006/main">
  <p:tag name="SHAPEID" val=" 153"/>
</p:tagLst>
</file>

<file path=ppt/tags/tag33.xml><?xml version="1.0" encoding="utf-8"?>
<p:tagLst xmlns:a="http://schemas.openxmlformats.org/drawingml/2006/main" xmlns:r="http://schemas.openxmlformats.org/officeDocument/2006/relationships" xmlns:p="http://schemas.openxmlformats.org/presentationml/2006/main">
  <p:tag name="TIMING" val="|13.9|23.1|9.1"/>
</p:tagLst>
</file>

<file path=ppt/tags/tag330.xml><?xml version="1.0" encoding="utf-8"?>
<p:tagLst xmlns:a="http://schemas.openxmlformats.org/drawingml/2006/main" xmlns:r="http://schemas.openxmlformats.org/officeDocument/2006/relationships" xmlns:p="http://schemas.openxmlformats.org/presentationml/2006/main">
  <p:tag name="SHAPEID" val=" 154"/>
</p:tagLst>
</file>

<file path=ppt/tags/tag331.xml><?xml version="1.0" encoding="utf-8"?>
<p:tagLst xmlns:a="http://schemas.openxmlformats.org/drawingml/2006/main" xmlns:r="http://schemas.openxmlformats.org/officeDocument/2006/relationships" xmlns:p="http://schemas.openxmlformats.org/presentationml/2006/main">
  <p:tag name="SHAPEID" val=" 155"/>
</p:tagLst>
</file>

<file path=ppt/tags/tag332.xml><?xml version="1.0" encoding="utf-8"?>
<p:tagLst xmlns:a="http://schemas.openxmlformats.org/drawingml/2006/main" xmlns:r="http://schemas.openxmlformats.org/officeDocument/2006/relationships" xmlns:p="http://schemas.openxmlformats.org/presentationml/2006/main">
  <p:tag name="SHAPEID" val=" 156"/>
</p:tagLst>
</file>

<file path=ppt/tags/tag333.xml><?xml version="1.0" encoding="utf-8"?>
<p:tagLst xmlns:a="http://schemas.openxmlformats.org/drawingml/2006/main" xmlns:r="http://schemas.openxmlformats.org/officeDocument/2006/relationships" xmlns:p="http://schemas.openxmlformats.org/presentationml/2006/main">
  <p:tag name="SHAPEID" val=" 157"/>
</p:tagLst>
</file>

<file path=ppt/tags/tag334.xml><?xml version="1.0" encoding="utf-8"?>
<p:tagLst xmlns:a="http://schemas.openxmlformats.org/drawingml/2006/main" xmlns:r="http://schemas.openxmlformats.org/officeDocument/2006/relationships" xmlns:p="http://schemas.openxmlformats.org/presentationml/2006/main">
  <p:tag name="SHAPEID" val=" 158"/>
</p:tagLst>
</file>

<file path=ppt/tags/tag335.xml><?xml version="1.0" encoding="utf-8"?>
<p:tagLst xmlns:a="http://schemas.openxmlformats.org/drawingml/2006/main" xmlns:r="http://schemas.openxmlformats.org/officeDocument/2006/relationships" xmlns:p="http://schemas.openxmlformats.org/presentationml/2006/main">
  <p:tag name="SHAPEID" val=" 159"/>
</p:tagLst>
</file>

<file path=ppt/tags/tag336.xml><?xml version="1.0" encoding="utf-8"?>
<p:tagLst xmlns:a="http://schemas.openxmlformats.org/drawingml/2006/main" xmlns:r="http://schemas.openxmlformats.org/officeDocument/2006/relationships" xmlns:p="http://schemas.openxmlformats.org/presentationml/2006/main">
  <p:tag name="SHAPEID" val=" 160"/>
</p:tagLst>
</file>

<file path=ppt/tags/tag337.xml><?xml version="1.0" encoding="utf-8"?>
<p:tagLst xmlns:a="http://schemas.openxmlformats.org/drawingml/2006/main" xmlns:r="http://schemas.openxmlformats.org/officeDocument/2006/relationships" xmlns:p="http://schemas.openxmlformats.org/presentationml/2006/main">
  <p:tag name="SHAPEID" val=" 161"/>
</p:tagLst>
</file>

<file path=ppt/tags/tag338.xml><?xml version="1.0" encoding="utf-8"?>
<p:tagLst xmlns:a="http://schemas.openxmlformats.org/drawingml/2006/main" xmlns:r="http://schemas.openxmlformats.org/officeDocument/2006/relationships" xmlns:p="http://schemas.openxmlformats.org/presentationml/2006/main">
  <p:tag name="SHAPEID" val=" 162"/>
</p:tagLst>
</file>

<file path=ppt/tags/tag339.xml><?xml version="1.0" encoding="utf-8"?>
<p:tagLst xmlns:a="http://schemas.openxmlformats.org/drawingml/2006/main" xmlns:r="http://schemas.openxmlformats.org/officeDocument/2006/relationships" xmlns:p="http://schemas.openxmlformats.org/presentationml/2006/main">
  <p:tag name="SHAPEID" val=" 163"/>
</p:tagLst>
</file>

<file path=ppt/tags/tag34.xml><?xml version="1.0" encoding="utf-8"?>
<p:tagLst xmlns:a="http://schemas.openxmlformats.org/drawingml/2006/main" xmlns:r="http://schemas.openxmlformats.org/officeDocument/2006/relationships" xmlns:p="http://schemas.openxmlformats.org/presentationml/2006/main">
  <p:tag name="SHAPEID" val=" 3"/>
</p:tagLst>
</file>

<file path=ppt/tags/tag340.xml><?xml version="1.0" encoding="utf-8"?>
<p:tagLst xmlns:a="http://schemas.openxmlformats.org/drawingml/2006/main" xmlns:r="http://schemas.openxmlformats.org/officeDocument/2006/relationships" xmlns:p="http://schemas.openxmlformats.org/presentationml/2006/main">
  <p:tag name="SHAPEID" val=" 164"/>
</p:tagLst>
</file>

<file path=ppt/tags/tag341.xml><?xml version="1.0" encoding="utf-8"?>
<p:tagLst xmlns:a="http://schemas.openxmlformats.org/drawingml/2006/main" xmlns:r="http://schemas.openxmlformats.org/officeDocument/2006/relationships" xmlns:p="http://schemas.openxmlformats.org/presentationml/2006/main">
  <p:tag name="SHAPEID" val=" 165"/>
</p:tagLst>
</file>

<file path=ppt/tags/tag342.xml><?xml version="1.0" encoding="utf-8"?>
<p:tagLst xmlns:a="http://schemas.openxmlformats.org/drawingml/2006/main" xmlns:r="http://schemas.openxmlformats.org/officeDocument/2006/relationships" xmlns:p="http://schemas.openxmlformats.org/presentationml/2006/main">
  <p:tag name="SHAPEID" val=" 166"/>
</p:tagLst>
</file>

<file path=ppt/tags/tag343.xml><?xml version="1.0" encoding="utf-8"?>
<p:tagLst xmlns:a="http://schemas.openxmlformats.org/drawingml/2006/main" xmlns:r="http://schemas.openxmlformats.org/officeDocument/2006/relationships" xmlns:p="http://schemas.openxmlformats.org/presentationml/2006/main">
  <p:tag name="SHAPEID" val=" 167"/>
</p:tagLst>
</file>

<file path=ppt/tags/tag344.xml><?xml version="1.0" encoding="utf-8"?>
<p:tagLst xmlns:a="http://schemas.openxmlformats.org/drawingml/2006/main" xmlns:r="http://schemas.openxmlformats.org/officeDocument/2006/relationships" xmlns:p="http://schemas.openxmlformats.org/presentationml/2006/main">
  <p:tag name="SHAPEID" val=" 168"/>
</p:tagLst>
</file>

<file path=ppt/tags/tag345.xml><?xml version="1.0" encoding="utf-8"?>
<p:tagLst xmlns:a="http://schemas.openxmlformats.org/drawingml/2006/main" xmlns:r="http://schemas.openxmlformats.org/officeDocument/2006/relationships" xmlns:p="http://schemas.openxmlformats.org/presentationml/2006/main">
  <p:tag name="SHAPEID" val=" 169"/>
</p:tagLst>
</file>

<file path=ppt/tags/tag346.xml><?xml version="1.0" encoding="utf-8"?>
<p:tagLst xmlns:a="http://schemas.openxmlformats.org/drawingml/2006/main" xmlns:r="http://schemas.openxmlformats.org/officeDocument/2006/relationships" xmlns:p="http://schemas.openxmlformats.org/presentationml/2006/main">
  <p:tag name="SHAPEID" val=" 170"/>
</p:tagLst>
</file>

<file path=ppt/tags/tag347.xml><?xml version="1.0" encoding="utf-8"?>
<p:tagLst xmlns:a="http://schemas.openxmlformats.org/drawingml/2006/main" xmlns:r="http://schemas.openxmlformats.org/officeDocument/2006/relationships" xmlns:p="http://schemas.openxmlformats.org/presentationml/2006/main">
  <p:tag name="SHAPEID" val=" 171"/>
</p:tagLst>
</file>

<file path=ppt/tags/tag348.xml><?xml version="1.0" encoding="utf-8"?>
<p:tagLst xmlns:a="http://schemas.openxmlformats.org/drawingml/2006/main" xmlns:r="http://schemas.openxmlformats.org/officeDocument/2006/relationships" xmlns:p="http://schemas.openxmlformats.org/presentationml/2006/main">
  <p:tag name="SHAPEID" val=" 172"/>
</p:tagLst>
</file>

<file path=ppt/tags/tag349.xml><?xml version="1.0" encoding="utf-8"?>
<p:tagLst xmlns:a="http://schemas.openxmlformats.org/drawingml/2006/main" xmlns:r="http://schemas.openxmlformats.org/officeDocument/2006/relationships" xmlns:p="http://schemas.openxmlformats.org/presentationml/2006/main">
  <p:tag name="SHAPEID" val=" 173"/>
</p:tagLst>
</file>

<file path=ppt/tags/tag35.xml><?xml version="1.0" encoding="utf-8"?>
<p:tagLst xmlns:a="http://schemas.openxmlformats.org/drawingml/2006/main" xmlns:r="http://schemas.openxmlformats.org/officeDocument/2006/relationships" xmlns:p="http://schemas.openxmlformats.org/presentationml/2006/main">
  <p:tag name="SHAPEID" val=" 4"/>
</p:tagLst>
</file>

<file path=ppt/tags/tag350.xml><?xml version="1.0" encoding="utf-8"?>
<p:tagLst xmlns:a="http://schemas.openxmlformats.org/drawingml/2006/main" xmlns:r="http://schemas.openxmlformats.org/officeDocument/2006/relationships" xmlns:p="http://schemas.openxmlformats.org/presentationml/2006/main">
  <p:tag name="SHAPEID" val=" 174"/>
</p:tagLst>
</file>

<file path=ppt/tags/tag351.xml><?xml version="1.0" encoding="utf-8"?>
<p:tagLst xmlns:a="http://schemas.openxmlformats.org/drawingml/2006/main" xmlns:r="http://schemas.openxmlformats.org/officeDocument/2006/relationships" xmlns:p="http://schemas.openxmlformats.org/presentationml/2006/main">
  <p:tag name="SHAPEID" val=" 175"/>
</p:tagLst>
</file>

<file path=ppt/tags/tag352.xml><?xml version="1.0" encoding="utf-8"?>
<p:tagLst xmlns:a="http://schemas.openxmlformats.org/drawingml/2006/main" xmlns:r="http://schemas.openxmlformats.org/officeDocument/2006/relationships" xmlns:p="http://schemas.openxmlformats.org/presentationml/2006/main">
  <p:tag name="SHAPEID" val=" 176"/>
</p:tagLst>
</file>

<file path=ppt/tags/tag353.xml><?xml version="1.0" encoding="utf-8"?>
<p:tagLst xmlns:a="http://schemas.openxmlformats.org/drawingml/2006/main" xmlns:r="http://schemas.openxmlformats.org/officeDocument/2006/relationships" xmlns:p="http://schemas.openxmlformats.org/presentationml/2006/main">
  <p:tag name="SHAPEID" val=" 177"/>
</p:tagLst>
</file>

<file path=ppt/tags/tag354.xml><?xml version="1.0" encoding="utf-8"?>
<p:tagLst xmlns:a="http://schemas.openxmlformats.org/drawingml/2006/main" xmlns:r="http://schemas.openxmlformats.org/officeDocument/2006/relationships" xmlns:p="http://schemas.openxmlformats.org/presentationml/2006/main">
  <p:tag name="SHAPEID" val=" 178"/>
</p:tagLst>
</file>

<file path=ppt/tags/tag355.xml><?xml version="1.0" encoding="utf-8"?>
<p:tagLst xmlns:a="http://schemas.openxmlformats.org/drawingml/2006/main" xmlns:r="http://schemas.openxmlformats.org/officeDocument/2006/relationships" xmlns:p="http://schemas.openxmlformats.org/presentationml/2006/main">
  <p:tag name="SHAPEID" val=" 179"/>
</p:tagLst>
</file>

<file path=ppt/tags/tag356.xml><?xml version="1.0" encoding="utf-8"?>
<p:tagLst xmlns:a="http://schemas.openxmlformats.org/drawingml/2006/main" xmlns:r="http://schemas.openxmlformats.org/officeDocument/2006/relationships" xmlns:p="http://schemas.openxmlformats.org/presentationml/2006/main">
  <p:tag name="SHAPEID" val=" 180"/>
</p:tagLst>
</file>

<file path=ppt/tags/tag357.xml><?xml version="1.0" encoding="utf-8"?>
<p:tagLst xmlns:a="http://schemas.openxmlformats.org/drawingml/2006/main" xmlns:r="http://schemas.openxmlformats.org/officeDocument/2006/relationships" xmlns:p="http://schemas.openxmlformats.org/presentationml/2006/main">
  <p:tag name="SHAPEID" val=" 181"/>
</p:tagLst>
</file>

<file path=ppt/tags/tag358.xml><?xml version="1.0" encoding="utf-8"?>
<p:tagLst xmlns:a="http://schemas.openxmlformats.org/drawingml/2006/main" xmlns:r="http://schemas.openxmlformats.org/officeDocument/2006/relationships" xmlns:p="http://schemas.openxmlformats.org/presentationml/2006/main">
  <p:tag name="SHAPEID" val=" 182"/>
</p:tagLst>
</file>

<file path=ppt/tags/tag359.xml><?xml version="1.0" encoding="utf-8"?>
<p:tagLst xmlns:a="http://schemas.openxmlformats.org/drawingml/2006/main" xmlns:r="http://schemas.openxmlformats.org/officeDocument/2006/relationships" xmlns:p="http://schemas.openxmlformats.org/presentationml/2006/main">
  <p:tag name="SHAPEID" val=" 183"/>
</p:tagLst>
</file>

<file path=ppt/tags/tag36.xml><?xml version="1.0" encoding="utf-8"?>
<p:tagLst xmlns:a="http://schemas.openxmlformats.org/drawingml/2006/main" xmlns:r="http://schemas.openxmlformats.org/officeDocument/2006/relationships" xmlns:p="http://schemas.openxmlformats.org/presentationml/2006/main">
  <p:tag name="SHAPEID" val=" 35"/>
</p:tagLst>
</file>

<file path=ppt/tags/tag360.xml><?xml version="1.0" encoding="utf-8"?>
<p:tagLst xmlns:a="http://schemas.openxmlformats.org/drawingml/2006/main" xmlns:r="http://schemas.openxmlformats.org/officeDocument/2006/relationships" xmlns:p="http://schemas.openxmlformats.org/presentationml/2006/main">
  <p:tag name="SHAPEID" val=" 184"/>
</p:tagLst>
</file>

<file path=ppt/tags/tag361.xml><?xml version="1.0" encoding="utf-8"?>
<p:tagLst xmlns:a="http://schemas.openxmlformats.org/drawingml/2006/main" xmlns:r="http://schemas.openxmlformats.org/officeDocument/2006/relationships" xmlns:p="http://schemas.openxmlformats.org/presentationml/2006/main">
  <p:tag name="SHAPEID" val=" 185"/>
</p:tagLst>
</file>

<file path=ppt/tags/tag362.xml><?xml version="1.0" encoding="utf-8"?>
<p:tagLst xmlns:a="http://schemas.openxmlformats.org/drawingml/2006/main" xmlns:r="http://schemas.openxmlformats.org/officeDocument/2006/relationships" xmlns:p="http://schemas.openxmlformats.org/presentationml/2006/main">
  <p:tag name="SHAPEID" val=" 186"/>
</p:tagLst>
</file>

<file path=ppt/tags/tag363.xml><?xml version="1.0" encoding="utf-8"?>
<p:tagLst xmlns:a="http://schemas.openxmlformats.org/drawingml/2006/main" xmlns:r="http://schemas.openxmlformats.org/officeDocument/2006/relationships" xmlns:p="http://schemas.openxmlformats.org/presentationml/2006/main">
  <p:tag name="SHAPEID" val=" 187"/>
</p:tagLst>
</file>

<file path=ppt/tags/tag364.xml><?xml version="1.0" encoding="utf-8"?>
<p:tagLst xmlns:a="http://schemas.openxmlformats.org/drawingml/2006/main" xmlns:r="http://schemas.openxmlformats.org/officeDocument/2006/relationships" xmlns:p="http://schemas.openxmlformats.org/presentationml/2006/main">
  <p:tag name="SHAPEID" val=" 188"/>
</p:tagLst>
</file>

<file path=ppt/tags/tag365.xml><?xml version="1.0" encoding="utf-8"?>
<p:tagLst xmlns:a="http://schemas.openxmlformats.org/drawingml/2006/main" xmlns:r="http://schemas.openxmlformats.org/officeDocument/2006/relationships" xmlns:p="http://schemas.openxmlformats.org/presentationml/2006/main">
  <p:tag name="SHAPEID" val=" 189"/>
</p:tagLst>
</file>

<file path=ppt/tags/tag366.xml><?xml version="1.0" encoding="utf-8"?>
<p:tagLst xmlns:a="http://schemas.openxmlformats.org/drawingml/2006/main" xmlns:r="http://schemas.openxmlformats.org/officeDocument/2006/relationships" xmlns:p="http://schemas.openxmlformats.org/presentationml/2006/main">
  <p:tag name="SHAPEID" val=" 190"/>
</p:tagLst>
</file>

<file path=ppt/tags/tag367.xml><?xml version="1.0" encoding="utf-8"?>
<p:tagLst xmlns:a="http://schemas.openxmlformats.org/drawingml/2006/main" xmlns:r="http://schemas.openxmlformats.org/officeDocument/2006/relationships" xmlns:p="http://schemas.openxmlformats.org/presentationml/2006/main">
  <p:tag name="SHAPEID" val=" 191"/>
</p:tagLst>
</file>

<file path=ppt/tags/tag368.xml><?xml version="1.0" encoding="utf-8"?>
<p:tagLst xmlns:a="http://schemas.openxmlformats.org/drawingml/2006/main" xmlns:r="http://schemas.openxmlformats.org/officeDocument/2006/relationships" xmlns:p="http://schemas.openxmlformats.org/presentationml/2006/main">
  <p:tag name="SHAPEID" val=" 192"/>
</p:tagLst>
</file>

<file path=ppt/tags/tag369.xml><?xml version="1.0" encoding="utf-8"?>
<p:tagLst xmlns:a="http://schemas.openxmlformats.org/drawingml/2006/main" xmlns:r="http://schemas.openxmlformats.org/officeDocument/2006/relationships" xmlns:p="http://schemas.openxmlformats.org/presentationml/2006/main">
  <p:tag name="TIMING" val="|13.1"/>
</p:tagLst>
</file>

<file path=ppt/tags/tag37.xml><?xml version="1.0" encoding="utf-8"?>
<p:tagLst xmlns:a="http://schemas.openxmlformats.org/drawingml/2006/main" xmlns:r="http://schemas.openxmlformats.org/officeDocument/2006/relationships" xmlns:p="http://schemas.openxmlformats.org/presentationml/2006/main">
  <p:tag name="TIMING" val="|13.9|23.1|9.1"/>
</p:tagLst>
</file>

<file path=ppt/tags/tag370.xml><?xml version="1.0" encoding="utf-8"?>
<p:tagLst xmlns:a="http://schemas.openxmlformats.org/drawingml/2006/main" xmlns:r="http://schemas.openxmlformats.org/officeDocument/2006/relationships" xmlns:p="http://schemas.openxmlformats.org/presentationml/2006/main">
  <p:tag name="TIMING" val="|6.7"/>
</p:tagLst>
</file>

<file path=ppt/tags/tag371.xml><?xml version="1.0" encoding="utf-8"?>
<p:tagLst xmlns:a="http://schemas.openxmlformats.org/drawingml/2006/main" xmlns:r="http://schemas.openxmlformats.org/officeDocument/2006/relationships" xmlns:p="http://schemas.openxmlformats.org/presentationml/2006/main">
  <p:tag name="SHAPEID" val=" 2"/>
</p:tagLst>
</file>

<file path=ppt/tags/tag372.xml><?xml version="1.0" encoding="utf-8"?>
<p:tagLst xmlns:a="http://schemas.openxmlformats.org/drawingml/2006/main" xmlns:r="http://schemas.openxmlformats.org/officeDocument/2006/relationships" xmlns:p="http://schemas.openxmlformats.org/presentationml/2006/main">
  <p:tag name="SHAPEID" val=" 3"/>
</p:tagLst>
</file>

<file path=ppt/tags/tag373.xml><?xml version="1.0" encoding="utf-8"?>
<p:tagLst xmlns:a="http://schemas.openxmlformats.org/drawingml/2006/main" xmlns:r="http://schemas.openxmlformats.org/officeDocument/2006/relationships" xmlns:p="http://schemas.openxmlformats.org/presentationml/2006/main">
  <p:tag name="SHAPEID" val=" 5"/>
</p:tagLst>
</file>

<file path=ppt/tags/tag374.xml><?xml version="1.0" encoding="utf-8"?>
<p:tagLst xmlns:a="http://schemas.openxmlformats.org/drawingml/2006/main" xmlns:r="http://schemas.openxmlformats.org/officeDocument/2006/relationships" xmlns:p="http://schemas.openxmlformats.org/presentationml/2006/main">
  <p:tag name="TIMING" val="|6.7"/>
</p:tagLst>
</file>

<file path=ppt/tags/tag375.xml><?xml version="1.0" encoding="utf-8"?>
<p:tagLst xmlns:a="http://schemas.openxmlformats.org/drawingml/2006/main" xmlns:r="http://schemas.openxmlformats.org/officeDocument/2006/relationships" xmlns:p="http://schemas.openxmlformats.org/presentationml/2006/main">
  <p:tag name="SHAPEID" val=" 2"/>
</p:tagLst>
</file>

<file path=ppt/tags/tag376.xml><?xml version="1.0" encoding="utf-8"?>
<p:tagLst xmlns:a="http://schemas.openxmlformats.org/drawingml/2006/main" xmlns:r="http://schemas.openxmlformats.org/officeDocument/2006/relationships" xmlns:p="http://schemas.openxmlformats.org/presentationml/2006/main">
  <p:tag name="SHAPEID" val=" 3"/>
</p:tagLst>
</file>

<file path=ppt/tags/tag377.xml><?xml version="1.0" encoding="utf-8"?>
<p:tagLst xmlns:a="http://schemas.openxmlformats.org/drawingml/2006/main" xmlns:r="http://schemas.openxmlformats.org/officeDocument/2006/relationships" xmlns:p="http://schemas.openxmlformats.org/presentationml/2006/main">
  <p:tag name="SHAPEID" val=" 5"/>
</p:tagLst>
</file>

<file path=ppt/tags/tag378.xml><?xml version="1.0" encoding="utf-8"?>
<p:tagLst xmlns:a="http://schemas.openxmlformats.org/drawingml/2006/main" xmlns:r="http://schemas.openxmlformats.org/officeDocument/2006/relationships" xmlns:p="http://schemas.openxmlformats.org/presentationml/2006/main">
  <p:tag name="SHAPEID" val=" 33"/>
</p:tagLst>
</file>

<file path=ppt/tags/tag379.xml><?xml version="1.0" encoding="utf-8"?>
<p:tagLst xmlns:a="http://schemas.openxmlformats.org/drawingml/2006/main" xmlns:r="http://schemas.openxmlformats.org/officeDocument/2006/relationships" xmlns:p="http://schemas.openxmlformats.org/presentationml/2006/main">
  <p:tag name="SHAPEID" val=" 34"/>
</p:tagLst>
</file>

<file path=ppt/tags/tag38.xml><?xml version="1.0" encoding="utf-8"?>
<p:tagLst xmlns:a="http://schemas.openxmlformats.org/drawingml/2006/main" xmlns:r="http://schemas.openxmlformats.org/officeDocument/2006/relationships" xmlns:p="http://schemas.openxmlformats.org/presentationml/2006/main">
  <p:tag name="SHAPEID" val=" 3"/>
</p:tagLst>
</file>

<file path=ppt/tags/tag380.xml><?xml version="1.0" encoding="utf-8"?>
<p:tagLst xmlns:a="http://schemas.openxmlformats.org/drawingml/2006/main" xmlns:r="http://schemas.openxmlformats.org/officeDocument/2006/relationships" xmlns:p="http://schemas.openxmlformats.org/presentationml/2006/main">
  <p:tag name="SHAPEID" val=" 35"/>
</p:tagLst>
</file>

<file path=ppt/tags/tag381.xml><?xml version="1.0" encoding="utf-8"?>
<p:tagLst xmlns:a="http://schemas.openxmlformats.org/drawingml/2006/main" xmlns:r="http://schemas.openxmlformats.org/officeDocument/2006/relationships" xmlns:p="http://schemas.openxmlformats.org/presentationml/2006/main">
  <p:tag name="SHAPEID" val=" 36"/>
</p:tagLst>
</file>

<file path=ppt/tags/tag382.xml><?xml version="1.0" encoding="utf-8"?>
<p:tagLst xmlns:a="http://schemas.openxmlformats.org/drawingml/2006/main" xmlns:r="http://schemas.openxmlformats.org/officeDocument/2006/relationships" xmlns:p="http://schemas.openxmlformats.org/presentationml/2006/main">
  <p:tag name="SHAPEID" val=" 37"/>
</p:tagLst>
</file>

<file path=ppt/tags/tag383.xml><?xml version="1.0" encoding="utf-8"?>
<p:tagLst xmlns:a="http://schemas.openxmlformats.org/drawingml/2006/main" xmlns:r="http://schemas.openxmlformats.org/officeDocument/2006/relationships" xmlns:p="http://schemas.openxmlformats.org/presentationml/2006/main">
  <p:tag name="SHAPEID" val=" 38"/>
</p:tagLst>
</file>

<file path=ppt/tags/tag384.xml><?xml version="1.0" encoding="utf-8"?>
<p:tagLst xmlns:a="http://schemas.openxmlformats.org/drawingml/2006/main" xmlns:r="http://schemas.openxmlformats.org/officeDocument/2006/relationships" xmlns:p="http://schemas.openxmlformats.org/presentationml/2006/main">
  <p:tag name="SHAPEID" val=" 39"/>
</p:tagLst>
</file>

<file path=ppt/tags/tag385.xml><?xml version="1.0" encoding="utf-8"?>
<p:tagLst xmlns:a="http://schemas.openxmlformats.org/drawingml/2006/main" xmlns:r="http://schemas.openxmlformats.org/officeDocument/2006/relationships" xmlns:p="http://schemas.openxmlformats.org/presentationml/2006/main">
  <p:tag name="SHAPEID" val=" 41"/>
</p:tagLst>
</file>

<file path=ppt/tags/tag386.xml><?xml version="1.0" encoding="utf-8"?>
<p:tagLst xmlns:a="http://schemas.openxmlformats.org/drawingml/2006/main" xmlns:r="http://schemas.openxmlformats.org/officeDocument/2006/relationships" xmlns:p="http://schemas.openxmlformats.org/presentationml/2006/main">
  <p:tag name="SHAPEID" val=" 44"/>
</p:tagLst>
</file>

<file path=ppt/tags/tag387.xml><?xml version="1.0" encoding="utf-8"?>
<p:tagLst xmlns:a="http://schemas.openxmlformats.org/drawingml/2006/main" xmlns:r="http://schemas.openxmlformats.org/officeDocument/2006/relationships" xmlns:p="http://schemas.openxmlformats.org/presentationml/2006/main">
  <p:tag name="TIMING" val="|6.7"/>
</p:tagLst>
</file>

<file path=ppt/tags/tag388.xml><?xml version="1.0" encoding="utf-8"?>
<p:tagLst xmlns:a="http://schemas.openxmlformats.org/drawingml/2006/main" xmlns:r="http://schemas.openxmlformats.org/officeDocument/2006/relationships" xmlns:p="http://schemas.openxmlformats.org/presentationml/2006/main">
  <p:tag name="SHAPEID" val=" 2"/>
</p:tagLst>
</file>

<file path=ppt/tags/tag389.xml><?xml version="1.0" encoding="utf-8"?>
<p:tagLst xmlns:a="http://schemas.openxmlformats.org/drawingml/2006/main" xmlns:r="http://schemas.openxmlformats.org/officeDocument/2006/relationships" xmlns:p="http://schemas.openxmlformats.org/presentationml/2006/main">
  <p:tag name="SHAPEID" val=" 3"/>
</p:tagLst>
</file>

<file path=ppt/tags/tag39.xml><?xml version="1.0" encoding="utf-8"?>
<p:tagLst xmlns:a="http://schemas.openxmlformats.org/drawingml/2006/main" xmlns:r="http://schemas.openxmlformats.org/officeDocument/2006/relationships" xmlns:p="http://schemas.openxmlformats.org/presentationml/2006/main">
  <p:tag name="SHAPEID" val=" 4"/>
</p:tagLst>
</file>

<file path=ppt/tags/tag390.xml><?xml version="1.0" encoding="utf-8"?>
<p:tagLst xmlns:a="http://schemas.openxmlformats.org/drawingml/2006/main" xmlns:r="http://schemas.openxmlformats.org/officeDocument/2006/relationships" xmlns:p="http://schemas.openxmlformats.org/presentationml/2006/main">
  <p:tag name="SHAPEID" val=" 5"/>
</p:tagLst>
</file>

<file path=ppt/tags/tag391.xml><?xml version="1.0" encoding="utf-8"?>
<p:tagLst xmlns:a="http://schemas.openxmlformats.org/drawingml/2006/main" xmlns:r="http://schemas.openxmlformats.org/officeDocument/2006/relationships" xmlns:p="http://schemas.openxmlformats.org/presentationml/2006/main">
  <p:tag name="SHAPEID" val=" 33"/>
</p:tagLst>
</file>

<file path=ppt/tags/tag392.xml><?xml version="1.0" encoding="utf-8"?>
<p:tagLst xmlns:a="http://schemas.openxmlformats.org/drawingml/2006/main" xmlns:r="http://schemas.openxmlformats.org/officeDocument/2006/relationships" xmlns:p="http://schemas.openxmlformats.org/presentationml/2006/main">
  <p:tag name="SHAPEID" val=" 34"/>
</p:tagLst>
</file>

<file path=ppt/tags/tag393.xml><?xml version="1.0" encoding="utf-8"?>
<p:tagLst xmlns:a="http://schemas.openxmlformats.org/drawingml/2006/main" xmlns:r="http://schemas.openxmlformats.org/officeDocument/2006/relationships" xmlns:p="http://schemas.openxmlformats.org/presentationml/2006/main">
  <p:tag name="SHAPEID" val=" 35"/>
</p:tagLst>
</file>

<file path=ppt/tags/tag394.xml><?xml version="1.0" encoding="utf-8"?>
<p:tagLst xmlns:a="http://schemas.openxmlformats.org/drawingml/2006/main" xmlns:r="http://schemas.openxmlformats.org/officeDocument/2006/relationships" xmlns:p="http://schemas.openxmlformats.org/presentationml/2006/main">
  <p:tag name="SHAPEID" val=" 36"/>
</p:tagLst>
</file>

<file path=ppt/tags/tag395.xml><?xml version="1.0" encoding="utf-8"?>
<p:tagLst xmlns:a="http://schemas.openxmlformats.org/drawingml/2006/main" xmlns:r="http://schemas.openxmlformats.org/officeDocument/2006/relationships" xmlns:p="http://schemas.openxmlformats.org/presentationml/2006/main">
  <p:tag name="SHAPEID" val=" 37"/>
</p:tagLst>
</file>

<file path=ppt/tags/tag396.xml><?xml version="1.0" encoding="utf-8"?>
<p:tagLst xmlns:a="http://schemas.openxmlformats.org/drawingml/2006/main" xmlns:r="http://schemas.openxmlformats.org/officeDocument/2006/relationships" xmlns:p="http://schemas.openxmlformats.org/presentationml/2006/main">
  <p:tag name="SHAPEID" val=" 38"/>
</p:tagLst>
</file>

<file path=ppt/tags/tag397.xml><?xml version="1.0" encoding="utf-8"?>
<p:tagLst xmlns:a="http://schemas.openxmlformats.org/drawingml/2006/main" xmlns:r="http://schemas.openxmlformats.org/officeDocument/2006/relationships" xmlns:p="http://schemas.openxmlformats.org/presentationml/2006/main">
  <p:tag name="SHAPEID" val=" 39"/>
</p:tagLst>
</file>

<file path=ppt/tags/tag398.xml><?xml version="1.0" encoding="utf-8"?>
<p:tagLst xmlns:a="http://schemas.openxmlformats.org/drawingml/2006/main" xmlns:r="http://schemas.openxmlformats.org/officeDocument/2006/relationships" xmlns:p="http://schemas.openxmlformats.org/presentationml/2006/main">
  <p:tag name="SHAPEID" val=" 41"/>
</p:tagLst>
</file>

<file path=ppt/tags/tag399.xml><?xml version="1.0" encoding="utf-8"?>
<p:tagLst xmlns:a="http://schemas.openxmlformats.org/drawingml/2006/main" xmlns:r="http://schemas.openxmlformats.org/officeDocument/2006/relationships" xmlns:p="http://schemas.openxmlformats.org/presentationml/2006/main">
  <p:tag name="SHAPEID" val=" 44"/>
</p:tagLst>
</file>

<file path=ppt/tags/tag4.xml><?xml version="1.0" encoding="utf-8"?>
<p:tagLst xmlns:a="http://schemas.openxmlformats.org/drawingml/2006/main" xmlns:r="http://schemas.openxmlformats.org/officeDocument/2006/relationships" xmlns:p="http://schemas.openxmlformats.org/presentationml/2006/main">
  <p:tag name="TIMING" val="|9.6|7.3|5|7|21.2"/>
</p:tagLst>
</file>

<file path=ppt/tags/tag40.xml><?xml version="1.0" encoding="utf-8"?>
<p:tagLst xmlns:a="http://schemas.openxmlformats.org/drawingml/2006/main" xmlns:r="http://schemas.openxmlformats.org/officeDocument/2006/relationships" xmlns:p="http://schemas.openxmlformats.org/presentationml/2006/main">
  <p:tag name="SHAPEID" val=" 35"/>
</p:tagLst>
</file>

<file path=ppt/tags/tag400.xml><?xml version="1.0" encoding="utf-8"?>
<p:tagLst xmlns:a="http://schemas.openxmlformats.org/drawingml/2006/main" xmlns:r="http://schemas.openxmlformats.org/officeDocument/2006/relationships" xmlns:p="http://schemas.openxmlformats.org/presentationml/2006/main">
  <p:tag name="TIMING" val="|8.4|7.6|10.6|0.9"/>
</p:tagLst>
</file>

<file path=ppt/tags/tag401.xml><?xml version="1.0" encoding="utf-8"?>
<p:tagLst xmlns:a="http://schemas.openxmlformats.org/drawingml/2006/main" xmlns:r="http://schemas.openxmlformats.org/officeDocument/2006/relationships" xmlns:p="http://schemas.openxmlformats.org/presentationml/2006/main">
  <p:tag name="SHAPEID" val=" 3"/>
</p:tagLst>
</file>

<file path=ppt/tags/tag402.xml><?xml version="1.0" encoding="utf-8"?>
<p:tagLst xmlns:a="http://schemas.openxmlformats.org/drawingml/2006/main" xmlns:r="http://schemas.openxmlformats.org/officeDocument/2006/relationships" xmlns:p="http://schemas.openxmlformats.org/presentationml/2006/main">
  <p:tag name="SHAPEID" val=" 5"/>
</p:tagLst>
</file>

<file path=ppt/tags/tag403.xml><?xml version="1.0" encoding="utf-8"?>
<p:tagLst xmlns:a="http://schemas.openxmlformats.org/drawingml/2006/main" xmlns:r="http://schemas.openxmlformats.org/officeDocument/2006/relationships" xmlns:p="http://schemas.openxmlformats.org/presentationml/2006/main">
  <p:tag name="SHAPEID" val=" 49"/>
</p:tagLst>
</file>

<file path=ppt/tags/tag404.xml><?xml version="1.0" encoding="utf-8"?>
<p:tagLst xmlns:a="http://schemas.openxmlformats.org/drawingml/2006/main" xmlns:r="http://schemas.openxmlformats.org/officeDocument/2006/relationships" xmlns:p="http://schemas.openxmlformats.org/presentationml/2006/main">
  <p:tag name="SHAPEID" val=" 50"/>
</p:tagLst>
</file>

<file path=ppt/tags/tag405.xml><?xml version="1.0" encoding="utf-8"?>
<p:tagLst xmlns:a="http://schemas.openxmlformats.org/drawingml/2006/main" xmlns:r="http://schemas.openxmlformats.org/officeDocument/2006/relationships" xmlns:p="http://schemas.openxmlformats.org/presentationml/2006/main">
  <p:tag name="SHAPEID" val=" 51"/>
</p:tagLst>
</file>

<file path=ppt/tags/tag406.xml><?xml version="1.0" encoding="utf-8"?>
<p:tagLst xmlns:a="http://schemas.openxmlformats.org/drawingml/2006/main" xmlns:r="http://schemas.openxmlformats.org/officeDocument/2006/relationships" xmlns:p="http://schemas.openxmlformats.org/presentationml/2006/main">
  <p:tag name="TIMING" val="|8.4|7.6|10.6|0.9"/>
</p:tagLst>
</file>

<file path=ppt/tags/tag407.xml><?xml version="1.0" encoding="utf-8"?>
<p:tagLst xmlns:a="http://schemas.openxmlformats.org/drawingml/2006/main" xmlns:r="http://schemas.openxmlformats.org/officeDocument/2006/relationships" xmlns:p="http://schemas.openxmlformats.org/presentationml/2006/main">
  <p:tag name="SHAPEID" val=" 3"/>
</p:tagLst>
</file>

<file path=ppt/tags/tag408.xml><?xml version="1.0" encoding="utf-8"?>
<p:tagLst xmlns:a="http://schemas.openxmlformats.org/drawingml/2006/main" xmlns:r="http://schemas.openxmlformats.org/officeDocument/2006/relationships" xmlns:p="http://schemas.openxmlformats.org/presentationml/2006/main">
  <p:tag name="SHAPEID" val=" 5"/>
</p:tagLst>
</file>

<file path=ppt/tags/tag409.xml><?xml version="1.0" encoding="utf-8"?>
<p:tagLst xmlns:a="http://schemas.openxmlformats.org/drawingml/2006/main" xmlns:r="http://schemas.openxmlformats.org/officeDocument/2006/relationships" xmlns:p="http://schemas.openxmlformats.org/presentationml/2006/main">
  <p:tag name="SHAPEID" val=" 43"/>
</p:tagLst>
</file>

<file path=ppt/tags/tag41.xml><?xml version="1.0" encoding="utf-8"?>
<p:tagLst xmlns:a="http://schemas.openxmlformats.org/drawingml/2006/main" xmlns:r="http://schemas.openxmlformats.org/officeDocument/2006/relationships" xmlns:p="http://schemas.openxmlformats.org/presentationml/2006/main">
  <p:tag name="TIMING" val="|8.5|18.4"/>
</p:tagLst>
</file>

<file path=ppt/tags/tag410.xml><?xml version="1.0" encoding="utf-8"?>
<p:tagLst xmlns:a="http://schemas.openxmlformats.org/drawingml/2006/main" xmlns:r="http://schemas.openxmlformats.org/officeDocument/2006/relationships" xmlns:p="http://schemas.openxmlformats.org/presentationml/2006/main">
  <p:tag name="SHAPEID" val=" 44"/>
</p:tagLst>
</file>

<file path=ppt/tags/tag411.xml><?xml version="1.0" encoding="utf-8"?>
<p:tagLst xmlns:a="http://schemas.openxmlformats.org/drawingml/2006/main" xmlns:r="http://schemas.openxmlformats.org/officeDocument/2006/relationships" xmlns:p="http://schemas.openxmlformats.org/presentationml/2006/main">
  <p:tag name="SHAPEID" val=" 49"/>
</p:tagLst>
</file>

<file path=ppt/tags/tag412.xml><?xml version="1.0" encoding="utf-8"?>
<p:tagLst xmlns:a="http://schemas.openxmlformats.org/drawingml/2006/main" xmlns:r="http://schemas.openxmlformats.org/officeDocument/2006/relationships" xmlns:p="http://schemas.openxmlformats.org/presentationml/2006/main">
  <p:tag name="SHAPEID" val=" 50"/>
</p:tagLst>
</file>

<file path=ppt/tags/tag413.xml><?xml version="1.0" encoding="utf-8"?>
<p:tagLst xmlns:a="http://schemas.openxmlformats.org/drawingml/2006/main" xmlns:r="http://schemas.openxmlformats.org/officeDocument/2006/relationships" xmlns:p="http://schemas.openxmlformats.org/presentationml/2006/main">
  <p:tag name="SHAPEID" val=" 51"/>
</p:tagLst>
</file>

<file path=ppt/tags/tag414.xml><?xml version="1.0" encoding="utf-8"?>
<p:tagLst xmlns:a="http://schemas.openxmlformats.org/drawingml/2006/main" xmlns:r="http://schemas.openxmlformats.org/officeDocument/2006/relationships" xmlns:p="http://schemas.openxmlformats.org/presentationml/2006/main">
  <p:tag name="TIMING" val="|8.4|7.6|10.6|0.9"/>
</p:tagLst>
</file>

<file path=ppt/tags/tag415.xml><?xml version="1.0" encoding="utf-8"?>
<p:tagLst xmlns:a="http://schemas.openxmlformats.org/drawingml/2006/main" xmlns:r="http://schemas.openxmlformats.org/officeDocument/2006/relationships" xmlns:p="http://schemas.openxmlformats.org/presentationml/2006/main">
  <p:tag name="SHAPEID" val=" 3"/>
</p:tagLst>
</file>

<file path=ppt/tags/tag416.xml><?xml version="1.0" encoding="utf-8"?>
<p:tagLst xmlns:a="http://schemas.openxmlformats.org/drawingml/2006/main" xmlns:r="http://schemas.openxmlformats.org/officeDocument/2006/relationships" xmlns:p="http://schemas.openxmlformats.org/presentationml/2006/main">
  <p:tag name="SHAPEID" val=" 5"/>
</p:tagLst>
</file>

<file path=ppt/tags/tag417.xml><?xml version="1.0" encoding="utf-8"?>
<p:tagLst xmlns:a="http://schemas.openxmlformats.org/drawingml/2006/main" xmlns:r="http://schemas.openxmlformats.org/officeDocument/2006/relationships" xmlns:p="http://schemas.openxmlformats.org/presentationml/2006/main">
  <p:tag name="SHAPEID" val=" 43"/>
</p:tagLst>
</file>

<file path=ppt/tags/tag418.xml><?xml version="1.0" encoding="utf-8"?>
<p:tagLst xmlns:a="http://schemas.openxmlformats.org/drawingml/2006/main" xmlns:r="http://schemas.openxmlformats.org/officeDocument/2006/relationships" xmlns:p="http://schemas.openxmlformats.org/presentationml/2006/main">
  <p:tag name="SHAPEID" val=" 44"/>
</p:tagLst>
</file>

<file path=ppt/tags/tag419.xml><?xml version="1.0" encoding="utf-8"?>
<p:tagLst xmlns:a="http://schemas.openxmlformats.org/drawingml/2006/main" xmlns:r="http://schemas.openxmlformats.org/officeDocument/2006/relationships" xmlns:p="http://schemas.openxmlformats.org/presentationml/2006/main">
  <p:tag name="SHAPEID" val=" 49"/>
</p:tagLst>
</file>

<file path=ppt/tags/tag42.xml><?xml version="1.0" encoding="utf-8"?>
<p:tagLst xmlns:a="http://schemas.openxmlformats.org/drawingml/2006/main" xmlns:r="http://schemas.openxmlformats.org/officeDocument/2006/relationships" xmlns:p="http://schemas.openxmlformats.org/presentationml/2006/main">
  <p:tag name="SHAPEID" val=" 3"/>
</p:tagLst>
</file>

<file path=ppt/tags/tag420.xml><?xml version="1.0" encoding="utf-8"?>
<p:tagLst xmlns:a="http://schemas.openxmlformats.org/drawingml/2006/main" xmlns:r="http://schemas.openxmlformats.org/officeDocument/2006/relationships" xmlns:p="http://schemas.openxmlformats.org/presentationml/2006/main">
  <p:tag name="SHAPEID" val=" 50"/>
</p:tagLst>
</file>

<file path=ppt/tags/tag421.xml><?xml version="1.0" encoding="utf-8"?>
<p:tagLst xmlns:a="http://schemas.openxmlformats.org/drawingml/2006/main" xmlns:r="http://schemas.openxmlformats.org/officeDocument/2006/relationships" xmlns:p="http://schemas.openxmlformats.org/presentationml/2006/main">
  <p:tag name="SHAPEID" val=" 51"/>
</p:tagLst>
</file>

<file path=ppt/tags/tag422.xml><?xml version="1.0" encoding="utf-8"?>
<p:tagLst xmlns:a="http://schemas.openxmlformats.org/drawingml/2006/main" xmlns:r="http://schemas.openxmlformats.org/officeDocument/2006/relationships" xmlns:p="http://schemas.openxmlformats.org/presentationml/2006/main">
  <p:tag name="TIMING" val="|8.4|7.6|10.6|0.9"/>
</p:tagLst>
</file>

<file path=ppt/tags/tag423.xml><?xml version="1.0" encoding="utf-8"?>
<p:tagLst xmlns:a="http://schemas.openxmlformats.org/drawingml/2006/main" xmlns:r="http://schemas.openxmlformats.org/officeDocument/2006/relationships" xmlns:p="http://schemas.openxmlformats.org/presentationml/2006/main">
  <p:tag name="SHAPEID" val=" 3"/>
</p:tagLst>
</file>

<file path=ppt/tags/tag424.xml><?xml version="1.0" encoding="utf-8"?>
<p:tagLst xmlns:a="http://schemas.openxmlformats.org/drawingml/2006/main" xmlns:r="http://schemas.openxmlformats.org/officeDocument/2006/relationships" xmlns:p="http://schemas.openxmlformats.org/presentationml/2006/main">
  <p:tag name="SHAPEID" val=" 5"/>
</p:tagLst>
</file>

<file path=ppt/tags/tag425.xml><?xml version="1.0" encoding="utf-8"?>
<p:tagLst xmlns:a="http://schemas.openxmlformats.org/drawingml/2006/main" xmlns:r="http://schemas.openxmlformats.org/officeDocument/2006/relationships" xmlns:p="http://schemas.openxmlformats.org/presentationml/2006/main">
  <p:tag name="SHAPEID" val=" 27"/>
</p:tagLst>
</file>

<file path=ppt/tags/tag426.xml><?xml version="1.0" encoding="utf-8"?>
<p:tagLst xmlns:a="http://schemas.openxmlformats.org/drawingml/2006/main" xmlns:r="http://schemas.openxmlformats.org/officeDocument/2006/relationships" xmlns:p="http://schemas.openxmlformats.org/presentationml/2006/main">
  <p:tag name="SHAPEID" val=" 28"/>
</p:tagLst>
</file>

<file path=ppt/tags/tag427.xml><?xml version="1.0" encoding="utf-8"?>
<p:tagLst xmlns:a="http://schemas.openxmlformats.org/drawingml/2006/main" xmlns:r="http://schemas.openxmlformats.org/officeDocument/2006/relationships" xmlns:p="http://schemas.openxmlformats.org/presentationml/2006/main">
  <p:tag name="SHAPEID" val=" 29"/>
</p:tagLst>
</file>

<file path=ppt/tags/tag428.xml><?xml version="1.0" encoding="utf-8"?>
<p:tagLst xmlns:a="http://schemas.openxmlformats.org/drawingml/2006/main" xmlns:r="http://schemas.openxmlformats.org/officeDocument/2006/relationships" xmlns:p="http://schemas.openxmlformats.org/presentationml/2006/main">
  <p:tag name="SHAPEID" val=" 30"/>
</p:tagLst>
</file>

<file path=ppt/tags/tag429.xml><?xml version="1.0" encoding="utf-8"?>
<p:tagLst xmlns:a="http://schemas.openxmlformats.org/drawingml/2006/main" xmlns:r="http://schemas.openxmlformats.org/officeDocument/2006/relationships" xmlns:p="http://schemas.openxmlformats.org/presentationml/2006/main">
  <p:tag name="SHAPEID" val=" 31"/>
</p:tagLst>
</file>

<file path=ppt/tags/tag43.xml><?xml version="1.0" encoding="utf-8"?>
<p:tagLst xmlns:a="http://schemas.openxmlformats.org/drawingml/2006/main" xmlns:r="http://schemas.openxmlformats.org/officeDocument/2006/relationships" xmlns:p="http://schemas.openxmlformats.org/presentationml/2006/main">
  <p:tag name="SHAPEID" val=" 35"/>
</p:tagLst>
</file>

<file path=ppt/tags/tag430.xml><?xml version="1.0" encoding="utf-8"?>
<p:tagLst xmlns:a="http://schemas.openxmlformats.org/drawingml/2006/main" xmlns:r="http://schemas.openxmlformats.org/officeDocument/2006/relationships" xmlns:p="http://schemas.openxmlformats.org/presentationml/2006/main">
  <p:tag name="SHAPEID" val=" 32"/>
</p:tagLst>
</file>

<file path=ppt/tags/tag431.xml><?xml version="1.0" encoding="utf-8"?>
<p:tagLst xmlns:a="http://schemas.openxmlformats.org/drawingml/2006/main" xmlns:r="http://schemas.openxmlformats.org/officeDocument/2006/relationships" xmlns:p="http://schemas.openxmlformats.org/presentationml/2006/main">
  <p:tag name="SHAPEID" val=" 33"/>
</p:tagLst>
</file>

<file path=ppt/tags/tag432.xml><?xml version="1.0" encoding="utf-8"?>
<p:tagLst xmlns:a="http://schemas.openxmlformats.org/drawingml/2006/main" xmlns:r="http://schemas.openxmlformats.org/officeDocument/2006/relationships" xmlns:p="http://schemas.openxmlformats.org/presentationml/2006/main">
  <p:tag name="SHAPEID" val=" 34"/>
</p:tagLst>
</file>

<file path=ppt/tags/tag433.xml><?xml version="1.0" encoding="utf-8"?>
<p:tagLst xmlns:a="http://schemas.openxmlformats.org/drawingml/2006/main" xmlns:r="http://schemas.openxmlformats.org/officeDocument/2006/relationships" xmlns:p="http://schemas.openxmlformats.org/presentationml/2006/main">
  <p:tag name="SHAPEID" val=" 35"/>
</p:tagLst>
</file>

<file path=ppt/tags/tag434.xml><?xml version="1.0" encoding="utf-8"?>
<p:tagLst xmlns:a="http://schemas.openxmlformats.org/drawingml/2006/main" xmlns:r="http://schemas.openxmlformats.org/officeDocument/2006/relationships" xmlns:p="http://schemas.openxmlformats.org/presentationml/2006/main">
  <p:tag name="SHAPEID" val=" 36"/>
</p:tagLst>
</file>

<file path=ppt/tags/tag435.xml><?xml version="1.0" encoding="utf-8"?>
<p:tagLst xmlns:a="http://schemas.openxmlformats.org/drawingml/2006/main" xmlns:r="http://schemas.openxmlformats.org/officeDocument/2006/relationships" xmlns:p="http://schemas.openxmlformats.org/presentationml/2006/main">
  <p:tag name="SHAPEID" val=" 37"/>
</p:tagLst>
</file>

<file path=ppt/tags/tag436.xml><?xml version="1.0" encoding="utf-8"?>
<p:tagLst xmlns:a="http://schemas.openxmlformats.org/drawingml/2006/main" xmlns:r="http://schemas.openxmlformats.org/officeDocument/2006/relationships" xmlns:p="http://schemas.openxmlformats.org/presentationml/2006/main">
  <p:tag name="SHAPEID" val=" 38"/>
</p:tagLst>
</file>

<file path=ppt/tags/tag437.xml><?xml version="1.0" encoding="utf-8"?>
<p:tagLst xmlns:a="http://schemas.openxmlformats.org/drawingml/2006/main" xmlns:r="http://schemas.openxmlformats.org/officeDocument/2006/relationships" xmlns:p="http://schemas.openxmlformats.org/presentationml/2006/main">
  <p:tag name="SHAPEID" val=" 39"/>
</p:tagLst>
</file>

<file path=ppt/tags/tag438.xml><?xml version="1.0" encoding="utf-8"?>
<p:tagLst xmlns:a="http://schemas.openxmlformats.org/drawingml/2006/main" xmlns:r="http://schemas.openxmlformats.org/officeDocument/2006/relationships" xmlns:p="http://schemas.openxmlformats.org/presentationml/2006/main">
  <p:tag name="SHAPEID" val=" 43"/>
</p:tagLst>
</file>

<file path=ppt/tags/tag439.xml><?xml version="1.0" encoding="utf-8"?>
<p:tagLst xmlns:a="http://schemas.openxmlformats.org/drawingml/2006/main" xmlns:r="http://schemas.openxmlformats.org/officeDocument/2006/relationships" xmlns:p="http://schemas.openxmlformats.org/presentationml/2006/main">
  <p:tag name="SHAPEID" val=" 44"/>
</p:tagLst>
</file>

<file path=ppt/tags/tag44.xml><?xml version="1.0" encoding="utf-8"?>
<p:tagLst xmlns:a="http://schemas.openxmlformats.org/drawingml/2006/main" xmlns:r="http://schemas.openxmlformats.org/officeDocument/2006/relationships" xmlns:p="http://schemas.openxmlformats.org/presentationml/2006/main">
  <p:tag name="TIMING" val="|8.5|18.4"/>
</p:tagLst>
</file>

<file path=ppt/tags/tag440.xml><?xml version="1.0" encoding="utf-8"?>
<p:tagLst xmlns:a="http://schemas.openxmlformats.org/drawingml/2006/main" xmlns:r="http://schemas.openxmlformats.org/officeDocument/2006/relationships" xmlns:p="http://schemas.openxmlformats.org/presentationml/2006/main">
  <p:tag name="SHAPEID" val=" 48"/>
</p:tagLst>
</file>

<file path=ppt/tags/tag441.xml><?xml version="1.0" encoding="utf-8"?>
<p:tagLst xmlns:a="http://schemas.openxmlformats.org/drawingml/2006/main" xmlns:r="http://schemas.openxmlformats.org/officeDocument/2006/relationships" xmlns:p="http://schemas.openxmlformats.org/presentationml/2006/main">
  <p:tag name="SHAPEID" val=" 49"/>
</p:tagLst>
</file>

<file path=ppt/tags/tag442.xml><?xml version="1.0" encoding="utf-8"?>
<p:tagLst xmlns:a="http://schemas.openxmlformats.org/drawingml/2006/main" xmlns:r="http://schemas.openxmlformats.org/officeDocument/2006/relationships" xmlns:p="http://schemas.openxmlformats.org/presentationml/2006/main">
  <p:tag name="SHAPEID" val=" 50"/>
</p:tagLst>
</file>

<file path=ppt/tags/tag443.xml><?xml version="1.0" encoding="utf-8"?>
<p:tagLst xmlns:a="http://schemas.openxmlformats.org/drawingml/2006/main" xmlns:r="http://schemas.openxmlformats.org/officeDocument/2006/relationships" xmlns:p="http://schemas.openxmlformats.org/presentationml/2006/main">
  <p:tag name="SHAPEID" val=" 51"/>
</p:tagLst>
</file>

<file path=ppt/tags/tag444.xml><?xml version="1.0" encoding="utf-8"?>
<p:tagLst xmlns:a="http://schemas.openxmlformats.org/drawingml/2006/main" xmlns:r="http://schemas.openxmlformats.org/officeDocument/2006/relationships" xmlns:p="http://schemas.openxmlformats.org/presentationml/2006/main">
  <p:tag name="SHAPEID" val=" 7"/>
</p:tagLst>
</file>

<file path=ppt/tags/tag445.xml><?xml version="1.0" encoding="utf-8"?>
<p:tagLst xmlns:a="http://schemas.openxmlformats.org/drawingml/2006/main" xmlns:r="http://schemas.openxmlformats.org/officeDocument/2006/relationships" xmlns:p="http://schemas.openxmlformats.org/presentationml/2006/main">
  <p:tag name="SHAPEID" val=" 8"/>
</p:tagLst>
</file>

<file path=ppt/tags/tag446.xml><?xml version="1.0" encoding="utf-8"?>
<p:tagLst xmlns:a="http://schemas.openxmlformats.org/drawingml/2006/main" xmlns:r="http://schemas.openxmlformats.org/officeDocument/2006/relationships" xmlns:p="http://schemas.openxmlformats.org/presentationml/2006/main">
  <p:tag name="SHAPEID" val=" 9"/>
</p:tagLst>
</file>

<file path=ppt/tags/tag447.xml><?xml version="1.0" encoding="utf-8"?>
<p:tagLst xmlns:a="http://schemas.openxmlformats.org/drawingml/2006/main" xmlns:r="http://schemas.openxmlformats.org/officeDocument/2006/relationships" xmlns:p="http://schemas.openxmlformats.org/presentationml/2006/main">
  <p:tag name="SHAPEID" val=" 10"/>
</p:tagLst>
</file>

<file path=ppt/tags/tag448.xml><?xml version="1.0" encoding="utf-8"?>
<p:tagLst xmlns:a="http://schemas.openxmlformats.org/drawingml/2006/main" xmlns:r="http://schemas.openxmlformats.org/officeDocument/2006/relationships" xmlns:p="http://schemas.openxmlformats.org/presentationml/2006/main">
  <p:tag name="SHAPEID" val=" 11"/>
</p:tagLst>
</file>

<file path=ppt/tags/tag449.xml><?xml version="1.0" encoding="utf-8"?>
<p:tagLst xmlns:a="http://schemas.openxmlformats.org/drawingml/2006/main" xmlns:r="http://schemas.openxmlformats.org/officeDocument/2006/relationships" xmlns:p="http://schemas.openxmlformats.org/presentationml/2006/main">
  <p:tag name="SHAPEID" val=" 12"/>
</p:tagLst>
</file>

<file path=ppt/tags/tag45.xml><?xml version="1.0" encoding="utf-8"?>
<p:tagLst xmlns:a="http://schemas.openxmlformats.org/drawingml/2006/main" xmlns:r="http://schemas.openxmlformats.org/officeDocument/2006/relationships" xmlns:p="http://schemas.openxmlformats.org/presentationml/2006/main">
  <p:tag name="SHAPEID" val=" 3"/>
</p:tagLst>
</file>

<file path=ppt/tags/tag450.xml><?xml version="1.0" encoding="utf-8"?>
<p:tagLst xmlns:a="http://schemas.openxmlformats.org/drawingml/2006/main" xmlns:r="http://schemas.openxmlformats.org/officeDocument/2006/relationships" xmlns:p="http://schemas.openxmlformats.org/presentationml/2006/main">
  <p:tag name="SHAPEID" val=" 13"/>
</p:tagLst>
</file>

<file path=ppt/tags/tag451.xml><?xml version="1.0" encoding="utf-8"?>
<p:tagLst xmlns:a="http://schemas.openxmlformats.org/drawingml/2006/main" xmlns:r="http://schemas.openxmlformats.org/officeDocument/2006/relationships" xmlns:p="http://schemas.openxmlformats.org/presentationml/2006/main">
  <p:tag name="TIMING" val="|8.4|7.6|10.6|0.9"/>
</p:tagLst>
</file>

<file path=ppt/tags/tag452.xml><?xml version="1.0" encoding="utf-8"?>
<p:tagLst xmlns:a="http://schemas.openxmlformats.org/drawingml/2006/main" xmlns:r="http://schemas.openxmlformats.org/officeDocument/2006/relationships" xmlns:p="http://schemas.openxmlformats.org/presentationml/2006/main">
  <p:tag name="SHAPEID" val=" 3"/>
</p:tagLst>
</file>

<file path=ppt/tags/tag453.xml><?xml version="1.0" encoding="utf-8"?>
<p:tagLst xmlns:a="http://schemas.openxmlformats.org/drawingml/2006/main" xmlns:r="http://schemas.openxmlformats.org/officeDocument/2006/relationships" xmlns:p="http://schemas.openxmlformats.org/presentationml/2006/main">
  <p:tag name="SHAPEID" val=" 5"/>
</p:tagLst>
</file>

<file path=ppt/tags/tag454.xml><?xml version="1.0" encoding="utf-8"?>
<p:tagLst xmlns:a="http://schemas.openxmlformats.org/drawingml/2006/main" xmlns:r="http://schemas.openxmlformats.org/officeDocument/2006/relationships" xmlns:p="http://schemas.openxmlformats.org/presentationml/2006/main">
  <p:tag name="SHAPEID" val=" 27"/>
</p:tagLst>
</file>

<file path=ppt/tags/tag455.xml><?xml version="1.0" encoding="utf-8"?>
<p:tagLst xmlns:a="http://schemas.openxmlformats.org/drawingml/2006/main" xmlns:r="http://schemas.openxmlformats.org/officeDocument/2006/relationships" xmlns:p="http://schemas.openxmlformats.org/presentationml/2006/main">
  <p:tag name="SHAPEID" val=" 28"/>
</p:tagLst>
</file>

<file path=ppt/tags/tag456.xml><?xml version="1.0" encoding="utf-8"?>
<p:tagLst xmlns:a="http://schemas.openxmlformats.org/drawingml/2006/main" xmlns:r="http://schemas.openxmlformats.org/officeDocument/2006/relationships" xmlns:p="http://schemas.openxmlformats.org/presentationml/2006/main">
  <p:tag name="SHAPEID" val=" 29"/>
</p:tagLst>
</file>

<file path=ppt/tags/tag457.xml><?xml version="1.0" encoding="utf-8"?>
<p:tagLst xmlns:a="http://schemas.openxmlformats.org/drawingml/2006/main" xmlns:r="http://schemas.openxmlformats.org/officeDocument/2006/relationships" xmlns:p="http://schemas.openxmlformats.org/presentationml/2006/main">
  <p:tag name="SHAPEID" val=" 30"/>
</p:tagLst>
</file>

<file path=ppt/tags/tag458.xml><?xml version="1.0" encoding="utf-8"?>
<p:tagLst xmlns:a="http://schemas.openxmlformats.org/drawingml/2006/main" xmlns:r="http://schemas.openxmlformats.org/officeDocument/2006/relationships" xmlns:p="http://schemas.openxmlformats.org/presentationml/2006/main">
  <p:tag name="SHAPEID" val=" 31"/>
</p:tagLst>
</file>

<file path=ppt/tags/tag459.xml><?xml version="1.0" encoding="utf-8"?>
<p:tagLst xmlns:a="http://schemas.openxmlformats.org/drawingml/2006/main" xmlns:r="http://schemas.openxmlformats.org/officeDocument/2006/relationships" xmlns:p="http://schemas.openxmlformats.org/presentationml/2006/main">
  <p:tag name="SHAPEID" val=" 32"/>
</p:tagLst>
</file>

<file path=ppt/tags/tag46.xml><?xml version="1.0" encoding="utf-8"?>
<p:tagLst xmlns:a="http://schemas.openxmlformats.org/drawingml/2006/main" xmlns:r="http://schemas.openxmlformats.org/officeDocument/2006/relationships" xmlns:p="http://schemas.openxmlformats.org/presentationml/2006/main">
  <p:tag name="SHAPEID" val=" 35"/>
</p:tagLst>
</file>

<file path=ppt/tags/tag460.xml><?xml version="1.0" encoding="utf-8"?>
<p:tagLst xmlns:a="http://schemas.openxmlformats.org/drawingml/2006/main" xmlns:r="http://schemas.openxmlformats.org/officeDocument/2006/relationships" xmlns:p="http://schemas.openxmlformats.org/presentationml/2006/main">
  <p:tag name="SHAPEID" val=" 33"/>
</p:tagLst>
</file>

<file path=ppt/tags/tag461.xml><?xml version="1.0" encoding="utf-8"?>
<p:tagLst xmlns:a="http://schemas.openxmlformats.org/drawingml/2006/main" xmlns:r="http://schemas.openxmlformats.org/officeDocument/2006/relationships" xmlns:p="http://schemas.openxmlformats.org/presentationml/2006/main">
  <p:tag name="SHAPEID" val=" 34"/>
</p:tagLst>
</file>

<file path=ppt/tags/tag462.xml><?xml version="1.0" encoding="utf-8"?>
<p:tagLst xmlns:a="http://schemas.openxmlformats.org/drawingml/2006/main" xmlns:r="http://schemas.openxmlformats.org/officeDocument/2006/relationships" xmlns:p="http://schemas.openxmlformats.org/presentationml/2006/main">
  <p:tag name="SHAPEID" val=" 35"/>
</p:tagLst>
</file>

<file path=ppt/tags/tag463.xml><?xml version="1.0" encoding="utf-8"?>
<p:tagLst xmlns:a="http://schemas.openxmlformats.org/drawingml/2006/main" xmlns:r="http://schemas.openxmlformats.org/officeDocument/2006/relationships" xmlns:p="http://schemas.openxmlformats.org/presentationml/2006/main">
  <p:tag name="SHAPEID" val=" 36"/>
</p:tagLst>
</file>

<file path=ppt/tags/tag464.xml><?xml version="1.0" encoding="utf-8"?>
<p:tagLst xmlns:a="http://schemas.openxmlformats.org/drawingml/2006/main" xmlns:r="http://schemas.openxmlformats.org/officeDocument/2006/relationships" xmlns:p="http://schemas.openxmlformats.org/presentationml/2006/main">
  <p:tag name="SHAPEID" val=" 37"/>
</p:tagLst>
</file>

<file path=ppt/tags/tag465.xml><?xml version="1.0" encoding="utf-8"?>
<p:tagLst xmlns:a="http://schemas.openxmlformats.org/drawingml/2006/main" xmlns:r="http://schemas.openxmlformats.org/officeDocument/2006/relationships" xmlns:p="http://schemas.openxmlformats.org/presentationml/2006/main">
  <p:tag name="SHAPEID" val=" 38"/>
</p:tagLst>
</file>

<file path=ppt/tags/tag466.xml><?xml version="1.0" encoding="utf-8"?>
<p:tagLst xmlns:a="http://schemas.openxmlformats.org/drawingml/2006/main" xmlns:r="http://schemas.openxmlformats.org/officeDocument/2006/relationships" xmlns:p="http://schemas.openxmlformats.org/presentationml/2006/main">
  <p:tag name="SHAPEID" val=" 39"/>
</p:tagLst>
</file>

<file path=ppt/tags/tag467.xml><?xml version="1.0" encoding="utf-8"?>
<p:tagLst xmlns:a="http://schemas.openxmlformats.org/drawingml/2006/main" xmlns:r="http://schemas.openxmlformats.org/officeDocument/2006/relationships" xmlns:p="http://schemas.openxmlformats.org/presentationml/2006/main">
  <p:tag name="SHAPEID" val=" 43"/>
</p:tagLst>
</file>

<file path=ppt/tags/tag468.xml><?xml version="1.0" encoding="utf-8"?>
<p:tagLst xmlns:a="http://schemas.openxmlformats.org/drawingml/2006/main" xmlns:r="http://schemas.openxmlformats.org/officeDocument/2006/relationships" xmlns:p="http://schemas.openxmlformats.org/presentationml/2006/main">
  <p:tag name="SHAPEID" val=" 44"/>
</p:tagLst>
</file>

<file path=ppt/tags/tag469.xml><?xml version="1.0" encoding="utf-8"?>
<p:tagLst xmlns:a="http://schemas.openxmlformats.org/drawingml/2006/main" xmlns:r="http://schemas.openxmlformats.org/officeDocument/2006/relationships" xmlns:p="http://schemas.openxmlformats.org/presentationml/2006/main">
  <p:tag name="SHAPEID" val=" 48"/>
</p:tagLst>
</file>

<file path=ppt/tags/tag47.xml><?xml version="1.0" encoding="utf-8"?>
<p:tagLst xmlns:a="http://schemas.openxmlformats.org/drawingml/2006/main" xmlns:r="http://schemas.openxmlformats.org/officeDocument/2006/relationships" xmlns:p="http://schemas.openxmlformats.org/presentationml/2006/main">
  <p:tag name="SHAPEID" val=" 26"/>
</p:tagLst>
</file>

<file path=ppt/tags/tag470.xml><?xml version="1.0" encoding="utf-8"?>
<p:tagLst xmlns:a="http://schemas.openxmlformats.org/drawingml/2006/main" xmlns:r="http://schemas.openxmlformats.org/officeDocument/2006/relationships" xmlns:p="http://schemas.openxmlformats.org/presentationml/2006/main">
  <p:tag name="SHAPEID" val=" 49"/>
</p:tagLst>
</file>

<file path=ppt/tags/tag471.xml><?xml version="1.0" encoding="utf-8"?>
<p:tagLst xmlns:a="http://schemas.openxmlformats.org/drawingml/2006/main" xmlns:r="http://schemas.openxmlformats.org/officeDocument/2006/relationships" xmlns:p="http://schemas.openxmlformats.org/presentationml/2006/main">
  <p:tag name="SHAPEID" val=" 50"/>
</p:tagLst>
</file>

<file path=ppt/tags/tag472.xml><?xml version="1.0" encoding="utf-8"?>
<p:tagLst xmlns:a="http://schemas.openxmlformats.org/drawingml/2006/main" xmlns:r="http://schemas.openxmlformats.org/officeDocument/2006/relationships" xmlns:p="http://schemas.openxmlformats.org/presentationml/2006/main">
  <p:tag name="SHAPEID" val=" 51"/>
</p:tagLst>
</file>

<file path=ppt/tags/tag473.xml><?xml version="1.0" encoding="utf-8"?>
<p:tagLst xmlns:a="http://schemas.openxmlformats.org/drawingml/2006/main" xmlns:r="http://schemas.openxmlformats.org/officeDocument/2006/relationships" xmlns:p="http://schemas.openxmlformats.org/presentationml/2006/main">
  <p:tag name="SHAPEID" val=" 7"/>
</p:tagLst>
</file>

<file path=ppt/tags/tag474.xml><?xml version="1.0" encoding="utf-8"?>
<p:tagLst xmlns:a="http://schemas.openxmlformats.org/drawingml/2006/main" xmlns:r="http://schemas.openxmlformats.org/officeDocument/2006/relationships" xmlns:p="http://schemas.openxmlformats.org/presentationml/2006/main">
  <p:tag name="SHAPEID" val=" 8"/>
</p:tagLst>
</file>

<file path=ppt/tags/tag475.xml><?xml version="1.0" encoding="utf-8"?>
<p:tagLst xmlns:a="http://schemas.openxmlformats.org/drawingml/2006/main" xmlns:r="http://schemas.openxmlformats.org/officeDocument/2006/relationships" xmlns:p="http://schemas.openxmlformats.org/presentationml/2006/main">
  <p:tag name="SHAPEID" val=" 9"/>
</p:tagLst>
</file>

<file path=ppt/tags/tag476.xml><?xml version="1.0" encoding="utf-8"?>
<p:tagLst xmlns:a="http://schemas.openxmlformats.org/drawingml/2006/main" xmlns:r="http://schemas.openxmlformats.org/officeDocument/2006/relationships" xmlns:p="http://schemas.openxmlformats.org/presentationml/2006/main">
  <p:tag name="SHAPEID" val=" 10"/>
</p:tagLst>
</file>

<file path=ppt/tags/tag477.xml><?xml version="1.0" encoding="utf-8"?>
<p:tagLst xmlns:a="http://schemas.openxmlformats.org/drawingml/2006/main" xmlns:r="http://schemas.openxmlformats.org/officeDocument/2006/relationships" xmlns:p="http://schemas.openxmlformats.org/presentationml/2006/main">
  <p:tag name="SHAPEID" val=" 11"/>
</p:tagLst>
</file>

<file path=ppt/tags/tag478.xml><?xml version="1.0" encoding="utf-8"?>
<p:tagLst xmlns:a="http://schemas.openxmlformats.org/drawingml/2006/main" xmlns:r="http://schemas.openxmlformats.org/officeDocument/2006/relationships" xmlns:p="http://schemas.openxmlformats.org/presentationml/2006/main">
  <p:tag name="SHAPEID" val=" 12"/>
</p:tagLst>
</file>

<file path=ppt/tags/tag479.xml><?xml version="1.0" encoding="utf-8"?>
<p:tagLst xmlns:a="http://schemas.openxmlformats.org/drawingml/2006/main" xmlns:r="http://schemas.openxmlformats.org/officeDocument/2006/relationships" xmlns:p="http://schemas.openxmlformats.org/presentationml/2006/main">
  <p:tag name="SHAPEID" val=" 13"/>
</p:tagLst>
</file>

<file path=ppt/tags/tag48.xml><?xml version="1.0" encoding="utf-8"?>
<p:tagLst xmlns:a="http://schemas.openxmlformats.org/drawingml/2006/main" xmlns:r="http://schemas.openxmlformats.org/officeDocument/2006/relationships" xmlns:p="http://schemas.openxmlformats.org/presentationml/2006/main">
  <p:tag name="TIMING" val="|8.5|18.4"/>
</p:tagLst>
</file>

<file path=ppt/tags/tag480.xml><?xml version="1.0" encoding="utf-8"?>
<p:tagLst xmlns:a="http://schemas.openxmlformats.org/drawingml/2006/main" xmlns:r="http://schemas.openxmlformats.org/officeDocument/2006/relationships" xmlns:p="http://schemas.openxmlformats.org/presentationml/2006/main">
  <p:tag name="TIMING" val="|13.2|4.9"/>
</p:tagLst>
</file>

<file path=ppt/tags/tag481.xml><?xml version="1.0" encoding="utf-8"?>
<p:tagLst xmlns:a="http://schemas.openxmlformats.org/drawingml/2006/main" xmlns:r="http://schemas.openxmlformats.org/officeDocument/2006/relationships" xmlns:p="http://schemas.openxmlformats.org/presentationml/2006/main">
  <p:tag name="SHAPEID" val=" 3"/>
</p:tagLst>
</file>

<file path=ppt/tags/tag482.xml><?xml version="1.0" encoding="utf-8"?>
<p:tagLst xmlns:a="http://schemas.openxmlformats.org/drawingml/2006/main" xmlns:r="http://schemas.openxmlformats.org/officeDocument/2006/relationships" xmlns:p="http://schemas.openxmlformats.org/presentationml/2006/main">
  <p:tag name="SHAPEID" val=" 6"/>
</p:tagLst>
</file>

<file path=ppt/tags/tag483.xml><?xml version="1.0" encoding="utf-8"?>
<p:tagLst xmlns:a="http://schemas.openxmlformats.org/drawingml/2006/main" xmlns:r="http://schemas.openxmlformats.org/officeDocument/2006/relationships" xmlns:p="http://schemas.openxmlformats.org/presentationml/2006/main">
  <p:tag name="SHAPEID" val=" 8"/>
</p:tagLst>
</file>

<file path=ppt/tags/tag484.xml><?xml version="1.0" encoding="utf-8"?>
<p:tagLst xmlns:a="http://schemas.openxmlformats.org/drawingml/2006/main" xmlns:r="http://schemas.openxmlformats.org/officeDocument/2006/relationships" xmlns:p="http://schemas.openxmlformats.org/presentationml/2006/main">
  <p:tag name="SHAPEID" val=" 16"/>
</p:tagLst>
</file>

<file path=ppt/tags/tag485.xml><?xml version="1.0" encoding="utf-8"?>
<p:tagLst xmlns:a="http://schemas.openxmlformats.org/drawingml/2006/main" xmlns:r="http://schemas.openxmlformats.org/officeDocument/2006/relationships" xmlns:p="http://schemas.openxmlformats.org/presentationml/2006/main">
  <p:tag name="TIMING" val="|13.2|4.9"/>
</p:tagLst>
</file>

<file path=ppt/tags/tag486.xml><?xml version="1.0" encoding="utf-8"?>
<p:tagLst xmlns:a="http://schemas.openxmlformats.org/drawingml/2006/main" xmlns:r="http://schemas.openxmlformats.org/officeDocument/2006/relationships" xmlns:p="http://schemas.openxmlformats.org/presentationml/2006/main">
  <p:tag name="SHAPEID" val=" 3"/>
</p:tagLst>
</file>

<file path=ppt/tags/tag487.xml><?xml version="1.0" encoding="utf-8"?>
<p:tagLst xmlns:a="http://schemas.openxmlformats.org/drawingml/2006/main" xmlns:r="http://schemas.openxmlformats.org/officeDocument/2006/relationships" xmlns:p="http://schemas.openxmlformats.org/presentationml/2006/main">
  <p:tag name="SHAPEID" val=" 6"/>
</p:tagLst>
</file>

<file path=ppt/tags/tag488.xml><?xml version="1.0" encoding="utf-8"?>
<p:tagLst xmlns:a="http://schemas.openxmlformats.org/drawingml/2006/main" xmlns:r="http://schemas.openxmlformats.org/officeDocument/2006/relationships" xmlns:p="http://schemas.openxmlformats.org/presentationml/2006/main">
  <p:tag name="SHAPEID" val=" 8"/>
</p:tagLst>
</file>

<file path=ppt/tags/tag489.xml><?xml version="1.0" encoding="utf-8"?>
<p:tagLst xmlns:a="http://schemas.openxmlformats.org/drawingml/2006/main" xmlns:r="http://schemas.openxmlformats.org/officeDocument/2006/relationships" xmlns:p="http://schemas.openxmlformats.org/presentationml/2006/main">
  <p:tag name="SHAPEID" val=" 4"/>
</p:tagLst>
</file>

<file path=ppt/tags/tag49.xml><?xml version="1.0" encoding="utf-8"?>
<p:tagLst xmlns:a="http://schemas.openxmlformats.org/drawingml/2006/main" xmlns:r="http://schemas.openxmlformats.org/officeDocument/2006/relationships" xmlns:p="http://schemas.openxmlformats.org/presentationml/2006/main">
  <p:tag name="SHAPEID" val=" 3"/>
</p:tagLst>
</file>

<file path=ppt/tags/tag490.xml><?xml version="1.0" encoding="utf-8"?>
<p:tagLst xmlns:a="http://schemas.openxmlformats.org/drawingml/2006/main" xmlns:r="http://schemas.openxmlformats.org/officeDocument/2006/relationships" xmlns:p="http://schemas.openxmlformats.org/presentationml/2006/main">
  <p:tag name="SHAPEID" val=" 10"/>
</p:tagLst>
</file>

<file path=ppt/tags/tag491.xml><?xml version="1.0" encoding="utf-8"?>
<p:tagLst xmlns:a="http://schemas.openxmlformats.org/drawingml/2006/main" xmlns:r="http://schemas.openxmlformats.org/officeDocument/2006/relationships" xmlns:p="http://schemas.openxmlformats.org/presentationml/2006/main">
  <p:tag name="SHAPEID" val=" 16"/>
</p:tagLst>
</file>

<file path=ppt/tags/tag492.xml><?xml version="1.0" encoding="utf-8"?>
<p:tagLst xmlns:a="http://schemas.openxmlformats.org/drawingml/2006/main" xmlns:r="http://schemas.openxmlformats.org/officeDocument/2006/relationships" xmlns:p="http://schemas.openxmlformats.org/presentationml/2006/main">
  <p:tag name="TIMING" val="|13.2|4.9"/>
</p:tagLst>
</file>

<file path=ppt/tags/tag493.xml><?xml version="1.0" encoding="utf-8"?>
<p:tagLst xmlns:a="http://schemas.openxmlformats.org/drawingml/2006/main" xmlns:r="http://schemas.openxmlformats.org/officeDocument/2006/relationships" xmlns:p="http://schemas.openxmlformats.org/presentationml/2006/main">
  <p:tag name="SHAPEID" val=" 3"/>
</p:tagLst>
</file>

<file path=ppt/tags/tag494.xml><?xml version="1.0" encoding="utf-8"?>
<p:tagLst xmlns:a="http://schemas.openxmlformats.org/drawingml/2006/main" xmlns:r="http://schemas.openxmlformats.org/officeDocument/2006/relationships" xmlns:p="http://schemas.openxmlformats.org/presentationml/2006/main">
  <p:tag name="SHAPEID" val=" 6"/>
</p:tagLst>
</file>

<file path=ppt/tags/tag495.xml><?xml version="1.0" encoding="utf-8"?>
<p:tagLst xmlns:a="http://schemas.openxmlformats.org/drawingml/2006/main" xmlns:r="http://schemas.openxmlformats.org/officeDocument/2006/relationships" xmlns:p="http://schemas.openxmlformats.org/presentationml/2006/main">
  <p:tag name="SHAPEID" val=" 8"/>
</p:tagLst>
</file>

<file path=ppt/tags/tag496.xml><?xml version="1.0" encoding="utf-8"?>
<p:tagLst xmlns:a="http://schemas.openxmlformats.org/drawingml/2006/main" xmlns:r="http://schemas.openxmlformats.org/officeDocument/2006/relationships" xmlns:p="http://schemas.openxmlformats.org/presentationml/2006/main">
  <p:tag name="SHAPEID" val=" 4"/>
</p:tagLst>
</file>

<file path=ppt/tags/tag497.xml><?xml version="1.0" encoding="utf-8"?>
<p:tagLst xmlns:a="http://schemas.openxmlformats.org/drawingml/2006/main" xmlns:r="http://schemas.openxmlformats.org/officeDocument/2006/relationships" xmlns:p="http://schemas.openxmlformats.org/presentationml/2006/main">
  <p:tag name="SHAPEID" val=" 10"/>
</p:tagLst>
</file>

<file path=ppt/tags/tag498.xml><?xml version="1.0" encoding="utf-8"?>
<p:tagLst xmlns:a="http://schemas.openxmlformats.org/drawingml/2006/main" xmlns:r="http://schemas.openxmlformats.org/officeDocument/2006/relationships" xmlns:p="http://schemas.openxmlformats.org/presentationml/2006/main">
  <p:tag name="SHAPEID" val=" 12"/>
</p:tagLst>
</file>

<file path=ppt/tags/tag499.xml><?xml version="1.0" encoding="utf-8"?>
<p:tagLst xmlns:a="http://schemas.openxmlformats.org/drawingml/2006/main" xmlns:r="http://schemas.openxmlformats.org/officeDocument/2006/relationships" xmlns:p="http://schemas.openxmlformats.org/presentationml/2006/main">
  <p:tag name="SHAPEID" val=" 13"/>
</p:tagLst>
</file>

<file path=ppt/tags/tag5.xml><?xml version="1.0" encoding="utf-8"?>
<p:tagLst xmlns:a="http://schemas.openxmlformats.org/drawingml/2006/main" xmlns:r="http://schemas.openxmlformats.org/officeDocument/2006/relationships" xmlns:p="http://schemas.openxmlformats.org/presentationml/2006/main">
  <p:tag name="SHAPEID" val=" 2"/>
</p:tagLst>
</file>

<file path=ppt/tags/tag50.xml><?xml version="1.0" encoding="utf-8"?>
<p:tagLst xmlns:a="http://schemas.openxmlformats.org/drawingml/2006/main" xmlns:r="http://schemas.openxmlformats.org/officeDocument/2006/relationships" xmlns:p="http://schemas.openxmlformats.org/presentationml/2006/main">
  <p:tag name="SHAPEID" val=" 35"/>
</p:tagLst>
</file>

<file path=ppt/tags/tag500.xml><?xml version="1.0" encoding="utf-8"?>
<p:tagLst xmlns:a="http://schemas.openxmlformats.org/drawingml/2006/main" xmlns:r="http://schemas.openxmlformats.org/officeDocument/2006/relationships" xmlns:p="http://schemas.openxmlformats.org/presentationml/2006/main">
  <p:tag name="SHAPEID" val=" 16"/>
</p:tagLst>
</file>

<file path=ppt/tags/tag51.xml><?xml version="1.0" encoding="utf-8"?>
<p:tagLst xmlns:a="http://schemas.openxmlformats.org/drawingml/2006/main" xmlns:r="http://schemas.openxmlformats.org/officeDocument/2006/relationships" xmlns:p="http://schemas.openxmlformats.org/presentationml/2006/main">
  <p:tag name="SHAPEID" val=" 26"/>
</p:tagLst>
</file>

<file path=ppt/tags/tag52.xml><?xml version="1.0" encoding="utf-8"?>
<p:tagLst xmlns:a="http://schemas.openxmlformats.org/drawingml/2006/main" xmlns:r="http://schemas.openxmlformats.org/officeDocument/2006/relationships" xmlns:p="http://schemas.openxmlformats.org/presentationml/2006/main">
  <p:tag name="TIMING" val="|8.3"/>
</p:tagLst>
</file>

<file path=ppt/tags/tag53.xml><?xml version="1.0" encoding="utf-8"?>
<p:tagLst xmlns:a="http://schemas.openxmlformats.org/drawingml/2006/main" xmlns:r="http://schemas.openxmlformats.org/officeDocument/2006/relationships" xmlns:p="http://schemas.openxmlformats.org/presentationml/2006/main">
  <p:tag name="SHAPEID" val=" 2"/>
</p:tagLst>
</file>

<file path=ppt/tags/tag54.xml><?xml version="1.0" encoding="utf-8"?>
<p:tagLst xmlns:a="http://schemas.openxmlformats.org/drawingml/2006/main" xmlns:r="http://schemas.openxmlformats.org/officeDocument/2006/relationships" xmlns:p="http://schemas.openxmlformats.org/presentationml/2006/main">
  <p:tag name="SHAPEID" val=" 3"/>
</p:tagLst>
</file>

<file path=ppt/tags/tag55.xml><?xml version="1.0" encoding="utf-8"?>
<p:tagLst xmlns:a="http://schemas.openxmlformats.org/drawingml/2006/main" xmlns:r="http://schemas.openxmlformats.org/officeDocument/2006/relationships" xmlns:p="http://schemas.openxmlformats.org/presentationml/2006/main">
  <p:tag name="TIMING" val="|8.3"/>
</p:tagLst>
</file>

<file path=ppt/tags/tag56.xml><?xml version="1.0" encoding="utf-8"?>
<p:tagLst xmlns:a="http://schemas.openxmlformats.org/drawingml/2006/main" xmlns:r="http://schemas.openxmlformats.org/officeDocument/2006/relationships" xmlns:p="http://schemas.openxmlformats.org/presentationml/2006/main">
  <p:tag name="SHAPEID" val=" 2"/>
</p:tagLst>
</file>

<file path=ppt/tags/tag57.xml><?xml version="1.0" encoding="utf-8"?>
<p:tagLst xmlns:a="http://schemas.openxmlformats.org/drawingml/2006/main" xmlns:r="http://schemas.openxmlformats.org/officeDocument/2006/relationships" xmlns:p="http://schemas.openxmlformats.org/presentationml/2006/main">
  <p:tag name="SHAPEID" val=" 3"/>
</p:tagLst>
</file>

<file path=ppt/tags/tag58.xml><?xml version="1.0" encoding="utf-8"?>
<p:tagLst xmlns:a="http://schemas.openxmlformats.org/drawingml/2006/main" xmlns:r="http://schemas.openxmlformats.org/officeDocument/2006/relationships" xmlns:p="http://schemas.openxmlformats.org/presentationml/2006/main">
  <p:tag name="SHAPEID" val=" 5"/>
</p:tagLst>
</file>

<file path=ppt/tags/tag59.xml><?xml version="1.0" encoding="utf-8"?>
<p:tagLst xmlns:a="http://schemas.openxmlformats.org/drawingml/2006/main" xmlns:r="http://schemas.openxmlformats.org/officeDocument/2006/relationships" xmlns:p="http://schemas.openxmlformats.org/presentationml/2006/main">
  <p:tag name="TIMING" val="|2.2"/>
</p:tagLst>
</file>

<file path=ppt/tags/tag6.xml><?xml version="1.0" encoding="utf-8"?>
<p:tagLst xmlns:a="http://schemas.openxmlformats.org/drawingml/2006/main" xmlns:r="http://schemas.openxmlformats.org/officeDocument/2006/relationships" xmlns:p="http://schemas.openxmlformats.org/presentationml/2006/main">
  <p:tag name="SHAPEID" val=" 3"/>
</p:tagLst>
</file>

<file path=ppt/tags/tag60.xml><?xml version="1.0" encoding="utf-8"?>
<p:tagLst xmlns:a="http://schemas.openxmlformats.org/drawingml/2006/main" xmlns:r="http://schemas.openxmlformats.org/officeDocument/2006/relationships" xmlns:p="http://schemas.openxmlformats.org/presentationml/2006/main">
  <p:tag name="SHAPEID" val=" 2"/>
</p:tagLst>
</file>

<file path=ppt/tags/tag61.xml><?xml version="1.0" encoding="utf-8"?>
<p:tagLst xmlns:a="http://schemas.openxmlformats.org/drawingml/2006/main" xmlns:r="http://schemas.openxmlformats.org/officeDocument/2006/relationships" xmlns:p="http://schemas.openxmlformats.org/presentationml/2006/main">
  <p:tag name="SHAPEID" val=" 3"/>
</p:tagLst>
</file>

<file path=ppt/tags/tag62.xml><?xml version="1.0" encoding="utf-8"?>
<p:tagLst xmlns:a="http://schemas.openxmlformats.org/drawingml/2006/main" xmlns:r="http://schemas.openxmlformats.org/officeDocument/2006/relationships" xmlns:p="http://schemas.openxmlformats.org/presentationml/2006/main">
  <p:tag name="TIMING" val="|2.2"/>
</p:tagLst>
</file>

<file path=ppt/tags/tag63.xml><?xml version="1.0" encoding="utf-8"?>
<p:tagLst xmlns:a="http://schemas.openxmlformats.org/drawingml/2006/main" xmlns:r="http://schemas.openxmlformats.org/officeDocument/2006/relationships" xmlns:p="http://schemas.openxmlformats.org/presentationml/2006/main">
  <p:tag name="SHAPEID" val=" 2"/>
</p:tagLst>
</file>

<file path=ppt/tags/tag64.xml><?xml version="1.0" encoding="utf-8"?>
<p:tagLst xmlns:a="http://schemas.openxmlformats.org/drawingml/2006/main" xmlns:r="http://schemas.openxmlformats.org/officeDocument/2006/relationships" xmlns:p="http://schemas.openxmlformats.org/presentationml/2006/main">
  <p:tag name="SHAPEID" val=" 3"/>
</p:tagLst>
</file>

<file path=ppt/tags/tag65.xml><?xml version="1.0" encoding="utf-8"?>
<p:tagLst xmlns:a="http://schemas.openxmlformats.org/drawingml/2006/main" xmlns:r="http://schemas.openxmlformats.org/officeDocument/2006/relationships" xmlns:p="http://schemas.openxmlformats.org/presentationml/2006/main">
  <p:tag name="SHAPEID" val=" 5"/>
</p:tagLst>
</file>

<file path=ppt/tags/tag66.xml><?xml version="1.0" encoding="utf-8"?>
<p:tagLst xmlns:a="http://schemas.openxmlformats.org/drawingml/2006/main" xmlns:r="http://schemas.openxmlformats.org/officeDocument/2006/relationships" xmlns:p="http://schemas.openxmlformats.org/presentationml/2006/main">
  <p:tag name="TIMING" val="|9.4"/>
</p:tagLst>
</file>

<file path=ppt/tags/tag67.xml><?xml version="1.0" encoding="utf-8"?>
<p:tagLst xmlns:a="http://schemas.openxmlformats.org/drawingml/2006/main" xmlns:r="http://schemas.openxmlformats.org/officeDocument/2006/relationships" xmlns:p="http://schemas.openxmlformats.org/presentationml/2006/main">
  <p:tag name="SHAPEID" val=" 2"/>
</p:tagLst>
</file>

<file path=ppt/tags/tag68.xml><?xml version="1.0" encoding="utf-8"?>
<p:tagLst xmlns:a="http://schemas.openxmlformats.org/drawingml/2006/main" xmlns:r="http://schemas.openxmlformats.org/officeDocument/2006/relationships" xmlns:p="http://schemas.openxmlformats.org/presentationml/2006/main">
  <p:tag name="SHAPEID" val=" 3"/>
</p:tagLst>
</file>

<file path=ppt/tags/tag69.xml><?xml version="1.0" encoding="utf-8"?>
<p:tagLst xmlns:a="http://schemas.openxmlformats.org/drawingml/2006/main" xmlns:r="http://schemas.openxmlformats.org/officeDocument/2006/relationships" xmlns:p="http://schemas.openxmlformats.org/presentationml/2006/main">
  <p:tag name="TIMING" val="|9.4"/>
</p:tagLst>
</file>

<file path=ppt/tags/tag7.xml><?xml version="1.0" encoding="utf-8"?>
<p:tagLst xmlns:a="http://schemas.openxmlformats.org/drawingml/2006/main" xmlns:r="http://schemas.openxmlformats.org/officeDocument/2006/relationships" xmlns:p="http://schemas.openxmlformats.org/presentationml/2006/main">
  <p:tag name="TIMING" val="|9.6|7.3|5|7|21.2"/>
</p:tagLst>
</file>

<file path=ppt/tags/tag70.xml><?xml version="1.0" encoding="utf-8"?>
<p:tagLst xmlns:a="http://schemas.openxmlformats.org/drawingml/2006/main" xmlns:r="http://schemas.openxmlformats.org/officeDocument/2006/relationships" xmlns:p="http://schemas.openxmlformats.org/presentationml/2006/main">
  <p:tag name="SHAPEID" val=" 2"/>
</p:tagLst>
</file>

<file path=ppt/tags/tag71.xml><?xml version="1.0" encoding="utf-8"?>
<p:tagLst xmlns:a="http://schemas.openxmlformats.org/drawingml/2006/main" xmlns:r="http://schemas.openxmlformats.org/officeDocument/2006/relationships" xmlns:p="http://schemas.openxmlformats.org/presentationml/2006/main">
  <p:tag name="SHAPEID" val=" 3"/>
</p:tagLst>
</file>

<file path=ppt/tags/tag72.xml><?xml version="1.0" encoding="utf-8"?>
<p:tagLst xmlns:a="http://schemas.openxmlformats.org/drawingml/2006/main" xmlns:r="http://schemas.openxmlformats.org/officeDocument/2006/relationships" xmlns:p="http://schemas.openxmlformats.org/presentationml/2006/main">
  <p:tag name="SHAPEID" val=" 4"/>
</p:tagLst>
</file>

<file path=ppt/tags/tag73.xml><?xml version="1.0" encoding="utf-8"?>
<p:tagLst xmlns:a="http://schemas.openxmlformats.org/drawingml/2006/main" xmlns:r="http://schemas.openxmlformats.org/officeDocument/2006/relationships" xmlns:p="http://schemas.openxmlformats.org/presentationml/2006/main">
  <p:tag name="TIMING" val="|9.7|10.3"/>
</p:tagLst>
</file>

<file path=ppt/tags/tag74.xml><?xml version="1.0" encoding="utf-8"?>
<p:tagLst xmlns:a="http://schemas.openxmlformats.org/drawingml/2006/main" xmlns:r="http://schemas.openxmlformats.org/officeDocument/2006/relationships" xmlns:p="http://schemas.openxmlformats.org/presentationml/2006/main">
  <p:tag name="SHAPEID" val=" 2"/>
</p:tagLst>
</file>

<file path=ppt/tags/tag75.xml><?xml version="1.0" encoding="utf-8"?>
<p:tagLst xmlns:a="http://schemas.openxmlformats.org/drawingml/2006/main" xmlns:r="http://schemas.openxmlformats.org/officeDocument/2006/relationships" xmlns:p="http://schemas.openxmlformats.org/presentationml/2006/main">
  <p:tag name="SHAPEID" val=" 3"/>
</p:tagLst>
</file>

<file path=ppt/tags/tag76.xml><?xml version="1.0" encoding="utf-8"?>
<p:tagLst xmlns:a="http://schemas.openxmlformats.org/drawingml/2006/main" xmlns:r="http://schemas.openxmlformats.org/officeDocument/2006/relationships" xmlns:p="http://schemas.openxmlformats.org/presentationml/2006/main">
  <p:tag name="TIMING" val="|9.7|10.3"/>
</p:tagLst>
</file>

<file path=ppt/tags/tag77.xml><?xml version="1.0" encoding="utf-8"?>
<p:tagLst xmlns:a="http://schemas.openxmlformats.org/drawingml/2006/main" xmlns:r="http://schemas.openxmlformats.org/officeDocument/2006/relationships" xmlns:p="http://schemas.openxmlformats.org/presentationml/2006/main">
  <p:tag name="SHAPEID" val=" 2"/>
</p:tagLst>
</file>

<file path=ppt/tags/tag78.xml><?xml version="1.0" encoding="utf-8"?>
<p:tagLst xmlns:a="http://schemas.openxmlformats.org/drawingml/2006/main" xmlns:r="http://schemas.openxmlformats.org/officeDocument/2006/relationships" xmlns:p="http://schemas.openxmlformats.org/presentationml/2006/main">
  <p:tag name="SHAPEID" val=" 3"/>
</p:tagLst>
</file>

<file path=ppt/tags/tag79.xml><?xml version="1.0" encoding="utf-8"?>
<p:tagLst xmlns:a="http://schemas.openxmlformats.org/drawingml/2006/main" xmlns:r="http://schemas.openxmlformats.org/officeDocument/2006/relationships" xmlns:p="http://schemas.openxmlformats.org/presentationml/2006/main">
  <p:tag name="SHAPEID" val=" 10"/>
</p:tagLst>
</file>

<file path=ppt/tags/tag8.xml><?xml version="1.0" encoding="utf-8"?>
<p:tagLst xmlns:a="http://schemas.openxmlformats.org/drawingml/2006/main" xmlns:r="http://schemas.openxmlformats.org/officeDocument/2006/relationships" xmlns:p="http://schemas.openxmlformats.org/presentationml/2006/main">
  <p:tag name="SHAPEID" val=" 2"/>
</p:tagLst>
</file>

<file path=ppt/tags/tag80.xml><?xml version="1.0" encoding="utf-8"?>
<p:tagLst xmlns:a="http://schemas.openxmlformats.org/drawingml/2006/main" xmlns:r="http://schemas.openxmlformats.org/officeDocument/2006/relationships" xmlns:p="http://schemas.openxmlformats.org/presentationml/2006/main">
  <p:tag name="TIMING" val="|9.7|10.3"/>
</p:tagLst>
</file>

<file path=ppt/tags/tag81.xml><?xml version="1.0" encoding="utf-8"?>
<p:tagLst xmlns:a="http://schemas.openxmlformats.org/drawingml/2006/main" xmlns:r="http://schemas.openxmlformats.org/officeDocument/2006/relationships" xmlns:p="http://schemas.openxmlformats.org/presentationml/2006/main">
  <p:tag name="SHAPEID" val=" 2"/>
</p:tagLst>
</file>

<file path=ppt/tags/tag82.xml><?xml version="1.0" encoding="utf-8"?>
<p:tagLst xmlns:a="http://schemas.openxmlformats.org/drawingml/2006/main" xmlns:r="http://schemas.openxmlformats.org/officeDocument/2006/relationships" xmlns:p="http://schemas.openxmlformats.org/presentationml/2006/main">
  <p:tag name="SHAPEID" val=" 3"/>
</p:tagLst>
</file>

<file path=ppt/tags/tag83.xml><?xml version="1.0" encoding="utf-8"?>
<p:tagLst xmlns:a="http://schemas.openxmlformats.org/drawingml/2006/main" xmlns:r="http://schemas.openxmlformats.org/officeDocument/2006/relationships" xmlns:p="http://schemas.openxmlformats.org/presentationml/2006/main">
  <p:tag name="SHAPEID" val=" 10"/>
</p:tagLst>
</file>

<file path=ppt/tags/tag84.xml><?xml version="1.0" encoding="utf-8"?>
<p:tagLst xmlns:a="http://schemas.openxmlformats.org/drawingml/2006/main" xmlns:r="http://schemas.openxmlformats.org/officeDocument/2006/relationships" xmlns:p="http://schemas.openxmlformats.org/presentationml/2006/main">
  <p:tag name="TIMING" val="|11.1|1.9|2.1"/>
</p:tagLst>
</file>

<file path=ppt/tags/tag85.xml><?xml version="1.0" encoding="utf-8"?>
<p:tagLst xmlns:a="http://schemas.openxmlformats.org/drawingml/2006/main" xmlns:r="http://schemas.openxmlformats.org/officeDocument/2006/relationships" xmlns:p="http://schemas.openxmlformats.org/presentationml/2006/main">
  <p:tag name="SHAPEID" val=" 2"/>
</p:tagLst>
</file>

<file path=ppt/tags/tag86.xml><?xml version="1.0" encoding="utf-8"?>
<p:tagLst xmlns:a="http://schemas.openxmlformats.org/drawingml/2006/main" xmlns:r="http://schemas.openxmlformats.org/officeDocument/2006/relationships" xmlns:p="http://schemas.openxmlformats.org/presentationml/2006/main">
  <p:tag name="SHAPEID" val=" 3"/>
</p:tagLst>
</file>

<file path=ppt/tags/tag87.xml><?xml version="1.0" encoding="utf-8"?>
<p:tagLst xmlns:a="http://schemas.openxmlformats.org/drawingml/2006/main" xmlns:r="http://schemas.openxmlformats.org/officeDocument/2006/relationships" xmlns:p="http://schemas.openxmlformats.org/presentationml/2006/main">
  <p:tag name="SHAPEID" val=" 33"/>
</p:tagLst>
</file>

<file path=ppt/tags/tag88.xml><?xml version="1.0" encoding="utf-8"?>
<p:tagLst xmlns:a="http://schemas.openxmlformats.org/drawingml/2006/main" xmlns:r="http://schemas.openxmlformats.org/officeDocument/2006/relationships" xmlns:p="http://schemas.openxmlformats.org/presentationml/2006/main">
  <p:tag name="SHAPEID" val=" 34"/>
</p:tagLst>
</file>

<file path=ppt/tags/tag89.xml><?xml version="1.0" encoding="utf-8"?>
<p:tagLst xmlns:a="http://schemas.openxmlformats.org/drawingml/2006/main" xmlns:r="http://schemas.openxmlformats.org/officeDocument/2006/relationships" xmlns:p="http://schemas.openxmlformats.org/presentationml/2006/main">
  <p:tag name="SHAPEID" val=" 50"/>
</p:tagLst>
</file>

<file path=ppt/tags/tag9.xml><?xml version="1.0" encoding="utf-8"?>
<p:tagLst xmlns:a="http://schemas.openxmlformats.org/drawingml/2006/main" xmlns:r="http://schemas.openxmlformats.org/officeDocument/2006/relationships" xmlns:p="http://schemas.openxmlformats.org/presentationml/2006/main">
  <p:tag name="SHAPEID" val=" 3"/>
</p:tagLst>
</file>

<file path=ppt/tags/tag90.xml><?xml version="1.0" encoding="utf-8"?>
<p:tagLst xmlns:a="http://schemas.openxmlformats.org/drawingml/2006/main" xmlns:r="http://schemas.openxmlformats.org/officeDocument/2006/relationships" xmlns:p="http://schemas.openxmlformats.org/presentationml/2006/main">
  <p:tag name="SHAPEID" val=" 48"/>
</p:tagLst>
</file>

<file path=ppt/tags/tag91.xml><?xml version="1.0" encoding="utf-8"?>
<p:tagLst xmlns:a="http://schemas.openxmlformats.org/drawingml/2006/main" xmlns:r="http://schemas.openxmlformats.org/officeDocument/2006/relationships" xmlns:p="http://schemas.openxmlformats.org/presentationml/2006/main">
  <p:tag name="SHAPEID" val=" 49"/>
</p:tagLst>
</file>

<file path=ppt/tags/tag92.xml><?xml version="1.0" encoding="utf-8"?>
<p:tagLst xmlns:a="http://schemas.openxmlformats.org/drawingml/2006/main" xmlns:r="http://schemas.openxmlformats.org/officeDocument/2006/relationships" xmlns:p="http://schemas.openxmlformats.org/presentationml/2006/main">
  <p:tag name="SHAPEID" val=" 52"/>
</p:tagLst>
</file>

<file path=ppt/tags/tag93.xml><?xml version="1.0" encoding="utf-8"?>
<p:tagLst xmlns:a="http://schemas.openxmlformats.org/drawingml/2006/main" xmlns:r="http://schemas.openxmlformats.org/officeDocument/2006/relationships" xmlns:p="http://schemas.openxmlformats.org/presentationml/2006/main">
  <p:tag name="SHAPEID" val=" 74"/>
</p:tagLst>
</file>

<file path=ppt/tags/tag94.xml><?xml version="1.0" encoding="utf-8"?>
<p:tagLst xmlns:a="http://schemas.openxmlformats.org/drawingml/2006/main" xmlns:r="http://schemas.openxmlformats.org/officeDocument/2006/relationships" xmlns:p="http://schemas.openxmlformats.org/presentationml/2006/main">
  <p:tag name="TIMING" val="|11.1|1.9|2.1"/>
</p:tagLst>
</file>

<file path=ppt/tags/tag95.xml><?xml version="1.0" encoding="utf-8"?>
<p:tagLst xmlns:a="http://schemas.openxmlformats.org/drawingml/2006/main" xmlns:r="http://schemas.openxmlformats.org/officeDocument/2006/relationships" xmlns:p="http://schemas.openxmlformats.org/presentationml/2006/main">
  <p:tag name="SHAPEID" val=" 2"/>
</p:tagLst>
</file>

<file path=ppt/tags/tag96.xml><?xml version="1.0" encoding="utf-8"?>
<p:tagLst xmlns:a="http://schemas.openxmlformats.org/drawingml/2006/main" xmlns:r="http://schemas.openxmlformats.org/officeDocument/2006/relationships" xmlns:p="http://schemas.openxmlformats.org/presentationml/2006/main">
  <p:tag name="SHAPEID" val=" 3"/>
</p:tagLst>
</file>

<file path=ppt/tags/tag97.xml><?xml version="1.0" encoding="utf-8"?>
<p:tagLst xmlns:a="http://schemas.openxmlformats.org/drawingml/2006/main" xmlns:r="http://schemas.openxmlformats.org/officeDocument/2006/relationships" xmlns:p="http://schemas.openxmlformats.org/presentationml/2006/main">
  <p:tag name="SHAPEID" val=" 33"/>
</p:tagLst>
</file>

<file path=ppt/tags/tag98.xml><?xml version="1.0" encoding="utf-8"?>
<p:tagLst xmlns:a="http://schemas.openxmlformats.org/drawingml/2006/main" xmlns:r="http://schemas.openxmlformats.org/officeDocument/2006/relationships" xmlns:p="http://schemas.openxmlformats.org/presentationml/2006/main">
  <p:tag name="SHAPEID" val=" 34"/>
</p:tagLst>
</file>

<file path=ppt/tags/tag99.xml><?xml version="1.0" encoding="utf-8"?>
<p:tagLst xmlns:a="http://schemas.openxmlformats.org/drawingml/2006/main" xmlns:r="http://schemas.openxmlformats.org/officeDocument/2006/relationships" xmlns:p="http://schemas.openxmlformats.org/presentationml/2006/main">
  <p:tag name="SHAPEID" val=" 5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6284</TotalTime>
  <Words>5658</Words>
  <Application>Microsoft Macintosh PowerPoint</Application>
  <PresentationFormat>宽屏</PresentationFormat>
  <Paragraphs>989</Paragraphs>
  <Slides>62</Slides>
  <Notes>50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62</vt:i4>
      </vt:variant>
    </vt:vector>
  </HeadingPairs>
  <TitlesOfParts>
    <vt:vector size="74" baseType="lpstr">
      <vt:lpstr>等线</vt:lpstr>
      <vt:lpstr>等线 Light</vt:lpstr>
      <vt:lpstr>微软雅黑</vt:lpstr>
      <vt:lpstr>Inconsolatazi4-Regular</vt:lpstr>
      <vt:lpstr>LinLibertineT</vt:lpstr>
      <vt:lpstr>LinLibertineTB</vt:lpstr>
      <vt:lpstr>PingFang SC</vt:lpstr>
      <vt:lpstr>Arial</vt:lpstr>
      <vt:lpstr>Calibri</vt:lpstr>
      <vt:lpstr>Comic Sans MS</vt:lpstr>
      <vt:lpstr>Times New Roman</vt:lpstr>
      <vt:lpstr>Office 主题​​</vt:lpstr>
      <vt:lpstr>PowerPoint 演示文稿</vt:lpstr>
      <vt:lpstr>Intra-process Memory Isolation</vt:lpstr>
      <vt:lpstr>Intra-process Memory Isolation</vt:lpstr>
      <vt:lpstr>Intra-process Memory Isolation</vt:lpstr>
      <vt:lpstr>Intra-process Memory Isolation</vt:lpstr>
      <vt:lpstr>Intra-process Memory Isolation</vt:lpstr>
      <vt:lpstr>Intra-process Memory Isolation</vt:lpstr>
      <vt:lpstr>Intra-process Memory Isolation</vt:lpstr>
      <vt:lpstr>Threat Model</vt:lpstr>
      <vt:lpstr>Introduction to Intel CET</vt:lpstr>
      <vt:lpstr>Introduction to Intel CET</vt:lpstr>
      <vt:lpstr>Introduction to Intel CET</vt:lpstr>
      <vt:lpstr>Introduction to Intel CET</vt:lpstr>
      <vt:lpstr>Outline</vt:lpstr>
      <vt:lpstr>High-level Idea</vt:lpstr>
      <vt:lpstr>High-level Idea</vt:lpstr>
      <vt:lpstr>High-level Idea</vt:lpstr>
      <vt:lpstr>Outline</vt:lpstr>
      <vt:lpstr>Understanding SHSTK and WRSS</vt:lpstr>
      <vt:lpstr>Understanding SHSTK and WRSS</vt:lpstr>
      <vt:lpstr>Understanding SHSTK and WRSS</vt:lpstr>
      <vt:lpstr>Understanding SHSTK and WRSS</vt:lpstr>
      <vt:lpstr>Understanding SHSTK and WRSS</vt:lpstr>
      <vt:lpstr>Understanding SHSTK and WRSS</vt:lpstr>
      <vt:lpstr>Understanding SHSTK and WRSS</vt:lpstr>
      <vt:lpstr>Challenges in CETIS</vt:lpstr>
      <vt:lpstr>Challenges in CETIS</vt:lpstr>
      <vt:lpstr>Challenges in CETIS</vt:lpstr>
      <vt:lpstr>Challenges in CETIS</vt:lpstr>
      <vt:lpstr>Challenges in CETIS</vt:lpstr>
      <vt:lpstr>Challenges in CETIS</vt:lpstr>
      <vt:lpstr>Challenges in CETIS</vt:lpstr>
      <vt:lpstr>Challenges in CETIS</vt:lpstr>
      <vt:lpstr>Challenges in CETIS</vt:lpstr>
      <vt:lpstr>Outline</vt:lpstr>
      <vt:lpstr>CETIS Framework</vt:lpstr>
      <vt:lpstr>CETIS Framework</vt:lpstr>
      <vt:lpstr>CETIS Framework</vt:lpstr>
      <vt:lpstr>CETIS Framework</vt:lpstr>
      <vt:lpstr>CETIS Framework</vt:lpstr>
      <vt:lpstr>CETIS Framework</vt:lpstr>
      <vt:lpstr>CETIS Framework</vt:lpstr>
      <vt:lpstr>CETIS Framework</vt:lpstr>
      <vt:lpstr>CETIS Framework</vt:lpstr>
      <vt:lpstr>CETIS Framework</vt:lpstr>
      <vt:lpstr>Outline</vt:lpstr>
      <vt:lpstr>Case studies</vt:lpstr>
      <vt:lpstr>Case studies</vt:lpstr>
      <vt:lpstr>Case studies</vt:lpstr>
      <vt:lpstr>Case studies</vt:lpstr>
      <vt:lpstr>Case studies</vt:lpstr>
      <vt:lpstr>Case studies</vt:lpstr>
      <vt:lpstr>Outline</vt:lpstr>
      <vt:lpstr>Performance Evaluation</vt:lpstr>
      <vt:lpstr>Performance Evaluation</vt:lpstr>
      <vt:lpstr>Performance Evaluation</vt:lpstr>
      <vt:lpstr>Performance Evaluation</vt:lpstr>
      <vt:lpstr>Conclusion</vt:lpstr>
      <vt:lpstr>Any Questions? </vt:lpstr>
      <vt:lpstr>PowerPoint 演示文稿</vt:lpstr>
      <vt:lpstr>Possible attacks against CETIS</vt:lpstr>
      <vt:lpstr>Maintain the append mode buffer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huining</dc:creator>
  <cp:lastModifiedBy>王 喆</cp:lastModifiedBy>
  <cp:revision>884</cp:revision>
  <dcterms:created xsi:type="dcterms:W3CDTF">2022-01-05T02:50:25Z</dcterms:created>
  <dcterms:modified xsi:type="dcterms:W3CDTF">2022-12-26T08:40:21Z</dcterms:modified>
</cp:coreProperties>
</file>