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5" r:id="rId2"/>
    <p:sldId id="299" r:id="rId3"/>
    <p:sldId id="296" r:id="rId4"/>
    <p:sldId id="297" r:id="rId5"/>
    <p:sldId id="298" r:id="rId6"/>
    <p:sldId id="300" r:id="rId7"/>
    <p:sldId id="260" r:id="rId8"/>
    <p:sldId id="261" r:id="rId9"/>
    <p:sldId id="262" r:id="rId10"/>
    <p:sldId id="264" r:id="rId11"/>
    <p:sldId id="288" r:id="rId12"/>
    <p:sldId id="289" r:id="rId13"/>
    <p:sldId id="265" r:id="rId14"/>
    <p:sldId id="266" r:id="rId15"/>
    <p:sldId id="267" r:id="rId16"/>
    <p:sldId id="268" r:id="rId17"/>
    <p:sldId id="301" r:id="rId18"/>
    <p:sldId id="269" r:id="rId19"/>
    <p:sldId id="302" r:id="rId20"/>
    <p:sldId id="277" r:id="rId21"/>
    <p:sldId id="278" r:id="rId22"/>
    <p:sldId id="282" r:id="rId23"/>
    <p:sldId id="283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120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15/9/15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15/9/15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3D5A9-94A1-3047-8E62-CA7C7705982B}" type="slidenum">
              <a:rPr lang="en-US"/>
              <a:pPr/>
              <a:t>7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peak condition at the edges!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22AED-4F67-2C4E-823A-0F200690F680}" type="slidenum">
              <a:rPr lang="en-US"/>
              <a:pPr/>
              <a:t>16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3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22AED-4F67-2C4E-823A-0F200690F680}" type="slidenum">
              <a:rPr lang="en-US"/>
              <a:pPr/>
              <a:t>17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3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29990-BDB4-5847-8C26-CDBF509D47DA}" type="slidenum">
              <a:rPr lang="en-US"/>
              <a:pPr/>
              <a:t>18</a:t>
            </a:fld>
            <a:endParaRPr lang="en-US"/>
          </a:p>
        </p:txBody>
      </p:sp>
      <p:sp>
        <p:nvSpPr>
          <p:cNvPr id="431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4BC25-C2DC-DE45-AEC5-665B567ED4F3}" type="slidenum">
              <a:rPr lang="en-US"/>
              <a:pPr/>
              <a:t>20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3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4BC25-C2DC-DE45-AEC5-665B567ED4F3}" type="slidenum">
              <a:rPr lang="en-US"/>
              <a:pPr/>
              <a:t>21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3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Must</a:t>
            </a:r>
            <a:r>
              <a:rPr lang="en-US" baseline="0" dirty="0" smtClean="0"/>
              <a:t> prove that any local peak of the sub problem is also a peak of the original problem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4BC25-C2DC-DE45-AEC5-665B567ED4F3}" type="slidenum">
              <a:rPr lang="en-US"/>
              <a:pPr/>
              <a:t>22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3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4BC25-C2DC-DE45-AEC5-665B567ED4F3}" type="slidenum">
              <a:rPr lang="en-US"/>
              <a:pPr/>
              <a:t>23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3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4BC25-C2DC-DE45-AEC5-665B567ED4F3}" type="slidenum">
              <a:rPr lang="en-US"/>
              <a:pPr/>
              <a:t>24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3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E718A-91B7-B04B-BDD8-69514228FF11}" type="slidenum">
              <a:rPr lang="en-US"/>
              <a:pPr/>
              <a:t>8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C8C4C-ADF9-4843-A290-D5B0CEC1205E}" type="slidenum">
              <a:rPr lang="en-US"/>
              <a:pPr/>
              <a:t>9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50ACF-0056-8041-9248-6F6CA848602C}" type="slidenum">
              <a:rPr lang="en-US"/>
              <a:pPr/>
              <a:t>10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50ACF-0056-8041-9248-6F6CA848602C}" type="slidenum">
              <a:rPr lang="en-US"/>
              <a:pPr/>
              <a:t>11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50ACF-0056-8041-9248-6F6CA848602C}" type="slidenum">
              <a:rPr lang="en-US"/>
              <a:pPr/>
              <a:t>12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93864-235A-6B44-AE85-3AC8B43E1355}" type="slidenum">
              <a:rPr lang="en-US"/>
              <a:pPr/>
              <a:t>13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 time and combine time depend</a:t>
            </a:r>
            <a:r>
              <a:rPr lang="en-US" baseline="0" dirty="0" smtClean="0"/>
              <a:t> on k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4F631-77D5-BF41-8A34-A03BA17CD6A6}" type="slidenum">
              <a:rPr lang="en-US"/>
              <a:pPr/>
              <a:t>14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5D78-EDB4-CE48-ADEF-D7B1F0B957B8}" type="slidenum">
              <a:rPr lang="en-US"/>
              <a:pPr/>
              <a:t>15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3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15/9/15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15/9/15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15/9/15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15/9/15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15/9/15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15/9/15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7772400" cy="1949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L01.03</a:t>
            </a:r>
            <a:br>
              <a:rPr lang="en-US" dirty="0" smtClean="0"/>
            </a:br>
            <a:r>
              <a:rPr lang="en-US" dirty="0" smtClean="0"/>
              <a:t>Divide and Conquer</a:t>
            </a:r>
            <a:br>
              <a:rPr lang="en-US" dirty="0" smtClean="0"/>
            </a:br>
            <a:r>
              <a:rPr lang="en-US" dirty="0" smtClean="0"/>
              <a:t>Peak Finding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4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19" y="-38487"/>
            <a:ext cx="8229600" cy="779372"/>
          </a:xfrm>
        </p:spPr>
        <p:txBody>
          <a:bodyPr>
            <a:normAutofit/>
          </a:bodyPr>
          <a:lstStyle/>
          <a:p>
            <a:r>
              <a:rPr lang="en-US" sz="3600" dirty="0"/>
              <a:t>Algorithm </a:t>
            </a:r>
            <a:r>
              <a:rPr lang="en-US" sz="3600" dirty="0" smtClean="0"/>
              <a:t>2: </a:t>
            </a:r>
            <a:r>
              <a:rPr lang="en-US" sz="3600" dirty="0"/>
              <a:t>Complexity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40" y="1908658"/>
            <a:ext cx="7772400" cy="4606233"/>
          </a:xfrm>
        </p:spPr>
        <p:txBody>
          <a:bodyPr>
            <a:noAutofit/>
          </a:bodyPr>
          <a:lstStyle/>
          <a:p>
            <a:r>
              <a:rPr lang="en-US" sz="2800" dirty="0"/>
              <a:t>We </a:t>
            </a:r>
            <a:r>
              <a:rPr lang="en-US" sz="2800" dirty="0" smtClean="0"/>
              <a:t>have</a:t>
            </a:r>
            <a:endParaRPr lang="en-US" dirty="0" smtClean="0">
              <a:solidFill>
                <a:srgbClr val="008A87"/>
              </a:solidFill>
              <a:sym typeface="Symbol" pitchFamily="-108" charset="2"/>
            </a:endParaRPr>
          </a:p>
          <a:p>
            <a:pPr algn="ctr">
              <a:buFontTx/>
              <a:buNone/>
            </a:pPr>
            <a:endParaRPr lang="en-US" dirty="0" smtClean="0">
              <a:solidFill>
                <a:srgbClr val="008A87"/>
              </a:solidFill>
              <a:sym typeface="Symbol" pitchFamily="-108" charset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99431" y="1537746"/>
            <a:ext cx="1420812" cy="1037204"/>
            <a:chOff x="4522788" y="2063694"/>
            <a:chExt cx="1420812" cy="1037204"/>
          </a:xfrm>
        </p:grpSpPr>
        <p:sp>
          <p:nvSpPr>
            <p:cNvPr id="382980" name="Text Box 4"/>
            <p:cNvSpPr txBox="1">
              <a:spLocks noChangeArrowheads="1"/>
            </p:cNvSpPr>
            <p:nvPr/>
          </p:nvSpPr>
          <p:spPr bwMode="auto">
            <a:xfrm>
              <a:off x="4522788" y="2063694"/>
              <a:ext cx="1420812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/>
                <a:t>Recursion</a:t>
              </a:r>
            </a:p>
          </p:txBody>
        </p:sp>
        <p:sp>
          <p:nvSpPr>
            <p:cNvPr id="382983" name="Line 7"/>
            <p:cNvSpPr>
              <a:spLocks noChangeShapeType="1"/>
            </p:cNvSpPr>
            <p:nvPr/>
          </p:nvSpPr>
          <p:spPr bwMode="auto">
            <a:xfrm flipH="1">
              <a:off x="4676744" y="2491298"/>
              <a:ext cx="385763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2937" y="1243056"/>
            <a:ext cx="3329906" cy="1248450"/>
            <a:chOff x="5862937" y="1653552"/>
            <a:chExt cx="3329906" cy="1248450"/>
          </a:xfrm>
        </p:grpSpPr>
        <p:sp>
          <p:nvSpPr>
            <p:cNvPr id="382981" name="Text Box 5"/>
            <p:cNvSpPr txBox="1">
              <a:spLocks noChangeArrowheads="1"/>
            </p:cNvSpPr>
            <p:nvPr/>
          </p:nvSpPr>
          <p:spPr bwMode="auto">
            <a:xfrm>
              <a:off x="6172200" y="1653552"/>
              <a:ext cx="3020643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smtClean="0"/>
                <a:t>Time for comparing </a:t>
              </a:r>
              <a:r>
                <a:rPr lang="en-US" sz="2400" dirty="0">
                  <a:solidFill>
                    <a:srgbClr val="008A87"/>
                  </a:solidFill>
                </a:rPr>
                <a:t>A[</a:t>
              </a:r>
              <a:r>
                <a:rPr lang="en-US" sz="2400" i="1" dirty="0">
                  <a:solidFill>
                    <a:srgbClr val="008A87"/>
                  </a:solidFill>
                </a:rPr>
                <a:t>n</a:t>
              </a:r>
              <a:r>
                <a:rPr lang="en-US" sz="2400" dirty="0">
                  <a:solidFill>
                    <a:srgbClr val="008A87"/>
                  </a:solidFill>
                </a:rPr>
                <a:t>/2</a:t>
              </a:r>
              <a:r>
                <a:rPr lang="en-US" sz="2400" dirty="0" smtClean="0">
                  <a:solidFill>
                    <a:srgbClr val="008A87"/>
                  </a:solidFill>
                </a:rPr>
                <a:t>]</a:t>
              </a:r>
              <a:r>
                <a:rPr lang="en-US" sz="2400" dirty="0" smtClean="0"/>
                <a:t> with neighbors</a:t>
              </a:r>
              <a:endParaRPr lang="en-US" sz="2400" dirty="0"/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 flipH="1">
              <a:off x="5862937" y="2514600"/>
              <a:ext cx="766463" cy="387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47021" y="663507"/>
            <a:ext cx="3258840" cy="1920388"/>
            <a:chOff x="2180580" y="1074003"/>
            <a:chExt cx="3258840" cy="1920388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180580" y="1074003"/>
              <a:ext cx="3258840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smtClean="0"/>
                <a:t>Time needed to find peak in array of length </a:t>
              </a:r>
              <a:r>
                <a:rPr lang="en-US" sz="2400" dirty="0" err="1" smtClean="0"/>
                <a:t>n</a:t>
              </a:r>
              <a:endParaRPr lang="en-US" sz="2400" dirty="0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3258659" y="1948242"/>
              <a:ext cx="243708" cy="1046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07645" y="689163"/>
            <a:ext cx="1493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(worse case)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86038" y="2347987"/>
            <a:ext cx="6385430" cy="1015663"/>
            <a:chOff x="2586038" y="2347987"/>
            <a:chExt cx="6385430" cy="1015663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607578"/>
                </p:ext>
              </p:extLst>
            </p:nvPr>
          </p:nvGraphicFramePr>
          <p:xfrm>
            <a:off x="2586038" y="2490788"/>
            <a:ext cx="3603625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Equation" r:id="rId4" imgW="1346200" imgH="203200" progId="Equation.DSMT4">
                    <p:embed/>
                  </p:oleObj>
                </mc:Choice>
                <mc:Fallback>
                  <p:oleObj name="Equation" r:id="rId4" imgW="13462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86038" y="2490788"/>
                          <a:ext cx="3603625" cy="544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5105861" y="2491506"/>
              <a:ext cx="1066339" cy="543961"/>
            </a:xfrm>
            <a:prstGeom prst="rect">
              <a:avLst/>
            </a:prstGeom>
            <a:ln w="12700" cmpd="sng">
              <a:solidFill>
                <a:srgbClr val="FF66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9010" y="2347987"/>
              <a:ext cx="23424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“+ something that </a:t>
              </a:r>
            </a:p>
            <a:p>
              <a:r>
                <a:rPr lang="en-US" sz="2000" dirty="0" smtClean="0">
                  <a:solidFill>
                    <a:srgbClr val="FF6600"/>
                  </a:solidFill>
                </a:rPr>
                <a:t>is O(1)”, i.e., &lt; c for</a:t>
              </a:r>
            </a:p>
            <a:p>
              <a:r>
                <a:rPr lang="en-US" sz="2000" dirty="0" smtClean="0">
                  <a:solidFill>
                    <a:srgbClr val="FF6600"/>
                  </a:solidFill>
                </a:rPr>
                <a:t>some large enough c</a:t>
              </a:r>
            </a:p>
          </p:txBody>
        </p:sp>
        <p:cxnSp>
          <p:nvCxnSpPr>
            <p:cNvPr id="7" name="Straight Arrow Connector 6"/>
            <p:cNvCxnSpPr>
              <a:stCxn id="5" idx="1"/>
              <a:endCxn id="2" idx="3"/>
            </p:cNvCxnSpPr>
            <p:nvPr/>
          </p:nvCxnSpPr>
          <p:spPr>
            <a:xfrm flipH="1" flipV="1">
              <a:off x="6171885" y="2763486"/>
              <a:ext cx="457125" cy="92333"/>
            </a:xfrm>
            <a:prstGeom prst="straightConnector1">
              <a:avLst/>
            </a:prstGeom>
            <a:ln w="12700" cmpd="sng">
              <a:solidFill>
                <a:srgbClr val="FF66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00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19" y="-38487"/>
            <a:ext cx="8229600" cy="779372"/>
          </a:xfrm>
        </p:spPr>
        <p:txBody>
          <a:bodyPr>
            <a:normAutofit/>
          </a:bodyPr>
          <a:lstStyle/>
          <a:p>
            <a:r>
              <a:rPr lang="en-US" sz="3600" dirty="0"/>
              <a:t>Algorithm II: Complexity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40" y="1908658"/>
            <a:ext cx="7772400" cy="4606233"/>
          </a:xfrm>
        </p:spPr>
        <p:txBody>
          <a:bodyPr>
            <a:noAutofit/>
          </a:bodyPr>
          <a:lstStyle/>
          <a:p>
            <a:r>
              <a:rPr lang="en-US" sz="2800" dirty="0"/>
              <a:t>We </a:t>
            </a:r>
            <a:r>
              <a:rPr lang="en-US" sz="2800" dirty="0" smtClean="0"/>
              <a:t>have</a:t>
            </a:r>
            <a:endParaRPr lang="en-US" dirty="0" smtClean="0">
              <a:solidFill>
                <a:srgbClr val="008A87"/>
              </a:solidFill>
              <a:sym typeface="Symbol" pitchFamily="-108" charset="2"/>
            </a:endParaRPr>
          </a:p>
          <a:p>
            <a:pPr algn="ctr">
              <a:buFontTx/>
              <a:buNone/>
            </a:pPr>
            <a:endParaRPr lang="en-US" dirty="0" smtClean="0">
              <a:solidFill>
                <a:srgbClr val="008A87"/>
              </a:solidFill>
              <a:sym typeface="Symbol" pitchFamily="-108" charset="2"/>
            </a:endParaRPr>
          </a:p>
          <a:p>
            <a:pPr>
              <a:lnSpc>
                <a:spcPct val="50000"/>
              </a:lnSpc>
            </a:pPr>
            <a:r>
              <a:rPr lang="en-US" sz="2800" dirty="0" smtClean="0"/>
              <a:t>Unraveling the recursion, </a:t>
            </a:r>
          </a:p>
          <a:p>
            <a:pPr>
              <a:lnSpc>
                <a:spcPct val="50000"/>
              </a:lnSpc>
            </a:pPr>
            <a:endParaRPr lang="en-US" sz="2800" dirty="0"/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pPr>
              <a:lnSpc>
                <a:spcPct val="50000"/>
              </a:lnSpc>
            </a:pPr>
            <a:endParaRPr lang="en-US" sz="2800" dirty="0"/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pPr marL="0" indent="0">
              <a:lnSpc>
                <a:spcPct val="50000"/>
              </a:lnSpc>
              <a:buNone/>
            </a:pP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99431" y="1537746"/>
            <a:ext cx="1420812" cy="1037204"/>
            <a:chOff x="4522788" y="2063694"/>
            <a:chExt cx="1420812" cy="1037204"/>
          </a:xfrm>
        </p:grpSpPr>
        <p:sp>
          <p:nvSpPr>
            <p:cNvPr id="382980" name="Text Box 4"/>
            <p:cNvSpPr txBox="1">
              <a:spLocks noChangeArrowheads="1"/>
            </p:cNvSpPr>
            <p:nvPr/>
          </p:nvSpPr>
          <p:spPr bwMode="auto">
            <a:xfrm>
              <a:off x="4522788" y="2063694"/>
              <a:ext cx="1420812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/>
                <a:t>Recursion</a:t>
              </a:r>
            </a:p>
          </p:txBody>
        </p:sp>
        <p:sp>
          <p:nvSpPr>
            <p:cNvPr id="382983" name="Line 7"/>
            <p:cNvSpPr>
              <a:spLocks noChangeShapeType="1"/>
            </p:cNvSpPr>
            <p:nvPr/>
          </p:nvSpPr>
          <p:spPr bwMode="auto">
            <a:xfrm flipH="1">
              <a:off x="4676744" y="2491298"/>
              <a:ext cx="385763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2937" y="1243056"/>
            <a:ext cx="3329906" cy="1248450"/>
            <a:chOff x="5862937" y="1653552"/>
            <a:chExt cx="3329906" cy="1248450"/>
          </a:xfrm>
        </p:grpSpPr>
        <p:sp>
          <p:nvSpPr>
            <p:cNvPr id="382981" name="Text Box 5"/>
            <p:cNvSpPr txBox="1">
              <a:spLocks noChangeArrowheads="1"/>
            </p:cNvSpPr>
            <p:nvPr/>
          </p:nvSpPr>
          <p:spPr bwMode="auto">
            <a:xfrm>
              <a:off x="6172200" y="1653552"/>
              <a:ext cx="3020643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smtClean="0"/>
                <a:t>Time for comparing </a:t>
              </a:r>
              <a:r>
                <a:rPr lang="en-US" sz="2400" dirty="0">
                  <a:solidFill>
                    <a:srgbClr val="008A87"/>
                  </a:solidFill>
                </a:rPr>
                <a:t>A[</a:t>
              </a:r>
              <a:r>
                <a:rPr lang="en-US" sz="2400" i="1" dirty="0">
                  <a:solidFill>
                    <a:srgbClr val="008A87"/>
                  </a:solidFill>
                </a:rPr>
                <a:t>n</a:t>
              </a:r>
              <a:r>
                <a:rPr lang="en-US" sz="2400" dirty="0">
                  <a:solidFill>
                    <a:srgbClr val="008A87"/>
                  </a:solidFill>
                </a:rPr>
                <a:t>/2</a:t>
              </a:r>
              <a:r>
                <a:rPr lang="en-US" sz="2400" dirty="0" smtClean="0">
                  <a:solidFill>
                    <a:srgbClr val="008A87"/>
                  </a:solidFill>
                </a:rPr>
                <a:t>]</a:t>
              </a:r>
              <a:r>
                <a:rPr lang="en-US" sz="2400" dirty="0" smtClean="0"/>
                <a:t> with neighbors</a:t>
              </a:r>
              <a:endParaRPr lang="en-US" sz="2400" dirty="0"/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 flipH="1">
              <a:off x="5862937" y="2514600"/>
              <a:ext cx="766463" cy="387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47021" y="663507"/>
            <a:ext cx="3258840" cy="1920388"/>
            <a:chOff x="2180580" y="1074003"/>
            <a:chExt cx="3258840" cy="1920388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180580" y="1074003"/>
              <a:ext cx="3258840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smtClean="0"/>
                <a:t>Time needed to find peak in array of length </a:t>
              </a:r>
              <a:r>
                <a:rPr lang="en-US" sz="2400" dirty="0" err="1" smtClean="0"/>
                <a:t>n</a:t>
              </a:r>
              <a:endParaRPr lang="en-US" sz="2400" dirty="0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3258659" y="1948242"/>
              <a:ext cx="243708" cy="1046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59780"/>
              </p:ext>
            </p:extLst>
          </p:nvPr>
        </p:nvGraphicFramePr>
        <p:xfrm>
          <a:off x="1332387" y="3453446"/>
          <a:ext cx="5842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4" imgW="2616200" imgH="228600" progId="Equation.DSMT4">
                  <p:embed/>
                </p:oleObj>
              </mc:Choice>
              <mc:Fallback>
                <p:oleObj name="Equation" r:id="rId4" imgW="2616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2387" y="3453446"/>
                        <a:ext cx="5842000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7645" y="689163"/>
            <a:ext cx="1493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(worse case)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86038" y="2347987"/>
            <a:ext cx="6306031" cy="1015663"/>
            <a:chOff x="2586038" y="2347987"/>
            <a:chExt cx="6306031" cy="1015663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393275"/>
                </p:ext>
              </p:extLst>
            </p:nvPr>
          </p:nvGraphicFramePr>
          <p:xfrm>
            <a:off x="2586038" y="2490788"/>
            <a:ext cx="3603625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2" name="Equation" r:id="rId6" imgW="1346200" imgH="203200" progId="Equation.DSMT4">
                    <p:embed/>
                  </p:oleObj>
                </mc:Choice>
                <mc:Fallback>
                  <p:oleObj name="Equation" r:id="rId6" imgW="13462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86038" y="2490788"/>
                          <a:ext cx="3603625" cy="544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5105861" y="2491506"/>
              <a:ext cx="1066339" cy="543961"/>
            </a:xfrm>
            <a:prstGeom prst="rect">
              <a:avLst/>
            </a:prstGeom>
            <a:ln w="12700" cmpd="sng">
              <a:solidFill>
                <a:srgbClr val="FF66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9010" y="2347987"/>
              <a:ext cx="22630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something that </a:t>
              </a:r>
            </a:p>
            <a:p>
              <a:r>
                <a:rPr lang="en-US" sz="2000" dirty="0" smtClean="0">
                  <a:solidFill>
                    <a:srgbClr val="FF6600"/>
                  </a:solidFill>
                </a:rPr>
                <a:t>is O(1) &lt; c.</a:t>
              </a:r>
            </a:p>
            <a:p>
              <a:r>
                <a:rPr lang="en-US" sz="2000" dirty="0" smtClean="0">
                  <a:solidFill>
                    <a:srgbClr val="FF6600"/>
                  </a:solidFill>
                </a:rPr>
                <a:t>c is a large constant</a:t>
              </a:r>
            </a:p>
          </p:txBody>
        </p:sp>
        <p:cxnSp>
          <p:nvCxnSpPr>
            <p:cNvPr id="7" name="Straight Arrow Connector 6"/>
            <p:cNvCxnSpPr>
              <a:stCxn id="5" idx="1"/>
              <a:endCxn id="2" idx="3"/>
            </p:cNvCxnSpPr>
            <p:nvPr/>
          </p:nvCxnSpPr>
          <p:spPr>
            <a:xfrm flipH="1" flipV="1">
              <a:off x="6189663" y="2763044"/>
              <a:ext cx="439347" cy="92775"/>
            </a:xfrm>
            <a:prstGeom prst="straightConnector1">
              <a:avLst/>
            </a:prstGeom>
            <a:ln w="12700" cmpd="sng">
              <a:solidFill>
                <a:srgbClr val="FF66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82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  <p:bldP spid="382979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19" y="-38487"/>
            <a:ext cx="8229600" cy="779372"/>
          </a:xfrm>
        </p:spPr>
        <p:txBody>
          <a:bodyPr>
            <a:normAutofit/>
          </a:bodyPr>
          <a:lstStyle/>
          <a:p>
            <a:r>
              <a:rPr lang="en-US" sz="3600" dirty="0"/>
              <a:t>Algorithm II: Complexity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40" y="1908658"/>
            <a:ext cx="7772400" cy="4606233"/>
          </a:xfrm>
        </p:spPr>
        <p:txBody>
          <a:bodyPr>
            <a:noAutofit/>
          </a:bodyPr>
          <a:lstStyle/>
          <a:p>
            <a:r>
              <a:rPr lang="en-US" sz="2800" dirty="0"/>
              <a:t>We </a:t>
            </a:r>
            <a:r>
              <a:rPr lang="en-US" sz="2800" dirty="0" smtClean="0"/>
              <a:t>have</a:t>
            </a:r>
            <a:endParaRPr lang="en-US" dirty="0" smtClean="0">
              <a:solidFill>
                <a:srgbClr val="008A87"/>
              </a:solidFill>
              <a:sym typeface="Symbol" pitchFamily="-108" charset="2"/>
            </a:endParaRPr>
          </a:p>
          <a:p>
            <a:pPr algn="ctr">
              <a:buFontTx/>
              <a:buNone/>
            </a:pPr>
            <a:endParaRPr lang="en-US" dirty="0" smtClean="0">
              <a:solidFill>
                <a:srgbClr val="008A87"/>
              </a:solidFill>
              <a:sym typeface="Symbol" pitchFamily="-108" charset="2"/>
            </a:endParaRPr>
          </a:p>
          <a:p>
            <a:pPr>
              <a:lnSpc>
                <a:spcPct val="50000"/>
              </a:lnSpc>
            </a:pPr>
            <a:r>
              <a:rPr lang="en-US" sz="2800" dirty="0" smtClean="0"/>
              <a:t>Unraveling the recursion, </a:t>
            </a:r>
          </a:p>
          <a:p>
            <a:pPr>
              <a:lnSpc>
                <a:spcPct val="50000"/>
              </a:lnSpc>
            </a:pPr>
            <a:endParaRPr lang="en-US" sz="2800" dirty="0"/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pPr>
              <a:lnSpc>
                <a:spcPct val="50000"/>
              </a:lnSpc>
            </a:pPr>
            <a:endParaRPr lang="en-US" sz="2800" dirty="0"/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pPr>
              <a:lnSpc>
                <a:spcPct val="160000"/>
              </a:lnSpc>
            </a:pPr>
            <a:r>
              <a:rPr lang="en-US" dirty="0" smtClean="0">
                <a:solidFill>
                  <a:srgbClr val="008A87"/>
                </a:solidFill>
              </a:rPr>
              <a:t>log </a:t>
            </a:r>
            <a:r>
              <a:rPr lang="en-US" i="1" dirty="0" smtClean="0">
                <a:solidFill>
                  <a:srgbClr val="008A87"/>
                </a:solidFill>
              </a:rPr>
              <a:t>n</a:t>
            </a:r>
            <a:r>
              <a:rPr lang="en-US" i="1" dirty="0" smtClean="0"/>
              <a:t>  </a:t>
            </a:r>
            <a:r>
              <a:rPr lang="en-US" dirty="0" smtClean="0"/>
              <a:t>is </a:t>
            </a:r>
            <a:r>
              <a:rPr lang="en-US" dirty="0"/>
              <a:t>much much better than </a:t>
            </a:r>
            <a:r>
              <a:rPr lang="en-US" i="1" dirty="0" smtClean="0">
                <a:solidFill>
                  <a:srgbClr val="008A87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!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099431" y="1537746"/>
            <a:ext cx="1420812" cy="1037204"/>
            <a:chOff x="4522788" y="2063694"/>
            <a:chExt cx="1420812" cy="1037204"/>
          </a:xfrm>
        </p:grpSpPr>
        <p:sp>
          <p:nvSpPr>
            <p:cNvPr id="382980" name="Text Box 4"/>
            <p:cNvSpPr txBox="1">
              <a:spLocks noChangeArrowheads="1"/>
            </p:cNvSpPr>
            <p:nvPr/>
          </p:nvSpPr>
          <p:spPr bwMode="auto">
            <a:xfrm>
              <a:off x="4522788" y="2063694"/>
              <a:ext cx="1420812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/>
                <a:t>Recursion</a:t>
              </a:r>
            </a:p>
          </p:txBody>
        </p:sp>
        <p:sp>
          <p:nvSpPr>
            <p:cNvPr id="382983" name="Line 7"/>
            <p:cNvSpPr>
              <a:spLocks noChangeShapeType="1"/>
            </p:cNvSpPr>
            <p:nvPr/>
          </p:nvSpPr>
          <p:spPr bwMode="auto">
            <a:xfrm flipH="1">
              <a:off x="4676744" y="2491298"/>
              <a:ext cx="385763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2937" y="1243056"/>
            <a:ext cx="3329906" cy="1248450"/>
            <a:chOff x="5862937" y="1653552"/>
            <a:chExt cx="3329906" cy="1248450"/>
          </a:xfrm>
        </p:grpSpPr>
        <p:sp>
          <p:nvSpPr>
            <p:cNvPr id="382981" name="Text Box 5"/>
            <p:cNvSpPr txBox="1">
              <a:spLocks noChangeArrowheads="1"/>
            </p:cNvSpPr>
            <p:nvPr/>
          </p:nvSpPr>
          <p:spPr bwMode="auto">
            <a:xfrm>
              <a:off x="6172200" y="1653552"/>
              <a:ext cx="3020643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smtClean="0"/>
                <a:t>Time for comparing </a:t>
              </a:r>
              <a:r>
                <a:rPr lang="en-US" sz="2400" dirty="0">
                  <a:solidFill>
                    <a:srgbClr val="008A87"/>
                  </a:solidFill>
                </a:rPr>
                <a:t>A[</a:t>
              </a:r>
              <a:r>
                <a:rPr lang="en-US" sz="2400" i="1" dirty="0">
                  <a:solidFill>
                    <a:srgbClr val="008A87"/>
                  </a:solidFill>
                </a:rPr>
                <a:t>n</a:t>
              </a:r>
              <a:r>
                <a:rPr lang="en-US" sz="2400" dirty="0">
                  <a:solidFill>
                    <a:srgbClr val="008A87"/>
                  </a:solidFill>
                </a:rPr>
                <a:t>/2</a:t>
              </a:r>
              <a:r>
                <a:rPr lang="en-US" sz="2400" dirty="0" smtClean="0">
                  <a:solidFill>
                    <a:srgbClr val="008A87"/>
                  </a:solidFill>
                </a:rPr>
                <a:t>]</a:t>
              </a:r>
              <a:r>
                <a:rPr lang="en-US" sz="2400" dirty="0" smtClean="0"/>
                <a:t> with neighbors</a:t>
              </a:r>
              <a:endParaRPr lang="en-US" sz="2400" dirty="0"/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 flipH="1">
              <a:off x="5862937" y="2514600"/>
              <a:ext cx="766463" cy="387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2989" name="Group 13"/>
          <p:cNvGrpSpPr>
            <a:grpSpLocks/>
          </p:cNvGrpSpPr>
          <p:nvPr/>
        </p:nvGrpSpPr>
        <p:grpSpPr bwMode="auto">
          <a:xfrm>
            <a:off x="4198719" y="4386331"/>
            <a:ext cx="1746526" cy="619127"/>
            <a:chOff x="2206" y="2786"/>
            <a:chExt cx="1336" cy="390"/>
          </a:xfrm>
        </p:grpSpPr>
        <p:sp>
          <p:nvSpPr>
            <p:cNvPr id="382987" name="AutoShape 11"/>
            <p:cNvSpPr>
              <a:spLocks/>
            </p:cNvSpPr>
            <p:nvPr/>
          </p:nvSpPr>
          <p:spPr bwMode="auto">
            <a:xfrm rot="16200000">
              <a:off x="2800" y="2234"/>
              <a:ext cx="190" cy="1294"/>
            </a:xfrm>
            <a:prstGeom prst="leftBrace">
              <a:avLst>
                <a:gd name="adj1" fmla="val 48810"/>
                <a:gd name="adj2" fmla="val 50000"/>
              </a:avLst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8" name="Text Box 12"/>
            <p:cNvSpPr txBox="1">
              <a:spLocks noChangeArrowheads="1"/>
            </p:cNvSpPr>
            <p:nvPr/>
          </p:nvSpPr>
          <p:spPr bwMode="auto">
            <a:xfrm>
              <a:off x="2206" y="2849"/>
              <a:ext cx="125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log</a:t>
              </a:r>
              <a:r>
                <a:rPr lang="en-US" sz="2800" baseline="-25000" dirty="0">
                  <a:solidFill>
                    <a:srgbClr val="008A87"/>
                  </a:solidFill>
                </a:rPr>
                <a:t>2</a:t>
              </a:r>
              <a:r>
                <a:rPr lang="en-US" sz="2800" dirty="0">
                  <a:solidFill>
                    <a:srgbClr val="008A87"/>
                  </a:solidFill>
                </a:rPr>
                <a:t> </a:t>
              </a:r>
              <a:r>
                <a:rPr lang="en-US" sz="2800" dirty="0" err="1">
                  <a:solidFill>
                    <a:srgbClr val="008A87"/>
                  </a:solidFill>
                </a:rPr>
                <a:t>n</a:t>
              </a:r>
              <a:endParaRPr lang="en-US" sz="2800" dirty="0">
                <a:solidFill>
                  <a:srgbClr val="008A87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47021" y="663507"/>
            <a:ext cx="3258840" cy="1920388"/>
            <a:chOff x="2180580" y="1074003"/>
            <a:chExt cx="3258840" cy="1920388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180580" y="1074003"/>
              <a:ext cx="3258840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smtClean="0"/>
                <a:t>Time needed to find peak in array of length </a:t>
              </a:r>
              <a:r>
                <a:rPr lang="en-US" sz="2400" dirty="0" err="1" smtClean="0"/>
                <a:t>n</a:t>
              </a:r>
              <a:endParaRPr lang="en-US" sz="2400" dirty="0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3258659" y="1948242"/>
              <a:ext cx="243708" cy="1046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31857"/>
              </p:ext>
            </p:extLst>
          </p:nvPr>
        </p:nvGraphicFramePr>
        <p:xfrm>
          <a:off x="1328738" y="3448050"/>
          <a:ext cx="60404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4" imgW="2705100" imgH="482600" progId="Equation.DSMT4">
                  <p:embed/>
                </p:oleObj>
              </mc:Choice>
              <mc:Fallback>
                <p:oleObj name="Equation" r:id="rId4" imgW="27051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8738" y="3448050"/>
                        <a:ext cx="6040437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7645" y="689163"/>
            <a:ext cx="1493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(worse case)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86038" y="2347987"/>
            <a:ext cx="6277728" cy="1015663"/>
            <a:chOff x="2586038" y="2347987"/>
            <a:chExt cx="6277728" cy="1015663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960043"/>
                </p:ext>
              </p:extLst>
            </p:nvPr>
          </p:nvGraphicFramePr>
          <p:xfrm>
            <a:off x="2586038" y="2490788"/>
            <a:ext cx="3603625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name="Equation" r:id="rId6" imgW="1346200" imgH="203200" progId="Equation.DSMT4">
                    <p:embed/>
                  </p:oleObj>
                </mc:Choice>
                <mc:Fallback>
                  <p:oleObj name="Equation" r:id="rId6" imgW="13462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86038" y="2490788"/>
                          <a:ext cx="3603625" cy="544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5105861" y="2491506"/>
              <a:ext cx="1066339" cy="543961"/>
            </a:xfrm>
            <a:prstGeom prst="rect">
              <a:avLst/>
            </a:prstGeom>
            <a:ln w="12700" cmpd="sng">
              <a:solidFill>
                <a:srgbClr val="FF66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9010" y="2347987"/>
              <a:ext cx="2234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something that </a:t>
              </a:r>
            </a:p>
            <a:p>
              <a:r>
                <a:rPr lang="en-US" sz="2000" dirty="0">
                  <a:solidFill>
                    <a:srgbClr val="FF6600"/>
                  </a:solidFill>
                </a:rPr>
                <a:t>is O(1) &lt; c.</a:t>
              </a:r>
            </a:p>
            <a:p>
              <a:r>
                <a:rPr lang="en-US" sz="2000" dirty="0">
                  <a:solidFill>
                    <a:srgbClr val="FF6600"/>
                  </a:solidFill>
                </a:rPr>
                <a:t>c is a large constant</a:t>
              </a:r>
            </a:p>
          </p:txBody>
        </p:sp>
        <p:cxnSp>
          <p:nvCxnSpPr>
            <p:cNvPr id="7" name="Straight Arrow Connector 6"/>
            <p:cNvCxnSpPr>
              <a:stCxn id="5" idx="1"/>
              <a:endCxn id="2" idx="3"/>
            </p:cNvCxnSpPr>
            <p:nvPr/>
          </p:nvCxnSpPr>
          <p:spPr>
            <a:xfrm flipH="1" flipV="1">
              <a:off x="6189663" y="2763044"/>
              <a:ext cx="439347" cy="92775"/>
            </a:xfrm>
            <a:prstGeom prst="straightConnector1">
              <a:avLst/>
            </a:prstGeom>
            <a:ln w="12700" cmpd="sng">
              <a:solidFill>
                <a:srgbClr val="FF66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2835248" y="4438383"/>
            <a:ext cx="872384" cy="605559"/>
            <a:chOff x="2753" y="2787"/>
            <a:chExt cx="789" cy="389"/>
          </a:xfrm>
        </p:grpSpPr>
        <p:sp>
          <p:nvSpPr>
            <p:cNvPr id="26" name="AutoShape 11"/>
            <p:cNvSpPr>
              <a:spLocks/>
            </p:cNvSpPr>
            <p:nvPr/>
          </p:nvSpPr>
          <p:spPr bwMode="auto">
            <a:xfrm rot="16200000">
              <a:off x="3053" y="2487"/>
              <a:ext cx="190" cy="789"/>
            </a:xfrm>
            <a:prstGeom prst="leftBrace">
              <a:avLst>
                <a:gd name="adj1" fmla="val 48810"/>
                <a:gd name="adj2" fmla="val 50000"/>
              </a:avLst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946" y="2849"/>
              <a:ext cx="54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8A87"/>
                  </a:solidFill>
                </a:rPr>
                <a:t>=1</a:t>
              </a:r>
              <a:endParaRPr lang="en-US" sz="2800" dirty="0">
                <a:solidFill>
                  <a:srgbClr val="008A8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0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  <p:bldP spid="382979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powerful design tool:</a:t>
            </a:r>
          </a:p>
          <a:p>
            <a:pPr lvl="1"/>
            <a:r>
              <a:rPr lang="en-US" i="1" dirty="0"/>
              <a:t>Divide</a:t>
            </a:r>
            <a:r>
              <a:rPr lang="en-US" dirty="0"/>
              <a:t> input into multiple disjoint parts</a:t>
            </a:r>
          </a:p>
          <a:p>
            <a:pPr lvl="1"/>
            <a:r>
              <a:rPr lang="en-US" i="1" dirty="0"/>
              <a:t>Conquer </a:t>
            </a:r>
            <a:r>
              <a:rPr lang="en-US" dirty="0"/>
              <a:t>each of the parts separately (using recursive call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Consider a </a:t>
            </a:r>
            <a:r>
              <a:rPr lang="en-US" dirty="0" smtClean="0"/>
              <a:t>square 2D </a:t>
            </a:r>
            <a:r>
              <a:rPr lang="en-US" dirty="0"/>
              <a:t>array </a:t>
            </a:r>
            <a:r>
              <a:rPr lang="en-US" dirty="0">
                <a:solidFill>
                  <a:srgbClr val="008A87"/>
                </a:solidFill>
              </a:rPr>
              <a:t>A[1…n, 1</a:t>
            </a:r>
            <a:r>
              <a:rPr lang="en-US" dirty="0" smtClean="0">
                <a:solidFill>
                  <a:srgbClr val="008A87"/>
                </a:solidFill>
              </a:rPr>
              <a:t>…n]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An element </a:t>
            </a:r>
            <a:r>
              <a:rPr lang="en-US" dirty="0">
                <a:solidFill>
                  <a:srgbClr val="008A87"/>
                </a:solidFill>
              </a:rPr>
              <a:t>A[</a:t>
            </a:r>
            <a:r>
              <a:rPr lang="en-US" dirty="0" err="1">
                <a:solidFill>
                  <a:srgbClr val="008A87"/>
                </a:solidFill>
              </a:rPr>
              <a:t>i</a:t>
            </a:r>
            <a:r>
              <a:rPr lang="en-US" dirty="0">
                <a:solidFill>
                  <a:srgbClr val="008A87"/>
                </a:solidFill>
              </a:rPr>
              <a:t>]</a:t>
            </a:r>
            <a:r>
              <a:rPr lang="en-US" dirty="0"/>
              <a:t> is a </a:t>
            </a:r>
            <a:r>
              <a:rPr lang="en-US" i="1" dirty="0">
                <a:solidFill>
                  <a:srgbClr val="FF0000"/>
                </a:solidFill>
              </a:rPr>
              <a:t>2D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peak </a:t>
            </a:r>
            <a:r>
              <a:rPr lang="en-US" dirty="0"/>
              <a:t>if it is not smaller than its (at most 4) neighbors.</a:t>
            </a:r>
            <a:endParaRPr lang="en-US" i="1" dirty="0"/>
          </a:p>
          <a:p>
            <a:pPr>
              <a:lnSpc>
                <a:spcPct val="80000"/>
              </a:lnSpc>
            </a:pPr>
            <a:r>
              <a:rPr lang="en-US" dirty="0"/>
              <a:t>Problem: find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2D peak.</a:t>
            </a: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</a:t>
            </a:r>
            <a:r>
              <a:rPr lang="en-US" dirty="0" smtClean="0"/>
              <a:t>finding</a:t>
            </a:r>
            <a:r>
              <a:rPr lang="en-US" dirty="0"/>
              <a:t>: 2D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63863" y="1667535"/>
            <a:ext cx="2292350" cy="2146300"/>
            <a:chOff x="2970213" y="2398713"/>
            <a:chExt cx="2292350" cy="2146300"/>
          </a:xfrm>
        </p:grpSpPr>
        <p:sp>
          <p:nvSpPr>
            <p:cNvPr id="384018" name="Rectangle 18"/>
            <p:cNvSpPr>
              <a:spLocks noChangeArrowheads="1"/>
            </p:cNvSpPr>
            <p:nvPr/>
          </p:nvSpPr>
          <p:spPr bwMode="auto">
            <a:xfrm>
              <a:off x="2970213" y="2398713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10</a:t>
              </a:r>
            </a:p>
          </p:txBody>
        </p:sp>
        <p:sp>
          <p:nvSpPr>
            <p:cNvPr id="384019" name="Rectangle 19"/>
            <p:cNvSpPr>
              <a:spLocks noChangeArrowheads="1"/>
            </p:cNvSpPr>
            <p:nvPr/>
          </p:nvSpPr>
          <p:spPr bwMode="auto">
            <a:xfrm>
              <a:off x="3738563" y="2398713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384020" name="Rectangle 20"/>
            <p:cNvSpPr>
              <a:spLocks noChangeArrowheads="1"/>
            </p:cNvSpPr>
            <p:nvPr/>
          </p:nvSpPr>
          <p:spPr bwMode="auto">
            <a:xfrm>
              <a:off x="4500563" y="2398713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5</a:t>
              </a:r>
            </a:p>
          </p:txBody>
        </p:sp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2976563" y="2935288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3738563" y="2935288"/>
              <a:ext cx="762000" cy="536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384024" name="Rectangle 24"/>
            <p:cNvSpPr>
              <a:spLocks noChangeArrowheads="1"/>
            </p:cNvSpPr>
            <p:nvPr/>
          </p:nvSpPr>
          <p:spPr bwMode="auto">
            <a:xfrm>
              <a:off x="4500563" y="2935288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1</a:t>
              </a:r>
            </a:p>
          </p:txBody>
        </p:sp>
        <p:sp>
          <p:nvSpPr>
            <p:cNvPr id="384025" name="Rectangle 25"/>
            <p:cNvSpPr>
              <a:spLocks noChangeArrowheads="1"/>
            </p:cNvSpPr>
            <p:nvPr/>
          </p:nvSpPr>
          <p:spPr bwMode="auto">
            <a:xfrm>
              <a:off x="2976563" y="3471863"/>
              <a:ext cx="762000" cy="536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7</a:t>
              </a:r>
            </a:p>
          </p:txBody>
        </p:sp>
        <p:sp>
          <p:nvSpPr>
            <p:cNvPr id="384026" name="Rectangle 26"/>
            <p:cNvSpPr>
              <a:spLocks noChangeArrowheads="1"/>
            </p:cNvSpPr>
            <p:nvPr/>
          </p:nvSpPr>
          <p:spPr bwMode="auto">
            <a:xfrm>
              <a:off x="3738563" y="3471863"/>
              <a:ext cx="762000" cy="53657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13</a:t>
              </a:r>
            </a:p>
          </p:txBody>
        </p:sp>
        <p:sp>
          <p:nvSpPr>
            <p:cNvPr id="384027" name="Rectangle 27"/>
            <p:cNvSpPr>
              <a:spLocks noChangeArrowheads="1"/>
            </p:cNvSpPr>
            <p:nvPr/>
          </p:nvSpPr>
          <p:spPr bwMode="auto">
            <a:xfrm>
              <a:off x="2976563" y="4008438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384028" name="Rectangle 28"/>
            <p:cNvSpPr>
              <a:spLocks noChangeArrowheads="1"/>
            </p:cNvSpPr>
            <p:nvPr/>
          </p:nvSpPr>
          <p:spPr bwMode="auto">
            <a:xfrm>
              <a:off x="3732213" y="4008438"/>
              <a:ext cx="762000" cy="536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4494213" y="3471863"/>
              <a:ext cx="762000" cy="536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384030" name="Rectangle 30"/>
            <p:cNvSpPr>
              <a:spLocks noChangeArrowheads="1"/>
            </p:cNvSpPr>
            <p:nvPr/>
          </p:nvSpPr>
          <p:spPr bwMode="auto">
            <a:xfrm>
              <a:off x="4494213" y="4008438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3</a:t>
              </a:r>
            </a:p>
          </p:txBody>
        </p:sp>
      </p:grp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80906" y="1788611"/>
            <a:ext cx="302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 of problem = n</a:t>
            </a:r>
          </a:p>
          <a:p>
            <a:r>
              <a:rPr lang="en-US" sz="2400" dirty="0" smtClean="0"/>
              <a:t>= # of rows or columns</a:t>
            </a:r>
          </a:p>
        </p:txBody>
      </p:sp>
    </p:spTree>
    <p:extLst>
      <p:ext uri="{BB962C8B-B14F-4D97-AF65-F5344CB8AC3E}">
        <p14:creationId xmlns:p14="http://schemas.microsoft.com/office/powerpoint/2010/main" val="328566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Peak </a:t>
            </a:r>
            <a:r>
              <a:rPr lang="en-US" dirty="0" smtClean="0"/>
              <a:t>finding</a:t>
            </a:r>
            <a:r>
              <a:rPr lang="en-US" dirty="0"/>
              <a:t>: Ideas?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1: </a:t>
            </a:r>
            <a:r>
              <a:rPr lang="en-US" dirty="0" smtClean="0">
                <a:solidFill>
                  <a:srgbClr val="FF0000"/>
                </a:solidFill>
              </a:rPr>
              <a:t>brute-force </a:t>
            </a:r>
            <a:r>
              <a:rPr lang="en-US" dirty="0" smtClean="0"/>
              <a:t>method (i.e. search for all square)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Complexity =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226586"/>
            <a:ext cx="2939740" cy="2548444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4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33" y="0"/>
            <a:ext cx="8382000" cy="886446"/>
          </a:xfrm>
        </p:spPr>
        <p:txBody>
          <a:bodyPr>
            <a:noAutofit/>
          </a:bodyPr>
          <a:lstStyle/>
          <a:p>
            <a:r>
              <a:rPr lang="en-US" sz="4000" dirty="0"/>
              <a:t>Algorithm 2</a:t>
            </a:r>
            <a:r>
              <a:rPr lang="en-US" sz="4000" dirty="0" smtClean="0"/>
              <a:t>: use the 1D algorithm</a:t>
            </a:r>
            <a:endParaRPr lang="en-US" sz="4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38845"/>
            <a:ext cx="7466584" cy="506713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Algorithm </a:t>
            </a:r>
            <a:r>
              <a:rPr lang="en-US" sz="2800" dirty="0" smtClean="0"/>
              <a:t>2: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(a) For </a:t>
            </a:r>
            <a:r>
              <a:rPr lang="en-US" sz="2400" dirty="0"/>
              <a:t>each column </a:t>
            </a:r>
            <a:r>
              <a:rPr lang="en-US" sz="2400" dirty="0">
                <a:solidFill>
                  <a:srgbClr val="008A87"/>
                </a:solidFill>
              </a:rPr>
              <a:t>j</a:t>
            </a:r>
            <a:r>
              <a:rPr lang="en-US" sz="2400" dirty="0"/>
              <a:t>, find its </a:t>
            </a:r>
            <a:r>
              <a:rPr lang="en-US" sz="2400" i="1" dirty="0"/>
              <a:t>global </a:t>
            </a:r>
            <a:r>
              <a:rPr lang="en-US" sz="2400" dirty="0"/>
              <a:t>maximum </a:t>
            </a:r>
            <a:r>
              <a:rPr lang="en-US" sz="2400" dirty="0">
                <a:solidFill>
                  <a:srgbClr val="008A87"/>
                </a:solidFill>
              </a:rPr>
              <a:t>B[j]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(b) Apply </a:t>
            </a:r>
            <a:r>
              <a:rPr lang="en-US" sz="2400" dirty="0"/>
              <a:t>1D peak finder to find a peak  </a:t>
            </a:r>
            <a:endParaRPr lang="el-GR" sz="24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l-GR" sz="2400" dirty="0"/>
              <a:t> </a:t>
            </a:r>
            <a:r>
              <a:rPr lang="el-GR" sz="2400" dirty="0" smtClean="0"/>
              <a:t>   </a:t>
            </a:r>
            <a:r>
              <a:rPr lang="en-US" sz="2400" dirty="0" smtClean="0"/>
              <a:t>of </a:t>
            </a:r>
            <a:r>
              <a:rPr lang="en-US" sz="2400" dirty="0">
                <a:solidFill>
                  <a:srgbClr val="008A87"/>
                </a:solidFill>
              </a:rPr>
              <a:t>B[</a:t>
            </a:r>
            <a:r>
              <a:rPr lang="en-US" sz="2400" dirty="0" smtClean="0">
                <a:solidFill>
                  <a:srgbClr val="008A87"/>
                </a:solidFill>
              </a:rPr>
              <a:t>1…</a:t>
            </a:r>
            <a:r>
              <a:rPr lang="en-US" sz="2400" dirty="0">
                <a:solidFill>
                  <a:srgbClr val="008A87"/>
                </a:solidFill>
              </a:rPr>
              <a:t>n</a:t>
            </a:r>
            <a:r>
              <a:rPr lang="en-US" sz="2400" dirty="0" smtClean="0">
                <a:solidFill>
                  <a:srgbClr val="008A87"/>
                </a:solidFill>
              </a:rPr>
              <a:t>]</a:t>
            </a:r>
            <a:r>
              <a:rPr lang="el-GR" sz="2400" dirty="0">
                <a:solidFill>
                  <a:srgbClr val="008A87"/>
                </a:solidFill>
              </a:rPr>
              <a:t> </a:t>
            </a:r>
            <a:r>
              <a:rPr lang="en-US" sz="2400" dirty="0"/>
              <a:t>(say </a:t>
            </a:r>
            <a:r>
              <a:rPr lang="en-US" sz="2400" dirty="0">
                <a:solidFill>
                  <a:srgbClr val="008A87"/>
                </a:solidFill>
              </a:rPr>
              <a:t>B[j]</a:t>
            </a:r>
            <a:r>
              <a:rPr lang="en-US" sz="2400" dirty="0"/>
              <a:t>) </a:t>
            </a:r>
            <a:endParaRPr lang="en-US" sz="2400" dirty="0">
              <a:solidFill>
                <a:srgbClr val="008A87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/>
              <a:t>Running time ?</a:t>
            </a: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    …is </a:t>
            </a:r>
            <a:endParaRPr lang="el-GR" dirty="0" smtClean="0"/>
          </a:p>
          <a:p>
            <a:pPr>
              <a:lnSpc>
                <a:spcPct val="80000"/>
              </a:lnSpc>
            </a:pPr>
            <a:r>
              <a:rPr lang="en-US" sz="2800" dirty="0" smtClean="0">
                <a:sym typeface="Symbol" pitchFamily="-108" charset="2"/>
              </a:rPr>
              <a:t>Proof of Algorithm Correc</a:t>
            </a:r>
            <a:r>
              <a:rPr lang="en-US" sz="2800" dirty="0" smtClean="0"/>
              <a:t>tness </a:t>
            </a:r>
            <a:br>
              <a:rPr lang="en-US" sz="2800" dirty="0" smtClean="0"/>
            </a:br>
            <a:r>
              <a:rPr lang="en-US" sz="2800" dirty="0" smtClean="0"/>
              <a:t>(an informal way)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8A87"/>
                </a:solidFill>
              </a:rPr>
              <a:t>12 is vertically the largest (trivial)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8A87"/>
                </a:solidFill>
              </a:rPr>
              <a:t>12 is </a:t>
            </a:r>
            <a:r>
              <a:rPr lang="en-US" sz="2400" dirty="0" smtClean="0">
                <a:solidFill>
                  <a:srgbClr val="008A87"/>
                </a:solidFill>
              </a:rPr>
              <a:t>horizontally the largest, because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olidFill>
                  <a:srgbClr val="008A87"/>
                </a:solidFill>
              </a:rPr>
              <a:t>12 is larger than 9 and 6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olidFill>
                  <a:srgbClr val="008A87"/>
                </a:solidFill>
              </a:rPr>
              <a:t>9 and 6 are larger than all the </a:t>
            </a:r>
            <a:br>
              <a:rPr lang="en-US" sz="2000" dirty="0" smtClean="0">
                <a:solidFill>
                  <a:srgbClr val="008A87"/>
                </a:solidFill>
              </a:rPr>
            </a:br>
            <a:r>
              <a:rPr lang="en-US" sz="2000" dirty="0" smtClean="0">
                <a:solidFill>
                  <a:srgbClr val="008A87"/>
                </a:solidFill>
              </a:rPr>
              <a:t>elements in their column</a:t>
            </a:r>
            <a:endParaRPr lang="en-US" sz="2000" dirty="0">
              <a:solidFill>
                <a:srgbClr val="008A87"/>
              </a:solidFill>
            </a:endParaRPr>
          </a:p>
          <a:p>
            <a:pPr lvl="1">
              <a:lnSpc>
                <a:spcPct val="80000"/>
              </a:lnSpc>
            </a:pP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42118"/>
              </p:ext>
            </p:extLst>
          </p:nvPr>
        </p:nvGraphicFramePr>
        <p:xfrm>
          <a:off x="1160709" y="2963194"/>
          <a:ext cx="1134034" cy="637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4" imgW="406400" imgH="228600" progId="Equation.DSMT4">
                  <p:embed/>
                </p:oleObj>
              </mc:Choice>
              <mc:Fallback>
                <p:oleObj name="Equation" r:id="rId4" imgW="40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0709" y="2963194"/>
                        <a:ext cx="1134034" cy="637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780906" y="2130425"/>
            <a:ext cx="3058294" cy="2835275"/>
            <a:chOff x="5780906" y="2130425"/>
            <a:chExt cx="3058294" cy="2835275"/>
          </a:xfrm>
        </p:grpSpPr>
        <p:grpSp>
          <p:nvGrpSpPr>
            <p:cNvPr id="5" name="Group 4"/>
            <p:cNvGrpSpPr/>
            <p:nvPr/>
          </p:nvGrpSpPr>
          <p:grpSpPr>
            <a:xfrm>
              <a:off x="6546850" y="2130425"/>
              <a:ext cx="2292350" cy="2835275"/>
              <a:chOff x="6546850" y="2130425"/>
              <a:chExt cx="2292350" cy="2835275"/>
            </a:xfrm>
          </p:grpSpPr>
          <p:sp>
            <p:nvSpPr>
              <p:cNvPr id="428036" name="Rectangle 4"/>
              <p:cNvSpPr>
                <a:spLocks noChangeArrowheads="1"/>
              </p:cNvSpPr>
              <p:nvPr/>
            </p:nvSpPr>
            <p:spPr bwMode="auto">
              <a:xfrm>
                <a:off x="6553200" y="2130425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12</a:t>
                </a:r>
              </a:p>
            </p:txBody>
          </p:sp>
          <p:sp>
            <p:nvSpPr>
              <p:cNvPr id="428037" name="Rectangle 5"/>
              <p:cNvSpPr>
                <a:spLocks noChangeArrowheads="1"/>
              </p:cNvSpPr>
              <p:nvPr/>
            </p:nvSpPr>
            <p:spPr bwMode="auto">
              <a:xfrm>
                <a:off x="7315200" y="2130425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8</a:t>
                </a:r>
              </a:p>
            </p:txBody>
          </p:sp>
          <p:sp>
            <p:nvSpPr>
              <p:cNvPr id="428038" name="Rectangle 6"/>
              <p:cNvSpPr>
                <a:spLocks noChangeArrowheads="1"/>
              </p:cNvSpPr>
              <p:nvPr/>
            </p:nvSpPr>
            <p:spPr bwMode="auto">
              <a:xfrm>
                <a:off x="8077200" y="2130425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5</a:t>
                </a:r>
              </a:p>
            </p:txBody>
          </p:sp>
          <p:sp>
            <p:nvSpPr>
              <p:cNvPr id="428039" name="Rectangle 7"/>
              <p:cNvSpPr>
                <a:spLocks noChangeArrowheads="1"/>
              </p:cNvSpPr>
              <p:nvPr/>
            </p:nvSpPr>
            <p:spPr bwMode="auto">
              <a:xfrm>
                <a:off x="6553200" y="2667000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11</a:t>
                </a:r>
              </a:p>
            </p:txBody>
          </p:sp>
          <p:sp>
            <p:nvSpPr>
              <p:cNvPr id="428040" name="Rectangle 8"/>
              <p:cNvSpPr>
                <a:spLocks noChangeArrowheads="1"/>
              </p:cNvSpPr>
              <p:nvPr/>
            </p:nvSpPr>
            <p:spPr bwMode="auto">
              <a:xfrm>
                <a:off x="7308850" y="2667000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3</a:t>
                </a:r>
              </a:p>
            </p:txBody>
          </p:sp>
          <p:sp>
            <p:nvSpPr>
              <p:cNvPr id="428041" name="Rectangle 9"/>
              <p:cNvSpPr>
                <a:spLocks noChangeArrowheads="1"/>
              </p:cNvSpPr>
              <p:nvPr/>
            </p:nvSpPr>
            <p:spPr bwMode="auto">
              <a:xfrm>
                <a:off x="6553200" y="3203575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10</a:t>
                </a:r>
              </a:p>
            </p:txBody>
          </p:sp>
          <p:sp>
            <p:nvSpPr>
              <p:cNvPr id="428042" name="Rectangle 10"/>
              <p:cNvSpPr>
                <a:spLocks noChangeArrowheads="1"/>
              </p:cNvSpPr>
              <p:nvPr/>
            </p:nvSpPr>
            <p:spPr bwMode="auto">
              <a:xfrm>
                <a:off x="7308850" y="3203575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9</a:t>
                </a:r>
              </a:p>
            </p:txBody>
          </p:sp>
          <p:sp>
            <p:nvSpPr>
              <p:cNvPr id="428043" name="Rectangle 11"/>
              <p:cNvSpPr>
                <a:spLocks noChangeArrowheads="1"/>
              </p:cNvSpPr>
              <p:nvPr/>
            </p:nvSpPr>
            <p:spPr bwMode="auto">
              <a:xfrm>
                <a:off x="8077200" y="2667000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6</a:t>
                </a:r>
              </a:p>
            </p:txBody>
          </p:sp>
          <p:sp>
            <p:nvSpPr>
              <p:cNvPr id="428044" name="Rectangle 12"/>
              <p:cNvSpPr>
                <a:spLocks noChangeArrowheads="1"/>
              </p:cNvSpPr>
              <p:nvPr/>
            </p:nvSpPr>
            <p:spPr bwMode="auto">
              <a:xfrm>
                <a:off x="8077200" y="3203575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2</a:t>
                </a:r>
              </a:p>
            </p:txBody>
          </p:sp>
          <p:sp>
            <p:nvSpPr>
              <p:cNvPr id="428045" name="Rectangle 13"/>
              <p:cNvSpPr>
                <a:spLocks noChangeArrowheads="1"/>
              </p:cNvSpPr>
              <p:nvPr/>
            </p:nvSpPr>
            <p:spPr bwMode="auto">
              <a:xfrm>
                <a:off x="6553200" y="3740150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8</a:t>
                </a:r>
              </a:p>
            </p:txBody>
          </p:sp>
          <p:sp>
            <p:nvSpPr>
              <p:cNvPr id="428046" name="Rectangle 14"/>
              <p:cNvSpPr>
                <a:spLocks noChangeArrowheads="1"/>
              </p:cNvSpPr>
              <p:nvPr/>
            </p:nvSpPr>
            <p:spPr bwMode="auto">
              <a:xfrm>
                <a:off x="7308850" y="3740150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4</a:t>
                </a:r>
              </a:p>
            </p:txBody>
          </p:sp>
          <p:sp>
            <p:nvSpPr>
              <p:cNvPr id="428047" name="Rectangle 15"/>
              <p:cNvSpPr>
                <a:spLocks noChangeArrowheads="1"/>
              </p:cNvSpPr>
              <p:nvPr/>
            </p:nvSpPr>
            <p:spPr bwMode="auto">
              <a:xfrm>
                <a:off x="8077200" y="3740150"/>
                <a:ext cx="762000" cy="536575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1</a:t>
                </a:r>
              </a:p>
            </p:txBody>
          </p:sp>
          <p:grpSp>
            <p:nvGrpSpPr>
              <p:cNvPr id="428068" name="Group 36"/>
              <p:cNvGrpSpPr>
                <a:grpSpLocks/>
              </p:cNvGrpSpPr>
              <p:nvPr/>
            </p:nvGrpSpPr>
            <p:grpSpPr bwMode="auto">
              <a:xfrm>
                <a:off x="6553200" y="4429125"/>
                <a:ext cx="2286000" cy="536575"/>
                <a:chOff x="3892" y="2790"/>
                <a:chExt cx="1440" cy="338"/>
              </a:xfrm>
            </p:grpSpPr>
            <p:sp>
              <p:nvSpPr>
                <p:cNvPr id="428057" name="Rectangle 25"/>
                <p:cNvSpPr>
                  <a:spLocks noChangeArrowheads="1"/>
                </p:cNvSpPr>
                <p:nvPr/>
              </p:nvSpPr>
              <p:spPr bwMode="auto">
                <a:xfrm>
                  <a:off x="3892" y="2790"/>
                  <a:ext cx="480" cy="338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anchor="b" anchorCtr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>
                      <a:solidFill>
                        <a:srgbClr val="009999"/>
                      </a:solidFill>
                    </a:rPr>
                    <a:t>12</a:t>
                  </a:r>
                </a:p>
              </p:txBody>
            </p:sp>
            <p:sp>
              <p:nvSpPr>
                <p:cNvPr id="428058" name="Rectangle 26"/>
                <p:cNvSpPr>
                  <a:spLocks noChangeArrowheads="1"/>
                </p:cNvSpPr>
                <p:nvPr/>
              </p:nvSpPr>
              <p:spPr bwMode="auto">
                <a:xfrm>
                  <a:off x="4368" y="2790"/>
                  <a:ext cx="480" cy="338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anchor="b" anchorCtr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>
                      <a:solidFill>
                        <a:srgbClr val="009999"/>
                      </a:solidFill>
                    </a:rPr>
                    <a:t>9</a:t>
                  </a:r>
                </a:p>
              </p:txBody>
            </p:sp>
            <p:sp>
              <p:nvSpPr>
                <p:cNvPr id="428059" name="Rectangle 27"/>
                <p:cNvSpPr>
                  <a:spLocks noChangeArrowheads="1"/>
                </p:cNvSpPr>
                <p:nvPr/>
              </p:nvSpPr>
              <p:spPr bwMode="auto">
                <a:xfrm>
                  <a:off x="4852" y="2790"/>
                  <a:ext cx="480" cy="338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anchor="b" anchorCtr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>
                      <a:solidFill>
                        <a:srgbClr val="009999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6546850" y="2130425"/>
                <a:ext cx="768350" cy="2835275"/>
                <a:chOff x="6546850" y="2130425"/>
                <a:chExt cx="768350" cy="2835275"/>
              </a:xfrm>
            </p:grpSpPr>
            <p:sp>
              <p:nvSpPr>
                <p:cNvPr id="428060" name="Rectangle 28"/>
                <p:cNvSpPr>
                  <a:spLocks noChangeArrowheads="1"/>
                </p:cNvSpPr>
                <p:nvPr/>
              </p:nvSpPr>
              <p:spPr bwMode="auto">
                <a:xfrm>
                  <a:off x="6559550" y="4429125"/>
                  <a:ext cx="755650" cy="536575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067" name="Rectangle 35"/>
                <p:cNvSpPr>
                  <a:spLocks noChangeArrowheads="1"/>
                </p:cNvSpPr>
                <p:nvPr/>
              </p:nvSpPr>
              <p:spPr bwMode="auto">
                <a:xfrm>
                  <a:off x="6546850" y="2130425"/>
                  <a:ext cx="755650" cy="536575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5780906" y="4429125"/>
              <a:ext cx="54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6600"/>
                  </a:solidFill>
                </a:rPr>
                <a:t>B[]</a:t>
              </a:r>
            </a:p>
          </p:txBody>
        </p:sp>
      </p:grp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74052" y="2130425"/>
            <a:ext cx="74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A[][]</a:t>
            </a:r>
          </a:p>
        </p:txBody>
      </p:sp>
    </p:spTree>
    <p:extLst>
      <p:ext uri="{BB962C8B-B14F-4D97-AF65-F5344CB8AC3E}">
        <p14:creationId xmlns:p14="http://schemas.microsoft.com/office/powerpoint/2010/main" val="416352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33" y="0"/>
            <a:ext cx="8382000" cy="886446"/>
          </a:xfrm>
        </p:spPr>
        <p:txBody>
          <a:bodyPr>
            <a:noAutofit/>
          </a:bodyPr>
          <a:lstStyle/>
          <a:p>
            <a:r>
              <a:rPr lang="en-US" sz="4000" dirty="0"/>
              <a:t>Algorithm 2</a:t>
            </a:r>
            <a:r>
              <a:rPr lang="en-US" sz="4000" dirty="0" smtClean="0"/>
              <a:t>: use the 1D algorithm</a:t>
            </a:r>
            <a:endParaRPr lang="en-US" sz="4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38846"/>
            <a:ext cx="7563890" cy="4114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Algorithm </a:t>
            </a:r>
            <a:r>
              <a:rPr lang="en-US" sz="2800" dirty="0" smtClean="0"/>
              <a:t>2: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(a) For </a:t>
            </a:r>
            <a:r>
              <a:rPr lang="en-US" sz="2400" dirty="0"/>
              <a:t>each column </a:t>
            </a:r>
            <a:r>
              <a:rPr lang="en-US" sz="2400" dirty="0">
                <a:solidFill>
                  <a:srgbClr val="008A87"/>
                </a:solidFill>
              </a:rPr>
              <a:t>j</a:t>
            </a:r>
            <a:r>
              <a:rPr lang="en-US" sz="2400" dirty="0"/>
              <a:t>, find its </a:t>
            </a:r>
            <a:r>
              <a:rPr lang="en-US" sz="2400" i="1" dirty="0"/>
              <a:t>global </a:t>
            </a:r>
            <a:r>
              <a:rPr lang="en-US" sz="2400" dirty="0"/>
              <a:t>maximum </a:t>
            </a:r>
            <a:r>
              <a:rPr lang="en-US" sz="2400" dirty="0">
                <a:solidFill>
                  <a:srgbClr val="008A87"/>
                </a:solidFill>
              </a:rPr>
              <a:t>B[j]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(b) Apply </a:t>
            </a:r>
            <a:r>
              <a:rPr lang="en-US" sz="2400" dirty="0"/>
              <a:t>1D peak finder to find a peak  </a:t>
            </a:r>
            <a:endParaRPr lang="el-GR" sz="24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l-GR" sz="2400" dirty="0"/>
              <a:t> </a:t>
            </a:r>
            <a:r>
              <a:rPr lang="el-GR" sz="2400" dirty="0" smtClean="0"/>
              <a:t>   </a:t>
            </a:r>
            <a:r>
              <a:rPr lang="en-US" sz="2400" dirty="0" smtClean="0"/>
              <a:t>of </a:t>
            </a:r>
            <a:r>
              <a:rPr lang="en-US" sz="2400" dirty="0">
                <a:solidFill>
                  <a:srgbClr val="008A87"/>
                </a:solidFill>
              </a:rPr>
              <a:t>B[</a:t>
            </a:r>
            <a:r>
              <a:rPr lang="en-US" sz="2400" dirty="0" smtClean="0">
                <a:solidFill>
                  <a:srgbClr val="008A87"/>
                </a:solidFill>
              </a:rPr>
              <a:t>1…</a:t>
            </a:r>
            <a:r>
              <a:rPr lang="en-US" sz="2400" dirty="0">
                <a:solidFill>
                  <a:srgbClr val="008A87"/>
                </a:solidFill>
              </a:rPr>
              <a:t>n</a:t>
            </a:r>
            <a:r>
              <a:rPr lang="en-US" sz="2400" dirty="0" smtClean="0">
                <a:solidFill>
                  <a:srgbClr val="008A87"/>
                </a:solidFill>
              </a:rPr>
              <a:t>]</a:t>
            </a:r>
            <a:r>
              <a:rPr lang="el-GR" sz="2400" dirty="0">
                <a:solidFill>
                  <a:srgbClr val="008A87"/>
                </a:solidFill>
              </a:rPr>
              <a:t> </a:t>
            </a:r>
            <a:r>
              <a:rPr lang="en-US" sz="2400" dirty="0"/>
              <a:t>(say </a:t>
            </a:r>
            <a:r>
              <a:rPr lang="en-US" sz="2400" dirty="0">
                <a:solidFill>
                  <a:srgbClr val="008A87"/>
                </a:solidFill>
              </a:rPr>
              <a:t>B[j]</a:t>
            </a:r>
            <a:r>
              <a:rPr lang="en-US" sz="2400" dirty="0"/>
              <a:t>) </a:t>
            </a:r>
            <a:endParaRPr lang="en-US" sz="2400" dirty="0">
              <a:solidFill>
                <a:srgbClr val="008A87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/>
              <a:t>Running time ?</a:t>
            </a: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    …is </a:t>
            </a:r>
            <a:endParaRPr lang="el-GR" dirty="0" smtClean="0"/>
          </a:p>
          <a:p>
            <a:pPr>
              <a:lnSpc>
                <a:spcPct val="80000"/>
              </a:lnSpc>
            </a:pPr>
            <a:r>
              <a:rPr lang="en-US" sz="2800" dirty="0">
                <a:sym typeface="Symbol" pitchFamily="-108" charset="2"/>
              </a:rPr>
              <a:t>Proof of Algorithm Correc</a:t>
            </a:r>
            <a:r>
              <a:rPr lang="en-US" sz="2800" dirty="0"/>
              <a:t>tness </a:t>
            </a:r>
            <a:br>
              <a:rPr lang="en-US" sz="2800" dirty="0"/>
            </a:br>
            <a:r>
              <a:rPr lang="en-US" sz="2800" dirty="0" smtClean="0"/>
              <a:t>(formal way):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8A87"/>
                </a:solidFill>
              </a:rPr>
              <a:t>B[j]</a:t>
            </a:r>
            <a:r>
              <a:rPr lang="en-US" sz="2400" dirty="0" smtClean="0"/>
              <a:t> not smaller than </a:t>
            </a:r>
            <a:r>
              <a:rPr lang="en-US" sz="2400" dirty="0" smtClean="0">
                <a:solidFill>
                  <a:srgbClr val="008A87"/>
                </a:solidFill>
              </a:rPr>
              <a:t>B[j-1]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8A87"/>
                </a:solidFill>
              </a:rPr>
              <a:t>B[j+1]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any </a:t>
            </a:r>
            <a:r>
              <a:rPr lang="en-US" sz="2400" dirty="0">
                <a:solidFill>
                  <a:srgbClr val="008A87"/>
                </a:solidFill>
              </a:rPr>
              <a:t>k</a:t>
            </a:r>
            <a:r>
              <a:rPr lang="en-US" sz="2400" dirty="0"/>
              <a:t>,  </a:t>
            </a:r>
            <a:r>
              <a:rPr lang="en-US" sz="2400" dirty="0">
                <a:solidFill>
                  <a:srgbClr val="008A87"/>
                </a:solidFill>
              </a:rPr>
              <a:t>B[k]</a:t>
            </a:r>
            <a:r>
              <a:rPr lang="en-US" sz="2400" dirty="0"/>
              <a:t> not smaller than any element </a:t>
            </a:r>
            <a:r>
              <a:rPr lang="en-US" sz="2400" dirty="0" smtClean="0"/>
              <a:t>        from the </a:t>
            </a:r>
            <a:r>
              <a:rPr lang="en-US" sz="2400" dirty="0">
                <a:solidFill>
                  <a:srgbClr val="008A87"/>
                </a:solidFill>
              </a:rPr>
              <a:t>k</a:t>
            </a:r>
            <a:r>
              <a:rPr lang="en-US" sz="2400" dirty="0"/>
              <a:t>-</a:t>
            </a:r>
            <a:r>
              <a:rPr lang="en-US" sz="2400" dirty="0" err="1"/>
              <a:t>th</a:t>
            </a:r>
            <a:r>
              <a:rPr lang="en-US" sz="2400" dirty="0"/>
              <a:t> column of </a:t>
            </a:r>
            <a:r>
              <a:rPr lang="en-US" sz="2400" dirty="0">
                <a:solidFill>
                  <a:srgbClr val="008A87"/>
                </a:solidFill>
              </a:rPr>
              <a:t>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Therefore, </a:t>
            </a:r>
            <a:r>
              <a:rPr lang="en-US" sz="2400" dirty="0" err="1">
                <a:solidFill>
                  <a:srgbClr val="008A87"/>
                </a:solidFill>
              </a:rPr>
              <a:t>B[j</a:t>
            </a:r>
            <a:r>
              <a:rPr lang="en-US" sz="2400" dirty="0">
                <a:solidFill>
                  <a:srgbClr val="008A87"/>
                </a:solidFill>
              </a:rPr>
              <a:t>]</a:t>
            </a:r>
            <a:r>
              <a:rPr lang="en-US" sz="2400" dirty="0"/>
              <a:t> not smaller than any element from the columns </a:t>
            </a:r>
            <a:r>
              <a:rPr lang="en-US" sz="2400" dirty="0">
                <a:solidFill>
                  <a:srgbClr val="008A87"/>
                </a:solidFill>
              </a:rPr>
              <a:t>j-1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8A87"/>
                </a:solidFill>
              </a:rPr>
              <a:t>j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8A87"/>
                </a:solidFill>
              </a:rPr>
              <a:t>j+1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8A87"/>
                </a:solidFill>
              </a:rPr>
              <a:t>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But this includes all neighbors of </a:t>
            </a:r>
            <a:r>
              <a:rPr lang="en-US" sz="2400" dirty="0" err="1">
                <a:solidFill>
                  <a:srgbClr val="008A87"/>
                </a:solidFill>
              </a:rPr>
              <a:t>B[j</a:t>
            </a:r>
            <a:r>
              <a:rPr lang="en-US" sz="2400" dirty="0">
                <a:solidFill>
                  <a:srgbClr val="008A87"/>
                </a:solidFill>
              </a:rPr>
              <a:t>]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008A87"/>
                </a:solidFill>
              </a:rPr>
              <a:t>A</a:t>
            </a:r>
            <a:r>
              <a:rPr lang="en-US" sz="2400" dirty="0"/>
              <a:t>, so </a:t>
            </a:r>
            <a:r>
              <a:rPr lang="en-US" sz="2400" dirty="0" err="1">
                <a:solidFill>
                  <a:srgbClr val="008A87"/>
                </a:solidFill>
              </a:rPr>
              <a:t>B[j</a:t>
            </a:r>
            <a:r>
              <a:rPr lang="en-US" sz="2400" dirty="0">
                <a:solidFill>
                  <a:srgbClr val="008A87"/>
                </a:solidFill>
              </a:rPr>
              <a:t>]</a:t>
            </a:r>
            <a:r>
              <a:rPr lang="en-US" sz="2400" dirty="0"/>
              <a:t> is a peak in </a:t>
            </a:r>
            <a:r>
              <a:rPr lang="en-US" sz="2400" dirty="0">
                <a:solidFill>
                  <a:srgbClr val="008A87"/>
                </a:solidFill>
              </a:rPr>
              <a:t>A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61618"/>
              </p:ext>
            </p:extLst>
          </p:nvPr>
        </p:nvGraphicFramePr>
        <p:xfrm>
          <a:off x="1160709" y="2963194"/>
          <a:ext cx="1134034" cy="637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4" imgW="406400" imgH="228600" progId="Equation.DSMT4">
                  <p:embed/>
                </p:oleObj>
              </mc:Choice>
              <mc:Fallback>
                <p:oleObj name="Equation" r:id="rId4" imgW="40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0709" y="2963194"/>
                        <a:ext cx="1134034" cy="637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546850" y="2130425"/>
            <a:ext cx="2292350" cy="2835275"/>
            <a:chOff x="6546850" y="2130425"/>
            <a:chExt cx="2292350" cy="2835275"/>
          </a:xfrm>
        </p:grpSpPr>
        <p:sp>
          <p:nvSpPr>
            <p:cNvPr id="428036" name="Rectangle 4"/>
            <p:cNvSpPr>
              <a:spLocks noChangeArrowheads="1"/>
            </p:cNvSpPr>
            <p:nvPr/>
          </p:nvSpPr>
          <p:spPr bwMode="auto">
            <a:xfrm>
              <a:off x="6553200" y="213042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12</a:t>
              </a:r>
            </a:p>
          </p:txBody>
        </p:sp>
        <p:sp>
          <p:nvSpPr>
            <p:cNvPr id="428037" name="Rectangle 5"/>
            <p:cNvSpPr>
              <a:spLocks noChangeArrowheads="1"/>
            </p:cNvSpPr>
            <p:nvPr/>
          </p:nvSpPr>
          <p:spPr bwMode="auto">
            <a:xfrm>
              <a:off x="7315200" y="213042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28038" name="Rectangle 6"/>
            <p:cNvSpPr>
              <a:spLocks noChangeArrowheads="1"/>
            </p:cNvSpPr>
            <p:nvPr/>
          </p:nvSpPr>
          <p:spPr bwMode="auto">
            <a:xfrm>
              <a:off x="8077200" y="213042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5</a:t>
              </a:r>
            </a:p>
          </p:txBody>
        </p:sp>
        <p:sp>
          <p:nvSpPr>
            <p:cNvPr id="428039" name="Rectangle 7"/>
            <p:cNvSpPr>
              <a:spLocks noChangeArrowheads="1"/>
            </p:cNvSpPr>
            <p:nvPr/>
          </p:nvSpPr>
          <p:spPr bwMode="auto">
            <a:xfrm>
              <a:off x="6553200" y="26670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11</a:t>
              </a:r>
            </a:p>
          </p:txBody>
        </p:sp>
        <p:sp>
          <p:nvSpPr>
            <p:cNvPr id="428040" name="Rectangle 8"/>
            <p:cNvSpPr>
              <a:spLocks noChangeArrowheads="1"/>
            </p:cNvSpPr>
            <p:nvPr/>
          </p:nvSpPr>
          <p:spPr bwMode="auto">
            <a:xfrm>
              <a:off x="7308850" y="26670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28041" name="Rectangle 9"/>
            <p:cNvSpPr>
              <a:spLocks noChangeArrowheads="1"/>
            </p:cNvSpPr>
            <p:nvPr/>
          </p:nvSpPr>
          <p:spPr bwMode="auto">
            <a:xfrm>
              <a:off x="6553200" y="320357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10</a:t>
              </a:r>
            </a:p>
          </p:txBody>
        </p:sp>
        <p:sp>
          <p:nvSpPr>
            <p:cNvPr id="428042" name="Rectangle 10"/>
            <p:cNvSpPr>
              <a:spLocks noChangeArrowheads="1"/>
            </p:cNvSpPr>
            <p:nvPr/>
          </p:nvSpPr>
          <p:spPr bwMode="auto">
            <a:xfrm>
              <a:off x="7308850" y="320357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28043" name="Rectangle 11"/>
            <p:cNvSpPr>
              <a:spLocks noChangeArrowheads="1"/>
            </p:cNvSpPr>
            <p:nvPr/>
          </p:nvSpPr>
          <p:spPr bwMode="auto">
            <a:xfrm>
              <a:off x="8077200" y="26670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28044" name="Rectangle 12"/>
            <p:cNvSpPr>
              <a:spLocks noChangeArrowheads="1"/>
            </p:cNvSpPr>
            <p:nvPr/>
          </p:nvSpPr>
          <p:spPr bwMode="auto">
            <a:xfrm>
              <a:off x="8077200" y="320357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28045" name="Rectangle 13"/>
            <p:cNvSpPr>
              <a:spLocks noChangeArrowheads="1"/>
            </p:cNvSpPr>
            <p:nvPr/>
          </p:nvSpPr>
          <p:spPr bwMode="auto">
            <a:xfrm>
              <a:off x="6553200" y="374015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28046" name="Rectangle 14"/>
            <p:cNvSpPr>
              <a:spLocks noChangeArrowheads="1"/>
            </p:cNvSpPr>
            <p:nvPr/>
          </p:nvSpPr>
          <p:spPr bwMode="auto">
            <a:xfrm>
              <a:off x="7308850" y="374015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28047" name="Rectangle 15"/>
            <p:cNvSpPr>
              <a:spLocks noChangeArrowheads="1"/>
            </p:cNvSpPr>
            <p:nvPr/>
          </p:nvSpPr>
          <p:spPr bwMode="auto">
            <a:xfrm>
              <a:off x="8077200" y="374015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1</a:t>
              </a:r>
            </a:p>
          </p:txBody>
        </p:sp>
        <p:grpSp>
          <p:nvGrpSpPr>
            <p:cNvPr id="428068" name="Group 36"/>
            <p:cNvGrpSpPr>
              <a:grpSpLocks/>
            </p:cNvGrpSpPr>
            <p:nvPr/>
          </p:nvGrpSpPr>
          <p:grpSpPr bwMode="auto">
            <a:xfrm>
              <a:off x="6553200" y="4429125"/>
              <a:ext cx="2286000" cy="536575"/>
              <a:chOff x="3892" y="2790"/>
              <a:chExt cx="1440" cy="338"/>
            </a:xfrm>
          </p:grpSpPr>
          <p:sp>
            <p:nvSpPr>
              <p:cNvPr id="428057" name="Rectangle 25"/>
              <p:cNvSpPr>
                <a:spLocks noChangeArrowheads="1"/>
              </p:cNvSpPr>
              <p:nvPr/>
            </p:nvSpPr>
            <p:spPr bwMode="auto">
              <a:xfrm>
                <a:off x="3892" y="2790"/>
                <a:ext cx="480" cy="33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12</a:t>
                </a:r>
              </a:p>
            </p:txBody>
          </p:sp>
          <p:sp>
            <p:nvSpPr>
              <p:cNvPr id="428058" name="Rectangle 26"/>
              <p:cNvSpPr>
                <a:spLocks noChangeArrowheads="1"/>
              </p:cNvSpPr>
              <p:nvPr/>
            </p:nvSpPr>
            <p:spPr bwMode="auto">
              <a:xfrm>
                <a:off x="4368" y="2790"/>
                <a:ext cx="480" cy="33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9</a:t>
                </a:r>
              </a:p>
            </p:txBody>
          </p:sp>
          <p:sp>
            <p:nvSpPr>
              <p:cNvPr id="428059" name="Rectangle 27"/>
              <p:cNvSpPr>
                <a:spLocks noChangeArrowheads="1"/>
              </p:cNvSpPr>
              <p:nvPr/>
            </p:nvSpPr>
            <p:spPr bwMode="auto">
              <a:xfrm>
                <a:off x="4852" y="2790"/>
                <a:ext cx="480" cy="33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6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46850" y="2130425"/>
              <a:ext cx="768350" cy="2835275"/>
              <a:chOff x="6546850" y="2130425"/>
              <a:chExt cx="768350" cy="2835275"/>
            </a:xfrm>
          </p:grpSpPr>
          <p:sp>
            <p:nvSpPr>
              <p:cNvPr id="428060" name="Rectangle 28"/>
              <p:cNvSpPr>
                <a:spLocks noChangeArrowheads="1"/>
              </p:cNvSpPr>
              <p:nvPr/>
            </p:nvSpPr>
            <p:spPr bwMode="auto">
              <a:xfrm>
                <a:off x="6559550" y="4429125"/>
                <a:ext cx="755650" cy="536575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067" name="Rectangle 35"/>
              <p:cNvSpPr>
                <a:spLocks noChangeArrowheads="1"/>
              </p:cNvSpPr>
              <p:nvPr/>
            </p:nvSpPr>
            <p:spPr bwMode="auto">
              <a:xfrm>
                <a:off x="6546850" y="2130425"/>
                <a:ext cx="755650" cy="536575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0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Algorithm 3</a:t>
            </a:r>
            <a:r>
              <a:rPr lang="en-US" sz="4000" dirty="0" smtClean="0"/>
              <a:t>: be “</a:t>
            </a:r>
            <a:r>
              <a:rPr lang="en-US" sz="4000" dirty="0" smtClean="0">
                <a:solidFill>
                  <a:srgbClr val="FF0000"/>
                </a:solidFill>
              </a:rPr>
              <a:t>lazy</a:t>
            </a:r>
            <a:r>
              <a:rPr lang="en-US" sz="4000" dirty="0" smtClean="0"/>
              <a:t>” in the 1D algorithm</a:t>
            </a:r>
            <a:endParaRPr lang="en-US" sz="4000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141119" y="977046"/>
            <a:ext cx="8733950" cy="588095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Modify </a:t>
            </a:r>
            <a:r>
              <a:rPr lang="en-US" sz="2800" dirty="0"/>
              <a:t>Algorithm </a:t>
            </a:r>
            <a:r>
              <a:rPr lang="en-US" sz="2800" dirty="0" smtClean="0"/>
              <a:t>2.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Use the 1D algorithm (P.12) to find the maximum in B[]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Total </a:t>
            </a:r>
            <a:r>
              <a:rPr lang="en-US" sz="2800" dirty="0"/>
              <a:t>time </a:t>
            </a:r>
            <a:r>
              <a:rPr lang="en-US" sz="2800" dirty="0" smtClean="0"/>
              <a:t>become </a:t>
            </a:r>
            <a:r>
              <a:rPr lang="en-US" sz="2800" dirty="0" smtClean="0">
                <a:solidFill>
                  <a:srgbClr val="008A87"/>
                </a:solidFill>
              </a:rPr>
              <a:t>O(</a:t>
            </a:r>
            <a:r>
              <a:rPr lang="en-US" sz="2800" dirty="0">
                <a:solidFill>
                  <a:srgbClr val="008A87"/>
                </a:solidFill>
              </a:rPr>
              <a:t>n log</a:t>
            </a:r>
            <a:r>
              <a:rPr lang="en-US" sz="2800" dirty="0" smtClean="0">
                <a:solidFill>
                  <a:srgbClr val="008A87"/>
                </a:solidFill>
              </a:rPr>
              <a:t> </a:t>
            </a:r>
            <a:r>
              <a:rPr lang="en-US" sz="2800" dirty="0">
                <a:solidFill>
                  <a:srgbClr val="008A87"/>
                </a:solidFill>
              </a:rPr>
              <a:t>n</a:t>
            </a:r>
            <a:r>
              <a:rPr lang="en-US" sz="2800" dirty="0" smtClean="0">
                <a:solidFill>
                  <a:srgbClr val="008A87"/>
                </a:solidFill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!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We only need </a:t>
            </a:r>
            <a:r>
              <a:rPr lang="en-US" sz="2800" dirty="0" smtClean="0">
                <a:solidFill>
                  <a:srgbClr val="008A87"/>
                </a:solidFill>
              </a:rPr>
              <a:t>O(</a:t>
            </a:r>
            <a:r>
              <a:rPr lang="en-US" sz="2800" dirty="0">
                <a:solidFill>
                  <a:srgbClr val="008A87"/>
                </a:solidFill>
              </a:rPr>
              <a:t>log</a:t>
            </a:r>
            <a:r>
              <a:rPr lang="en-US" sz="2800" dirty="0" smtClean="0">
                <a:solidFill>
                  <a:srgbClr val="008A87"/>
                </a:solidFill>
              </a:rPr>
              <a:t> </a:t>
            </a:r>
            <a:r>
              <a:rPr lang="en-US" dirty="0">
                <a:solidFill>
                  <a:srgbClr val="008A87"/>
                </a:solidFill>
              </a:rPr>
              <a:t>n</a:t>
            </a:r>
            <a:r>
              <a:rPr lang="en-US" sz="2800" dirty="0" smtClean="0">
                <a:solidFill>
                  <a:srgbClr val="008A87"/>
                </a:solidFill>
              </a:rPr>
              <a:t>)</a:t>
            </a:r>
            <a:r>
              <a:rPr lang="en-US" sz="2800" dirty="0" smtClean="0"/>
              <a:t> entries of </a:t>
            </a:r>
            <a:r>
              <a:rPr lang="en-US" sz="2800" dirty="0">
                <a:solidFill>
                  <a:srgbClr val="008A87"/>
                </a:solidFill>
              </a:rPr>
              <a:t>B[j]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B[j] can be computed </a:t>
            </a:r>
            <a:r>
              <a:rPr lang="en-US" sz="2800" dirty="0"/>
              <a:t>in </a:t>
            </a:r>
            <a:r>
              <a:rPr lang="en-US" sz="2800" dirty="0">
                <a:solidFill>
                  <a:srgbClr val="008A87"/>
                </a:solidFill>
              </a:rPr>
              <a:t>O(n</a:t>
            </a:r>
            <a:r>
              <a:rPr lang="en-US" sz="2800" dirty="0" smtClean="0">
                <a:solidFill>
                  <a:srgbClr val="008A87"/>
                </a:solidFill>
              </a:rPr>
              <a:t>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556118" y="2402722"/>
            <a:ext cx="2286000" cy="2835275"/>
            <a:chOff x="6553200" y="2130425"/>
            <a:chExt cx="2286000" cy="2835275"/>
          </a:xfrm>
        </p:grpSpPr>
        <p:sp>
          <p:nvSpPr>
            <p:cNvPr id="430084" name="Rectangle 4"/>
            <p:cNvSpPr>
              <a:spLocks noChangeArrowheads="1"/>
            </p:cNvSpPr>
            <p:nvPr/>
          </p:nvSpPr>
          <p:spPr bwMode="auto">
            <a:xfrm>
              <a:off x="6553200" y="213042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12</a:t>
              </a:r>
            </a:p>
          </p:txBody>
        </p:sp>
        <p:sp>
          <p:nvSpPr>
            <p:cNvPr id="430085" name="Rectangle 5"/>
            <p:cNvSpPr>
              <a:spLocks noChangeArrowheads="1"/>
            </p:cNvSpPr>
            <p:nvPr/>
          </p:nvSpPr>
          <p:spPr bwMode="auto">
            <a:xfrm>
              <a:off x="7315200" y="213042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8077200" y="213042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5</a:t>
              </a:r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6553200" y="26670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11</a:t>
              </a:r>
            </a:p>
          </p:txBody>
        </p:sp>
        <p:sp>
          <p:nvSpPr>
            <p:cNvPr id="430088" name="Rectangle 8"/>
            <p:cNvSpPr>
              <a:spLocks noChangeArrowheads="1"/>
            </p:cNvSpPr>
            <p:nvPr/>
          </p:nvSpPr>
          <p:spPr bwMode="auto">
            <a:xfrm>
              <a:off x="7308850" y="26670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30089" name="Rectangle 9"/>
            <p:cNvSpPr>
              <a:spLocks noChangeArrowheads="1"/>
            </p:cNvSpPr>
            <p:nvPr/>
          </p:nvSpPr>
          <p:spPr bwMode="auto">
            <a:xfrm>
              <a:off x="6553200" y="320357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10</a:t>
              </a:r>
            </a:p>
          </p:txBody>
        </p:sp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7308850" y="320357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30091" name="Rectangle 11"/>
            <p:cNvSpPr>
              <a:spLocks noChangeArrowheads="1"/>
            </p:cNvSpPr>
            <p:nvPr/>
          </p:nvSpPr>
          <p:spPr bwMode="auto">
            <a:xfrm>
              <a:off x="8077200" y="26670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8077200" y="3203575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30093" name="Rectangle 13"/>
            <p:cNvSpPr>
              <a:spLocks noChangeArrowheads="1"/>
            </p:cNvSpPr>
            <p:nvPr/>
          </p:nvSpPr>
          <p:spPr bwMode="auto">
            <a:xfrm>
              <a:off x="6553200" y="374015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30094" name="Rectangle 14"/>
            <p:cNvSpPr>
              <a:spLocks noChangeArrowheads="1"/>
            </p:cNvSpPr>
            <p:nvPr/>
          </p:nvSpPr>
          <p:spPr bwMode="auto">
            <a:xfrm>
              <a:off x="7308850" y="374015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8077200" y="374015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9999"/>
                  </a:solidFill>
                </a:rPr>
                <a:t>1</a:t>
              </a:r>
            </a:p>
          </p:txBody>
        </p:sp>
        <p:grpSp>
          <p:nvGrpSpPr>
            <p:cNvPr id="430096" name="Group 16"/>
            <p:cNvGrpSpPr>
              <a:grpSpLocks/>
            </p:cNvGrpSpPr>
            <p:nvPr/>
          </p:nvGrpSpPr>
          <p:grpSpPr bwMode="auto">
            <a:xfrm>
              <a:off x="6553200" y="4429125"/>
              <a:ext cx="2286000" cy="536575"/>
              <a:chOff x="3892" y="2790"/>
              <a:chExt cx="1440" cy="338"/>
            </a:xfrm>
          </p:grpSpPr>
          <p:sp>
            <p:nvSpPr>
              <p:cNvPr id="430097" name="Rectangle 17"/>
              <p:cNvSpPr>
                <a:spLocks noChangeArrowheads="1"/>
              </p:cNvSpPr>
              <p:nvPr/>
            </p:nvSpPr>
            <p:spPr bwMode="auto">
              <a:xfrm>
                <a:off x="3892" y="2790"/>
                <a:ext cx="480" cy="33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12</a:t>
                </a:r>
              </a:p>
            </p:txBody>
          </p:sp>
          <p:sp>
            <p:nvSpPr>
              <p:cNvPr id="430098" name="Rectangle 18"/>
              <p:cNvSpPr>
                <a:spLocks noChangeArrowheads="1"/>
              </p:cNvSpPr>
              <p:nvPr/>
            </p:nvSpPr>
            <p:spPr bwMode="auto">
              <a:xfrm>
                <a:off x="4368" y="2790"/>
                <a:ext cx="480" cy="33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9</a:t>
                </a:r>
              </a:p>
            </p:txBody>
          </p:sp>
          <p:sp>
            <p:nvSpPr>
              <p:cNvPr id="430099" name="Rectangle 19"/>
              <p:cNvSpPr>
                <a:spLocks noChangeArrowheads="1"/>
              </p:cNvSpPr>
              <p:nvPr/>
            </p:nvSpPr>
            <p:spPr bwMode="auto">
              <a:xfrm>
                <a:off x="4852" y="2790"/>
                <a:ext cx="480" cy="33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9999"/>
                    </a:solidFill>
                  </a:rPr>
                  <a:t>6</a:t>
                </a:r>
              </a:p>
            </p:txBody>
          </p:sp>
        </p:grpSp>
      </p:grp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56118" y="5237997"/>
            <a:ext cx="45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B[]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6118" y="2033390"/>
            <a:ext cx="60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A[][]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0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– out of syllabus, try to do it in O(n)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19" y="-51315"/>
            <a:ext cx="8229600" cy="7793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Towards a linear-time O(n) algorithm</a:t>
            </a:r>
            <a:endParaRPr lang="en-US" sz="4000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959" y="1002858"/>
            <a:ext cx="5451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Idea: check if peak is on O(n) points, </a:t>
            </a:r>
          </a:p>
          <a:p>
            <a:r>
              <a:rPr lang="en-US" sz="2800" dirty="0" smtClean="0"/>
              <a:t>else </a:t>
            </a:r>
            <a:r>
              <a:rPr lang="en-US" sz="2800" dirty="0" err="1" smtClean="0"/>
              <a:t>recurse</a:t>
            </a:r>
            <a:r>
              <a:rPr lang="en-US" sz="2800" dirty="0" smtClean="0"/>
              <a:t> on problem of size n/2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0959" y="1986256"/>
            <a:ext cx="8001000" cy="4383959"/>
            <a:chOff x="770959" y="1986256"/>
            <a:chExt cx="8001000" cy="4383959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418659" y="2507148"/>
              <a:ext cx="3695700" cy="327660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8447" y="1986256"/>
              <a:ext cx="355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What elements are useful to check?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" name="Group 16"/>
            <p:cNvGrpSpPr/>
            <p:nvPr/>
          </p:nvGrpSpPr>
          <p:grpSpPr>
            <a:xfrm>
              <a:off x="1418659" y="2507148"/>
              <a:ext cx="3695700" cy="3276600"/>
              <a:chOff x="2476500" y="2133600"/>
              <a:chExt cx="3695700" cy="32766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038600" y="2133600"/>
                <a:ext cx="533400" cy="3276600"/>
              </a:xfrm>
              <a:prstGeom prst="rect">
                <a:avLst/>
              </a:prstGeom>
              <a:solidFill>
                <a:srgbClr val="FFFF66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stealth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  <a:ea typeface="Arial Unicode MS" pitchFamily="-108" charset="0"/>
                  <a:cs typeface="Arial Unicode MS" pitchFamily="-10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476500" y="3505200"/>
                <a:ext cx="3695700" cy="457200"/>
              </a:xfrm>
              <a:prstGeom prst="rect">
                <a:avLst/>
              </a:prstGeom>
              <a:solidFill>
                <a:srgbClr val="FFFF66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stealth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  <a:ea typeface="Arial Unicode MS" pitchFamily="-108" charset="0"/>
                  <a:cs typeface="Arial Unicode MS" pitchFamily="-108" charset="0"/>
                </a:endParaRPr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 bwMode="auto">
              <a:xfrm>
                <a:off x="3848100" y="3524250"/>
                <a:ext cx="838200" cy="420624"/>
              </a:xfrm>
              <a:prstGeom prst="rect">
                <a:avLst/>
              </a:prstGeom>
              <a:solidFill>
                <a:srgbClr val="FFFF66"/>
              </a:solidFill>
              <a:ln w="28575" cap="flat" cmpd="sng" algn="ctr">
                <a:noFill/>
                <a:prstDash val="solid"/>
                <a:round/>
                <a:headEnd type="oval" w="med" len="med"/>
                <a:tailEnd type="stealth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  <a:ea typeface="Arial Unicode MS" pitchFamily="-108" charset="0"/>
                  <a:cs typeface="Arial Unicode MS" pitchFamily="-108" charset="0"/>
                </a:endParaRPr>
              </a:p>
            </p:txBody>
          </p:sp>
          <p:sp>
            <p:nvSpPr>
              <p:cNvPr id="16" name="Rectangle 15"/>
              <p:cNvSpPr>
                <a:spLocks/>
              </p:cNvSpPr>
              <p:nvPr/>
            </p:nvSpPr>
            <p:spPr bwMode="auto">
              <a:xfrm>
                <a:off x="4053427" y="2159000"/>
                <a:ext cx="506698" cy="3178302"/>
              </a:xfrm>
              <a:prstGeom prst="rect">
                <a:avLst/>
              </a:prstGeom>
              <a:solidFill>
                <a:srgbClr val="FFFF66"/>
              </a:solidFill>
              <a:ln w="28575" cap="flat" cmpd="sng" algn="ctr">
                <a:noFill/>
                <a:prstDash val="solid"/>
                <a:round/>
                <a:headEnd type="oval" w="med" len="med"/>
                <a:tailEnd type="stealth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  <a:ea typeface="Arial Unicode MS" pitchFamily="-108" charset="0"/>
                  <a:cs typeface="Arial Unicode MS" pitchFamily="-108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266759" y="2430948"/>
              <a:ext cx="350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- suppose we find </a:t>
              </a:r>
              <a:r>
                <a:rPr lang="en-US" sz="2200" dirty="0" smtClean="0">
                  <a:solidFill>
                    <a:srgbClr val="FF0000"/>
                  </a:solidFill>
                </a:rPr>
                <a:t>global max         </a:t>
              </a:r>
              <a:r>
                <a:rPr lang="en-US" sz="2200" b="1" dirty="0" smtClean="0">
                  <a:solidFill>
                    <a:srgbClr val="FF0000"/>
                  </a:solidFill>
                </a:rPr>
                <a:t>of the yellow elements 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66759" y="3192948"/>
              <a:ext cx="3505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2200" dirty="0" smtClean="0"/>
                <a:t>if middle element in cross, done! (it</a:t>
              </a:r>
              <a:r>
                <a:rPr lang="fr-FR" sz="2200" dirty="0" smtClean="0"/>
                <a:t>’</a:t>
              </a:r>
              <a:r>
                <a:rPr lang="en-US" sz="2200" dirty="0" smtClean="0"/>
                <a:t>s a peak)</a:t>
              </a:r>
            </a:p>
            <a:p>
              <a:pPr marL="342900" indent="-342900">
                <a:buFontTx/>
                <a:buChar char="-"/>
              </a:pPr>
              <a:r>
                <a:rPr lang="en-US" sz="2200" dirty="0" smtClean="0"/>
                <a:t>If not in the middle? need to check more!</a:t>
              </a:r>
              <a:endParaRPr lang="en-US" sz="2200" dirty="0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 bwMode="auto">
            <a:xfrm>
              <a:off x="2972017" y="3885098"/>
              <a:ext cx="542142" cy="4409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1"/>
                  </a:solidFill>
                  <a:latin typeface="Times New Roman" pitchFamily="-108" charset="0"/>
                  <a:ea typeface="Arial Unicode MS" pitchFamily="-108" charset="0"/>
                  <a:cs typeface="Arial Unicode MS" pitchFamily="-108" charset="0"/>
                </a:rPr>
                <a:t>max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5400000" flipH="1" flipV="1">
              <a:off x="3133953" y="3839854"/>
              <a:ext cx="228600" cy="1588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16200000" flipH="1">
              <a:off x="3133953" y="4373254"/>
              <a:ext cx="228600" cy="1588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rot="10800000" flipH="1">
              <a:off x="3437959" y="4107348"/>
              <a:ext cx="228600" cy="1588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10800000">
              <a:off x="2802960" y="4107348"/>
              <a:ext cx="228600" cy="1588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>
            <a:xfrm>
              <a:off x="1167461" y="2507148"/>
              <a:ext cx="0" cy="327660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70959" y="3897798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1319861" y="5936148"/>
              <a:ext cx="3794498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79359" y="5908550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818959" y="3716418"/>
              <a:ext cx="863599" cy="762000"/>
              <a:chOff x="2955360" y="3878748"/>
              <a:chExt cx="863599" cy="762000"/>
            </a:xfrm>
          </p:grpSpPr>
          <p:sp>
            <p:nvSpPr>
              <p:cNvPr id="29" name="Rectangle 28"/>
              <p:cNvSpPr>
                <a:spLocks noChangeAspect="1"/>
              </p:cNvSpPr>
              <p:nvPr/>
            </p:nvSpPr>
            <p:spPr bwMode="auto">
              <a:xfrm>
                <a:off x="3124417" y="4037498"/>
                <a:ext cx="542142" cy="4409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cap="flat" cmpd="sng" algn="ctr">
                <a:noFill/>
                <a:prstDash val="solid"/>
                <a:round/>
                <a:headEnd type="oval" w="med" len="med"/>
                <a:tailEnd type="stealth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-108" charset="0"/>
                    <a:ea typeface="Arial Unicode MS" pitchFamily="-108" charset="0"/>
                    <a:cs typeface="Arial Unicode MS" pitchFamily="-108" charset="0"/>
                  </a:rPr>
                  <a:t>max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-108" charset="0"/>
                  <a:ea typeface="Arial Unicode MS" pitchFamily="-108" charset="0"/>
                  <a:cs typeface="Arial Unicode MS" pitchFamily="-108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 bwMode="auto">
              <a:xfrm rot="5400000" flipH="1" flipV="1">
                <a:off x="3286353" y="3992254"/>
                <a:ext cx="228600" cy="1588"/>
              </a:xfrm>
              <a:prstGeom prst="straightConnector1">
                <a:avLst/>
              </a:prstGeom>
              <a:solidFill>
                <a:srgbClr val="FFFF66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 bwMode="auto">
              <a:xfrm rot="16200000" flipH="1">
                <a:off x="3286353" y="4525654"/>
                <a:ext cx="228600" cy="1588"/>
              </a:xfrm>
              <a:prstGeom prst="straightConnector1">
                <a:avLst/>
              </a:prstGeom>
              <a:solidFill>
                <a:srgbClr val="FFFF66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 rot="10800000" flipH="1">
                <a:off x="3590359" y="4259748"/>
                <a:ext cx="228600" cy="1588"/>
              </a:xfrm>
              <a:prstGeom prst="straightConnector1">
                <a:avLst/>
              </a:prstGeom>
              <a:solidFill>
                <a:srgbClr val="FFFF66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 rot="10800000">
                <a:off x="2955360" y="4259748"/>
                <a:ext cx="228600" cy="1588"/>
              </a:xfrm>
              <a:prstGeom prst="straightConnector1">
                <a:avLst/>
              </a:prstGeom>
              <a:solidFill>
                <a:srgbClr val="FFFF66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99550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75542" y="1118328"/>
            <a:ext cx="3695700" cy="3276600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Try to use divide and conquer</a:t>
            </a:r>
            <a:endParaRPr lang="en-US" sz="4000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2477" y="6519238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grpSp>
        <p:nvGrpSpPr>
          <p:cNvPr id="2" name="Group 16"/>
          <p:cNvGrpSpPr/>
          <p:nvPr/>
        </p:nvGrpSpPr>
        <p:grpSpPr>
          <a:xfrm>
            <a:off x="1075542" y="1118328"/>
            <a:ext cx="3695700" cy="3276600"/>
            <a:chOff x="2476500" y="2133600"/>
            <a:chExt cx="3695700" cy="32766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038600" y="2133600"/>
              <a:ext cx="533400" cy="3276600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476500" y="3505200"/>
              <a:ext cx="3695700" cy="457200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848100" y="3524250"/>
              <a:ext cx="838200" cy="420624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4053427" y="2159000"/>
              <a:ext cx="506698" cy="3178302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2194" y="1519181"/>
            <a:ext cx="603951" cy="2403902"/>
            <a:chOff x="3732194" y="1519181"/>
            <a:chExt cx="603951" cy="2403902"/>
          </a:xfrm>
        </p:grpSpPr>
        <p:grpSp>
          <p:nvGrpSpPr>
            <p:cNvPr id="27" name="Group 26"/>
            <p:cNvGrpSpPr/>
            <p:nvPr/>
          </p:nvGrpSpPr>
          <p:grpSpPr>
            <a:xfrm>
              <a:off x="4020354" y="2337528"/>
              <a:ext cx="1588" cy="762000"/>
              <a:chOff x="4697412" y="3505200"/>
              <a:chExt cx="1588" cy="762000"/>
            </a:xfrm>
          </p:grpSpPr>
          <p:cxnSp>
            <p:nvCxnSpPr>
              <p:cNvPr id="25" name="Straight Arrow Connector 24"/>
              <p:cNvCxnSpPr/>
              <p:nvPr/>
            </p:nvCxnSpPr>
            <p:spPr bwMode="auto">
              <a:xfrm rot="5400000" flipH="1" flipV="1">
                <a:off x="4583906" y="3618706"/>
                <a:ext cx="228600" cy="1588"/>
              </a:xfrm>
              <a:prstGeom prst="straightConnector1">
                <a:avLst/>
              </a:prstGeom>
              <a:solidFill>
                <a:srgbClr val="FFFF66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 rot="16200000" flipH="1">
                <a:off x="4583906" y="4152106"/>
                <a:ext cx="228600" cy="1588"/>
              </a:xfrm>
              <a:prstGeom prst="straightConnector1">
                <a:avLst/>
              </a:prstGeom>
              <a:solidFill>
                <a:srgbClr val="FFFF66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" name="Group 7"/>
            <p:cNvGrpSpPr/>
            <p:nvPr/>
          </p:nvGrpSpPr>
          <p:grpSpPr>
            <a:xfrm>
              <a:off x="3732194" y="1519181"/>
              <a:ext cx="603951" cy="835414"/>
              <a:chOff x="3732194" y="1519181"/>
              <a:chExt cx="603951" cy="8354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841677" y="1519181"/>
                <a:ext cx="366807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?</a:t>
                </a:r>
                <a:endParaRPr lang="en-US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732194" y="1804128"/>
                <a:ext cx="603951" cy="550467"/>
                <a:chOff x="3732194" y="1804128"/>
                <a:chExt cx="603951" cy="55046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912894" y="2115434"/>
                  <a:ext cx="218096" cy="239161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FF0000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732194" y="1804128"/>
                  <a:ext cx="603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&gt;M?</a:t>
                  </a: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3732194" y="3107705"/>
              <a:ext cx="603951" cy="815378"/>
              <a:chOff x="3732194" y="3107705"/>
              <a:chExt cx="603951" cy="81537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818742" y="3276752"/>
                <a:ext cx="291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912894" y="3107705"/>
                <a:ext cx="218096" cy="239161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32194" y="3276752"/>
                <a:ext cx="60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&gt;M?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757852" y="2396851"/>
            <a:ext cx="542142" cy="540347"/>
            <a:chOff x="3745023" y="2396851"/>
            <a:chExt cx="542142" cy="540347"/>
          </a:xfrm>
        </p:grpSpPr>
        <p:sp>
          <p:nvSpPr>
            <p:cNvPr id="35" name="Rectangle 34"/>
            <p:cNvSpPr>
              <a:spLocks noChangeAspect="1"/>
            </p:cNvSpPr>
            <p:nvPr/>
          </p:nvSpPr>
          <p:spPr bwMode="auto">
            <a:xfrm>
              <a:off x="3745023" y="2496278"/>
              <a:ext cx="542142" cy="4409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1"/>
                  </a:solidFill>
                  <a:latin typeface="Times New Roman" pitchFamily="-108" charset="0"/>
                  <a:ea typeface="Arial Unicode MS" pitchFamily="-108" charset="0"/>
                  <a:cs typeface="Arial Unicode MS" pitchFamily="-108" charset="0"/>
                </a:rPr>
                <a:t>max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31571" y="2396851"/>
              <a:ext cx="36009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923642" y="1042128"/>
            <a:ext cx="3227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Find the </a:t>
            </a:r>
            <a:r>
              <a:rPr lang="en-US" sz="2200" dirty="0" smtClean="0">
                <a:solidFill>
                  <a:srgbClr val="3366FF"/>
                </a:solidFill>
              </a:rPr>
              <a:t>global max</a:t>
            </a:r>
            <a:r>
              <a:rPr lang="en-US" sz="2200" dirty="0" smtClean="0"/>
              <a:t> M on the yellow cross </a:t>
            </a:r>
            <a:endParaRPr lang="en-US" sz="2200" dirty="0"/>
          </a:p>
        </p:txBody>
      </p:sp>
      <p:sp>
        <p:nvSpPr>
          <p:cNvPr id="46" name="TextBox 45"/>
          <p:cNvSpPr txBox="1"/>
          <p:nvPr/>
        </p:nvSpPr>
        <p:spPr>
          <a:xfrm>
            <a:off x="4923642" y="1804128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/>
              <a:t>if it is a peak, done!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(termination condition)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23641" y="2526965"/>
            <a:ext cx="3723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   else consider two candidate green sub-squares</a:t>
            </a:r>
            <a:endParaRPr lang="en-US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4923642" y="3365165"/>
            <a:ext cx="3227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determine which one to pick by looking at M’s neighbors not on the cross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484" y="4705428"/>
            <a:ext cx="8254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Claim 1: </a:t>
            </a:r>
            <a:r>
              <a:rPr lang="en-US" sz="2200" dirty="0" smtClean="0"/>
              <a:t>The sub-square chosen by the above procedure (if any), always contains a peak of the large square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516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Towards a linear-time algorithm</a:t>
            </a:r>
            <a:endParaRPr lang="en-US" sz="4000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2477" y="6519238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7484" y="4705428"/>
            <a:ext cx="8254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Claim 1: </a:t>
            </a:r>
            <a:r>
              <a:rPr lang="en-US" sz="2200" dirty="0" smtClean="0"/>
              <a:t>The sub-square chosen by the above procedure (if any), always contains a peak of the large square</a:t>
            </a:r>
            <a:endParaRPr lang="en-US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37484" y="5421726"/>
            <a:ext cx="8678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BUT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Claim 2:</a:t>
            </a:r>
            <a:r>
              <a:rPr lang="en-US" sz="2200" dirty="0" smtClean="0"/>
              <a:t> The termination condition may identify a wrong global peak</a:t>
            </a:r>
          </a:p>
          <a:p>
            <a:r>
              <a:rPr lang="en-US" sz="2200" dirty="0" smtClean="0"/>
              <a:t>(a </a:t>
            </a:r>
            <a:r>
              <a:rPr lang="en-US" sz="2200" b="1" dirty="0" smtClean="0">
                <a:solidFill>
                  <a:srgbClr val="008000"/>
                </a:solidFill>
              </a:rPr>
              <a:t>local peak on the edge </a:t>
            </a:r>
            <a:r>
              <a:rPr lang="en-US" sz="2200" dirty="0" smtClean="0"/>
              <a:t>for the sub-problem might not be a </a:t>
            </a:r>
            <a:r>
              <a:rPr lang="en-US" sz="2200" b="1" dirty="0" smtClean="0">
                <a:solidFill>
                  <a:srgbClr val="008000"/>
                </a:solidFill>
              </a:rPr>
              <a:t>global peak</a:t>
            </a:r>
            <a:r>
              <a:rPr lang="en-US" sz="2200" dirty="0" smtClean="0"/>
              <a:t>) </a:t>
            </a:r>
          </a:p>
          <a:p>
            <a:r>
              <a:rPr lang="en-US" sz="2200" dirty="0" smtClean="0">
                <a:solidFill>
                  <a:srgbClr val="3366FF"/>
                </a:solidFill>
              </a:rPr>
              <a:t>Hence, by </a:t>
            </a:r>
            <a:r>
              <a:rPr lang="en-US" sz="2200" dirty="0" err="1" smtClean="0">
                <a:solidFill>
                  <a:srgbClr val="3366FF"/>
                </a:solidFill>
              </a:rPr>
              <a:t>recursing</a:t>
            </a:r>
            <a:r>
              <a:rPr lang="en-US" sz="2200" dirty="0" smtClean="0">
                <a:solidFill>
                  <a:srgbClr val="3366FF"/>
                </a:solidFill>
              </a:rPr>
              <a:t> we might give a wrong answer</a:t>
            </a:r>
            <a:endParaRPr lang="en-US" sz="2200" dirty="0">
              <a:solidFill>
                <a:srgbClr val="3366FF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75542" y="1118328"/>
            <a:ext cx="3695700" cy="3276600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637642" y="1118328"/>
            <a:ext cx="533400" cy="3276600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75542" y="2489928"/>
            <a:ext cx="3695700" cy="457200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2447142" y="2508978"/>
            <a:ext cx="838200" cy="420624"/>
          </a:xfrm>
          <a:prstGeom prst="rect">
            <a:avLst/>
          </a:prstGeom>
          <a:solidFill>
            <a:srgbClr val="FFFF66"/>
          </a:solidFill>
          <a:ln w="28575" cap="flat" cmpd="sng" algn="ctr">
            <a:noFill/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2652469" y="1143728"/>
            <a:ext cx="506698" cy="3178302"/>
          </a:xfrm>
          <a:prstGeom prst="rect">
            <a:avLst/>
          </a:prstGeom>
          <a:solidFill>
            <a:srgbClr val="FFFF66"/>
          </a:solidFill>
          <a:ln w="28575" cap="flat" cmpd="sng" algn="ctr">
            <a:noFill/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35" name="Rectangle 34"/>
          <p:cNvSpPr>
            <a:spLocks noChangeAspect="1"/>
          </p:cNvSpPr>
          <p:nvPr/>
        </p:nvSpPr>
        <p:spPr bwMode="auto">
          <a:xfrm>
            <a:off x="4065748" y="2496278"/>
            <a:ext cx="542142" cy="4409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noFill/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Times New Roman" pitchFamily="-108" charset="0"/>
                <a:ea typeface="Arial Unicode MS" pitchFamily="-108" charset="0"/>
                <a:cs typeface="Arial Unicode MS" pitchFamily="-108" charset="0"/>
              </a:rPr>
              <a:t>max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46448" y="3107705"/>
            <a:ext cx="218096" cy="239161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42722" y="303302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2296" y="2396851"/>
            <a:ext cx="3926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76294" y="3552159"/>
            <a:ext cx="218096" cy="239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6032" y="3693601"/>
            <a:ext cx="63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36962" y="2937198"/>
            <a:ext cx="0" cy="15396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50636" y="34691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76294" y="2947128"/>
            <a:ext cx="1594948" cy="144780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176294" y="3552159"/>
            <a:ext cx="1594948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59167" y="3788679"/>
            <a:ext cx="1594948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93178" y="2954369"/>
            <a:ext cx="0" cy="14405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109723" y="2952833"/>
            <a:ext cx="0" cy="14405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01538" y="3552159"/>
            <a:ext cx="218096" cy="239161"/>
          </a:xfrm>
          <a:prstGeom prst="rect">
            <a:avLst/>
          </a:prstGeom>
          <a:solidFill>
            <a:srgbClr val="93CDDD"/>
          </a:solidFill>
          <a:ln w="9525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74634" y="34691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3642" y="1042128"/>
            <a:ext cx="3227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Find the </a:t>
            </a:r>
            <a:r>
              <a:rPr lang="en-US" sz="2200" dirty="0" smtClean="0">
                <a:solidFill>
                  <a:srgbClr val="3366FF"/>
                </a:solidFill>
              </a:rPr>
              <a:t>global max</a:t>
            </a:r>
            <a:r>
              <a:rPr lang="en-US" sz="2200" dirty="0" smtClean="0"/>
              <a:t> M on the yellow cross 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23642" y="1804128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/>
              <a:t>if it is a peak, done!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(termination condition)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3641" y="2526965"/>
            <a:ext cx="3723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   else consider two candidate green sub-squares</a:t>
            </a:r>
            <a:endParaRPr lang="en-US" sz="2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23642" y="3365165"/>
            <a:ext cx="3227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determine which one to pick by looking at M’s neighbors not on the cross</a:t>
            </a:r>
          </a:p>
        </p:txBody>
      </p:sp>
    </p:spTree>
    <p:extLst>
      <p:ext uri="{BB962C8B-B14F-4D97-AF65-F5344CB8AC3E}">
        <p14:creationId xmlns:p14="http://schemas.microsoft.com/office/powerpoint/2010/main" val="154811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6" grpId="0"/>
      <p:bldP spid="37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19" y="-51315"/>
            <a:ext cx="8229600" cy="7793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Solution: define a “window” frame</a:t>
            </a:r>
            <a:endParaRPr lang="en-US" sz="4000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2477" y="6519238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23642" y="1042128"/>
            <a:ext cx="3227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find global max M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on the window frame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23642" y="1804128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/>
              <a:t>if it is a peak, done!</a:t>
            </a:r>
          </a:p>
          <a:p>
            <a:r>
              <a:rPr lang="en-US" sz="2200" dirty="0" smtClean="0"/>
              <a:t>(termination condition)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23642" y="2488481"/>
            <a:ext cx="3227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else consider two candidate sub-squares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23642" y="3236885"/>
            <a:ext cx="3227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determine which one to pick by looking at M’s neighbors not on the cross (pick the largest one)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4705428"/>
            <a:ext cx="8254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Claim 1: </a:t>
            </a:r>
            <a:r>
              <a:rPr lang="en-US" sz="2200" dirty="0" smtClean="0"/>
              <a:t>The sub-square chosen by the above procedure (if any), always contains a peak of the large square</a:t>
            </a:r>
            <a:endParaRPr lang="en-US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5447287"/>
            <a:ext cx="8254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Claim 2:</a:t>
            </a:r>
            <a:r>
              <a:rPr lang="en-US" sz="2200" dirty="0" smtClean="0"/>
              <a:t> The termination condition identifies correctly a global peak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56922" y="956944"/>
            <a:ext cx="3887242" cy="3604027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4784" y="1199140"/>
            <a:ext cx="1541053" cy="1432493"/>
          </a:xfrm>
          <a:prstGeom prst="rect">
            <a:avLst/>
          </a:prstGeom>
          <a:solidFill>
            <a:srgbClr val="CCFFCC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45269" y="1186312"/>
            <a:ext cx="1541053" cy="1432493"/>
          </a:xfrm>
          <a:prstGeom prst="rect">
            <a:avLst/>
          </a:prstGeom>
          <a:solidFill>
            <a:srgbClr val="CCFFCC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24784" y="2873829"/>
            <a:ext cx="1541053" cy="1432493"/>
          </a:xfrm>
          <a:prstGeom prst="rect">
            <a:avLst/>
          </a:prstGeom>
          <a:solidFill>
            <a:srgbClr val="CCFFCC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45269" y="2861001"/>
            <a:ext cx="1541053" cy="1432493"/>
          </a:xfrm>
          <a:prstGeom prst="rect">
            <a:avLst/>
          </a:prstGeom>
          <a:solidFill>
            <a:srgbClr val="CCFFCC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38826" y="956944"/>
            <a:ext cx="25658" cy="360402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65906" y="1228557"/>
            <a:ext cx="0" cy="13714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2457" y="2080172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0033" y="1618507"/>
            <a:ext cx="621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n/2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23642" y="588224"/>
            <a:ext cx="204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window frame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33630" y="956944"/>
            <a:ext cx="690012" cy="9294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395491" y="1533454"/>
            <a:ext cx="389742" cy="2403902"/>
            <a:chOff x="4495800" y="2686853"/>
            <a:chExt cx="389742" cy="2403902"/>
          </a:xfrm>
        </p:grpSpPr>
        <p:sp>
          <p:nvSpPr>
            <p:cNvPr id="44" name="TextBox 43"/>
            <p:cNvSpPr txBox="1"/>
            <p:nvPr/>
          </p:nvSpPr>
          <p:spPr>
            <a:xfrm>
              <a:off x="4518735" y="2686853"/>
              <a:ext cx="366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95800" y="4444424"/>
              <a:ext cx="291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?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97103" y="2351801"/>
            <a:ext cx="1588" cy="762000"/>
            <a:chOff x="4697412" y="3505200"/>
            <a:chExt cx="1588" cy="762000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 rot="5400000" flipH="1" flipV="1">
              <a:off x="4583906" y="3618706"/>
              <a:ext cx="228600" cy="1588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rot="16200000" flipH="1">
              <a:off x="4583906" y="4152106"/>
              <a:ext cx="228600" cy="1588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3333328" y="2599976"/>
            <a:ext cx="496144" cy="2610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noFill/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89643" y="2129707"/>
            <a:ext cx="218096" cy="239161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08943" y="1818401"/>
            <a:ext cx="60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&gt;M?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89643" y="3121978"/>
            <a:ext cx="218096" cy="239161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08943" y="3291025"/>
            <a:ext cx="60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&gt;M?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92836" y="2520358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2540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19" y="-51315"/>
            <a:ext cx="8229600" cy="7793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Solution: define a “window” frame</a:t>
            </a:r>
            <a:endParaRPr lang="en-US" sz="4000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2477" y="6519238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23642" y="1042128"/>
            <a:ext cx="3227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find global max M</a:t>
            </a:r>
          </a:p>
          <a:p>
            <a:r>
              <a:rPr lang="en-US" sz="2200" u="sng" dirty="0" smtClean="0">
                <a:solidFill>
                  <a:srgbClr val="FF0000"/>
                </a:solidFill>
              </a:rPr>
              <a:t>on the window frame</a:t>
            </a:r>
            <a:endParaRPr lang="en-US" sz="22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4923642" y="1804128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/>
              <a:t>if it is a peak, done!</a:t>
            </a:r>
          </a:p>
          <a:p>
            <a:r>
              <a:rPr lang="en-US" sz="2200" dirty="0" smtClean="0"/>
              <a:t>(termination condition)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23642" y="2488481"/>
            <a:ext cx="3227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else consider two candidate sub-squares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23642" y="3236885"/>
            <a:ext cx="3227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determine which one to pick by looking at M’s neighbors not on the cross (pick the largest one)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4705428"/>
            <a:ext cx="8254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Claim 1: </a:t>
            </a:r>
            <a:r>
              <a:rPr lang="en-US" sz="2200" dirty="0" smtClean="0"/>
              <a:t>The sub-square chosen by the above procedure (if any), always contains a peak of the large square</a:t>
            </a:r>
            <a:endParaRPr lang="en-US" sz="2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5447287"/>
            <a:ext cx="8254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Claim 2:</a:t>
            </a:r>
            <a:r>
              <a:rPr lang="en-US" sz="2200" dirty="0" smtClean="0"/>
              <a:t> The termination condition identifies correctly a global peak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56922" y="956944"/>
            <a:ext cx="3887242" cy="3604027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4784" y="1199140"/>
            <a:ext cx="1541053" cy="1432493"/>
          </a:xfrm>
          <a:prstGeom prst="rect">
            <a:avLst/>
          </a:prstGeom>
          <a:solidFill>
            <a:srgbClr val="CCFFCC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45269" y="1186312"/>
            <a:ext cx="1541053" cy="1432493"/>
          </a:xfrm>
          <a:prstGeom prst="rect">
            <a:avLst/>
          </a:prstGeom>
          <a:solidFill>
            <a:srgbClr val="CCFFCC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24784" y="2873829"/>
            <a:ext cx="1541053" cy="1432493"/>
          </a:xfrm>
          <a:prstGeom prst="rect">
            <a:avLst/>
          </a:prstGeom>
          <a:solidFill>
            <a:srgbClr val="CCFFCC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45269" y="2861001"/>
            <a:ext cx="1541053" cy="1432493"/>
          </a:xfrm>
          <a:prstGeom prst="rect">
            <a:avLst/>
          </a:prstGeom>
          <a:solidFill>
            <a:srgbClr val="CCFFCC"/>
          </a:solidFill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38826" y="956944"/>
            <a:ext cx="25658" cy="360402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65906" y="1228557"/>
            <a:ext cx="0" cy="13714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2457" y="2080172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0033" y="1618507"/>
            <a:ext cx="621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n/2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23642" y="588224"/>
            <a:ext cx="204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window frame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33630" y="956944"/>
            <a:ext cx="690012" cy="9294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3769514" y="2599976"/>
            <a:ext cx="496144" cy="2610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noFill/>
            <a:prstDash val="solid"/>
            <a:round/>
            <a:headEnd type="oval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1490" y="256065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3630" y="2873829"/>
            <a:ext cx="152692" cy="1419665"/>
          </a:xfrm>
          <a:prstGeom prst="rect">
            <a:avLst/>
          </a:prstGeom>
          <a:solidFill>
            <a:srgbClr val="E085E6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56548" y="2873829"/>
            <a:ext cx="152692" cy="1419665"/>
          </a:xfrm>
          <a:prstGeom prst="rect">
            <a:avLst/>
          </a:prstGeom>
          <a:solidFill>
            <a:srgbClr val="E085E6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5400000">
            <a:off x="3539448" y="2169855"/>
            <a:ext cx="152694" cy="1541053"/>
          </a:xfrm>
          <a:prstGeom prst="rect">
            <a:avLst/>
          </a:prstGeom>
          <a:solidFill>
            <a:srgbClr val="E085E6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5400000">
            <a:off x="3566656" y="3446621"/>
            <a:ext cx="152694" cy="1541053"/>
          </a:xfrm>
          <a:prstGeom prst="rect">
            <a:avLst/>
          </a:prstGeom>
          <a:solidFill>
            <a:srgbClr val="E085E6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5400000">
            <a:off x="3550727" y="2784053"/>
            <a:ext cx="152694" cy="1541053"/>
          </a:xfrm>
          <a:prstGeom prst="rect">
            <a:avLst/>
          </a:prstGeom>
          <a:solidFill>
            <a:srgbClr val="E085E6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550547" y="2875312"/>
            <a:ext cx="152692" cy="1419665"/>
          </a:xfrm>
          <a:prstGeom prst="rect">
            <a:avLst/>
          </a:prstGeom>
          <a:solidFill>
            <a:srgbClr val="E085E6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769514" y="2850715"/>
            <a:ext cx="550182" cy="239161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856548" y="3159917"/>
            <a:ext cx="152692" cy="163592"/>
          </a:xfrm>
          <a:prstGeom prst="rect">
            <a:avLst/>
          </a:prstGeom>
          <a:solidFill>
            <a:srgbClr val="FF0000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892171"/>
              </p:ext>
            </p:extLst>
          </p:nvPr>
        </p:nvGraphicFramePr>
        <p:xfrm>
          <a:off x="3005299" y="3089877"/>
          <a:ext cx="445751" cy="23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4" imgW="292100" imgH="152400" progId="Equation.DSMT4">
                  <p:embed/>
                </p:oleObj>
              </mc:Choice>
              <mc:Fallback>
                <p:oleObj name="Equation" r:id="rId4" imgW="2921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5299" y="3089877"/>
                        <a:ext cx="445751" cy="232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0"/>
          <p:cNvSpPr/>
          <p:nvPr/>
        </p:nvSpPr>
        <p:spPr>
          <a:xfrm>
            <a:off x="2565837" y="3145553"/>
            <a:ext cx="279431" cy="177956"/>
          </a:xfrm>
          <a:prstGeom prst="rect">
            <a:avLst/>
          </a:prstGeom>
          <a:noFill/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63767"/>
              </p:ext>
            </p:extLst>
          </p:nvPr>
        </p:nvGraphicFramePr>
        <p:xfrm>
          <a:off x="2109788" y="3076575"/>
          <a:ext cx="4651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6" imgW="304800" imgH="152400" progId="Equation.DSMT4">
                  <p:embed/>
                </p:oleObj>
              </mc:Choice>
              <mc:Fallback>
                <p:oleObj name="Equation" r:id="rId6" imgW="3048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9788" y="3076575"/>
                        <a:ext cx="465137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85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441604" cy="52753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upper bound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lower bound</a:t>
            </a:r>
          </a:p>
          <a:p>
            <a:pPr lvl="1"/>
            <a:r>
              <a:rPr lang="en-US" dirty="0" smtClean="0"/>
              <a:t>In the first iteration we need to find the maximum among the elements of the window of size 6</a:t>
            </a:r>
            <a:r>
              <a:rPr lang="en-US" i="1" dirty="0" smtClean="0"/>
              <a:t>n</a:t>
            </a:r>
            <a:r>
              <a:rPr lang="en-US" dirty="0" smtClean="0"/>
              <a:t>, hence spend </a:t>
            </a:r>
            <a:r>
              <a:rPr lang="el-GR" dirty="0" smtClean="0"/>
              <a:t>Ω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time. Hence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)=</a:t>
            </a:r>
            <a:r>
              <a:rPr lang="el-GR" dirty="0" smtClean="0"/>
              <a:t>Ω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7650" y="469214"/>
            <a:ext cx="8475663" cy="3482074"/>
            <a:chOff x="247650" y="469214"/>
            <a:chExt cx="8475663" cy="348207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108428"/>
                </p:ext>
              </p:extLst>
            </p:nvPr>
          </p:nvGraphicFramePr>
          <p:xfrm>
            <a:off x="247650" y="1644650"/>
            <a:ext cx="8475663" cy="230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Equation" r:id="rId3" imgW="3314700" imgH="901700" progId="Equation.DSMT4">
                    <p:embed/>
                  </p:oleObj>
                </mc:Choice>
                <mc:Fallback>
                  <p:oleObj name="Equation" r:id="rId3" imgW="3314700" imgH="901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7650" y="1644650"/>
                          <a:ext cx="8475663" cy="2306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928131" y="469214"/>
              <a:ext cx="23894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“+ something that </a:t>
              </a:r>
            </a:p>
            <a:p>
              <a:r>
                <a:rPr lang="en-US" sz="2000" dirty="0" smtClean="0">
                  <a:solidFill>
                    <a:srgbClr val="FF6600"/>
                  </a:solidFill>
                </a:rPr>
                <a:t>is O(n)”, i.e., &lt; </a:t>
              </a:r>
              <a:r>
                <a:rPr lang="en-US" sz="2000" i="1" dirty="0" err="1" smtClean="0">
                  <a:solidFill>
                    <a:srgbClr val="FF6600"/>
                  </a:solidFill>
                </a:rPr>
                <a:t>cn</a:t>
              </a:r>
              <a:r>
                <a:rPr lang="en-US" sz="2000" dirty="0" smtClean="0">
                  <a:solidFill>
                    <a:srgbClr val="FF6600"/>
                  </a:solidFill>
                </a:rPr>
                <a:t> for</a:t>
              </a:r>
            </a:p>
            <a:p>
              <a:r>
                <a:rPr lang="en-US" sz="2000" dirty="0" smtClean="0">
                  <a:solidFill>
                    <a:srgbClr val="FF6600"/>
                  </a:solidFill>
                </a:rPr>
                <a:t>some large enough </a:t>
              </a:r>
              <a:r>
                <a:rPr lang="en-US" sz="2000" i="1" dirty="0" smtClean="0">
                  <a:solidFill>
                    <a:srgbClr val="FF6600"/>
                  </a:solidFill>
                </a:rPr>
                <a:t>c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438221" y="977046"/>
              <a:ext cx="2489910" cy="668185"/>
            </a:xfrm>
            <a:prstGeom prst="straightConnector1">
              <a:avLst/>
            </a:prstGeom>
            <a:ln w="12700" cmpd="sng">
              <a:solidFill>
                <a:srgbClr val="FF66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4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</a:t>
            </a:r>
          </a:p>
          <a:p>
            <a:pPr lvl="1"/>
            <a:r>
              <a:rPr lang="en-US" dirty="0" smtClean="0"/>
              <a:t>How to use divide and conquer to construct correct algorithms to solve complex problems</a:t>
            </a:r>
          </a:p>
          <a:p>
            <a:pPr lvl="1"/>
            <a:r>
              <a:rPr lang="en-US" dirty="0" smtClean="0"/>
              <a:t>How to use recurrences to compute the complexity of recursive algorithms</a:t>
            </a:r>
          </a:p>
          <a:p>
            <a:pPr lvl="1"/>
            <a:r>
              <a:rPr lang="en-US" dirty="0" smtClean="0"/>
              <a:t>Proof of correctness: need to show that the recurrence we construct preserves some key properties</a:t>
            </a:r>
          </a:p>
          <a:p>
            <a:pPr lvl="1"/>
            <a:r>
              <a:rPr lang="en-US" dirty="0"/>
              <a:t>Getting an efficient algorithm </a:t>
            </a:r>
            <a:r>
              <a:rPr lang="en-US" dirty="0" smtClean="0"/>
              <a:t>needs thinking…</a:t>
            </a:r>
            <a:endParaRPr lang="en-US" dirty="0"/>
          </a:p>
          <a:p>
            <a:pPr lvl="1"/>
            <a:r>
              <a:rPr lang="en-US" dirty="0" smtClean="0"/>
              <a:t>Reducing the complexity from </a:t>
            </a:r>
            <a:r>
              <a:rPr lang="el-GR" dirty="0" smtClean="0"/>
              <a:t>Θ(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to </a:t>
            </a:r>
            <a:r>
              <a:rPr lang="el-GR" dirty="0" smtClean="0"/>
              <a:t>Θ</a:t>
            </a:r>
            <a:r>
              <a:rPr lang="en-US" dirty="0" smtClean="0"/>
              <a:t>(n) is great!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some more revision about </a:t>
            </a:r>
          </a:p>
          <a:p>
            <a:pPr lvl="1"/>
            <a:r>
              <a:rPr lang="en-US" dirty="0" smtClean="0"/>
              <a:t>algorithmic running time (e.g. T(n) = 30n</a:t>
            </a:r>
            <a:r>
              <a:rPr lang="en-US" baseline="30000" dirty="0" smtClean="0"/>
              <a:t>2 </a:t>
            </a:r>
            <a:r>
              <a:rPr lang="en-US" dirty="0" smtClean="0"/>
              <a:t>+ 10n) and </a:t>
            </a:r>
          </a:p>
          <a:p>
            <a:pPr lvl="1"/>
            <a:r>
              <a:rPr lang="en-US" dirty="0" smtClean="0"/>
              <a:t>asymptotic complexity (e.g. O(n</a:t>
            </a:r>
            <a:r>
              <a:rPr lang="en-US" baseline="30000" dirty="0" smtClean="0"/>
              <a:t>2</a:t>
            </a:r>
            <a:r>
              <a:rPr lang="en-US" dirty="0" smtClean="0"/>
              <a:t>) 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4426070" cy="52753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countNum</a:t>
            </a:r>
            <a:r>
              <a:rPr lang="en-US" dirty="0" smtClean="0"/>
              <a:t> (input):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 (1,input):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answer++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answer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9589" y="978266"/>
            <a:ext cx="442607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700" dirty="0" smtClean="0"/>
              <a:t>So,</a:t>
            </a:r>
          </a:p>
          <a:p>
            <a:pPr marL="0" indent="0">
              <a:buFont typeface="Arial"/>
              <a:buNone/>
            </a:pPr>
            <a:endParaRPr lang="en-US" sz="2700" dirty="0" smtClean="0"/>
          </a:p>
          <a:p>
            <a:pPr marL="0" indent="0">
              <a:buFont typeface="Arial"/>
              <a:buNone/>
            </a:pPr>
            <a:r>
              <a:rPr lang="en-US" sz="2700" dirty="0" err="1" smtClean="0"/>
              <a:t>countNum</a:t>
            </a:r>
            <a:r>
              <a:rPr lang="en-US" sz="2700" dirty="0" smtClean="0"/>
              <a:t>(10): T(n) = 11</a:t>
            </a:r>
          </a:p>
          <a:p>
            <a:pPr marL="0" indent="0">
              <a:buFont typeface="Arial"/>
              <a:buNone/>
            </a:pPr>
            <a:r>
              <a:rPr lang="en-US" sz="2700" dirty="0" err="1" smtClean="0"/>
              <a:t>countNum</a:t>
            </a:r>
            <a:r>
              <a:rPr lang="en-US" sz="2700" dirty="0" smtClean="0"/>
              <a:t>(100): T(n) = 101</a:t>
            </a:r>
          </a:p>
          <a:p>
            <a:pPr marL="0" indent="0">
              <a:buNone/>
            </a:pPr>
            <a:r>
              <a:rPr lang="en-US" sz="2700" dirty="0" err="1"/>
              <a:t>countNum</a:t>
            </a:r>
            <a:r>
              <a:rPr lang="en-US" sz="2700" dirty="0" smtClean="0"/>
              <a:t>(877)</a:t>
            </a:r>
            <a:r>
              <a:rPr lang="en-US" sz="2700" dirty="0"/>
              <a:t>: T(n) = </a:t>
            </a:r>
            <a:r>
              <a:rPr lang="en-US" sz="2700" dirty="0" smtClean="0"/>
              <a:t>878</a:t>
            </a:r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700" dirty="0" err="1"/>
              <a:t>countNum</a:t>
            </a:r>
            <a:r>
              <a:rPr lang="en-US" sz="2700" dirty="0"/>
              <a:t>(n</a:t>
            </a:r>
            <a:r>
              <a:rPr lang="en-US" sz="2700" dirty="0" smtClean="0"/>
              <a:t>), T(n) = n+1</a:t>
            </a:r>
            <a:endParaRPr lang="en-US" sz="2700" dirty="0"/>
          </a:p>
          <a:p>
            <a:pPr marL="0" indent="0">
              <a:buNone/>
            </a:pPr>
            <a:r>
              <a:rPr lang="en-US" sz="2700" dirty="0" err="1" smtClean="0"/>
              <a:t>countNum</a:t>
            </a:r>
            <a:r>
              <a:rPr lang="en-US" sz="2700" dirty="0" smtClean="0"/>
              <a:t>(n) is O(n)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6473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4015536" cy="527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/>
              <a:t>d</a:t>
            </a:r>
            <a:r>
              <a:rPr lang="en-US" sz="2500" dirty="0" err="1" smtClean="0"/>
              <a:t>ef</a:t>
            </a:r>
            <a:r>
              <a:rPr lang="en-US" sz="2500" dirty="0" smtClean="0"/>
              <a:t> </a:t>
            </a:r>
            <a:r>
              <a:rPr lang="en-US" sz="2500" dirty="0" err="1" smtClean="0"/>
              <a:t>countSquare</a:t>
            </a:r>
            <a:r>
              <a:rPr lang="en-US" sz="2500" dirty="0" smtClean="0"/>
              <a:t> (input):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answer = 0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for </a:t>
            </a:r>
            <a:r>
              <a:rPr lang="en-US" sz="2500" dirty="0" err="1" smtClean="0"/>
              <a:t>i</a:t>
            </a:r>
            <a:r>
              <a:rPr lang="en-US" sz="2500" dirty="0" smtClean="0"/>
              <a:t> in range (1,input):</a:t>
            </a:r>
          </a:p>
          <a:p>
            <a:pPr marL="0" indent="0">
              <a:buNone/>
            </a:pPr>
            <a:r>
              <a:rPr lang="en-US" sz="2500" dirty="0" smtClean="0"/>
              <a:t>		</a:t>
            </a:r>
            <a:r>
              <a:rPr lang="en-US" sz="2500" dirty="0"/>
              <a:t>for </a:t>
            </a:r>
            <a:r>
              <a:rPr lang="en-US" sz="2500" dirty="0" smtClean="0"/>
              <a:t>j </a:t>
            </a:r>
            <a:r>
              <a:rPr lang="en-US" sz="2500" dirty="0"/>
              <a:t>in range (1,input)</a:t>
            </a:r>
            <a:r>
              <a:rPr lang="en-US" sz="2500" dirty="0" smtClean="0"/>
              <a:t>: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	answer++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return answer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9589" y="978266"/>
            <a:ext cx="442607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So,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err="1" smtClean="0"/>
              <a:t>countNum</a:t>
            </a:r>
            <a:r>
              <a:rPr lang="en-US" sz="2400" dirty="0" smtClean="0"/>
              <a:t>(10): T(n) = 101</a:t>
            </a:r>
          </a:p>
          <a:p>
            <a:pPr marL="0" indent="0">
              <a:buFont typeface="Arial"/>
              <a:buNone/>
            </a:pPr>
            <a:r>
              <a:rPr lang="en-US" sz="2400" dirty="0" err="1" smtClean="0"/>
              <a:t>countNum</a:t>
            </a:r>
            <a:r>
              <a:rPr lang="en-US" sz="2400" dirty="0" smtClean="0"/>
              <a:t>(100): T(n) = 10001</a:t>
            </a:r>
          </a:p>
          <a:p>
            <a:pPr marL="0" indent="0">
              <a:buNone/>
            </a:pPr>
            <a:r>
              <a:rPr lang="en-US" sz="2400" dirty="0" err="1"/>
              <a:t>countNum</a:t>
            </a:r>
            <a:r>
              <a:rPr lang="en-US" sz="2400" dirty="0" smtClean="0"/>
              <a:t>(877)</a:t>
            </a:r>
            <a:r>
              <a:rPr lang="en-US" sz="2400" dirty="0"/>
              <a:t>: T(n) = </a:t>
            </a:r>
            <a:r>
              <a:rPr lang="en-US" sz="2400" dirty="0" smtClean="0"/>
              <a:t>769130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countNum</a:t>
            </a:r>
            <a:r>
              <a:rPr lang="en-US" sz="2400" dirty="0"/>
              <a:t>(n</a:t>
            </a:r>
            <a:r>
              <a:rPr lang="en-US" sz="2400" dirty="0" smtClean="0"/>
              <a:t>), T(n) =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+1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countNum</a:t>
            </a:r>
            <a:r>
              <a:rPr lang="en-US" sz="2400" dirty="0" smtClean="0"/>
              <a:t>(n) is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8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Peak Finding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Peak </a:t>
            </a:r>
            <a:r>
              <a:rPr lang="en-US" dirty="0" smtClean="0"/>
              <a:t>Finding Problem (PFP): 1D array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Consider an array </a:t>
            </a:r>
            <a:r>
              <a:rPr lang="en-US" sz="2800" dirty="0">
                <a:solidFill>
                  <a:srgbClr val="008A87"/>
                </a:solidFill>
              </a:rPr>
              <a:t>A[1…</a:t>
            </a:r>
            <a:r>
              <a:rPr lang="en-US" sz="2800" dirty="0" err="1">
                <a:solidFill>
                  <a:srgbClr val="008A87"/>
                </a:solidFill>
              </a:rPr>
              <a:t>n</a:t>
            </a:r>
            <a:r>
              <a:rPr lang="en-US" sz="2800" dirty="0">
                <a:solidFill>
                  <a:srgbClr val="008A87"/>
                </a:solidFill>
              </a:rPr>
              <a:t>]</a:t>
            </a:r>
            <a:r>
              <a:rPr lang="en-US" sz="2800" dirty="0"/>
              <a:t> :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An element </a:t>
            </a:r>
            <a:r>
              <a:rPr lang="en-US" sz="2800" dirty="0">
                <a:solidFill>
                  <a:srgbClr val="008A87"/>
                </a:solidFill>
              </a:rPr>
              <a:t>A[</a:t>
            </a:r>
            <a:r>
              <a:rPr lang="en-US" sz="2800" dirty="0" err="1">
                <a:solidFill>
                  <a:srgbClr val="008A87"/>
                </a:solidFill>
              </a:rPr>
              <a:t>i</a:t>
            </a:r>
            <a:r>
              <a:rPr lang="en-US" sz="2800" dirty="0">
                <a:solidFill>
                  <a:srgbClr val="008A87"/>
                </a:solidFill>
              </a:rPr>
              <a:t>]</a:t>
            </a:r>
            <a:r>
              <a:rPr lang="en-US" sz="2800" dirty="0"/>
              <a:t> is a </a:t>
            </a:r>
            <a:r>
              <a:rPr lang="en-US" sz="2800" i="1" dirty="0">
                <a:solidFill>
                  <a:srgbClr val="FF0000"/>
                </a:solidFill>
              </a:rPr>
              <a:t>peak</a:t>
            </a:r>
            <a:r>
              <a:rPr lang="en-US" sz="2800" i="1" dirty="0"/>
              <a:t> </a:t>
            </a:r>
            <a:r>
              <a:rPr lang="en-US" sz="2800" dirty="0"/>
              <a:t>if it is not smaller than </a:t>
            </a:r>
            <a:r>
              <a:rPr lang="en-US" sz="2800" dirty="0" smtClean="0"/>
              <a:t>all its </a:t>
            </a:r>
            <a:r>
              <a:rPr lang="en-US" sz="2800" dirty="0"/>
              <a:t>neighbor(s</a:t>
            </a:r>
            <a:r>
              <a:rPr lang="en-US" sz="2800" dirty="0" smtClean="0"/>
              <a:t>)</a:t>
            </a:r>
            <a:endParaRPr lang="en-US" sz="2800" i="1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if </a:t>
            </a:r>
            <a:r>
              <a:rPr lang="en-US" sz="2800" dirty="0" err="1" smtClean="0">
                <a:solidFill>
                  <a:srgbClr val="008A87"/>
                </a:solidFill>
              </a:rPr>
              <a:t>i</a:t>
            </a:r>
            <a:r>
              <a:rPr lang="en-US" sz="2800" dirty="0" smtClean="0">
                <a:solidFill>
                  <a:srgbClr val="008A87"/>
                </a:solidFill>
              </a:rPr>
              <a:t> ≠ 1, n</a:t>
            </a:r>
            <a:r>
              <a:rPr lang="en-US" sz="2800" dirty="0" smtClean="0"/>
              <a:t> :         </a:t>
            </a:r>
            <a:r>
              <a:rPr lang="en-US" sz="2800" dirty="0" smtClean="0">
                <a:solidFill>
                  <a:srgbClr val="008A87"/>
                </a:solidFill>
              </a:rPr>
              <a:t>A</a:t>
            </a:r>
            <a:r>
              <a:rPr lang="en-US" sz="2800" dirty="0">
                <a:solidFill>
                  <a:srgbClr val="008A87"/>
                </a:solidFill>
              </a:rPr>
              <a:t>[i]≥A[i-1]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A87"/>
                </a:solidFill>
              </a:rPr>
              <a:t>A[i]≥A[i+1]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If </a:t>
            </a:r>
            <a:r>
              <a:rPr lang="en-US" sz="2800" dirty="0" err="1" smtClean="0">
                <a:solidFill>
                  <a:srgbClr val="008A87"/>
                </a:solidFill>
              </a:rPr>
              <a:t>i</a:t>
            </a:r>
            <a:r>
              <a:rPr lang="en-US" sz="2800" dirty="0">
                <a:solidFill>
                  <a:srgbClr val="008A87"/>
                </a:solidFill>
              </a:rPr>
              <a:t>=1</a:t>
            </a:r>
            <a:r>
              <a:rPr lang="en-US" sz="2800" dirty="0" smtClean="0">
                <a:solidFill>
                  <a:srgbClr val="008A87"/>
                </a:solidFill>
              </a:rPr>
              <a:t> </a:t>
            </a:r>
            <a:r>
              <a:rPr lang="en-US" sz="2800" dirty="0" smtClean="0"/>
              <a:t>:               </a:t>
            </a:r>
            <a:r>
              <a:rPr lang="en-US" sz="2800" dirty="0" smtClean="0">
                <a:solidFill>
                  <a:srgbClr val="008A87"/>
                </a:solidFill>
              </a:rPr>
              <a:t>A</a:t>
            </a:r>
            <a:r>
              <a:rPr lang="en-US" sz="2800" dirty="0">
                <a:solidFill>
                  <a:srgbClr val="008A87"/>
                </a:solidFill>
              </a:rPr>
              <a:t>[1] ≥ A[2]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If </a:t>
            </a:r>
            <a:r>
              <a:rPr lang="en-US" sz="2800" dirty="0" err="1" smtClean="0">
                <a:solidFill>
                  <a:srgbClr val="008A87"/>
                </a:solidFill>
              </a:rPr>
              <a:t>i</a:t>
            </a:r>
            <a:r>
              <a:rPr lang="en-US" sz="2800" dirty="0">
                <a:solidFill>
                  <a:srgbClr val="008A87"/>
                </a:solidFill>
              </a:rPr>
              <a:t>=n</a:t>
            </a:r>
            <a:r>
              <a:rPr lang="en-US" sz="2800" dirty="0" smtClean="0"/>
              <a:t> :               </a:t>
            </a:r>
            <a:r>
              <a:rPr lang="en-US" sz="2800" dirty="0" smtClean="0">
                <a:solidFill>
                  <a:srgbClr val="008A87"/>
                </a:solidFill>
              </a:rPr>
              <a:t>A</a:t>
            </a:r>
            <a:r>
              <a:rPr lang="en-US" sz="2800" dirty="0">
                <a:solidFill>
                  <a:srgbClr val="008A87"/>
                </a:solidFill>
              </a:rPr>
              <a:t>[n] ≥ A[n-1]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FF0000"/>
                </a:solidFill>
              </a:rPr>
              <a:t>find </a:t>
            </a:r>
            <a:r>
              <a:rPr lang="en-US" sz="2800" b="1" i="1" dirty="0">
                <a:solidFill>
                  <a:srgbClr val="FF0000"/>
                </a:solidFill>
              </a:rPr>
              <a:t>any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peak</a:t>
            </a:r>
            <a:r>
              <a:rPr lang="en-US" sz="2800" dirty="0"/>
              <a:t>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201863" y="1563819"/>
            <a:ext cx="5338762" cy="536575"/>
            <a:chOff x="2201863" y="1563819"/>
            <a:chExt cx="5338762" cy="536575"/>
          </a:xfrm>
        </p:grpSpPr>
        <p:sp>
          <p:nvSpPr>
            <p:cNvPr id="379908" name="Rectangle 4"/>
            <p:cNvSpPr>
              <a:spLocks noChangeArrowheads="1"/>
            </p:cNvSpPr>
            <p:nvPr/>
          </p:nvSpPr>
          <p:spPr bwMode="auto">
            <a:xfrm>
              <a:off x="220186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10</a:t>
              </a:r>
            </a:p>
          </p:txBody>
        </p:sp>
        <p:sp>
          <p:nvSpPr>
            <p:cNvPr id="379909" name="Rectangle 5"/>
            <p:cNvSpPr>
              <a:spLocks noChangeArrowheads="1"/>
            </p:cNvSpPr>
            <p:nvPr/>
          </p:nvSpPr>
          <p:spPr bwMode="auto">
            <a:xfrm>
              <a:off x="2970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13</a:t>
              </a:r>
            </a:p>
          </p:txBody>
        </p:sp>
        <p:sp>
          <p:nvSpPr>
            <p:cNvPr id="379910" name="Rectangle 6"/>
            <p:cNvSpPr>
              <a:spLocks noChangeArrowheads="1"/>
            </p:cNvSpPr>
            <p:nvPr/>
          </p:nvSpPr>
          <p:spPr bwMode="auto">
            <a:xfrm>
              <a:off x="3732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5</a:t>
              </a:r>
            </a:p>
          </p:txBody>
        </p:sp>
        <p:sp>
          <p:nvSpPr>
            <p:cNvPr id="379911" name="Rectangle 7"/>
            <p:cNvSpPr>
              <a:spLocks noChangeArrowheads="1"/>
            </p:cNvSpPr>
            <p:nvPr/>
          </p:nvSpPr>
          <p:spPr bwMode="auto">
            <a:xfrm>
              <a:off x="4494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379912" name="Rectangle 8"/>
            <p:cNvSpPr>
              <a:spLocks noChangeArrowheads="1"/>
            </p:cNvSpPr>
            <p:nvPr/>
          </p:nvSpPr>
          <p:spPr bwMode="auto">
            <a:xfrm>
              <a:off x="524827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379913" name="Rectangle 9"/>
            <p:cNvSpPr>
              <a:spLocks noChangeArrowheads="1"/>
            </p:cNvSpPr>
            <p:nvPr/>
          </p:nvSpPr>
          <p:spPr bwMode="auto">
            <a:xfrm>
              <a:off x="6016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379914" name="Rectangle 10"/>
            <p:cNvSpPr>
              <a:spLocks noChangeArrowheads="1"/>
            </p:cNvSpPr>
            <p:nvPr/>
          </p:nvSpPr>
          <p:spPr bwMode="auto">
            <a:xfrm>
              <a:off x="6778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1</a:t>
              </a:r>
            </a:p>
          </p:txBody>
        </p:sp>
      </p:grp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2477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</a:t>
            </a:r>
            <a:r>
              <a:rPr lang="en-US" dirty="0" smtClean="0"/>
              <a:t>Finding</a:t>
            </a:r>
            <a:endParaRPr lang="en-US" sz="4000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304" y="1070435"/>
            <a:ext cx="8610600" cy="4114800"/>
          </a:xfrm>
        </p:spPr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1:</a:t>
            </a:r>
            <a:endParaRPr lang="en-US" dirty="0"/>
          </a:p>
          <a:p>
            <a:pPr lvl="1"/>
            <a:r>
              <a:rPr lang="en-US" dirty="0"/>
              <a:t>Scan the array from left to right</a:t>
            </a:r>
          </a:p>
          <a:p>
            <a:pPr lvl="1"/>
            <a:r>
              <a:rPr lang="en-US" dirty="0"/>
              <a:t>Compare each </a:t>
            </a:r>
            <a:r>
              <a:rPr lang="en-US" dirty="0" err="1">
                <a:solidFill>
                  <a:srgbClr val="008A87"/>
                </a:solidFill>
              </a:rPr>
              <a:t>A[i</a:t>
            </a:r>
            <a:r>
              <a:rPr lang="en-US" dirty="0">
                <a:solidFill>
                  <a:srgbClr val="008A87"/>
                </a:solidFill>
              </a:rPr>
              <a:t>]</a:t>
            </a:r>
            <a:r>
              <a:rPr lang="en-US" dirty="0"/>
              <a:t> with its neighbors</a:t>
            </a:r>
          </a:p>
          <a:p>
            <a:pPr lvl="1"/>
            <a:r>
              <a:rPr lang="en-US" dirty="0"/>
              <a:t>Exit when found a peak</a:t>
            </a:r>
          </a:p>
          <a:p>
            <a:r>
              <a:rPr lang="en-US" dirty="0"/>
              <a:t>Complexity: </a:t>
            </a:r>
          </a:p>
          <a:p>
            <a:pPr lvl="1"/>
            <a:r>
              <a:rPr lang="en-US" dirty="0"/>
              <a:t>Might need to scan</a:t>
            </a:r>
            <a:r>
              <a:rPr lang="en-US" dirty="0" smtClean="0"/>
              <a:t> all </a:t>
            </a:r>
            <a:r>
              <a:rPr lang="en-US" dirty="0"/>
              <a:t>elements, </a:t>
            </a:r>
            <a:r>
              <a:rPr lang="en-US" dirty="0" smtClean="0"/>
              <a:t>so </a:t>
            </a:r>
            <a:r>
              <a:rPr lang="en-US" dirty="0" smtClean="0">
                <a:solidFill>
                  <a:srgbClr val="008A87"/>
                </a:solidFill>
              </a:rPr>
              <a:t>T</a:t>
            </a:r>
            <a:r>
              <a:rPr lang="en-US" dirty="0">
                <a:solidFill>
                  <a:srgbClr val="008A87"/>
                </a:solidFill>
              </a:rPr>
              <a:t>(n)</a:t>
            </a:r>
            <a:r>
              <a:rPr lang="en-US" dirty="0" smtClean="0">
                <a:solidFill>
                  <a:srgbClr val="008A87"/>
                </a:solidFill>
              </a:rPr>
              <a:t>=</a:t>
            </a:r>
            <a:r>
              <a:rPr lang="el-GR" dirty="0" err="1">
                <a:solidFill>
                  <a:srgbClr val="008A87"/>
                </a:solidFill>
                <a:sym typeface="Symbol" pitchFamily="-108" charset="2"/>
              </a:rPr>
              <a:t>Θ</a:t>
            </a:r>
            <a:r>
              <a:rPr lang="en-US" dirty="0" smtClean="0">
                <a:solidFill>
                  <a:srgbClr val="008A87"/>
                </a:solidFill>
                <a:sym typeface="Symbol" pitchFamily="-108" charset="2"/>
              </a:rPr>
              <a:t>(</a:t>
            </a:r>
            <a:r>
              <a:rPr lang="en-US" dirty="0">
                <a:solidFill>
                  <a:srgbClr val="008A87"/>
                </a:solidFill>
                <a:sym typeface="Symbol" pitchFamily="-108" charset="2"/>
              </a:rPr>
              <a:t>n)</a:t>
            </a:r>
            <a:endParaRPr lang="en-US" dirty="0">
              <a:solidFill>
                <a:srgbClr val="008A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63037" y="4916947"/>
            <a:ext cx="5338762" cy="536575"/>
            <a:chOff x="2201863" y="1563819"/>
            <a:chExt cx="5338762" cy="536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0186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 smtClean="0">
                  <a:solidFill>
                    <a:srgbClr val="009999"/>
                  </a:solidFill>
                </a:rPr>
                <a:t>1</a:t>
              </a:r>
              <a:endParaRPr lang="en-US" sz="2800" dirty="0">
                <a:solidFill>
                  <a:srgbClr val="009999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970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32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4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24827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16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 smtClean="0">
                  <a:solidFill>
                    <a:srgbClr val="009999"/>
                  </a:solidFill>
                </a:rPr>
                <a:t>12</a:t>
              </a:r>
              <a:endParaRPr lang="en-US" sz="2800" dirty="0">
                <a:solidFill>
                  <a:srgbClr val="009999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78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 smtClean="0">
                  <a:solidFill>
                    <a:srgbClr val="009999"/>
                  </a:solidFill>
                </a:rPr>
                <a:t>21</a:t>
              </a:r>
              <a:endParaRPr lang="en-US" sz="2800" dirty="0">
                <a:solidFill>
                  <a:srgbClr val="009999"/>
                </a:solidFill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1663037" y="5810940"/>
            <a:ext cx="1530350" cy="1282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19" y="25653"/>
            <a:ext cx="8229600" cy="779372"/>
          </a:xfrm>
        </p:spPr>
        <p:txBody>
          <a:bodyPr/>
          <a:lstStyle/>
          <a:p>
            <a:r>
              <a:rPr lang="en-US" dirty="0" smtClean="0"/>
              <a:t>Peak Finding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19" y="1582634"/>
            <a:ext cx="8733950" cy="527536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Algorithm </a:t>
            </a:r>
            <a:r>
              <a:rPr lang="en-US" dirty="0" smtClean="0"/>
              <a:t>2: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Consider the middle element of the array and compare with neighbors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srgbClr val="008A87"/>
                </a:solidFill>
              </a:rPr>
              <a:t>A[n/2-1]&gt;A[n/2]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dirty="0"/>
              <a:t>   then search for a peak among </a:t>
            </a:r>
            <a:r>
              <a:rPr lang="en-US" sz="2800" dirty="0">
                <a:solidFill>
                  <a:srgbClr val="008A87"/>
                </a:solidFill>
              </a:rPr>
              <a:t>A[1]… A[n/2-1]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800" dirty="0"/>
              <a:t>Else, if </a:t>
            </a:r>
            <a:r>
              <a:rPr lang="en-US" sz="2800" dirty="0">
                <a:solidFill>
                  <a:srgbClr val="008A87"/>
                </a:solidFill>
              </a:rPr>
              <a:t>A[n/2]&lt;A[n/2+1]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dirty="0"/>
              <a:t>   then search for a peak among </a:t>
            </a:r>
            <a:r>
              <a:rPr lang="en-US" sz="2800" dirty="0">
                <a:solidFill>
                  <a:srgbClr val="008A87"/>
                </a:solidFill>
              </a:rPr>
              <a:t>A[n/</a:t>
            </a:r>
            <a:r>
              <a:rPr lang="en-US" sz="2800" dirty="0" smtClean="0">
                <a:solidFill>
                  <a:srgbClr val="008A87"/>
                </a:solidFill>
              </a:rPr>
              <a:t>2+1]</a:t>
            </a:r>
            <a:r>
              <a:rPr lang="en-US" sz="2800" dirty="0">
                <a:solidFill>
                  <a:srgbClr val="008A87"/>
                </a:solidFill>
              </a:rPr>
              <a:t>… A[n]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800" dirty="0"/>
              <a:t>Else </a:t>
            </a:r>
            <a:r>
              <a:rPr lang="en-US" sz="2800" dirty="0">
                <a:solidFill>
                  <a:srgbClr val="008A87"/>
                </a:solidFill>
              </a:rPr>
              <a:t>A[n/2]</a:t>
            </a:r>
            <a:r>
              <a:rPr lang="en-US" sz="2800" dirty="0"/>
              <a:t> is a peak!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dirty="0"/>
              <a:t>  (since </a:t>
            </a:r>
            <a:r>
              <a:rPr lang="en-US" sz="2800" dirty="0">
                <a:solidFill>
                  <a:srgbClr val="008A87"/>
                </a:solidFill>
              </a:rPr>
              <a:t>A[n/2-1]≤A[n/2]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A87"/>
                </a:solidFill>
              </a:rPr>
              <a:t>A[n/2] ≥A[n/2+1]</a:t>
            </a:r>
            <a:r>
              <a:rPr lang="en-US" sz="2800" dirty="0"/>
              <a:t> 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55219" y="1102199"/>
            <a:ext cx="4576762" cy="536575"/>
            <a:chOff x="3881438" y="1676400"/>
            <a:chExt cx="5338762" cy="53657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881438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649788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411788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173788" y="1676400"/>
              <a:ext cx="762000" cy="536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927850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96200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458200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1619" y="721199"/>
            <a:ext cx="1219200" cy="609600"/>
            <a:chOff x="5943600" y="1295400"/>
            <a:chExt cx="1219200" cy="609600"/>
          </a:xfrm>
        </p:grpSpPr>
        <p:sp>
          <p:nvSpPr>
            <p:cNvPr id="14" name="Circular Arrow 13"/>
            <p:cNvSpPr/>
            <p:nvPr/>
          </p:nvSpPr>
          <p:spPr bwMode="auto">
            <a:xfrm>
              <a:off x="6629400" y="1295400"/>
              <a:ext cx="533400" cy="609600"/>
            </a:xfrm>
            <a:prstGeom prst="circularArrow">
              <a:avLst/>
            </a:prstGeom>
            <a:solidFill>
              <a:srgbClr val="078EE9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5" name="Circular Arrow 14"/>
            <p:cNvSpPr/>
            <p:nvPr/>
          </p:nvSpPr>
          <p:spPr bwMode="auto">
            <a:xfrm flipH="1">
              <a:off x="5943600" y="1295400"/>
              <a:ext cx="533400" cy="609600"/>
            </a:xfrm>
            <a:prstGeom prst="circularArrow">
              <a:avLst/>
            </a:prstGeom>
            <a:solidFill>
              <a:srgbClr val="078EE9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</p:grp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954314" y="1228667"/>
            <a:ext cx="71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A87"/>
                </a:solidFill>
              </a:rPr>
              <a:t>A[n/2-1]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665520" y="1228667"/>
            <a:ext cx="586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A87"/>
                </a:solidFill>
              </a:rPr>
              <a:t>A[n/</a:t>
            </a:r>
            <a:r>
              <a:rPr lang="en-US" sz="1200" dirty="0" smtClean="0">
                <a:solidFill>
                  <a:srgbClr val="008A87"/>
                </a:solidFill>
              </a:rPr>
              <a:t>2]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243745" y="1228667"/>
            <a:ext cx="741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A87"/>
                </a:solidFill>
              </a:rPr>
              <a:t>A[n/</a:t>
            </a:r>
            <a:r>
              <a:rPr lang="en-US" sz="1200" dirty="0" smtClean="0">
                <a:solidFill>
                  <a:srgbClr val="008A87"/>
                </a:solidFill>
              </a:rPr>
              <a:t>2+1</a:t>
            </a:r>
            <a:r>
              <a:rPr lang="en-US" sz="1200" dirty="0">
                <a:solidFill>
                  <a:srgbClr val="008A87"/>
                </a:solidFill>
              </a:rPr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372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2186</Words>
  <Application>Microsoft Macintosh PowerPoint</Application>
  <PresentationFormat>On-screen Show (4:3)</PresentationFormat>
  <Paragraphs>431</Paragraphs>
  <Slides>26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L01.03 Divide and Conquer Peak Finding</vt:lpstr>
      <vt:lpstr>Revision</vt:lpstr>
      <vt:lpstr>Revision</vt:lpstr>
      <vt:lpstr>Revision</vt:lpstr>
      <vt:lpstr>Revision</vt:lpstr>
      <vt:lpstr>Peak Finding</vt:lpstr>
      <vt:lpstr>Peak Finding Problem (PFP): 1D array</vt:lpstr>
      <vt:lpstr>Peak Finding</vt:lpstr>
      <vt:lpstr>Peak Finding</vt:lpstr>
      <vt:lpstr>Algorithm 2: Complexity</vt:lpstr>
      <vt:lpstr>Algorithm II: Complexity</vt:lpstr>
      <vt:lpstr>Algorithm II: Complexity</vt:lpstr>
      <vt:lpstr>Divide and Conquer</vt:lpstr>
      <vt:lpstr>Peak finding: 2D</vt:lpstr>
      <vt:lpstr>2D Peak finding: Ideas?</vt:lpstr>
      <vt:lpstr>Algorithm 2: use the 1D algorithm</vt:lpstr>
      <vt:lpstr>Algorithm 2: use the 1D algorithm</vt:lpstr>
      <vt:lpstr>Algorithm 3: be “lazy” in the 1D algorithm</vt:lpstr>
      <vt:lpstr>EXTRA – out of syllabus, try to do it in O(n)</vt:lpstr>
      <vt:lpstr>Towards a linear-time O(n) algorithm</vt:lpstr>
      <vt:lpstr>Try to use divide and conquer</vt:lpstr>
      <vt:lpstr>Towards a linear-time algorithm</vt:lpstr>
      <vt:lpstr>Solution: define a “window” frame</vt:lpstr>
      <vt:lpstr>Solution: define a “window” frame</vt:lpstr>
      <vt:lpstr>Complexity analysis</vt:lpstr>
      <vt:lpstr>Summary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Simon Lui</cp:lastModifiedBy>
  <cp:revision>152</cp:revision>
  <dcterms:created xsi:type="dcterms:W3CDTF">2014-08-07T07:57:10Z</dcterms:created>
  <dcterms:modified xsi:type="dcterms:W3CDTF">2015-09-15T12:20:23Z</dcterms:modified>
</cp:coreProperties>
</file>