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8" r:id="rId2"/>
    <p:sldId id="312" r:id="rId3"/>
    <p:sldId id="327" r:id="rId4"/>
    <p:sldId id="331" r:id="rId5"/>
    <p:sldId id="328" r:id="rId6"/>
    <p:sldId id="329" r:id="rId7"/>
    <p:sldId id="332" r:id="rId8"/>
    <p:sldId id="330" r:id="rId9"/>
    <p:sldId id="313" r:id="rId10"/>
    <p:sldId id="314" r:id="rId11"/>
    <p:sldId id="315" r:id="rId12"/>
    <p:sldId id="316" r:id="rId13"/>
    <p:sldId id="317" r:id="rId14"/>
    <p:sldId id="318" r:id="rId15"/>
    <p:sldId id="324" r:id="rId16"/>
    <p:sldId id="319" r:id="rId17"/>
    <p:sldId id="325" r:id="rId18"/>
    <p:sldId id="320" r:id="rId19"/>
    <p:sldId id="321" r:id="rId20"/>
    <p:sldId id="322" r:id="rId21"/>
    <p:sldId id="32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2702" autoAdjust="0"/>
  </p:normalViewPr>
  <p:slideViewPr>
    <p:cSldViewPr snapToGrid="0" snapToObjects="1">
      <p:cViewPr varScale="1">
        <p:scale>
          <a:sx n="101" d="100"/>
          <a:sy n="101" d="100"/>
        </p:scale>
        <p:origin x="952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17-Nov-15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362C5-B860-3443-A983-2FCEAF8596F9}" type="slidenum">
              <a:rPr lang="en-US"/>
              <a:pPr/>
              <a:t>2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a net that connects the nodes together</a:t>
            </a:r>
          </a:p>
          <a:p>
            <a:r>
              <a:rPr lang="en-US" dirty="0" smtClean="0"/>
              <a:t>Nodes enter S in order of increasing</a:t>
            </a:r>
            <a:r>
              <a:rPr lang="en-US" baseline="0" dirty="0" smtClean="0"/>
              <a:t> distance</a:t>
            </a:r>
          </a:p>
          <a:p>
            <a:r>
              <a:rPr lang="en-US" baseline="0" dirty="0" smtClean="0"/>
              <a:t>I relax edges only after I bring a node in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6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should</a:t>
            </a:r>
            <a:r>
              <a:rPr lang="en-US" baseline="0" dirty="0" smtClean="0"/>
              <a:t> </a:t>
            </a:r>
            <a:r>
              <a:rPr lang="el-GR" baseline="0" dirty="0" smtClean="0"/>
              <a:t>δ</a:t>
            </a:r>
            <a:r>
              <a:rPr lang="en-US" baseline="0" dirty="0" smtClean="0"/>
              <a:t>(y) = </a:t>
            </a:r>
            <a:r>
              <a:rPr lang="en-US" baseline="0" dirty="0" err="1" smtClean="0"/>
              <a:t>y.d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5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should</a:t>
            </a:r>
            <a:r>
              <a:rPr lang="en-US" baseline="0" dirty="0" smtClean="0"/>
              <a:t> </a:t>
            </a:r>
            <a:r>
              <a:rPr lang="el-GR" baseline="0" dirty="0" smtClean="0"/>
              <a:t>δ</a:t>
            </a:r>
            <a:r>
              <a:rPr lang="en-US" baseline="0" dirty="0" smtClean="0"/>
              <a:t>(y) = </a:t>
            </a:r>
            <a:r>
              <a:rPr lang="en-US" baseline="0" dirty="0" err="1" smtClean="0"/>
              <a:t>y.d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5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should</a:t>
            </a:r>
            <a:r>
              <a:rPr lang="en-US" baseline="0" dirty="0" smtClean="0"/>
              <a:t> </a:t>
            </a:r>
            <a:r>
              <a:rPr lang="el-GR" baseline="0" dirty="0" smtClean="0"/>
              <a:t>δ</a:t>
            </a:r>
            <a:r>
              <a:rPr lang="en-US" baseline="0" dirty="0" smtClean="0"/>
              <a:t>(y) = </a:t>
            </a:r>
            <a:r>
              <a:rPr lang="en-US" baseline="0" dirty="0" err="1" smtClean="0"/>
              <a:t>y.d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5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17/11/2015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17/11/2015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17/11/2015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17/11/2015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17/11/2015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17/11/2015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17/11/2015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17/11/2015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17/11/2015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17/11/2015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17/11/2015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17/11/2015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e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5.png"/><Relationship Id="rId9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wingwiththeweb.com/2014/06/fibonacci-heap.html" TargetMode="External"/><Relationship Id="rId2" Type="http://schemas.openxmlformats.org/officeDocument/2006/relationships/hyperlink" Target="http://www.cs.usfca.edu/~galles/JavascriptVisual/FibonacciHeap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8123382" cy="1949450"/>
          </a:xfrm>
        </p:spPr>
        <p:txBody>
          <a:bodyPr>
            <a:normAutofit/>
          </a:bodyPr>
          <a:lstStyle/>
          <a:p>
            <a:r>
              <a:rPr lang="en-US" smtClean="0"/>
              <a:t>L10.02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Dijkstra’s</a:t>
            </a:r>
            <a:r>
              <a:rPr lang="en-US" dirty="0" smtClean="0"/>
              <a:t> shortest path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1119" y="805025"/>
            <a:ext cx="8733950" cy="586433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Calibri"/>
              </a:rPr>
              <a:t>We can find the order of relaxations to be performed 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once by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running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topological sort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!</a:t>
            </a: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cs typeface="Calibri"/>
              </a:rPr>
              <a:t>There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is no cyclic dependence to solve the Bellman equations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The result of topological sort gives the sequence of the 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relaxations to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find the 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solution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1118" y="25653"/>
            <a:ext cx="8535337" cy="779372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"/>
              </a:rPr>
              <a:t>The case of Directed Acyclic Graphs </a:t>
            </a:r>
            <a:r>
              <a:rPr lang="en-US" sz="3600" dirty="0" smtClean="0">
                <a:cs typeface="Calibri"/>
              </a:rPr>
              <a:t>(DAGs)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741680" y="1310640"/>
            <a:ext cx="8261529" cy="3680795"/>
            <a:chOff x="741680" y="1310640"/>
            <a:chExt cx="8261529" cy="36807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680" y="1638300"/>
              <a:ext cx="6497320" cy="3353135"/>
            </a:xfrm>
            <a:prstGeom prst="rect">
              <a:avLst/>
            </a:prstGeom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5295975"/>
                </p:ext>
              </p:extLst>
            </p:nvPr>
          </p:nvGraphicFramePr>
          <p:xfrm>
            <a:off x="5901055" y="1310640"/>
            <a:ext cx="3102154" cy="2249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1" name="Equation" r:id="rId4" imgW="1803400" imgH="1371600" progId="Equation.3">
                    <p:embed/>
                  </p:oleObj>
                </mc:Choice>
                <mc:Fallback>
                  <p:oleObj name="Equation" r:id="rId4" imgW="1803400" imgH="1371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901055" y="1310640"/>
                          <a:ext cx="3102154" cy="2249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Oval 2"/>
            <p:cNvSpPr/>
            <p:nvPr/>
          </p:nvSpPr>
          <p:spPr>
            <a:xfrm>
              <a:off x="1403648" y="2961640"/>
              <a:ext cx="447040" cy="467360"/>
            </a:xfrm>
            <a:prstGeom prst="ellipse">
              <a:avLst/>
            </a:prstGeom>
            <a:noFill/>
            <a:ln w="28575" cmpd="sng">
              <a:solidFill>
                <a:srgbClr val="CC00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Calibri"/>
              </a:rPr>
              <a:t>Topological Sort</a:t>
            </a:r>
            <a:r>
              <a:rPr lang="en-US" dirty="0" smtClean="0">
                <a:cs typeface="Calibri"/>
              </a:rPr>
              <a:t>: </a:t>
            </a:r>
            <a:r>
              <a:rPr lang="el-GR" dirty="0" smtClean="0">
                <a:cs typeface="Calibri"/>
              </a:rPr>
              <a:t>Θ</a:t>
            </a:r>
            <a:r>
              <a:rPr lang="el-GR" dirty="0">
                <a:cs typeface="Calibri"/>
              </a:rPr>
              <a:t>(</a:t>
            </a:r>
            <a:r>
              <a:rPr lang="en-US" dirty="0">
                <a:cs typeface="Calibri"/>
              </a:rPr>
              <a:t>V+E)</a:t>
            </a:r>
          </a:p>
          <a:p>
            <a:r>
              <a:rPr lang="en-US" dirty="0" smtClean="0">
                <a:solidFill>
                  <a:srgbClr val="FF0000"/>
                </a:solidFill>
                <a:cs typeface="Calibri"/>
              </a:rPr>
              <a:t>Graph Traversal</a:t>
            </a:r>
            <a:r>
              <a:rPr lang="en-US" dirty="0" smtClean="0">
                <a:cs typeface="Calibri"/>
              </a:rPr>
              <a:t>: 	</a:t>
            </a:r>
            <a:r>
              <a:rPr lang="el-GR" dirty="0">
                <a:cs typeface="Calibri"/>
              </a:rPr>
              <a:t>Θ(</a:t>
            </a:r>
            <a:r>
              <a:rPr lang="en-US" dirty="0">
                <a:cs typeface="Calibri"/>
              </a:rPr>
              <a:t>V+E)</a:t>
            </a:r>
            <a:endParaRPr lang="en-US" dirty="0" smtClean="0">
              <a:cs typeface="Calibri"/>
            </a:endParaRPr>
          </a:p>
          <a:p>
            <a:pPr lvl="1"/>
            <a:r>
              <a:rPr lang="en-US" dirty="0" smtClean="0">
                <a:cs typeface="Calibri"/>
              </a:rPr>
              <a:t>one </a:t>
            </a:r>
            <a:r>
              <a:rPr lang="en-US" dirty="0">
                <a:cs typeface="Calibri"/>
              </a:rPr>
              <a:t>visit per </a:t>
            </a:r>
            <a:r>
              <a:rPr lang="en-US" dirty="0" smtClean="0">
                <a:cs typeface="Calibri"/>
              </a:rPr>
              <a:t>node</a:t>
            </a:r>
          </a:p>
          <a:p>
            <a:pPr lvl="1"/>
            <a:r>
              <a:rPr lang="en-US" dirty="0" smtClean="0">
                <a:cs typeface="Calibri"/>
              </a:rPr>
              <a:t>each incoming edge relaxed exactly once</a:t>
            </a:r>
            <a:endParaRPr lang="en-US" dirty="0">
              <a:cs typeface="Calibri"/>
            </a:endParaRPr>
          </a:p>
          <a:p>
            <a:pPr lvl="1"/>
            <a:r>
              <a:rPr lang="en-US" dirty="0" smtClean="0">
                <a:cs typeface="Calibri"/>
              </a:rPr>
              <a:t>hence </a:t>
            </a:r>
            <a:r>
              <a:rPr lang="el-GR" dirty="0">
                <a:cs typeface="Calibri"/>
              </a:rPr>
              <a:t>Θ(</a:t>
            </a:r>
            <a:r>
              <a:rPr lang="en-US" dirty="0">
                <a:cs typeface="Calibri"/>
              </a:rPr>
              <a:t>V+E)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Total</a:t>
            </a:r>
            <a:r>
              <a:rPr lang="en-US" dirty="0">
                <a:cs typeface="Calibri"/>
              </a:rPr>
              <a:t>: </a:t>
            </a:r>
            <a:r>
              <a:rPr lang="el-GR" dirty="0">
                <a:cs typeface="Calibri"/>
              </a:rPr>
              <a:t>Θ</a:t>
            </a:r>
            <a:r>
              <a:rPr lang="en-US" dirty="0">
                <a:cs typeface="Calibri"/>
              </a:rPr>
              <a:t>(V+E)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86" y="3475779"/>
            <a:ext cx="4910440" cy="25341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646" y="620688"/>
            <a:ext cx="1133858" cy="3158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9" y="1157876"/>
            <a:ext cx="7881603" cy="36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6286" y="980728"/>
            <a:ext cx="3085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 start lifting node </a:t>
            </a:r>
            <a:r>
              <a:rPr lang="en-US" sz="2800" i="1" dirty="0" smtClean="0"/>
              <a:t>s</a:t>
            </a:r>
            <a:r>
              <a:rPr lang="en-US" sz="2800" dirty="0" smtClean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029725"/>
            <a:ext cx="862312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Observe</a:t>
            </a:r>
            <a:r>
              <a:rPr lang="en-US" sz="2400" dirty="0" smtClean="0"/>
              <a:t>: nodes enter the set </a:t>
            </a:r>
            <a:r>
              <a:rPr lang="en-US" sz="2400" i="1" dirty="0" smtClean="0"/>
              <a:t>S</a:t>
            </a:r>
            <a:r>
              <a:rPr lang="en-US" sz="2400" dirty="0" smtClean="0"/>
              <a:t> (of nodes lifted) in the order of their</a:t>
            </a:r>
          </a:p>
          <a:p>
            <a:r>
              <a:rPr lang="en-US" sz="2400" dirty="0" smtClean="0"/>
              <a:t>shortest distance to </a:t>
            </a:r>
            <a:r>
              <a:rPr lang="en-US" sz="2400" i="1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through the nodes already in </a:t>
            </a:r>
            <a:r>
              <a:rPr lang="en-US" sz="2400" i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This property is exploited in </a:t>
            </a:r>
            <a:r>
              <a:rPr lang="en-US" sz="2400" dirty="0" err="1" smtClean="0">
                <a:solidFill>
                  <a:srgbClr val="3366FF"/>
                </a:solidFill>
              </a:rPr>
              <a:t>Dijkstra’s</a:t>
            </a:r>
            <a:r>
              <a:rPr lang="en-US" sz="2400" dirty="0" smtClean="0">
                <a:solidFill>
                  <a:srgbClr val="3366FF"/>
                </a:solidFill>
              </a:rPr>
              <a:t> algorithm!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90685" y="4107026"/>
            <a:ext cx="3901504" cy="493298"/>
          </a:xfrm>
          <a:prstGeom prst="round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Because of gravity, the substring with the shortest distance will be tight…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814897"/>
            <a:ext cx="3672408" cy="2634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60" y="3765171"/>
            <a:ext cx="3602564" cy="268412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Dijkstra’s</a:t>
            </a:r>
            <a:r>
              <a:rPr lang="en-US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algorithm   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no negative edges is allowed</a:t>
            </a:r>
          </a:p>
          <a:p>
            <a:r>
              <a:rPr lang="en-US" dirty="0" smtClean="0">
                <a:cs typeface="Calibri"/>
              </a:rPr>
              <a:t>Maintain </a:t>
            </a:r>
            <a:r>
              <a:rPr lang="en-US" dirty="0">
                <a:cs typeface="Calibri"/>
              </a:rPr>
              <a:t>a set </a:t>
            </a:r>
            <a:r>
              <a:rPr lang="en-US" i="1" dirty="0">
                <a:cs typeface="Calibri"/>
              </a:rPr>
              <a:t>S</a:t>
            </a:r>
            <a:r>
              <a:rPr lang="en-US" dirty="0">
                <a:cs typeface="Calibri"/>
              </a:rPr>
              <a:t> of nodes whose final shortest path weights </a:t>
            </a:r>
            <a:r>
              <a:rPr lang="en-US" dirty="0" smtClean="0">
                <a:cs typeface="Calibri"/>
              </a:rPr>
              <a:t>have </a:t>
            </a:r>
            <a:r>
              <a:rPr lang="en-US" dirty="0">
                <a:cs typeface="Calibri"/>
              </a:rPr>
              <a:t>been determined </a:t>
            </a:r>
            <a:endParaRPr lang="en-US" dirty="0" smtClean="0">
              <a:cs typeface="Calibri"/>
            </a:endParaRPr>
          </a:p>
          <a:p>
            <a:r>
              <a:rPr lang="en-US" dirty="0">
                <a:cs typeface="Calibri"/>
              </a:rPr>
              <a:t>Repeatedly select</a:t>
            </a:r>
            <a:r>
              <a:rPr lang="en-US" dirty="0" smtClean="0">
                <a:cs typeface="Calibri"/>
              </a:rPr>
              <a:t> </a:t>
            </a:r>
            <a:r>
              <a:rPr lang="en-US" u="sng" dirty="0" smtClean="0">
                <a:cs typeface="Calibri"/>
              </a:rPr>
              <a:t>nodes not in </a:t>
            </a:r>
            <a:r>
              <a:rPr lang="en-US" i="1" u="sng" dirty="0" smtClean="0">
                <a:cs typeface="Calibri"/>
              </a:rPr>
              <a:t>S</a:t>
            </a:r>
            <a:r>
              <a:rPr lang="en-US" dirty="0" smtClean="0">
                <a:cs typeface="Calibri"/>
              </a:rPr>
              <a:t>, add them to </a:t>
            </a:r>
            <a:r>
              <a:rPr lang="en-US" i="1" dirty="0" smtClean="0">
                <a:cs typeface="Calibri"/>
              </a:rPr>
              <a:t>S</a:t>
            </a:r>
            <a:r>
              <a:rPr lang="en-US" dirty="0" smtClean="0">
                <a:cs typeface="Calibri"/>
              </a:rPr>
              <a:t>, relax their outgoing edges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609436"/>
              </p:ext>
            </p:extLst>
          </p:nvPr>
        </p:nvGraphicFramePr>
        <p:xfrm>
          <a:off x="5538451" y="1075209"/>
          <a:ext cx="2943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6" imgW="1397000" imgH="203200" progId="Equation.DSMT4">
                  <p:embed/>
                </p:oleObj>
              </mc:Choice>
              <mc:Fallback>
                <p:oleObj name="Equation" r:id="rId6" imgW="139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8451" y="1075209"/>
                        <a:ext cx="29432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9281"/>
              </p:ext>
            </p:extLst>
          </p:nvPr>
        </p:nvGraphicFramePr>
        <p:xfrm>
          <a:off x="6617373" y="2162024"/>
          <a:ext cx="2406939" cy="38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8" imgW="1219200" imgH="203200" progId="Equation.DSMT4">
                  <p:embed/>
                </p:oleObj>
              </mc:Choice>
              <mc:Fallback>
                <p:oleObj name="Equation" r:id="rId8" imgW="1219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17373" y="2162024"/>
                        <a:ext cx="2406939" cy="383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264995"/>
              </p:ext>
            </p:extLst>
          </p:nvPr>
        </p:nvGraphicFramePr>
        <p:xfrm>
          <a:off x="5276830" y="471594"/>
          <a:ext cx="3571811" cy="37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10" imgW="1917700" imgH="203200" progId="Equation.3">
                  <p:embed/>
                </p:oleObj>
              </mc:Choice>
              <mc:Fallback>
                <p:oleObj name="Equation" r:id="rId10" imgW="1917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76830" y="471594"/>
                        <a:ext cx="3571811" cy="37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" y="355600"/>
            <a:ext cx="5049520" cy="3446023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232399"/>
              </p:ext>
            </p:extLst>
          </p:nvPr>
        </p:nvGraphicFramePr>
        <p:xfrm>
          <a:off x="6199909" y="702994"/>
          <a:ext cx="2702426" cy="810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4" imgW="1397000" imgH="419100" progId="Equation.DSMT4">
                  <p:embed/>
                </p:oleObj>
              </mc:Choice>
              <mc:Fallback>
                <p:oleObj name="Equation" r:id="rId4" imgW="13970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9909" y="702994"/>
                        <a:ext cx="2702426" cy="810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3962954"/>
            <a:ext cx="3672408" cy="2634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460" y="3913228"/>
            <a:ext cx="3602564" cy="268412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99839" y="1108358"/>
            <a:ext cx="33560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1756" y="1445589"/>
            <a:ext cx="792608" cy="644143"/>
          </a:xfrm>
          <a:prstGeom prst="wedgeRoundRectCallout">
            <a:avLst>
              <a:gd name="adj1" fmla="val 100194"/>
              <a:gd name="adj2" fmla="val 13164"/>
              <a:gd name="adj3" fmla="val 16667"/>
            </a:avLst>
          </a:prstGeom>
          <a:solidFill>
            <a:srgbClr val="CCFFCC">
              <a:alpha val="46000"/>
            </a:srgbClr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Min</a:t>
            </a:r>
          </a:p>
          <a:p>
            <a:pPr algn="ctr"/>
            <a:r>
              <a:rPr lang="en-US" sz="1200" dirty="0" smtClean="0"/>
              <a:t>Priority</a:t>
            </a:r>
          </a:p>
          <a:p>
            <a:pPr algn="ctr"/>
            <a:r>
              <a:rPr lang="en-US" sz="1200" dirty="0" smtClean="0"/>
              <a:t>Queue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6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839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Dijkstra’s</a:t>
            </a:r>
            <a:r>
              <a:rPr lang="en-US" dirty="0">
                <a:cs typeface="Calibri"/>
              </a:rPr>
              <a:t> algorithm </a:t>
            </a:r>
            <a:r>
              <a:rPr lang="en-US" dirty="0" smtClean="0">
                <a:cs typeface="Calibri"/>
              </a:rPr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55600"/>
            <a:ext cx="5049520" cy="34460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336" y="4226560"/>
            <a:ext cx="3135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Complexity: it performs            </a:t>
            </a:r>
          </a:p>
          <a:p>
            <a:r>
              <a:rPr lang="el-GR" sz="2400" dirty="0" smtClean="0">
                <a:solidFill>
                  <a:srgbClr val="3366FF"/>
                </a:solidFill>
                <a:latin typeface="Calibri"/>
                <a:cs typeface="Calibri"/>
              </a:rPr>
              <a:t>Θ(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V) </a:t>
            </a:r>
            <a:r>
              <a:rPr lang="en-US" sz="2400" dirty="0" err="1" smtClean="0">
                <a:solidFill>
                  <a:srgbClr val="3366FF"/>
                </a:solidFill>
              </a:rPr>
              <a:t>addToQueue</a:t>
            </a:r>
            <a:r>
              <a:rPr lang="en-US" sz="2400" dirty="0" smtClean="0">
                <a:solidFill>
                  <a:srgbClr val="3366FF"/>
                </a:solidFill>
              </a:rPr>
              <a:t>()</a:t>
            </a:r>
            <a:endParaRPr lang="en-US" sz="2400" dirty="0" smtClean="0">
              <a:solidFill>
                <a:srgbClr val="3366FF"/>
              </a:solidFill>
              <a:latin typeface="Calibri"/>
              <a:cs typeface="Calibri"/>
            </a:endParaRPr>
          </a:p>
          <a:p>
            <a:r>
              <a:rPr lang="el-GR" sz="2400" dirty="0" smtClean="0">
                <a:solidFill>
                  <a:srgbClr val="3366FF"/>
                </a:solidFill>
                <a:latin typeface="Calibri"/>
                <a:cs typeface="Calibri"/>
              </a:rPr>
              <a:t>Θ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(V) extract-min()</a:t>
            </a:r>
          </a:p>
          <a:p>
            <a:r>
              <a:rPr lang="el-GR" sz="2400" dirty="0" smtClean="0">
                <a:solidFill>
                  <a:srgbClr val="3366FF"/>
                </a:solidFill>
                <a:latin typeface="Calibri"/>
                <a:cs typeface="Calibri"/>
              </a:rPr>
              <a:t>Θ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(E) </a:t>
            </a:r>
            <a:r>
              <a:rPr lang="en-US" sz="2400" dirty="0" err="1" smtClean="0">
                <a:solidFill>
                  <a:srgbClr val="3366FF"/>
                </a:solidFill>
                <a:latin typeface="Calibri"/>
                <a:cs typeface="Calibri"/>
              </a:rPr>
              <a:t>decrease_key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() </a:t>
            </a:r>
          </a:p>
          <a:p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   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0800" y="4206240"/>
            <a:ext cx="13801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Array</a:t>
            </a:r>
          </a:p>
          <a:p>
            <a:r>
              <a:rPr lang="en-US" sz="2400" dirty="0" smtClean="0">
                <a:latin typeface="Calibri"/>
                <a:cs typeface="Calibri"/>
              </a:rPr>
              <a:t>x </a:t>
            </a:r>
            <a:r>
              <a:rPr lang="el-GR" sz="2400" dirty="0" smtClean="0">
                <a:latin typeface="Calibri"/>
                <a:cs typeface="Calibri"/>
              </a:rPr>
              <a:t>Θ(1)</a:t>
            </a:r>
          </a:p>
          <a:p>
            <a:r>
              <a:rPr lang="en-US" sz="2400" dirty="0" smtClean="0">
                <a:latin typeface="Calibri"/>
                <a:cs typeface="Calibri"/>
              </a:rPr>
              <a:t>x </a:t>
            </a:r>
            <a:r>
              <a:rPr lang="el-GR" sz="2400" dirty="0" smtClean="0">
                <a:latin typeface="Calibri"/>
                <a:cs typeface="Calibri"/>
              </a:rPr>
              <a:t>Θ</a:t>
            </a:r>
            <a:r>
              <a:rPr lang="en-US" sz="2400" dirty="0" smtClean="0">
                <a:latin typeface="Calibri"/>
                <a:cs typeface="Calibri"/>
              </a:rPr>
              <a:t>(V)</a:t>
            </a:r>
          </a:p>
          <a:p>
            <a:r>
              <a:rPr lang="en-US" sz="2400" dirty="0" smtClean="0">
                <a:latin typeface="Calibri"/>
                <a:cs typeface="Calibri"/>
              </a:rPr>
              <a:t>x </a:t>
            </a:r>
            <a:r>
              <a:rPr lang="el-GR" sz="2400" dirty="0">
                <a:latin typeface="Calibri"/>
                <a:cs typeface="Calibri"/>
              </a:rPr>
              <a:t>Θ</a:t>
            </a:r>
            <a:r>
              <a:rPr lang="en-US" sz="2400" dirty="0" smtClean="0">
                <a:latin typeface="Calibri"/>
                <a:cs typeface="Calibri"/>
              </a:rPr>
              <a:t>(1)</a:t>
            </a:r>
          </a:p>
          <a:p>
            <a:r>
              <a:rPr lang="en-US" sz="2400" dirty="0" smtClean="0">
                <a:latin typeface="Calibri"/>
                <a:cs typeface="Calibri"/>
              </a:rPr>
              <a:t>= </a:t>
            </a:r>
            <a:r>
              <a:rPr lang="el-GR" sz="2400" dirty="0" smtClean="0">
                <a:latin typeface="Calibri"/>
                <a:cs typeface="Calibri"/>
              </a:rPr>
              <a:t>Θ</a:t>
            </a:r>
            <a:r>
              <a:rPr lang="en-US" sz="2400" dirty="0" smtClean="0">
                <a:latin typeface="Calibri"/>
                <a:cs typeface="Calibri"/>
              </a:rPr>
              <a:t>(V</a:t>
            </a:r>
            <a:r>
              <a:rPr lang="en-US" sz="2400" baseline="30000" dirty="0" smtClean="0">
                <a:latin typeface="Calibri"/>
                <a:cs typeface="Calibri"/>
              </a:rPr>
              <a:t>2</a:t>
            </a:r>
            <a:r>
              <a:rPr lang="en-US" sz="2400" dirty="0" smtClean="0">
                <a:latin typeface="Calibri"/>
                <a:cs typeface="Calibri"/>
              </a:rPr>
              <a:t>+E)</a:t>
            </a:r>
          </a:p>
          <a:p>
            <a:r>
              <a:rPr lang="en-US" sz="2400" dirty="0" smtClean="0">
                <a:latin typeface="Calibri"/>
                <a:cs typeface="Calibri"/>
              </a:rPr>
              <a:t>= </a:t>
            </a:r>
            <a:r>
              <a:rPr lang="el-GR" sz="2400" dirty="0" smtClean="0">
                <a:latin typeface="Calibri"/>
                <a:cs typeface="Calibri"/>
              </a:rPr>
              <a:t>Θ</a:t>
            </a:r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smtClean="0">
                <a:latin typeface="Calibri"/>
                <a:cs typeface="Calibri"/>
              </a:rPr>
              <a:t>V</a:t>
            </a:r>
            <a:r>
              <a:rPr lang="en-US" sz="2400" baseline="30000" dirty="0" smtClean="0">
                <a:latin typeface="Calibri"/>
                <a:cs typeface="Calibri"/>
              </a:rPr>
              <a:t>2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4236720"/>
            <a:ext cx="20152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Binary-heap</a:t>
            </a:r>
          </a:p>
          <a:p>
            <a:r>
              <a:rPr lang="en-US" sz="2400" dirty="0" smtClean="0">
                <a:latin typeface="Calibri"/>
                <a:cs typeface="Calibri"/>
              </a:rPr>
              <a:t>x </a:t>
            </a:r>
            <a:r>
              <a:rPr lang="el-GR" sz="2400" dirty="0" smtClean="0">
                <a:latin typeface="Calibri"/>
                <a:cs typeface="Calibri"/>
              </a:rPr>
              <a:t>Θ(</a:t>
            </a:r>
            <a:r>
              <a:rPr lang="en-US" sz="2400" dirty="0" err="1" smtClean="0">
                <a:latin typeface="Calibri"/>
                <a:cs typeface="Calibri"/>
              </a:rPr>
              <a:t>logV</a:t>
            </a:r>
            <a:r>
              <a:rPr lang="el-GR" sz="2400" dirty="0" smtClean="0">
                <a:latin typeface="Calibri"/>
                <a:cs typeface="Calibri"/>
              </a:rPr>
              <a:t>)</a:t>
            </a:r>
          </a:p>
          <a:p>
            <a:r>
              <a:rPr lang="en-US" sz="2400" dirty="0" smtClean="0">
                <a:latin typeface="Calibri"/>
                <a:cs typeface="Calibri"/>
              </a:rPr>
              <a:t>x </a:t>
            </a:r>
            <a:r>
              <a:rPr lang="el-GR" sz="2400" dirty="0" smtClean="0">
                <a:latin typeface="Calibri"/>
                <a:cs typeface="Calibri"/>
              </a:rPr>
              <a:t>Θ</a:t>
            </a: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logV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  <a:p>
            <a:r>
              <a:rPr lang="en-US" sz="2400" dirty="0" smtClean="0">
                <a:latin typeface="Calibri"/>
                <a:cs typeface="Calibri"/>
              </a:rPr>
              <a:t>x </a:t>
            </a:r>
            <a:r>
              <a:rPr lang="el-GR" sz="2400" dirty="0">
                <a:latin typeface="Calibri"/>
                <a:cs typeface="Calibri"/>
              </a:rPr>
              <a:t>Θ</a:t>
            </a: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logV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  <a:p>
            <a:r>
              <a:rPr lang="en-US" sz="2400" dirty="0" smtClean="0">
                <a:latin typeface="Calibri"/>
                <a:cs typeface="Calibri"/>
              </a:rPr>
              <a:t>= </a:t>
            </a:r>
            <a:r>
              <a:rPr lang="el-GR" sz="2400" dirty="0" smtClean="0">
                <a:latin typeface="Calibri"/>
                <a:cs typeface="Calibri"/>
              </a:rPr>
              <a:t>Θ</a:t>
            </a:r>
            <a:r>
              <a:rPr lang="en-US" sz="2400" dirty="0" smtClean="0">
                <a:latin typeface="Calibri"/>
                <a:cs typeface="Calibri"/>
              </a:rPr>
              <a:t>((V+E)</a:t>
            </a:r>
            <a:r>
              <a:rPr lang="en-US" sz="2400" dirty="0" err="1" smtClean="0">
                <a:latin typeface="Calibri"/>
                <a:cs typeface="Calibri"/>
              </a:rPr>
              <a:t>logV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404" y="4267200"/>
            <a:ext cx="18285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Fib-heap</a:t>
            </a:r>
          </a:p>
          <a:p>
            <a:r>
              <a:rPr lang="en-US" sz="2400" dirty="0" smtClean="0">
                <a:latin typeface="Calibri"/>
                <a:cs typeface="Calibri"/>
              </a:rPr>
              <a:t>x </a:t>
            </a:r>
            <a:r>
              <a:rPr lang="el-GR" sz="2400" dirty="0" smtClean="0">
                <a:latin typeface="Calibri"/>
                <a:cs typeface="Calibri"/>
              </a:rPr>
              <a:t>Θ(</a:t>
            </a:r>
            <a:r>
              <a:rPr lang="en-US" sz="2400" dirty="0" smtClean="0">
                <a:latin typeface="Calibri"/>
                <a:cs typeface="Calibri"/>
              </a:rPr>
              <a:t>1</a:t>
            </a:r>
            <a:r>
              <a:rPr lang="el-GR" sz="2400" dirty="0" smtClean="0">
                <a:latin typeface="Calibri"/>
                <a:cs typeface="Calibri"/>
              </a:rPr>
              <a:t>)</a:t>
            </a:r>
          </a:p>
          <a:p>
            <a:r>
              <a:rPr lang="en-US" sz="2400" dirty="0" smtClean="0">
                <a:latin typeface="Calibri"/>
                <a:cs typeface="Calibri"/>
              </a:rPr>
              <a:t>x </a:t>
            </a:r>
            <a:r>
              <a:rPr lang="el-GR" sz="2400" dirty="0" smtClean="0">
                <a:latin typeface="Calibri"/>
                <a:cs typeface="Calibri"/>
              </a:rPr>
              <a:t>Θ</a:t>
            </a: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logV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  <a:p>
            <a:r>
              <a:rPr lang="en-US" sz="2400" dirty="0" smtClean="0">
                <a:latin typeface="Calibri"/>
                <a:cs typeface="Calibri"/>
              </a:rPr>
              <a:t>x </a:t>
            </a:r>
            <a:r>
              <a:rPr lang="el-GR" sz="2400" dirty="0">
                <a:solidFill>
                  <a:srgbClr val="FF0000"/>
                </a:solidFill>
                <a:latin typeface="Calibri"/>
                <a:cs typeface="Calibri"/>
              </a:rPr>
              <a:t>Θ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</a:p>
          <a:p>
            <a:r>
              <a:rPr lang="en-US" sz="2400" dirty="0" smtClean="0">
                <a:latin typeface="Calibri"/>
                <a:cs typeface="Calibri"/>
              </a:rPr>
              <a:t>= </a:t>
            </a:r>
            <a:r>
              <a:rPr lang="el-GR" sz="2400" dirty="0" smtClean="0">
                <a:latin typeface="Calibri"/>
                <a:cs typeface="Calibri"/>
              </a:rPr>
              <a:t>Θ</a:t>
            </a: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VlogV+E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3860800" y="4318000"/>
            <a:ext cx="20320" cy="2021840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5181600" y="4338320"/>
            <a:ext cx="20320" cy="2021840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7315200" y="4378960"/>
            <a:ext cx="20320" cy="2021840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870960" y="4663440"/>
            <a:ext cx="4734560" cy="20320"/>
          </a:xfrm>
          <a:prstGeom prst="line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5885874" y="969819"/>
            <a:ext cx="2369126" cy="496454"/>
          </a:xfrm>
          <a:prstGeom prst="wedgeRectCallout">
            <a:avLst>
              <a:gd name="adj1" fmla="val -56763"/>
              <a:gd name="adj2" fmla="val -26389"/>
            </a:avLst>
          </a:prstGeom>
          <a:solidFill>
            <a:srgbClr val="CCFFCC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all vertex to Queue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4946074" y="2380674"/>
            <a:ext cx="2369126" cy="496454"/>
          </a:xfrm>
          <a:prstGeom prst="wedgeRectCallout">
            <a:avLst>
              <a:gd name="adj1" fmla="val -59200"/>
              <a:gd name="adj2" fmla="val -14761"/>
            </a:avLst>
          </a:prstGeom>
          <a:solidFill>
            <a:srgbClr val="CCFFCC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Extract-min()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4433917" y="3422074"/>
            <a:ext cx="2369126" cy="496454"/>
          </a:xfrm>
          <a:prstGeom prst="wedgeRectCallout">
            <a:avLst>
              <a:gd name="adj1" fmla="val -59200"/>
              <a:gd name="adj2" fmla="val -14761"/>
            </a:avLst>
          </a:prstGeom>
          <a:solidFill>
            <a:srgbClr val="CCFFCC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Decrease_key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heap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1759227"/>
          </a:xfrm>
        </p:spPr>
        <p:txBody>
          <a:bodyPr/>
          <a:lstStyle/>
          <a:p>
            <a:r>
              <a:rPr lang="en-US" dirty="0" smtClean="0"/>
              <a:t>Min Heap: consolidate tree after each insert</a:t>
            </a:r>
          </a:p>
          <a:p>
            <a:r>
              <a:rPr lang="en-US" dirty="0" smtClean="0"/>
              <a:t>Fibonacci heap: lazily defer consolidation until next delete-min()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2670" y="2967289"/>
            <a:ext cx="7032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Try it out: 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://www.cs.usfca.edu/~galles/JavascriptVisual/</a:t>
            </a:r>
            <a:r>
              <a:rPr lang="en-US" dirty="0" smtClean="0">
                <a:hlinkClick r:id="rId2"/>
              </a:rPr>
              <a:t>FibonacciHeap.html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Insert new node: No change in the heap</a:t>
            </a:r>
          </a:p>
          <a:p>
            <a:pPr marL="342900" indent="-342900">
              <a:buAutoNum type="arabicParenR"/>
            </a:pPr>
            <a:r>
              <a:rPr lang="en-US" dirty="0" smtClean="0"/>
              <a:t>Delete-min: big change in the heap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119" y="5534303"/>
            <a:ext cx="8712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You don’t need to know how Fib heap works (out of syllabus)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Just need to know, by using Fib Heap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Dijkstra’s</a:t>
            </a:r>
            <a:r>
              <a:rPr lang="en-US" sz="2400" dirty="0" smtClean="0">
                <a:solidFill>
                  <a:srgbClr val="FF0000"/>
                </a:solidFill>
              </a:rPr>
              <a:t> run in O(</a:t>
            </a:r>
            <a:r>
              <a:rPr lang="en-US" sz="2400" dirty="0" err="1" smtClean="0">
                <a:solidFill>
                  <a:srgbClr val="FF0000"/>
                </a:solidFill>
              </a:rPr>
              <a:t>VlogV+E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2670" y="4417737"/>
            <a:ext cx="7519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good tutorial: 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://www.growingwiththeweb.com/2014/06/fibonacci-</a:t>
            </a:r>
            <a:r>
              <a:rPr lang="en-US" dirty="0" smtClean="0">
                <a:hlinkClick r:id="rId3"/>
              </a:rPr>
              <a:t>heap.html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1" y="692696"/>
            <a:ext cx="88142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Calibri"/>
                <a:cs typeface="Calibri"/>
              </a:rPr>
              <a:t>Invariant</a:t>
            </a:r>
            <a:r>
              <a:rPr lang="en-US" sz="2000" dirty="0" smtClean="0">
                <a:latin typeface="Calibri"/>
                <a:cs typeface="Calibri"/>
              </a:rPr>
              <a:t>: 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- The set </a:t>
            </a:r>
            <a:r>
              <a:rPr lang="en-US" sz="2000" i="1" dirty="0" smtClean="0">
                <a:latin typeface="Calibri"/>
                <a:cs typeface="Calibri"/>
              </a:rPr>
              <a:t>S</a:t>
            </a:r>
            <a:r>
              <a:rPr lang="en-US" sz="2000" dirty="0" smtClean="0">
                <a:latin typeface="Calibri"/>
                <a:cs typeface="Calibri"/>
              </a:rPr>
              <a:t> contains nodes which are done (shortest distance calculated)</a:t>
            </a:r>
          </a:p>
          <a:p>
            <a:r>
              <a:rPr lang="en-US" sz="2000" dirty="0" smtClean="0">
                <a:latin typeface="Calibri"/>
                <a:cs typeface="Calibri"/>
              </a:rPr>
              <a:t>	- Now, we choose v: the minimum in Q (by extract-min(Q))</a:t>
            </a:r>
          </a:p>
          <a:p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- Then, we add v to S</a:t>
            </a:r>
          </a:p>
          <a:p>
            <a:r>
              <a:rPr lang="en-US" sz="2000" dirty="0" smtClean="0">
                <a:latin typeface="Calibri"/>
                <a:cs typeface="Calibri"/>
              </a:rPr>
              <a:t>- we need to prove that when we add a new node </a:t>
            </a:r>
            <a:r>
              <a:rPr lang="en-US" sz="2000" i="1" dirty="0">
                <a:latin typeface="Calibri"/>
                <a:cs typeface="Calibri"/>
              </a:rPr>
              <a:t>v</a:t>
            </a:r>
            <a:r>
              <a:rPr lang="en-US" sz="2000" i="1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to </a:t>
            </a:r>
            <a:r>
              <a:rPr lang="en-US" sz="2000" i="1" dirty="0" smtClean="0">
                <a:latin typeface="Calibri"/>
                <a:cs typeface="Calibri"/>
              </a:rPr>
              <a:t>S,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050483"/>
              </p:ext>
            </p:extLst>
          </p:nvPr>
        </p:nvGraphicFramePr>
        <p:xfrm>
          <a:off x="6165663" y="1978320"/>
          <a:ext cx="992645" cy="30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4" imgW="660400" imgH="203200" progId="Equation.3">
                  <p:embed/>
                </p:oleObj>
              </mc:Choice>
              <mc:Fallback>
                <p:oleObj name="Equation" r:id="rId4" imgW="660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65663" y="1978320"/>
                        <a:ext cx="992645" cy="305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057" y="2850639"/>
            <a:ext cx="6131271" cy="3354069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009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Calibri"/>
              </a:rPr>
              <a:t>Proof of correctness of </a:t>
            </a:r>
            <a:r>
              <a:rPr lang="en-US" dirty="0" err="1" smtClean="0">
                <a:cs typeface="Calibri"/>
              </a:rPr>
              <a:t>Dijkstra’s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Proof of correctness of </a:t>
            </a:r>
            <a:r>
              <a:rPr lang="en-US" dirty="0" err="1">
                <a:cs typeface="Calibri"/>
              </a:rPr>
              <a:t>Dijkstra’s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300" y="950588"/>
            <a:ext cx="8471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Case 1: </a:t>
            </a:r>
          </a:p>
          <a:p>
            <a:r>
              <a:rPr lang="en-US" sz="2000" i="1" dirty="0" err="1" smtClean="0"/>
              <a:t>v.d</a:t>
            </a:r>
            <a:r>
              <a:rPr lang="en-US" sz="2000" dirty="0" smtClean="0"/>
              <a:t> = 10, which is the smallest in </a:t>
            </a:r>
            <a:r>
              <a:rPr lang="en-US" sz="2000" i="1" dirty="0" smtClean="0"/>
              <a:t>Q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Is it possible that, after we add v to S, </a:t>
            </a:r>
            <a:r>
              <a:rPr lang="en-US" sz="2000" dirty="0" err="1" smtClean="0"/>
              <a:t>v.d</a:t>
            </a:r>
            <a:r>
              <a:rPr lang="en-US" sz="2000" dirty="0" smtClean="0"/>
              <a:t> is not the shortest distance from s?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 particular, have another shorter path s-&gt;x-&gt;v = 9?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13" name="Picture 12" descr="Screen Shot 2015-11-14 at 5.55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2" y="2385291"/>
            <a:ext cx="5286303" cy="26316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0364" y="5016900"/>
            <a:ext cx="8185727" cy="1240736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/>
              <a:t>Answer: NO! It is impossible</a:t>
            </a:r>
          </a:p>
          <a:p>
            <a:endParaRPr lang="en-US" dirty="0"/>
          </a:p>
          <a:p>
            <a:r>
              <a:rPr lang="en-US" dirty="0" smtClean="0"/>
              <a:t>Since (</a:t>
            </a:r>
            <a:r>
              <a:rPr lang="en-US" dirty="0" err="1" smtClean="0"/>
              <a:t>x,v</a:t>
            </a:r>
            <a:r>
              <a:rPr lang="en-US" dirty="0" smtClean="0"/>
              <a:t>) must have been relaxed in the past,</a:t>
            </a:r>
          </a:p>
          <a:p>
            <a:r>
              <a:rPr lang="en-US" dirty="0" smtClean="0"/>
              <a:t>the statement “</a:t>
            </a:r>
            <a:r>
              <a:rPr lang="en-US" u="sng" dirty="0" err="1" smtClean="0"/>
              <a:t>v.d</a:t>
            </a:r>
            <a:r>
              <a:rPr lang="en-US" u="sng" dirty="0"/>
              <a:t> </a:t>
            </a:r>
            <a:r>
              <a:rPr lang="en-US" u="sng" dirty="0" smtClean="0"/>
              <a:t>= 10 which is the smallest in Q</a:t>
            </a:r>
            <a:r>
              <a:rPr lang="en-US" dirty="0" smtClean="0"/>
              <a:t>” must be wrong.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19" y="1019124"/>
            <a:ext cx="8843076" cy="48687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sym typeface="Symbol" pitchFamily="-108" charset="2"/>
              </a:rPr>
              <a:t>Bellman-Ford: O(VE), not good….</a:t>
            </a:r>
          </a:p>
          <a:p>
            <a:r>
              <a:rPr lang="en-US" sz="2800" dirty="0" smtClean="0">
                <a:solidFill>
                  <a:schemeClr val="tx1"/>
                </a:solidFill>
                <a:sym typeface="Symbol" pitchFamily="-108" charset="2"/>
              </a:rPr>
              <a:t>Let’s do something smarter today.</a:t>
            </a:r>
          </a:p>
          <a:p>
            <a:endParaRPr lang="en-US" sz="2800" dirty="0">
              <a:solidFill>
                <a:schemeClr val="tx1"/>
              </a:solidFill>
              <a:sym typeface="Symbol" pitchFamily="-108" charset="2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sym typeface="Symbol" pitchFamily="-108" charset="2"/>
              </a:rPr>
              <a:t>Dijkstra’s</a:t>
            </a:r>
            <a:r>
              <a:rPr lang="en-US" sz="2800" dirty="0" smtClean="0">
                <a:solidFill>
                  <a:schemeClr val="tx1"/>
                </a:solidFill>
                <a:sym typeface="Symbol" pitchFamily="-108" charset="2"/>
              </a:rPr>
              <a:t> algorithm: </a:t>
            </a:r>
            <a:r>
              <a:rPr lang="en-US" sz="2800" i="1" dirty="0" smtClean="0">
                <a:solidFill>
                  <a:schemeClr val="tx1"/>
                </a:solidFill>
                <a:sym typeface="Symbol" pitchFamily="-108" charset="2"/>
              </a:rPr>
              <a:t>O</a:t>
            </a:r>
            <a:r>
              <a:rPr lang="en-US" sz="2800" dirty="0" smtClean="0">
                <a:solidFill>
                  <a:schemeClr val="tx1"/>
                </a:solidFill>
                <a:sym typeface="Symbol" pitchFamily="-108" charset="2"/>
              </a:rPr>
              <a:t>(</a:t>
            </a:r>
            <a:r>
              <a:rPr lang="en-US" sz="2800" i="1" dirty="0" smtClean="0">
                <a:solidFill>
                  <a:schemeClr val="tx1"/>
                </a:solidFill>
                <a:sym typeface="Symbol" pitchFamily="-108" charset="2"/>
              </a:rPr>
              <a:t>V </a:t>
            </a:r>
            <a:r>
              <a:rPr lang="en-US" sz="2800" dirty="0" err="1" smtClean="0">
                <a:solidFill>
                  <a:schemeClr val="tx1"/>
                </a:solidFill>
                <a:sym typeface="Symbol" pitchFamily="-108" charset="2"/>
              </a:rPr>
              <a:t>log</a:t>
            </a:r>
            <a:r>
              <a:rPr lang="en-US" sz="2800" i="1" dirty="0" err="1" smtClean="0">
                <a:solidFill>
                  <a:schemeClr val="tx1"/>
                </a:solidFill>
                <a:sym typeface="Symbol" pitchFamily="-108" charset="2"/>
              </a:rPr>
              <a:t>V</a:t>
            </a:r>
            <a:r>
              <a:rPr lang="en-US" sz="2800" dirty="0" err="1" smtClean="0">
                <a:solidFill>
                  <a:schemeClr val="tx1"/>
                </a:solidFill>
                <a:sym typeface="Symbol" pitchFamily="-108" charset="2"/>
              </a:rPr>
              <a:t>+</a:t>
            </a:r>
            <a:r>
              <a:rPr lang="en-US" sz="2800" i="1" dirty="0" err="1" smtClean="0">
                <a:solidFill>
                  <a:schemeClr val="tx1"/>
                </a:solidFill>
                <a:sym typeface="Symbol" pitchFamily="-108" charset="2"/>
              </a:rPr>
              <a:t>E</a:t>
            </a:r>
            <a:r>
              <a:rPr lang="en-US" sz="2800" dirty="0" smtClean="0">
                <a:solidFill>
                  <a:schemeClr val="tx1"/>
                </a:solidFill>
                <a:sym typeface="Symbol" pitchFamily="-108" charset="2"/>
              </a:rPr>
              <a:t>)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8370888" y="6234113"/>
            <a:ext cx="1841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7" y="2205137"/>
            <a:ext cx="4514590" cy="26922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Proof of correctness of </a:t>
            </a:r>
            <a:r>
              <a:rPr lang="en-US" dirty="0" err="1">
                <a:cs typeface="Calibri"/>
              </a:rPr>
              <a:t>Dijkstra’s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3421" y="881698"/>
            <a:ext cx="8317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Case 2: </a:t>
            </a:r>
          </a:p>
          <a:p>
            <a:r>
              <a:rPr lang="en-US" sz="2000" i="1" dirty="0" err="1"/>
              <a:t>v.d</a:t>
            </a:r>
            <a:r>
              <a:rPr lang="en-US" sz="2000" dirty="0"/>
              <a:t> = 10, which is the smallest in </a:t>
            </a:r>
            <a:r>
              <a:rPr lang="en-US" sz="2000" i="1" dirty="0"/>
              <a:t>Q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Is it possible that, after we add v to S, </a:t>
            </a:r>
            <a:r>
              <a:rPr lang="en-US" sz="2000" dirty="0" err="1"/>
              <a:t>v.d</a:t>
            </a:r>
            <a:r>
              <a:rPr lang="en-US" sz="2000" dirty="0"/>
              <a:t> is not the shortest distance from s?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 particular, have another shorter path s-&gt;x-</a:t>
            </a:r>
            <a:r>
              <a:rPr lang="en-US" sz="2000" dirty="0" smtClean="0">
                <a:solidFill>
                  <a:srgbClr val="FF0000"/>
                </a:solidFill>
              </a:rPr>
              <a:t>&gt;y-&gt;v </a:t>
            </a:r>
            <a:r>
              <a:rPr lang="en-US" sz="2000" dirty="0">
                <a:solidFill>
                  <a:srgbClr val="FF0000"/>
                </a:solidFill>
              </a:rPr>
              <a:t>= 9?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364" y="5016900"/>
            <a:ext cx="8185727" cy="1240736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/>
              <a:t>Answer: NO! It is impossible</a:t>
            </a:r>
            <a:endParaRPr lang="en-US" dirty="0"/>
          </a:p>
          <a:p>
            <a:r>
              <a:rPr lang="en-US" dirty="0" smtClean="0"/>
              <a:t>Since y and v are both in Q</a:t>
            </a:r>
          </a:p>
          <a:p>
            <a:r>
              <a:rPr lang="en-US" dirty="0"/>
              <a:t>S</a:t>
            </a:r>
            <a:r>
              <a:rPr lang="en-US" dirty="0" smtClean="0"/>
              <a:t>o, </a:t>
            </a:r>
            <a:r>
              <a:rPr lang="en-US" dirty="0" err="1" smtClean="0"/>
              <a:t>y.d</a:t>
            </a:r>
            <a:r>
              <a:rPr lang="en-US" dirty="0" smtClean="0"/>
              <a:t> must be larger than </a:t>
            </a:r>
            <a:r>
              <a:rPr lang="en-US" dirty="0" err="1" smtClean="0"/>
              <a:t>v.d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Color[v]:</a:t>
            </a:r>
          </a:p>
          <a:p>
            <a:pPr lvl="1"/>
            <a:r>
              <a:rPr lang="en-US" dirty="0" smtClean="0"/>
              <a:t>if it is W, that means set Q (unexplored)</a:t>
            </a:r>
          </a:p>
          <a:p>
            <a:pPr lvl="1"/>
            <a:r>
              <a:rPr lang="en-US" dirty="0" smtClean="0"/>
              <a:t>If it is B, that means set S (explored, done)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[v]: parent of v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616227"/>
          </a:xfrm>
        </p:spPr>
        <p:txBody>
          <a:bodyPr/>
          <a:lstStyle/>
          <a:p>
            <a:r>
              <a:rPr lang="en-US" dirty="0" smtClean="0"/>
              <a:t>It can find the shortest path from s to any note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3519" y="5864527"/>
            <a:ext cx="8733950" cy="61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E.g. s-&gt;t=8, s-&gt;c=5, s-&gt;x=9, s-&gt;z=7</a:t>
            </a:r>
            <a:endParaRPr lang="en-US" dirty="0"/>
          </a:p>
        </p:txBody>
      </p:sp>
      <p:pic>
        <p:nvPicPr>
          <p:cNvPr id="7" name="Picture 6" descr="Screen Shot 2015-11-14 at 11.4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7" y="1710546"/>
            <a:ext cx="5001103" cy="39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939499"/>
          </a:xfrm>
        </p:spPr>
        <p:txBody>
          <a:bodyPr/>
          <a:lstStyle/>
          <a:p>
            <a:r>
              <a:rPr lang="en-US" dirty="0" smtClean="0"/>
              <a:t>Google 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dijkstra-map-google-resul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3" y="2206958"/>
            <a:ext cx="8220364" cy="25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662409"/>
          </a:xfrm>
        </p:spPr>
        <p:txBody>
          <a:bodyPr/>
          <a:lstStyle/>
          <a:p>
            <a:r>
              <a:rPr lang="en-US" dirty="0" smtClean="0"/>
              <a:t>VLSI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8" y="1639455"/>
            <a:ext cx="4254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754772"/>
          </a:xfrm>
        </p:spPr>
        <p:txBody>
          <a:bodyPr/>
          <a:lstStyle/>
          <a:p>
            <a:r>
              <a:rPr lang="en-US" dirty="0" smtClean="0"/>
              <a:t>Verify the Six degree separation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DegreesOfSeparatio_2062823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6" y="1731818"/>
            <a:ext cx="6523182" cy="4082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636" y="5934516"/>
            <a:ext cx="706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Actually it is now &lt;4. Thanks to Facebook / Instagram…</a:t>
            </a:r>
          </a:p>
        </p:txBody>
      </p:sp>
    </p:spTree>
    <p:extLst>
      <p:ext uri="{BB962C8B-B14F-4D97-AF65-F5344CB8AC3E}">
        <p14:creationId xmlns:p14="http://schemas.microsoft.com/office/powerpoint/2010/main" val="31205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662409"/>
          </a:xfrm>
        </p:spPr>
        <p:txBody>
          <a:bodyPr>
            <a:normAutofit/>
          </a:bodyPr>
          <a:lstStyle/>
          <a:p>
            <a:r>
              <a:rPr lang="en-US" dirty="0" smtClean="0"/>
              <a:t>Automatic music arrangement (e.g. voice leading)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5" y="1992745"/>
            <a:ext cx="7354455" cy="27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858681"/>
          </a:xfrm>
        </p:spPr>
        <p:txBody>
          <a:bodyPr/>
          <a:lstStyle/>
          <a:p>
            <a:r>
              <a:rPr lang="en-US" dirty="0" smtClean="0"/>
              <a:t>Road distance / railway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1819" y="5426363"/>
            <a:ext cx="778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Ok…. You already expect that I will talk about myself today…</a:t>
            </a:r>
          </a:p>
          <a:p>
            <a:r>
              <a:rPr lang="en-US" sz="2400" i="1" dirty="0" smtClean="0"/>
              <a:t>I should stop here </a:t>
            </a:r>
            <a:r>
              <a:rPr lang="en-US" sz="2400" i="1" dirty="0" smtClean="0">
                <a:sym typeface="Wingdings"/>
              </a:rPr>
              <a:t></a:t>
            </a:r>
            <a:endParaRPr lang="en-US" sz="2400" i="1" dirty="0" smtClean="0"/>
          </a:p>
        </p:txBody>
      </p:sp>
      <p:pic>
        <p:nvPicPr>
          <p:cNvPr id="8" name="Picture 7" descr="Screen-shot-2010-10-20-at-1.56.44-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3" y="1607901"/>
            <a:ext cx="6262026" cy="350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805025"/>
            <a:ext cx="8733950" cy="54473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cs typeface="Calibri"/>
              </a:rPr>
              <a:t>To calculate the </a:t>
            </a:r>
            <a:r>
              <a:rPr lang="en-US" altLang="zh-TW" dirty="0" smtClean="0">
                <a:solidFill>
                  <a:srgbClr val="FF0000"/>
                </a:solidFill>
                <a:cs typeface="Calibri"/>
              </a:rPr>
              <a:t>shortest distance</a:t>
            </a:r>
            <a:r>
              <a:rPr lang="en-US" altLang="zh-TW" dirty="0" smtClean="0">
                <a:solidFill>
                  <a:srgbClr val="000000"/>
                </a:solidFill>
                <a:cs typeface="Calibri"/>
              </a:rPr>
              <a:t>, we need to perform relaxation </a:t>
            </a:r>
            <a:r>
              <a:rPr lang="en-US" altLang="zh-TW" dirty="0">
                <a:solidFill>
                  <a:srgbClr val="FF0000"/>
                </a:solidFill>
                <a:cs typeface="Calibri"/>
              </a:rPr>
              <a:t>along the shortest path </a:t>
            </a:r>
            <a:r>
              <a:rPr lang="en-US" altLang="zh-TW" dirty="0" smtClean="0">
                <a:solidFill>
                  <a:srgbClr val="FF0000"/>
                </a:solidFill>
                <a:cs typeface="Calibri"/>
              </a:rPr>
              <a:t>tree</a:t>
            </a:r>
            <a:r>
              <a:rPr lang="en-US" altLang="zh-TW" dirty="0">
                <a:solidFill>
                  <a:srgbClr val="000000"/>
                </a:solidFill>
                <a:cs typeface="Calibri"/>
              </a:rPr>
              <a:t>.</a:t>
            </a:r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cs typeface="Calibri"/>
              </a:rPr>
              <a:t>But how to find the shortest path tree? We need to solve the whole problem first! (e.g. by Bellman-ford, in O(VE))</a:t>
            </a:r>
          </a:p>
          <a:p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cs typeface="Calibri"/>
              </a:rPr>
              <a:t>Is there any special case, so that we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can </a:t>
            </a:r>
            <a:endParaRPr lang="en-US" dirty="0" smtClean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cs typeface="Calibri"/>
              </a:rPr>
              <a:t>First, guess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the sequence of the 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relaxations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Calibri"/>
              </a:rPr>
              <a:t>hence just need to relax each edge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only once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? </a:t>
            </a:r>
          </a:p>
          <a:p>
            <a:r>
              <a:rPr lang="en-US" dirty="0" smtClean="0">
                <a:solidFill>
                  <a:srgbClr val="FF0000"/>
                </a:solidFill>
                <a:cs typeface="Calibri"/>
              </a:rPr>
              <a:t>YES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! See next page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0" y="2371366"/>
            <a:ext cx="2840644" cy="195067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12588</TotalTime>
  <Words>859</Words>
  <Application>Microsoft Office PowerPoint</Application>
  <PresentationFormat>On-screen Show (4:3)</PresentationFormat>
  <Paragraphs>161</Paragraphs>
  <Slides>21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新細明體</vt:lpstr>
      <vt:lpstr>Arial</vt:lpstr>
      <vt:lpstr>Calibri</vt:lpstr>
      <vt:lpstr>Symbol</vt:lpstr>
      <vt:lpstr>Wingdings</vt:lpstr>
      <vt:lpstr>Office Theme</vt:lpstr>
      <vt:lpstr>Equation</vt:lpstr>
      <vt:lpstr>L10.02 Dijkstra’s shortest path Algorithm</vt:lpstr>
      <vt:lpstr>Objective</vt:lpstr>
      <vt:lpstr>Dijkstra’s Algorithm</vt:lpstr>
      <vt:lpstr>Dijkstra’s application</vt:lpstr>
      <vt:lpstr>Dijkstra’s application</vt:lpstr>
      <vt:lpstr>Dijkstra’s application</vt:lpstr>
      <vt:lpstr>Dijkstra’s application</vt:lpstr>
      <vt:lpstr>Dijkstra’s application</vt:lpstr>
      <vt:lpstr>What we already know</vt:lpstr>
      <vt:lpstr>The case of Directed Acyclic Graphs (DAGs)</vt:lpstr>
      <vt:lpstr>Complexity</vt:lpstr>
      <vt:lpstr>Dijkstra’s algorithm</vt:lpstr>
      <vt:lpstr>Dijkstra’s algorithm    </vt:lpstr>
      <vt:lpstr>PowerPoint Presentation</vt:lpstr>
      <vt:lpstr>Dijkstra’s algorithm example</vt:lpstr>
      <vt:lpstr>PowerPoint Presentation</vt:lpstr>
      <vt:lpstr>Fibonacci heap</vt:lpstr>
      <vt:lpstr>PowerPoint Presentation</vt:lpstr>
      <vt:lpstr>Proof of correctness of Dijkstra’s</vt:lpstr>
      <vt:lpstr>Proof of correctness of Dijkstra’s</vt:lpstr>
      <vt:lpstr>Exercise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324</cp:revision>
  <dcterms:created xsi:type="dcterms:W3CDTF">2014-08-07T07:57:10Z</dcterms:created>
  <dcterms:modified xsi:type="dcterms:W3CDTF">2015-11-17T08:28:13Z</dcterms:modified>
</cp:coreProperties>
</file>