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8" r:id="rId2"/>
    <p:sldId id="309" r:id="rId3"/>
    <p:sldId id="310" r:id="rId4"/>
    <p:sldId id="311" r:id="rId5"/>
    <p:sldId id="312" r:id="rId6"/>
    <p:sldId id="31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C972F"/>
    <a:srgbClr val="E085E6"/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0" autoAdjust="0"/>
    <p:restoredTop sz="92702" autoAdjust="0"/>
  </p:normalViewPr>
  <p:slideViewPr>
    <p:cSldViewPr snapToGrid="0" snapToObjects="1">
      <p:cViewPr>
        <p:scale>
          <a:sx n="110" d="100"/>
          <a:sy n="110" d="100"/>
        </p:scale>
        <p:origin x="-1528" y="-1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about shortest</a:t>
            </a:r>
            <a:r>
              <a:rPr lang="en-US" baseline="0" dirty="0" smtClean="0"/>
              <a:t>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0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9BE8-EE14-CB4F-8A46-649581FDD8F4}" type="datetime1">
              <a:rPr lang="en-SG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0BE2-1088-5B43-8D53-6C5BB889C9CB}" type="datetime1">
              <a:rPr lang="en-SG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91D-FF10-6445-B0E3-B750EAED4805}" type="datetime1">
              <a:rPr lang="en-SG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9B1-CA8A-4F4B-A2F3-E4BB21DA2DA4}" type="datetime1">
              <a:rPr lang="en-SG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6BB-FB82-C247-8762-594D9AB96445}" type="datetime1">
              <a:rPr lang="en-SG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E5F-8D7F-D341-98E8-43519653F0BB}" type="datetime1">
              <a:rPr lang="en-SG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92C-685B-7D4E-9869-CD25C6F6D611}" type="datetime1">
              <a:rPr lang="en-SG" smtClean="0"/>
              <a:t>16/11/15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519-4E9B-B242-93F7-DCE40FC7628D}" type="datetime1">
              <a:rPr lang="en-SG" smtClean="0"/>
              <a:t>16/11/15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37-E632-FF45-BF05-E3646DAD9778}" type="datetime1">
              <a:rPr lang="en-SG" smtClean="0"/>
              <a:t>16/11/15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9A-0A19-F348-ACDC-89AFC24BE385}" type="datetime1">
              <a:rPr lang="en-SG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CDE6-D97F-5444-97A3-1B25C0A31163}" type="datetime1">
              <a:rPr lang="en-SG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C599FFE3-3340-AF4F-8EAA-9D5A84A85908}" type="datetime1">
              <a:rPr lang="en-SG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2.emf"/><Relationship Id="rId9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10.bin"/><Relationship Id="rId11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1001"/>
            <a:ext cx="8123382" cy="1949450"/>
          </a:xfrm>
        </p:spPr>
        <p:txBody>
          <a:bodyPr>
            <a:normAutofit/>
          </a:bodyPr>
          <a:lstStyle/>
          <a:p>
            <a:r>
              <a:rPr lang="en-US" smtClean="0"/>
              <a:t>L10.02+ </a:t>
            </a:r>
            <a:r>
              <a:rPr lang="en-US" dirty="0" smtClean="0"/>
              <a:t>(out of syllabus)</a:t>
            </a:r>
            <a:br>
              <a:rPr lang="en-US" dirty="0" smtClean="0"/>
            </a:br>
            <a:r>
              <a:rPr lang="en-US" dirty="0" smtClean="0"/>
              <a:t>Speed up </a:t>
            </a:r>
            <a:r>
              <a:rPr lang="en-US" dirty="0" err="1" smtClean="0"/>
              <a:t>Dijkstra’s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9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 mentioned, people are still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Dijkstra’s</a:t>
            </a:r>
            <a:endParaRPr lang="en-US" dirty="0" smtClean="0"/>
          </a:p>
          <a:p>
            <a:pPr lvl="1"/>
            <a:r>
              <a:rPr lang="en-US" dirty="0" smtClean="0"/>
              <a:t>Improving </a:t>
            </a:r>
            <a:r>
              <a:rPr lang="en-US" dirty="0" err="1" smtClean="0"/>
              <a:t>Dijkstra’s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Today I will show you one common technique to improve the running time of </a:t>
            </a:r>
            <a:r>
              <a:rPr lang="en-US" dirty="0" err="1" smtClean="0"/>
              <a:t>Dijkstra’s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Speeding up </a:t>
            </a:r>
            <a:r>
              <a:rPr lang="en-US" dirty="0" err="1">
                <a:cs typeface="Calibri"/>
              </a:rPr>
              <a:t>Dijkstra’s</a:t>
            </a:r>
            <a:r>
              <a:rPr lang="en-US" dirty="0">
                <a:cs typeface="Calibri"/>
              </a:rPr>
              <a:t> </a:t>
            </a:r>
            <a:r>
              <a:rPr lang="en-US" dirty="0" smtClean="0">
                <a:cs typeface="Calibri"/>
              </a:rPr>
              <a:t>algorithm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7046"/>
            <a:ext cx="9143999" cy="52753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Calibri"/>
              </a:rPr>
              <a:t>Most of the searches: </a:t>
            </a:r>
            <a:r>
              <a:rPr lang="en-US" dirty="0" smtClean="0">
                <a:solidFill>
                  <a:schemeClr val="tx1"/>
                </a:solidFill>
                <a:cs typeface="Calibri"/>
              </a:rPr>
              <a:t>source </a:t>
            </a:r>
            <a:r>
              <a:rPr lang="en-US" i="1" dirty="0">
                <a:solidFill>
                  <a:schemeClr val="tx1"/>
                </a:solidFill>
                <a:cs typeface="Calibri"/>
              </a:rPr>
              <a:t>s</a:t>
            </a:r>
            <a:r>
              <a:rPr lang="en-US" dirty="0">
                <a:solidFill>
                  <a:schemeClr val="tx1"/>
                </a:solidFill>
                <a:cs typeface="Calibri"/>
              </a:rPr>
              <a:t> to </a:t>
            </a:r>
            <a:r>
              <a:rPr lang="en-US" dirty="0" smtClean="0">
                <a:solidFill>
                  <a:schemeClr val="tx1"/>
                </a:solidFill>
                <a:cs typeface="Calibri"/>
              </a:rPr>
              <a:t>destination </a:t>
            </a:r>
            <a:r>
              <a:rPr lang="en-US" i="1" dirty="0">
                <a:solidFill>
                  <a:schemeClr val="tx1"/>
                </a:solidFill>
                <a:cs typeface="Calibri"/>
              </a:rPr>
              <a:t>t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Obvious: stop search when </a:t>
            </a:r>
            <a:r>
              <a:rPr lang="en-US" i="1" dirty="0">
                <a:solidFill>
                  <a:schemeClr val="tx1"/>
                </a:solidFill>
                <a:cs typeface="Calibri"/>
              </a:rPr>
              <a:t>t</a:t>
            </a:r>
            <a:r>
              <a:rPr lang="en-US" dirty="0">
                <a:solidFill>
                  <a:schemeClr val="tx1"/>
                </a:solidFill>
                <a:cs typeface="Calibri"/>
              </a:rPr>
              <a:t> is removed from </a:t>
            </a:r>
            <a:r>
              <a:rPr lang="en-US" dirty="0" smtClean="0">
                <a:solidFill>
                  <a:schemeClr val="tx1"/>
                </a:solidFill>
                <a:cs typeface="Calibri"/>
              </a:rPr>
              <a:t>Q</a:t>
            </a:r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Simple model: assume a </a:t>
            </a:r>
            <a:r>
              <a:rPr lang="en-US" i="1" dirty="0">
                <a:solidFill>
                  <a:schemeClr val="tx1"/>
                </a:solidFill>
                <a:cs typeface="Calibri"/>
              </a:rPr>
              <a:t>b</a:t>
            </a:r>
            <a:r>
              <a:rPr lang="en-US" dirty="0">
                <a:solidFill>
                  <a:schemeClr val="tx1"/>
                </a:solidFill>
                <a:cs typeface="Calibri"/>
              </a:rPr>
              <a:t>-branching structure, edges </a:t>
            </a:r>
            <a:r>
              <a:rPr lang="en-US" dirty="0" smtClean="0">
                <a:solidFill>
                  <a:schemeClr val="tx1"/>
                </a:solidFill>
                <a:cs typeface="Calibri"/>
              </a:rPr>
              <a:t>of length </a:t>
            </a:r>
            <a:r>
              <a:rPr lang="en-US" dirty="0">
                <a:solidFill>
                  <a:schemeClr val="tx1"/>
                </a:solidFill>
                <a:cs typeface="Calibri"/>
              </a:rPr>
              <a:t>1</a:t>
            </a:r>
          </a:p>
          <a:p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90264" y="2693144"/>
            <a:ext cx="3105872" cy="2438400"/>
            <a:chOff x="2296160" y="965200"/>
            <a:chExt cx="3105872" cy="2438400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flipV="1">
              <a:off x="3637280" y="1971040"/>
              <a:ext cx="1381760" cy="22352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1570983"/>
                </p:ext>
              </p:extLst>
            </p:nvPr>
          </p:nvGraphicFramePr>
          <p:xfrm>
            <a:off x="4349750" y="1691640"/>
            <a:ext cx="293370" cy="346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3" imgW="139700" imgH="165100" progId="Equation.DSMT4">
                    <p:embed/>
                  </p:oleObj>
                </mc:Choice>
                <mc:Fallback>
                  <p:oleObj name="Equation" r:id="rId3" imgW="1397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49750" y="1691640"/>
                          <a:ext cx="293370" cy="3467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7"/>
            <p:cNvCxnSpPr/>
            <p:nvPr/>
          </p:nvCxnSpPr>
          <p:spPr bwMode="auto">
            <a:xfrm flipV="1">
              <a:off x="4155440" y="2306320"/>
              <a:ext cx="314960" cy="5080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4175760" y="2387600"/>
              <a:ext cx="274320" cy="7112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4155440" y="2377440"/>
              <a:ext cx="223520" cy="23368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4260681"/>
                </p:ext>
              </p:extLst>
            </p:nvPr>
          </p:nvGraphicFramePr>
          <p:xfrm>
            <a:off x="4050983" y="2381885"/>
            <a:ext cx="239712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5" imgW="114300" imgH="165100" progId="Equation.DSMT4">
                    <p:embed/>
                  </p:oleObj>
                </mc:Choice>
                <mc:Fallback>
                  <p:oleObj name="Equation" r:id="rId5" imgW="1143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50983" y="2381885"/>
                          <a:ext cx="239712" cy="347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Oval 21"/>
            <p:cNvSpPr/>
            <p:nvPr/>
          </p:nvSpPr>
          <p:spPr>
            <a:xfrm>
              <a:off x="3505200" y="2052320"/>
              <a:ext cx="264160" cy="264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62960" y="1920240"/>
              <a:ext cx="55880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210560" y="1767840"/>
              <a:ext cx="863600" cy="863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068320" y="1635760"/>
              <a:ext cx="1137920" cy="1107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296160" y="965200"/>
              <a:ext cx="2733040" cy="2438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773680" y="1371600"/>
              <a:ext cx="1696720" cy="163576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978400" y="2204720"/>
              <a:ext cx="91440" cy="11176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2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596640" y="2143760"/>
              <a:ext cx="91440" cy="1117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69840" y="2021840"/>
              <a:ext cx="332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  <a:latin typeface="Calibri"/>
                  <a:cs typeface="Calibri"/>
                </a:rPr>
                <a:t>t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4114800" y="2306320"/>
              <a:ext cx="91440" cy="1117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348480" y="2529840"/>
              <a:ext cx="91440" cy="1117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09440" y="2397760"/>
              <a:ext cx="91440" cy="1117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920" y="2235200"/>
              <a:ext cx="91440" cy="1117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763175"/>
              </p:ext>
            </p:extLst>
          </p:nvPr>
        </p:nvGraphicFramePr>
        <p:xfrm>
          <a:off x="430995" y="5445499"/>
          <a:ext cx="77168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3987800" imgH="444500" progId="Equation.3">
                  <p:embed/>
                </p:oleObj>
              </mc:Choice>
              <mc:Fallback>
                <p:oleObj name="Equation" r:id="rId7" imgW="3987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0995" y="5445499"/>
                        <a:ext cx="7716838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1119" y="3443664"/>
            <a:ext cx="2219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Dijkstra</a:t>
            </a:r>
            <a:r>
              <a:rPr lang="en-US" sz="2000" dirty="0" smtClean="0">
                <a:solidFill>
                  <a:srgbClr val="FF0000"/>
                </a:solidFill>
              </a:rPr>
              <a:t> explores all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possible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directions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 increasing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distance from </a:t>
            </a:r>
            <a:r>
              <a:rPr lang="en-US" sz="2000" i="1" dirty="0" smtClean="0">
                <a:solidFill>
                  <a:srgbClr val="FF0000"/>
                </a:solidFill>
              </a:rPr>
              <a:t>s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2065" y="2791584"/>
            <a:ext cx="230865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996338"/>
              </p:ext>
            </p:extLst>
          </p:nvPr>
        </p:nvGraphicFramePr>
        <p:xfrm>
          <a:off x="611560" y="4437112"/>
          <a:ext cx="80470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3" imgW="4038600" imgH="469900" progId="Equation.DSMT4">
                  <p:embed/>
                </p:oleObj>
              </mc:Choice>
              <mc:Fallback>
                <p:oleObj name="Equation" r:id="rId3" imgW="4038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4437112"/>
                        <a:ext cx="8047038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755576" y="1179531"/>
            <a:ext cx="3105872" cy="2438400"/>
            <a:chOff x="2296160" y="965200"/>
            <a:chExt cx="3105872" cy="2438400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V="1">
              <a:off x="3637280" y="1971040"/>
              <a:ext cx="1381760" cy="22352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1577369"/>
                </p:ext>
              </p:extLst>
            </p:nvPr>
          </p:nvGraphicFramePr>
          <p:xfrm>
            <a:off x="4349750" y="1691640"/>
            <a:ext cx="293370" cy="346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8" name="Equation" r:id="rId5" imgW="139700" imgH="165100" progId="Equation.DSMT4">
                    <p:embed/>
                  </p:oleObj>
                </mc:Choice>
                <mc:Fallback>
                  <p:oleObj name="Equation" r:id="rId5" imgW="1397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49750" y="1691640"/>
                          <a:ext cx="293370" cy="3467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/>
            <p:cNvCxnSpPr/>
            <p:nvPr/>
          </p:nvCxnSpPr>
          <p:spPr bwMode="auto">
            <a:xfrm flipV="1">
              <a:off x="4155440" y="2306320"/>
              <a:ext cx="314960" cy="5080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4175760" y="2387600"/>
              <a:ext cx="274320" cy="7112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4155440" y="2377440"/>
              <a:ext cx="223520" cy="23368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8652109"/>
                </p:ext>
              </p:extLst>
            </p:nvPr>
          </p:nvGraphicFramePr>
          <p:xfrm>
            <a:off x="4050983" y="2381885"/>
            <a:ext cx="239712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9" name="Equation" r:id="rId7" imgW="114300" imgH="165100" progId="Equation.3">
                    <p:embed/>
                  </p:oleObj>
                </mc:Choice>
                <mc:Fallback>
                  <p:oleObj name="Equation" r:id="rId7" imgW="1143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50983" y="2381885"/>
                          <a:ext cx="239712" cy="347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Oval 12"/>
            <p:cNvSpPr/>
            <p:nvPr/>
          </p:nvSpPr>
          <p:spPr>
            <a:xfrm>
              <a:off x="3505200" y="2052320"/>
              <a:ext cx="264160" cy="264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62960" y="1920240"/>
              <a:ext cx="55880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210560" y="1767840"/>
              <a:ext cx="863600" cy="863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68320" y="1635760"/>
              <a:ext cx="1137920" cy="1107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96160" y="965200"/>
              <a:ext cx="2733040" cy="2438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73680" y="1371600"/>
              <a:ext cx="1696720" cy="163576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978400" y="2204720"/>
              <a:ext cx="91440" cy="11176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2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96640" y="2143760"/>
              <a:ext cx="91440" cy="1117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2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69840" y="2021840"/>
              <a:ext cx="332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  <a:latin typeface="Calibri"/>
                  <a:cs typeface="Calibri"/>
                </a:rPr>
                <a:t>t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114800" y="2306320"/>
              <a:ext cx="91440" cy="1117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48480" y="2529840"/>
              <a:ext cx="91440" cy="1117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09440" y="2397760"/>
              <a:ext cx="91440" cy="1117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920" y="2235200"/>
              <a:ext cx="91440" cy="1117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8216" y="1113491"/>
            <a:ext cx="4673600" cy="2531533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  <a:cs typeface="Calibri"/>
              </a:rPr>
              <a:t>Bi-</a:t>
            </a:r>
            <a:r>
              <a:rPr lang="en-US" dirty="0">
                <a:solidFill>
                  <a:srgbClr val="000090"/>
                </a:solidFill>
                <a:cs typeface="Calibri"/>
              </a:rPr>
              <a:t>directional </a:t>
            </a:r>
            <a:r>
              <a:rPr lang="en-US" dirty="0" smtClean="0">
                <a:solidFill>
                  <a:srgbClr val="000090"/>
                </a:solidFill>
                <a:cs typeface="Calibri"/>
              </a:rPr>
              <a:t>search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58595" y="2069741"/>
            <a:ext cx="3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3987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088" y="955040"/>
            <a:ext cx="91999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3366FF"/>
                </a:solidFill>
                <a:latin typeface="Calibri"/>
                <a:cs typeface="Calibri"/>
              </a:rPr>
              <a:t>Bidirectional search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: perform in parallel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Search </a:t>
            </a:r>
            <a:r>
              <a:rPr lang="en-US" sz="2400" dirty="0" smtClean="0">
                <a:solidFill>
                  <a:srgbClr val="3366FF"/>
                </a:solidFill>
                <a:latin typeface="Calibri"/>
                <a:cs typeface="Calibri"/>
              </a:rPr>
              <a:t>forward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from </a:t>
            </a:r>
            <a:r>
              <a:rPr lang="en-US" sz="2400" i="1" dirty="0" smtClean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with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Dijkstra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(</a:t>
            </a:r>
            <a:r>
              <a:rPr lang="en-US" sz="2400" i="1" dirty="0" smtClean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lang="en-US" sz="24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: decided nodes, </a:t>
            </a:r>
            <a:r>
              <a:rPr lang="en-US" sz="2400" i="1" dirty="0" err="1" smtClean="0">
                <a:solidFill>
                  <a:srgbClr val="000000"/>
                </a:solidFill>
                <a:latin typeface="Calibri"/>
                <a:cs typeface="Calibri"/>
              </a:rPr>
              <a:t>v.s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Search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backwards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from </a:t>
            </a:r>
            <a:r>
              <a:rPr lang="en-US" sz="2400" i="1" dirty="0" smtClean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with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Dijkstra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(</a:t>
            </a:r>
            <a:r>
              <a:rPr lang="en-US" sz="2400" i="1" dirty="0" smtClean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lang="en-US" sz="24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: decided nodes, </a:t>
            </a:r>
            <a:r>
              <a:rPr lang="en-US" sz="2400" i="1" dirty="0" err="1" smtClean="0">
                <a:solidFill>
                  <a:srgbClr val="000000"/>
                </a:solidFill>
                <a:latin typeface="Calibri"/>
                <a:cs typeface="Calibri"/>
              </a:rPr>
              <a:t>v.t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Stop when some node </a:t>
            </a:r>
            <a:r>
              <a:rPr lang="en-US" sz="2400" i="1" dirty="0" smtClean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has been placed in both </a:t>
            </a:r>
            <a:r>
              <a:rPr lang="en-US" sz="2400" i="1" dirty="0" smtClean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lang="en-US" sz="24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 and </a:t>
            </a:r>
            <a:r>
              <a:rPr lang="en-US" sz="2400" i="1" dirty="0" smtClean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lang="en-US" sz="24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Check for node </a:t>
            </a:r>
            <a:r>
              <a:rPr lang="en-US" sz="2400" i="1" dirty="0" smtClean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with minimum value of </a:t>
            </a:r>
            <a:r>
              <a:rPr lang="en-US" sz="2400" i="1" dirty="0" err="1" smtClean="0">
                <a:solidFill>
                  <a:srgbClr val="000000"/>
                </a:solidFill>
                <a:latin typeface="Calibri"/>
                <a:cs typeface="Calibri"/>
              </a:rPr>
              <a:t>x.s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+ </a:t>
            </a:r>
            <a:r>
              <a:rPr lang="en-US" sz="2400" i="1" dirty="0" err="1" smtClean="0">
                <a:solidFill>
                  <a:srgbClr val="000000"/>
                </a:solidFill>
                <a:latin typeface="Calibri"/>
                <a:cs typeface="Calibri"/>
              </a:rPr>
              <a:t>x.t</a:t>
            </a:r>
            <a:r>
              <a:rPr lang="en-US" sz="2400" i="1" dirty="0" smtClean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then start again</a:t>
            </a:r>
          </a:p>
          <a:p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4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294880" y="740454"/>
            <a:ext cx="1767331" cy="985520"/>
            <a:chOff x="7294880" y="692696"/>
            <a:chExt cx="1767331" cy="985520"/>
          </a:xfrm>
        </p:grpSpPr>
        <p:sp>
          <p:nvSpPr>
            <p:cNvPr id="7" name="TextBox 6"/>
            <p:cNvSpPr txBox="1"/>
            <p:nvPr/>
          </p:nvSpPr>
          <p:spPr>
            <a:xfrm>
              <a:off x="7294880" y="692696"/>
              <a:ext cx="176733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  <a:latin typeface="Calibri"/>
                  <a:cs typeface="Calibri"/>
                </a:rPr>
                <a:t>estimated distance </a:t>
              </a:r>
            </a:p>
            <a:p>
              <a:r>
                <a:rPr lang="en-US" sz="1600" dirty="0" smtClean="0">
                  <a:solidFill>
                    <a:schemeClr val="accent2"/>
                  </a:solidFill>
                  <a:latin typeface="Calibri"/>
                  <a:cs typeface="Calibri"/>
                </a:rPr>
                <a:t>in search from </a:t>
              </a:r>
              <a:r>
                <a:rPr lang="en-US" sz="1600" i="1" dirty="0" smtClean="0">
                  <a:solidFill>
                    <a:schemeClr val="accent2"/>
                  </a:solidFill>
                  <a:latin typeface="Calibri"/>
                  <a:cs typeface="Calibri"/>
                </a:rPr>
                <a:t>s, 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8148320" y="1221016"/>
              <a:ext cx="436880" cy="15240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>
              <a:off x="8402320" y="1271816"/>
              <a:ext cx="426720" cy="406400"/>
            </a:xfrm>
            <a:prstGeom prst="straightConnector1">
              <a:avLst/>
            </a:prstGeom>
            <a:solidFill>
              <a:srgbClr val="FFFF66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4683913" y="3373561"/>
            <a:ext cx="3927792" cy="2225552"/>
            <a:chOff x="369888" y="3708577"/>
            <a:chExt cx="3927792" cy="22255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" y="3708577"/>
              <a:ext cx="3870960" cy="2225552"/>
            </a:xfrm>
            <a:prstGeom prst="rect">
              <a:avLst/>
            </a:prstGeom>
          </p:spPr>
        </p:pic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0040839"/>
                </p:ext>
              </p:extLst>
            </p:nvPr>
          </p:nvGraphicFramePr>
          <p:xfrm>
            <a:off x="369888" y="3966845"/>
            <a:ext cx="525462" cy="40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4" name="Equation" r:id="rId4" imgW="228600" imgH="177800" progId="Equation.DSMT4">
                    <p:embed/>
                  </p:oleObj>
                </mc:Choice>
                <mc:Fallback>
                  <p:oleObj name="Equation" r:id="rId4" imgW="228600" imgH="177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9888" y="3966845"/>
                          <a:ext cx="525462" cy="407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149580"/>
                </p:ext>
              </p:extLst>
            </p:nvPr>
          </p:nvGraphicFramePr>
          <p:xfrm>
            <a:off x="3309938" y="3854450"/>
            <a:ext cx="495300" cy="40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5" name="Equation" r:id="rId6" imgW="215900" imgH="177800" progId="Equation.DSMT4">
                    <p:embed/>
                  </p:oleObj>
                </mc:Choice>
                <mc:Fallback>
                  <p:oleObj name="Equation" r:id="rId6" imgW="215900" imgH="177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309938" y="3854450"/>
                          <a:ext cx="495300" cy="407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2517396"/>
                </p:ext>
              </p:extLst>
            </p:nvPr>
          </p:nvGraphicFramePr>
          <p:xfrm>
            <a:off x="3236913" y="5132705"/>
            <a:ext cx="4381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6" name="Equation" r:id="rId8" imgW="190500" imgH="152400" progId="Equation.DSMT4">
                    <p:embed/>
                  </p:oleObj>
                </mc:Choice>
                <mc:Fallback>
                  <p:oleObj name="Equation" r:id="rId8" imgW="190500" imgH="15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36913" y="5132705"/>
                          <a:ext cx="438150" cy="350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658383"/>
                </p:ext>
              </p:extLst>
            </p:nvPr>
          </p:nvGraphicFramePr>
          <p:xfrm>
            <a:off x="749300" y="5278438"/>
            <a:ext cx="496888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7" name="Equation" r:id="rId10" imgW="215900" imgH="139700" progId="Equation.3">
                    <p:embed/>
                  </p:oleObj>
                </mc:Choice>
                <mc:Fallback>
                  <p:oleObj name="Equation" r:id="rId10" imgW="2159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49300" y="5278438"/>
                          <a:ext cx="496888" cy="320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Bi-directional search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2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0" y="2872741"/>
            <a:ext cx="3154758" cy="23901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" y="368301"/>
            <a:ext cx="2650083" cy="20599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" y="3246121"/>
            <a:ext cx="3149600" cy="2083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120" y="231140"/>
            <a:ext cx="2438400" cy="2325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8086" y="350520"/>
            <a:ext cx="2904154" cy="2148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000" y="2987040"/>
            <a:ext cx="3556000" cy="2765172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7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12341</TotalTime>
  <Words>209</Words>
  <Application>Microsoft Macintosh PowerPoint</Application>
  <PresentationFormat>On-screen Show (4:3)</PresentationFormat>
  <Paragraphs>37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L10.02+ (out of syllabus) Speed up Dijkstra’s</vt:lpstr>
      <vt:lpstr>Introduction</vt:lpstr>
      <vt:lpstr>Speeding up Dijkstra’s algorithm</vt:lpstr>
      <vt:lpstr>Bi-directional search</vt:lpstr>
      <vt:lpstr>Bi-directional search</vt:lpstr>
      <vt:lpstr>PowerPoint Presentation</vt:lpstr>
    </vt:vector>
  </TitlesOfParts>
  <Company>SUTD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Simon Lui</cp:lastModifiedBy>
  <cp:revision>327</cp:revision>
  <dcterms:created xsi:type="dcterms:W3CDTF">2014-08-07T07:57:10Z</dcterms:created>
  <dcterms:modified xsi:type="dcterms:W3CDTF">2015-11-16T13:20:45Z</dcterms:modified>
</cp:coreProperties>
</file>