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08" r:id="rId2"/>
    <p:sldId id="309" r:id="rId3"/>
    <p:sldId id="345" r:id="rId4"/>
    <p:sldId id="352" r:id="rId5"/>
    <p:sldId id="347" r:id="rId6"/>
    <p:sldId id="348" r:id="rId7"/>
    <p:sldId id="310" r:id="rId8"/>
    <p:sldId id="35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49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51" r:id="rId31"/>
    <p:sldId id="338" r:id="rId32"/>
    <p:sldId id="339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C972F"/>
    <a:srgbClr val="E085E6"/>
    <a:srgbClr val="255A1B"/>
    <a:srgbClr val="0000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0" autoAdjust="0"/>
    <p:restoredTop sz="92702" autoAdjust="0"/>
  </p:normalViewPr>
  <p:slideViewPr>
    <p:cSldViewPr snapToGrid="0" snapToObjects="1">
      <p:cViewPr varScale="1">
        <p:scale>
          <a:sx n="101" d="100"/>
          <a:sy n="101" d="100"/>
        </p:scale>
        <p:origin x="95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6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6DB57-B240-E54A-A9BF-3F3837817597}" type="datetimeFigureOut">
              <a:rPr lang="en-US" smtClean="0"/>
              <a:t>23-Nov-15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81E98-48A9-6F47-AF37-B2929395D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07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1-23T08:25:26.9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13792 14867 1 0,'0'-13'0'0,"36"-11"2"15,-21 13-2-15,9-2 1 16,11-5 0-16,16-6 1 16,8-5 1-16,7-6-4 15,11 3 1-15,13-5 2 16,5 0 0-16,6-8-1 15,0 8 1-15,9 3-1 16,3 2 0-16,4 3 0 16,-4 5 0-16,9 6 0 15,-9 2 0-15,3 8-1 16,-6 5 1-16,3 3 0 16,0 11 0-16,-12 2-1 0,-5 6 1 15,-10 4-1-15,0 7 1 31,22 30 0-31,-28-1 0 16,-15 4 0-16,-8-2 0 16,-12 3 0-16,-10 4 1 15,-8-7-2-15,-9 5 1 16,-6-5-1-16,-3 11 1 16,-6-6-1-16,-12 0 1 0,-6-3 0 15,-9-2 0-15,-12-8-1 16,-5 3 1-16,-7-6-1 15,-5-5 1-15,-4 0-1 16,-11-3 1-16,-10-5-1 16,-11-2 1-16,0 2-1 15,-7-3 0-15,-11-5 0 16,-6 3 1-16,6-8-1 16,-9-8 0-16,-6-3-1 15,-3-5 1-15,6-5 0 16,-12-11 0-16,3 0 0 15,6-6 0-15,6 1 0 16,-12-5 0-16,9-11 0 16,8 5 1-16,16-5-2 15,3-8 1-15,9-6 0 16,8-2 0-16,10-8-1 16,14-10 1-16,12-1 0 15,10-7 0-15,17-3-1 0,12-3 1 16,12-2-1-16,14-6 1 15,10-5-1-15,15 5 1 16,17-7-4-16,15-1 0 16,13-5-1-16,8-7 1 15</inkml:trace>
  <inkml:trace contextRef="#ctx0" brushRef="#br0" timeOffset="2282.325">18629 8930 6 0,'-9'45'3'0,"3"5"-1"0,6-34 4 15,0 5-6-15,0-3 1 16,0 12 0-16,0 4 0 16,0-2-2-16,0 0 1 15,6-3-1-15,0-3 1 16,3-2-2-16,-3-11 0 16</inkml:trace>
  <inkml:trace contextRef="#ctx0" brushRef="#br0" timeOffset="2641.3738">18855 8943 10 0,'-15'13'5'0,"-8"14"-4"15,14-22 9-15,-6 3-9 16,-3 2 0-16,0 4 2 16,3-6 0-16,0 0-3 15,3-1 0-15,0 1 2 16,1-2 0-16,5-1-1 16,3 0 1-16,0 1-2 15,9-1 1-15,3 0-1 16,5 3 1-16,4 0-1 0,3 5 1 15,3-7 0 1,6 1 0-16,2 7-1 0,1 2 1 31,12 7-6-31,-3-7 0 16</inkml:trace>
  <inkml:trace contextRef="#ctx0" brushRef="#br0" timeOffset="3167.9691">19912 8895 12 0,'-6'0'6'0,"6"14"2"0,0-9 4 16,0 5-11-16,0 6 0 0,0 11 0 16,0 4 1-16,0-1-3 15,-3 7 1-15,3 2-2 16,0 1 1-16,0 0-4 16,6-3 0-16</inkml:trace>
  <inkml:trace contextRef="#ctx0" brushRef="#br0" timeOffset="3707.8297">20838 8930 8 0,'9'-14'4'0,"14"14"2"0,-14 0 1 0,3 3-7 16,0 2 1-16,0 6 1 16,0-3 0-16,-6 5-2 15,-3 6 1-15,-6 4 0 16,-9 7 1-16,-6-9 0 15,-3 5 0-15,-2 1-1 16,2-6 1-16,6 3-2 16,3-6 1-16,3-5 0 15,6 1 0-15,3-4 0 16,9-2 0-16,6-3-1 16,3 1 0-16,5-4-1 15,10-2 1-15,3-5-3 16,3-3 0-16,-1 0-3 15,1-2 1-15</inkml:trace>
  <inkml:trace contextRef="#ctx0" brushRef="#br0" timeOffset="4428.1265">21915 8858 7 0,'-3'3'3'0,"12"0"4"0,-9-3 0 16,6 0-5-16,0 2 1 15,0 1 0-15,3 2 1 16,-6 3-5-16,0 8 0 15,-3-3 3-15,-6 0 0 16,-3 3-1-16,0 0 0 16,0-3 0-16,0 1 0 15,0-4-1-15,3 1 1 16,0-1-1-16,3 1 1 16,0 0-1-16,0-4 1 0,3 4-1 15,3 0 1-15,3-3-1 16,6-1 0-16,-3 1 0 15,0 0 1-15,-6 0-1 16,-3 0 1-16,-6-2 0 16,-6-1 0-16,-3 3-1 15,0 0 1-15,1 2-2 16,-1-4 0-16,3-1-5 16,3-5 1-16,3 0-2 15,6 0 1-15</inkml:trace>
  <inkml:trace contextRef="#ctx0" brushRef="#br0" timeOffset="5540.5783">23210 8871 7 0,'-9'3'3'0,"-3"0"0"0,6 2 3 15,-9 0-5-15,0 3 0 16,-2 3 1-16,-4 2 1 16,3-2-3-16,-3-3 0 15,9 0 2-15,0-3 0 16,3 0-1-16,3-2 0 16,0 2 0-16,6-2 0 15,6-1-1-15,9 1 0 0,6 0 0 16,6-1 1-16,6-2-1 15,-1 0 0-15,4 3 0 16,0-3 1-16,2 0-2 16,-11 0 1-16,3-3-1 15,-9 3 0-15,0 0-3 16,-3 0 1-16,-7 0-1 16,-2 0 0-16</inkml:trace>
  <inkml:trace contextRef="#ctx0" brushRef="#br0" timeOffset="5735.4806">23296 8834 9 0,'-9'11'4'0,"-6"71"-1"0,10-58 7 16,-1 10-9-16,-3 9 1 15,3 4-5-15,-3 6 1 16,-3 3-1-16,-3-3 1 16</inkml:trace>
  <inkml:trace contextRef="#ctx0" brushRef="#br0" timeOffset="6229.5038">18236 9578 1 0,'0'-13'0'0,"27"-1"3"0,-12 12-5 0,3 2 2 16,6 0 0-16</inkml:trace>
  <inkml:trace contextRef="#ctx0" brushRef="#br0" timeOffset="6544.9395">18748 9559 7 0,'110'3'3'0,"54"-11"-2"16,-104 8 7-16,17-3-8 15,21 1 1-15,21-1-1 16,12-2 1-16,12 2-1 15,3 1 1-15,12-1-1 16,8 3 1-16,1 0 0 16,9 0 0-16,-1 0 0 15,7 3 1-15,8 2-1 16,-2 0 0-16,2 0 0 16,-5 3 0-16,2-2 0 15,4-1 0-15,-10 0-1 0,-8-2 0 16,3 0 0-16,-10-1 0 15,-5 3 0-15,6 3 1 16,-6-2-1-16,-1 2 0 16,-11-3 0-16,-6-2 1 15,0-3-1-15,-15 0 0 16,-12 0-2-16,-18 5 1 16,-11-5-4-16,-13 3 1 15</inkml:trace>
  <inkml:trace contextRef="#ctx0" brushRef="#br0" timeOffset="7460.5664">19549 9020 6 0,'-6'45'3'0,"0"18"0"15,3-39 1-15,0 16-4 16,0 13 0-16,0 7 0 0,0 4 0 15,0 15 0-15,0 11 1 16,3-2 0-16,0 7 0 16,0 0 0-16,0 11 0 15,0 8 0-15,0 2 1 16,0-5-1-16,0 21 0 16,3-5 0-16,-3-5 0 15,3 10 0-15,0 9 0 16,-3-6-1-16,0 8 1 15,3 7-1-15,-3 1 1 16,0 3-1-16,0 2 0 0,-3-11 0 16,0 17 1-16,0-4-1 15,-3-4 1-15,3 10-1 16,-3-5 0-16,0-9 0 16,3 9 0-16,-3-11 0 15,0 6 0-15,0-14-3 16,-3-2 1-16,-2-1-2 15,5-2 0-15</inkml:trace>
  <inkml:trace contextRef="#ctx0" brushRef="#br0" timeOffset="9832.7507">20457 8985 6 0,'0'37'3'0,"0"32"-2"0,0-40 3 15,0 16-4-15,0 13 1 16,0 14 0-16,-3-3 0 16,0 18-1-16,-3 16 0 15,0 3 0-15,0-3 1 0,0 21 0 16,0 3 0-16,3 0-1 16,3 16 1-16,0 0-1 15,3-8 0-15,3 16 0 16,0 5 1-16,3-10-1 15,0 18 0-15,-3 2 0 16,0-10 1-16,0 19-1 16,-3-8 0-16,0-8 0 15,-3 5 1-15,0 2-1 16,-3-10 0-16,3 16 0 16,0-21 0-16,0-21 0 15,-3 5 0-15,3-8-2 16,0-27 1-16,3-20-2 15,0-20 1-15</inkml:trace>
  <inkml:trace contextRef="#ctx0" brushRef="#br0" timeOffset="10645.7256">21103 10544 13 0,'-3'-8'6'0,"6"18"-10"15,0-7 11-15,3 8-12 16,-1-1 0-16</inkml:trace>
  <inkml:trace contextRef="#ctx0" brushRef="#br0" timeOffset="10810.7329">21379 10978 13 0,'3'15'6'0,"12"1"-9"0,-6-13 12 0,0 5-15 15,3 0 0-15</inkml:trace>
  <inkml:trace contextRef="#ctx0" brushRef="#br0" timeOffset="10944.6987">21734 11229 12 0,'6'18'6'0,"5"6"-11"15,-8-16 13-15,0 3-13 16,-3-3 0-16</inkml:trace>
  <inkml:trace contextRef="#ctx0" brushRef="#br0" timeOffset="12926.5984">18066 10022 8 0,'0'27'4'0,"21"-6"-4"0,-15-16 5 16,3-5-5-16,3 0 1 15,3 6-1-15,3 2 1 0,0 2-1 16,0 3 0-16,-4-2 1 16,-5 2 0-16,-3 3 1 15,-6 0 0-15,-3 0 0 16,-9 0 0-16,-5 2 0 16,-1 1 0-16,-3-6-1 15,-3-2 1-15,0-4-1 16,0-4 0-16,4-3-1 15,2-5 0-15,3 0 0 16,3-3 0-16,3 0-1 16,6-3 1-16,3-2-1 15,6 0 1-15,9-9-2 16,3 1 1-16,0 3-3 16,-1 2 1-16,1 3-1 15,3-1 0-15</inkml:trace>
  <inkml:trace contextRef="#ctx0" brushRef="#br0" timeOffset="13257.0389">18346 9927 9 0,'-12'19'4'0,"9"12"-2"15,3-23 7-15,0 8-9 16,0 3 1-16,3-3 1 15,3 2 1-15,0 6-4 16,3-3 1-16,0 3 0 16,3-3 0-16,0-8-3 15,0-5 0-15</inkml:trace>
  <inkml:trace contextRef="#ctx0" brushRef="#br0" timeOffset="13783.1506">18129 9874 6 0,'-12'16'3'0,"0"-3"1"0,9-7 0 16,0 4-4-16,-3 3 0 16,0 3 0-16,0 3 0 15,3-1 0-15,0-2 0 16,0 0-2-16,3 3 0 16</inkml:trace>
  <inkml:trace contextRef="#ctx0" brushRef="#br0" timeOffset="14743.2116">18760 10038 9 0,'-6'3'4'0,"-18"5"-3"0,18-5 7 15,-3 2-8-15,0 0 1 16,1-2 0-16,2-1 0 15,3 4-2-15,0-1 1 16,6 6 0-16,3 2 1 16,2 0-1-16,1-2 1 15,3-3-1-15,0 5 0 0,0-3 0 16,0 1 0-16,0-3 1 16,-6 0 0-16,-3 0 0 15,-3 0 0-15,-6 0 0 16,-6 2 1-16,0-2 0 15,0-5 0-15,3-3-3 16,0 2 0-16,3 1-4 16,3-3 1-16</inkml:trace>
  <inkml:trace contextRef="#ctx0" brushRef="#br0" timeOffset="14938.2272">18882 10179 8 0,'-3'5'4'0,"-6"13"-2"0,6-12 3 15,0 2-5-15,-3 7 0 16,0-1-1-16,0-1 1 16,3 0-1-16,0 3 0 15,0-5-2-15,3-3 1 16</inkml:trace>
  <inkml:trace contextRef="#ctx0" brushRef="#br0" timeOffset="15373.0789">19180 10049 12 0,'-3'-13'6'0,"-6"-3"-5"16,3 13 13-16,0 3-13 15,-6 3 0-15,0 5 1 16,0 2 0-16,-3 1-3 16,0-6 1-16,4 8 1 15,2 3 0-15,3-3-1 16,0 3 1-16,3-2-1 15,6-4 0-15,0 1-1 16,3-9 1-16,9-4-1 16,-1-6 1-16,7-5 0 15,-3 7 0-15,0-2-1 16,0 0 1-16,-6 0-1 0,0 3 1 16,0 3 0-16,-4 2 0 15,1-6-1-15,0 9 1 16,0 2 0-16,0 6 0 15,-3-3 0-15,0 2 1 16,0-2-3-16,0-5 0 16,0-6-2-16,0-2 0 15</inkml:trace>
  <inkml:trace contextRef="#ctx0" brushRef="#br0" timeOffset="15569.0827">19403 9909 12 0,'6'0'6'0,"18"0"-1"16,-18 2 9-16,3 9-13 16,0 2 0-16,2 6 1 15,-2 4 0-15,0-4-3 16,-3-3 1-16,-3 18 1 16,-6 6 1-16,-3 0-3 15,-3 5 1-15,-8-3-6 16,-4-5 1-16</inkml:trace>
  <inkml:trace contextRef="#ctx0" brushRef="#br0" timeOffset="18240.6075">17986 11708 6 0,'-12'26'3'0,"-3"9"3"0,12-30-2 16,0 3-4-16,3 8 0 15,3-3 0-15,6 0 1 16,3 3-1-16,0 0 1 16,3-3-1-16,3 0 1 15,0 1 0-15,0-1 0 16,-4-3 0-16,-2 1 0 16,-3-11 0-16,0 3 0 31,-12 18 0-31,-6 0 1 15,-3-2 0-15,-5 2 0 16,-1-5-1-16,0-1 1 0,0-7-1 16,0-5 1-16,3-6-2 15,3-2 0-15,0-3 0 16,3-8 0-16,4 6-1 16,2-6 1-16,3 11-1 15,5-1 1-15,4-2-1 16,3 0 1-16,3 0-1 15,0-2 1-15,0-1-2 16,0 1 0-16,3-4-3 16,0 1 0-16</inkml:trace>
  <inkml:trace contextRef="#ctx0" brushRef="#br0" timeOffset="18542.0805">18370 11718 10 0,'-3'8'5'0,"-6"21"-3"0,6-23 6 16,-3 4-6-16,0 9 1 15,0-1 1-15,0 6 0 0,3-3-6 16,3 3 0-16,0-3 4 16,6-10 0-16,3-6-2 15,0 11 1-15,3-11-5 16,3 6 1-16,3-6-2 16,6 1 1-16</inkml:trace>
  <inkml:trace contextRef="#ctx0" brushRef="#br0" timeOffset="18961.8773">18724 11692 13 0,'-9'-13'6'0,"-8"26"-3"0,11-10 10 16,-3 2-13-16,0 5 0 16,-3 4 1-16,3-4 0 15,3 4-2-15,3 1 1 16,3 4 1-16,9 2 0 15,6-2-1-15,6-1 1 16,-1 1-1-16,1-4 0 0,-6 1 0 16,0 0 1-16,-3-3-1 15,-3-2 0-15,-6 0 0 16,-9-11 1-16,-6 5-1 16,-6 3 1-16,-3 0-3 15,3-6 1-15,4 1-4 16,2-3 0-16,6 5-1 15,6-2 1-15</inkml:trace>
  <inkml:trace contextRef="#ctx0" brushRef="#br0" timeOffset="19112.5475">18971 11946 11 0,'-9'8'5'0,"-8"0"-6"0,11-8 11 15,0 8-11-15,-3 8 1 16,0-3-6-16,3 0 0 16</inkml:trace>
  <inkml:trace contextRef="#ctx0" brushRef="#br0" timeOffset="19683.3429">19150 11504 10 0,'-3'-3'5'0,"0"75"-2"15,0-54 7-15,-3 6-9 16,0 5 0-16,0 0 1 15,0-7 0-15,0-1-3 16,3-5 0-16,0-3 2 16,0-5 0-16,3-3 0 0,0-2 0 15,6 2-1-15,3-2 1 16,3-3-1-16,3 0 0 16,3-3-1-16,3 6 1 15,0-1-1-15,-4 1 1 16,-2 0-1-16,-3-1 1 15,0 6 1-15,-6 0 0 16,0 0 0-16,-3 3 0 16,-3 2 1-16,-6 0 1 0,-9 0-1 15,-9 1 0-15,-2-4-1 16,-1-2 1-16,3-5-3 16,0-3 0-16,6-6-5 15,6-4 0-15</inkml:trace>
  <inkml:trace contextRef="#ctx0" brushRef="#br0" timeOffset="20119.271">18840 12409 12 0,'-6'-8'6'0,"6"8"-3"15,0 0 4-15,0 3-6 16,0-1 0-16,0 4 0 15,0-1 0-15,0 0-4 16,3 0 0-16,-3-5 0 16,6 3 0-16</inkml:trace>
  <inkml:trace contextRef="#ctx0" brushRef="#br0" timeOffset="20269.3771">18867 12737 11 0,'-6'27'5'0,"3"-4"-6"16,3-15 9-16,0-5-8 16,0 2 0-16,0 0-4 0,3 1 1 15,0-1 2-15,0 0 0 16</inkml:trace>
  <inkml:trace contextRef="#ctx0" brushRef="#br0" timeOffset="20403.3749">18903 12996 6 0,'0'11'3'0,"0"18"-2"0,0-18 4 0,0-6-5 15,-3 5 0-15,3 4-4 16,0-6 1-16</inkml:trace>
  <inkml:trace contextRef="#ctx0" brushRef="#br0" timeOffset="20870.6139">19385 11636 11 0,'15'16'5'0,"3"27"-3"0,-12-30 11 0,0 0-13 15,0 6 1-15,-3 7 0 16,-3 8 1-16,-3 1-3 15,-6-11 1-15,-3 13-2 16,-6 2 0-16,0 1-2 16,-3 8 0-16</inkml:trace>
  <inkml:trace contextRef="#ctx0" brushRef="#br0" timeOffset="21828.9465">18251 13361 7 0,'-18'11'3'0,"-9"-11"0"0,18-3 3 0,-2 9-5 15,2 2 0-15,3 5 1 16,0 0 0-16,0 6-2 16,6-1 0-16,3 3 2 15,6-2 1-15,3-1-2 16,2 4 0-16,1 1 0 16,3-4 1-16,-3-1-2 15,-3-2 1-15,-3 0-1 16,-3 0 1-16,-3 2 0 15,-6-2 1-15,-3 0-1 16,-6-3 0-16,-3-2 0 16,0-3 0-16,0-5-1 15,-2-3 1-15,5-3-1 16,0-2 1-16,3-1-1 0,3-2 0 16,3 1-1-16,3-1 0 15,9 2-3-15,9 4 1 16,5-6-3-16,4 0 1 15</inkml:trace>
  <inkml:trace contextRef="#ctx0" brushRef="#br0" timeOffset="22100.2175">18507 13393 9 0,'0'0'4'16,"-3"0"0"-16,0 0 3 0,0-5-5 16,-3 10 0-16,0 8 1 15,0 9 0-15,-3 4-4 16,0 3 0-16,3 0 3 16,0 0 0-16,1-5-2 15,2 0 1-15,3-3-2 16,5-5 1-16,4-3-4 15,3-2 0-15,3-3-1 16,3-3 1-16</inkml:trace>
  <inkml:trace contextRef="#ctx0" brushRef="#br0" timeOffset="22759.5096">18814 13393 8 0,'0'0'4'0,"-3"-2"-4"0,0 2 5 16,0 0-4-16,0 0 0 15,-3 0 1-15,0-6 0 16,-3 1-3-16,3-3 1 15,0 8 1-15,0 5 0 16,3 6-1-16,0 5 1 16,6 2-1-16,0-2 0 15,3 3 0-15,3-3 1 16,0-1-1-16,0-1 0 16,-3-1 1-16,0 0 0 15,-3 0 0-15,0 3 1 16,-3-3 0-16,-3-2 0 15,-6-6 0-15,-6 6 0 0,-9-3-1 16,0-3 1-16,3-2-5 16,3-1 1-16,4-4-3 15,8 2 0-15</inkml:trace>
  <inkml:trace contextRef="#ctx0" brushRef="#br0" timeOffset="23617.199">18977 13719 8 0,'-9'16'4'0,"-5"7"-3"15,11-17 2-15,0 2-3 16,0 0 0-16,0-3-4 16,3-3 1-16</inkml:trace>
  <inkml:trace contextRef="#ctx0" brushRef="#br0" timeOffset="23857.3495">19132 13388 11 0,'-9'3'5'0,"0"-17"-4"0,9 22 9 16,0 13-10-16,-3 3 0 15,0 8 1-15,0 5 0 16,0-5-1-16,0 5 0 15,0-3-1-15,3 1 1 16,0-4-4-16,0-4 1 0</inkml:trace>
  <inkml:trace contextRef="#ctx0" brushRef="#br0" timeOffset="25462.3293">19073 13512 8 0,'0'11'4'0,"3"-30"-1"0,3 14 4 15,5-3-6-15,4 0 0 16,0-2 0-16,3-1 0 15,3 0-2-15,0 6 1 16,-3 2 2-16,-1 3 0 16,-2 6-1-16,-3 7 1 0,-3 3 0 15,-3 5 0-15,-3 3-1 16,0 5 1-16,-3-8-1 16,3 0 0-16,0-2-2 15,0-3 1-15,0-3-3 16,0-3 0-16,0-4-2 15,3-4 0-15</inkml:trace>
  <inkml:trace contextRef="#ctx0" brushRef="#br0" timeOffset="25719.0911">19370 13306 16 0,'6'-16'8'0,"12"13"-7"0,-9 6 14 16,3 8-13-16,0 2 0 15,0-3 1-15,0 6 0 16,-3 13-4-16,-1 6 1 16,-5 2 2-16,-6 5 0 15,-5-2-3-15,-4 2 1 16,-3 1-6-16,-6-4 1 15,3-4-2-15,9-12 1 16</inkml:trace>
  <inkml:trace contextRef="#ctx0" brushRef="#br0" timeOffset="28449.6791">16328 12150 9 0,'-18'-24'4'0,"15"24"-2"15,3 0 4-15,6 5-3 16,3 0 0-16,0 11 1 16,3 5 1-16,0 6-6 15,3 7 0-15,0 3 4 16,0 6 1-16,-1-1-2 16,1-5 1-16,3-3-2 0,-6-4 1 15,0-9-1-15,-3 0 1 16,3-10 0-16,3-6 1 15,-3-13-1-15,6-13 1 16,2-8-1-16,4-14 1 16,3-7-1-16,0-11 0 15,0-10-2-15,-1 7 0 16,1 9 0-16,-6 7 0 16,0 6-2-16,-6 10 0 15,-3 11-3-15,0 5 1 16,-4 5-5-16,-5 6 1 0</inkml:trace>
  <inkml:trace contextRef="#ctx0" brushRef="#br0" timeOffset="28871.1715">16028 11927 6 0,'3'-8'3'0,"-6"8"2"0,3 0-4 15,3 6 0-15,0 7 1 16,2 16 2-16,1 13 1 16,-3 14-5-16,0 10 0 15,0 11 3-15,0 15 0 16,-3 4-1-16,0 4 0 15,0-12-3-15,0-4 0 0,3-12-3 16,3-11 1-16,0-16-2 16,6-14 1-16</inkml:trace>
  <inkml:trace contextRef="#ctx0" brushRef="#br0" timeOffset="29200.3146">17034 11726 8 0,'0'-2'4'0,"0"12"0"0,0-2 6 15,0 3-8-15,0 2 1 16,-3 13 1-16,0 4 1 16,0 20-6-16,0 19 1 15,0 5 3-15,-3 18 1 16,6 14-2-16,-3 13 0 16,0-2-1-16,3 2 0 15,3 0-5-15,0 0 1 16,3-16-4-16,6-10 1 15</inkml:trace>
  <inkml:trace contextRef="#ctx0" brushRef="#br0" timeOffset="29921.0729">21388 8091 4 0,'0'-37'2'0,"9"13"5"16,-6 16-3-16,0-5-3 15,3 5 1-15,0 3 2 16,3 5 0-16,3 8-4 15,0 2 0-15,3 9 3 16,0 7 0-16,-3 3 0 16,2 8 0-16,1 3-1 15,-3 0 0-15,0-9-1 16,0-1 1-16,0-4-1 16,-3-10 1-16,3 2-1 15,-6-7 1-15,0-6-1 16,0-10 1-16,0-8 0 15,3-8 1-15,-1-6-2 0,4-10 0 16,0-3-1-16,3 6 0 16,0-3-1-16,-3 0 0 15,0 3-3-15,-3 2 0 16,-3 0-3-16,-3 8 1 16,-6 0-2-16,0 6 1 15</inkml:trace>
  <inkml:trace contextRef="#ctx0" brushRef="#br0" timeOffset="30193.5812">21240 7731 5 0,'-6'5'2'0,"6"32"4"15,0-18 1-15,3 13-4 16,-3 13 0-16,-3 2 1 16,-3 9 1-16,3 7-7 15,0 4 1-15,0-4 4 16,0-2 0-16,3-3-3 16,0-13 0-16,6-8-3 15,3-5 0-15,0-8-2 16,5-6 1-16</inkml:trace>
  <inkml:trace contextRef="#ctx0" brushRef="#br0" timeOffset="30461.5579">21960 7694 9 0,'6'-8'4'0,"-9"11"0"0,3-1 6 0,-3 6-8 16,0 16 1-16,0 8 2 15,-6 10 0-15,-3 3-6 16,0 6 1-16,0 9 3 16,0 14 0-16,3 3-1 15,-3 10 0-15,7-2-5 16,-1-3 1-16,3-2-4 15,3 10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B186C-C5F4-3F4D-B328-DFE6A4ECCE74}" type="datetimeFigureOut">
              <a:rPr lang="en-US" smtClean="0"/>
              <a:t>23-Nov-15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B785D-4DC1-9047-B49C-65F023388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870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Introduction to Algorithms, Lecture 5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September 24, 2001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2001 by Charles E. Leiserson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D362C5-B860-3443-A983-2FCEAF8596F9}" type="slidenum">
              <a:rPr lang="en-US"/>
              <a:pPr/>
              <a:t>2</a:t>
            </a:fld>
            <a:endParaRPr lang="en-US"/>
          </a:p>
        </p:txBody>
      </p:sp>
      <p:sp>
        <p:nvSpPr>
          <p:cNvPr id="3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012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no negative</a:t>
            </a:r>
            <a:r>
              <a:rPr lang="en-US" baseline="0" dirty="0" smtClean="0"/>
              <a:t> cycles</a:t>
            </a:r>
          </a:p>
          <a:p>
            <a:r>
              <a:rPr lang="en-US" baseline="0" dirty="0" smtClean="0"/>
              <a:t>When k increases, </a:t>
            </a:r>
            <a:r>
              <a:rPr lang="el-GR" baseline="0" dirty="0" smtClean="0"/>
              <a:t>δ </a:t>
            </a:r>
            <a:r>
              <a:rPr lang="en-US" baseline="0" dirty="0" smtClean="0"/>
              <a:t>increases since I offer more flexibility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447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Canonical</a:t>
            </a:r>
            <a:r>
              <a:rPr lang="en-US" baseline="0" dirty="0" smtClean="0"/>
              <a:t> structure to fill in elements of the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90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make them think!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455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make them think!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455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Fn-3: …</a:t>
            </a:r>
          </a:p>
          <a:p>
            <a:r>
              <a:rPr lang="en-US" dirty="0" smtClean="0"/>
              <a:t>Each sub-problem is solved only </a:t>
            </a:r>
          </a:p>
          <a:p>
            <a:r>
              <a:rPr lang="en-US" dirty="0" smtClean="0"/>
              <a:t>How about going bottom-up? reverse the sequence?</a:t>
            </a:r>
            <a:r>
              <a:rPr lang="en-US" baseline="0" dirty="0" smtClean="0"/>
              <a:t> came computations!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00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keep causality in the sequence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254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we know of</a:t>
            </a:r>
            <a:r>
              <a:rPr lang="en-US" baseline="0" dirty="0" smtClean="0"/>
              <a:t> problems without a DAG structure?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981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no negative</a:t>
            </a:r>
            <a:r>
              <a:rPr lang="en-US" baseline="0" dirty="0" smtClean="0"/>
              <a:t> cycles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447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Constraint: in</a:t>
            </a:r>
            <a:r>
              <a:rPr lang="en-US" baseline="0" dirty="0" smtClean="0"/>
              <a:t> general higher cost, dropping with k</a:t>
            </a:r>
          </a:p>
          <a:p>
            <a:r>
              <a:rPr lang="en-US" baseline="0" dirty="0" smtClean="0"/>
              <a:t>Give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447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far we need to run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447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9BE8-EE14-CB4F-8A46-649581FDD8F4}" type="datetime1">
              <a:rPr lang="en-SG" smtClean="0"/>
              <a:t>23/11/2015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0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0BE2-1088-5B43-8D53-6C5BB889C9CB}" type="datetime1">
              <a:rPr lang="en-SG" smtClean="0"/>
              <a:t>23/11/2015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0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0C91D-FF10-6445-B0E3-B750EAED4805}" type="datetime1">
              <a:rPr lang="en-SG" smtClean="0"/>
              <a:t>23/11/2015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4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89B1-CA8A-4F4B-A2F3-E4BB21DA2DA4}" type="datetime1">
              <a:rPr lang="en-SG" smtClean="0"/>
              <a:t>23/11/2015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4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E6BB-FB82-C247-8762-594D9AB96445}" type="datetime1">
              <a:rPr lang="en-SG" smtClean="0"/>
              <a:t>23/11/2015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7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3E5F-8D7F-D341-98E8-43519653F0BB}" type="datetime1">
              <a:rPr lang="en-SG" smtClean="0"/>
              <a:t>23/11/2015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4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E92C-685B-7D4E-9869-CD25C6F6D611}" type="datetime1">
              <a:rPr lang="en-SG" smtClean="0"/>
              <a:t>23/11/2015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9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519-4E9B-B242-93F7-DCE40FC7628D}" type="datetime1">
              <a:rPr lang="en-SG" smtClean="0"/>
              <a:t>23/11/2015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5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FC37-E632-FF45-BF05-E3646DAD9778}" type="datetime1">
              <a:rPr lang="en-SG" smtClean="0"/>
              <a:t>23/11/2015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26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709A-0A19-F348-ACDC-89AFC24BE385}" type="datetime1">
              <a:rPr lang="en-SG" smtClean="0"/>
              <a:t>23/11/2015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6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CDE6-D97F-5444-97A3-1B25C0A31163}" type="datetime1">
              <a:rPr lang="en-SG" smtClean="0"/>
              <a:t>23/11/2015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2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119" y="25653"/>
            <a:ext cx="8229600" cy="779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119" y="977046"/>
            <a:ext cx="8733950" cy="5275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8306" y="644482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95"/>
                </a:solidFill>
              </a:defRPr>
            </a:lvl1pPr>
          </a:lstStyle>
          <a:p>
            <a:fld id="{C599FFE3-3340-AF4F-8EAA-9D5A84A85908}" type="datetime1">
              <a:rPr lang="en-SG" smtClean="0"/>
              <a:t>23/11/2015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85306" y="64807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95"/>
                </a:solidFill>
              </a:defRPr>
            </a:lvl1pPr>
          </a:lstStyle>
          <a:p>
            <a:r>
              <a:rPr lang="en-US" smtClean="0"/>
              <a:t>SUTD ISTD 50.004 Intro to Algorithms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14306" y="64807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95"/>
                </a:solidFill>
              </a:defRPr>
            </a:lvl1pPr>
          </a:lstStyle>
          <a:p>
            <a:fld id="{EE23B9CF-0974-BD43-A4CE-5DCBE850C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6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00009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000095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000095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0095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00095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000095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pn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customXml" Target="../ink/ink1.x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6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4.png"/><Relationship Id="rId4" Type="http://schemas.openxmlformats.org/officeDocument/2006/relationships/image" Target="../media/image23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oleObject" Target="../embeddings/oleObject24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6.emf"/><Relationship Id="rId12" Type="http://schemas.openxmlformats.org/officeDocument/2006/relationships/image" Target="../media/image2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9.bin"/><Relationship Id="rId11" Type="http://schemas.openxmlformats.org/officeDocument/2006/relationships/oleObject" Target="../embeddings/oleObject23.bin"/><Relationship Id="rId5" Type="http://schemas.openxmlformats.org/officeDocument/2006/relationships/image" Target="../media/image25.e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8.bin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8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11" Type="http://schemas.openxmlformats.org/officeDocument/2006/relationships/image" Target="../media/image8.png"/><Relationship Id="rId5" Type="http://schemas.openxmlformats.org/officeDocument/2006/relationships/image" Target="../media/image4.emf"/><Relationship Id="rId10" Type="http://schemas.openxmlformats.org/officeDocument/2006/relationships/image" Target="../media/image6.e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1001"/>
            <a:ext cx="8123382" cy="1949450"/>
          </a:xfrm>
        </p:spPr>
        <p:txBody>
          <a:bodyPr>
            <a:normAutofit/>
          </a:bodyPr>
          <a:lstStyle/>
          <a:p>
            <a:r>
              <a:rPr lang="en-US" dirty="0" smtClean="0"/>
              <a:t>L10.04</a:t>
            </a:r>
            <a:br>
              <a:rPr lang="en-US" dirty="0" smtClean="0"/>
            </a:br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50.004 Introduction to Algorithm</a:t>
            </a:r>
          </a:p>
          <a:p>
            <a:r>
              <a:rPr lang="en-US" dirty="0" smtClean="0"/>
              <a:t>Dr. Simon LUI</a:t>
            </a:r>
          </a:p>
          <a:p>
            <a:r>
              <a:rPr lang="en-US" dirty="0" smtClean="0"/>
              <a:t>ISTD, SUTD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79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Memoization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values of sub-problems in table, to avoid computing them twice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916832"/>
            <a:ext cx="8244408" cy="39482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38707" y="5798372"/>
            <a:ext cx="2593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Complexity: </a:t>
            </a:r>
            <a:r>
              <a:rPr lang="el-GR" sz="2400" i="1" dirty="0" smtClean="0"/>
              <a:t>Θ</a:t>
            </a:r>
            <a:r>
              <a:rPr lang="en-US" sz="2400" dirty="0" smtClean="0"/>
              <a:t>(</a:t>
            </a:r>
            <a:r>
              <a:rPr lang="en-US" sz="2400" i="1" dirty="0" smtClean="0"/>
              <a:t>n</a:t>
            </a:r>
            <a:r>
              <a:rPr lang="en-US" sz="2400" dirty="0" smtClean="0"/>
              <a:t>)!!!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1119" y="5790747"/>
            <a:ext cx="2691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Complexity: </a:t>
            </a:r>
            <a:r>
              <a:rPr lang="el-GR" sz="2400" i="1" dirty="0" smtClean="0"/>
              <a:t>Θ</a:t>
            </a:r>
            <a:r>
              <a:rPr lang="en-US" sz="2400" dirty="0" smtClean="0"/>
              <a:t>(</a:t>
            </a:r>
            <a:r>
              <a:rPr lang="en-US" sz="2400" i="1" dirty="0" smtClean="0"/>
              <a:t>2</a:t>
            </a:r>
            <a:r>
              <a:rPr lang="en-US" sz="2400" i="1" baseline="30000" dirty="0" smtClean="0"/>
              <a:t>n</a:t>
            </a:r>
            <a:r>
              <a:rPr lang="en-US" sz="2400" dirty="0" smtClean="0"/>
              <a:t>)!!!</a:t>
            </a:r>
          </a:p>
        </p:txBody>
      </p:sp>
    </p:spTree>
    <p:extLst>
      <p:ext uri="{BB962C8B-B14F-4D97-AF65-F5344CB8AC3E}">
        <p14:creationId xmlns:p14="http://schemas.microsoft.com/office/powerpoint/2010/main" val="2613561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533884"/>
              </p:ext>
            </p:extLst>
          </p:nvPr>
        </p:nvGraphicFramePr>
        <p:xfrm>
          <a:off x="339433" y="776828"/>
          <a:ext cx="4369402" cy="633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9" name="Equation" r:id="rId4" imgW="1663700" imgH="241300" progId="Equation.DSMT4">
                  <p:embed/>
                </p:oleObj>
              </mc:Choice>
              <mc:Fallback>
                <p:oleObj name="Equation" r:id="rId4" imgW="16637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9433" y="776828"/>
                        <a:ext cx="4369402" cy="633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274028" y="1708276"/>
            <a:ext cx="3759518" cy="2469589"/>
            <a:chOff x="233680" y="2185700"/>
            <a:chExt cx="3759518" cy="2469589"/>
          </a:xfrm>
        </p:grpSpPr>
        <p:sp>
          <p:nvSpPr>
            <p:cNvPr id="4" name="TextBox 3"/>
            <p:cNvSpPr txBox="1"/>
            <p:nvPr/>
          </p:nvSpPr>
          <p:spPr>
            <a:xfrm>
              <a:off x="233680" y="2185700"/>
              <a:ext cx="25089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Calibri"/>
                  <a:cs typeface="Calibri"/>
                </a:rPr>
                <a:t>Naïve algorithm </a:t>
              </a:r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7300275"/>
                </p:ext>
              </p:extLst>
            </p:nvPr>
          </p:nvGraphicFramePr>
          <p:xfrm>
            <a:off x="299085" y="2809027"/>
            <a:ext cx="3694113" cy="1846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00" name="Equation" r:id="rId6" imgW="1778000" imgH="889000" progId="Equation.DSMT4">
                    <p:embed/>
                  </p:oleObj>
                </mc:Choice>
                <mc:Fallback>
                  <p:oleObj name="Equation" r:id="rId6" imgW="1778000" imgH="889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99085" y="2809027"/>
                          <a:ext cx="3694113" cy="18462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numbers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409440" y="1412776"/>
            <a:ext cx="4221798" cy="3847148"/>
            <a:chOff x="4409440" y="1412776"/>
            <a:chExt cx="4221798" cy="3847148"/>
          </a:xfrm>
        </p:grpSpPr>
        <p:sp>
          <p:nvSpPr>
            <p:cNvPr id="12" name="TextBox 11"/>
            <p:cNvSpPr txBox="1"/>
            <p:nvPr/>
          </p:nvSpPr>
          <p:spPr>
            <a:xfrm>
              <a:off x="4409440" y="1412776"/>
              <a:ext cx="37229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u="sng" dirty="0" err="1" smtClean="0">
                  <a:latin typeface="Calibri"/>
                  <a:cs typeface="Calibri"/>
                </a:rPr>
                <a:t>Memoized</a:t>
              </a:r>
              <a:r>
                <a:rPr lang="en-US" sz="2800" dirty="0" smtClean="0">
                  <a:latin typeface="Calibri"/>
                  <a:cs typeface="Calibri"/>
                </a:rPr>
                <a:t> DP algorithm</a:t>
              </a:r>
            </a:p>
          </p:txBody>
        </p:sp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7898458"/>
                </p:ext>
              </p:extLst>
            </p:nvPr>
          </p:nvGraphicFramePr>
          <p:xfrm>
            <a:off x="4805363" y="1989674"/>
            <a:ext cx="3825875" cy="3270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01" name="Equation" r:id="rId8" imgW="1841500" imgH="1574800" progId="Equation.3">
                    <p:embed/>
                  </p:oleObj>
                </mc:Choice>
                <mc:Fallback>
                  <p:oleObj name="Equation" r:id="rId8" imgW="1841500" imgH="15748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805363" y="1989674"/>
                          <a:ext cx="3825875" cy="3270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93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26000" y="1402080"/>
            <a:ext cx="39421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>
                <a:latin typeface="Calibri"/>
                <a:cs typeface="Calibri"/>
              </a:rPr>
              <a:t>F</a:t>
            </a:r>
            <a:r>
              <a:rPr lang="en-US" sz="2400" i="1" baseline="-25000" dirty="0" err="1" smtClean="0">
                <a:latin typeface="Calibri"/>
                <a:cs typeface="Calibri"/>
              </a:rPr>
              <a:t>k</a:t>
            </a:r>
            <a:r>
              <a:rPr lang="en-US" sz="2400" dirty="0" smtClean="0">
                <a:latin typeface="Calibri"/>
                <a:cs typeface="Calibri"/>
              </a:rPr>
              <a:t> will be invoked only twice:</a:t>
            </a:r>
          </a:p>
          <a:p>
            <a:r>
              <a:rPr lang="en-US" sz="2400" dirty="0" smtClean="0">
                <a:latin typeface="Calibri"/>
                <a:cs typeface="Calibri"/>
              </a:rPr>
              <a:t>first invocation: </a:t>
            </a:r>
            <a:r>
              <a:rPr lang="en-US" sz="2400" dirty="0" err="1" smtClean="0">
                <a:latin typeface="Calibri"/>
                <a:cs typeface="Calibri"/>
              </a:rPr>
              <a:t>recursed</a:t>
            </a:r>
            <a:endParaRPr lang="en-US" sz="2400" dirty="0" smtClean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second invocation: </a:t>
            </a:r>
            <a:r>
              <a:rPr lang="en-US" sz="2400" dirty="0" err="1" smtClean="0">
                <a:latin typeface="Calibri"/>
                <a:cs typeface="Calibri"/>
              </a:rPr>
              <a:t>memoized</a:t>
            </a:r>
            <a:endParaRPr lang="en-US" sz="2400" dirty="0" smtClean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=&gt; </a:t>
            </a:r>
            <a:r>
              <a:rPr lang="el-GR" sz="2400" dirty="0" smtClean="0">
                <a:latin typeface="Calibri"/>
                <a:cs typeface="Calibri"/>
              </a:rPr>
              <a:t>Θ</a:t>
            </a:r>
            <a:r>
              <a:rPr lang="en-US" sz="2400" dirty="0" smtClean="0">
                <a:latin typeface="Calibri"/>
                <a:cs typeface="Calibri"/>
              </a:rPr>
              <a:t>(n) total time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984190"/>
            <a:ext cx="3600400" cy="37689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27132" y="3657600"/>
            <a:ext cx="54168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DP: </a:t>
            </a:r>
            <a:r>
              <a:rPr lang="en-US" sz="2400" dirty="0" smtClean="0">
                <a:solidFill>
                  <a:srgbClr val="5959FF"/>
                </a:solidFill>
                <a:latin typeface="Calibri"/>
                <a:cs typeface="Calibri"/>
              </a:rPr>
              <a:t>recursion</a:t>
            </a:r>
            <a:r>
              <a:rPr lang="en-US" sz="2400" dirty="0" smtClean="0">
                <a:latin typeface="Calibri"/>
                <a:cs typeface="Calibri"/>
              </a:rPr>
              <a:t> + </a:t>
            </a:r>
            <a:r>
              <a:rPr lang="en-US" sz="2400" dirty="0" err="1" smtClean="0">
                <a:solidFill>
                  <a:srgbClr val="FF0000"/>
                </a:solidFill>
                <a:latin typeface="Calibri"/>
                <a:cs typeface="Calibri"/>
              </a:rPr>
              <a:t>memoization</a:t>
            </a:r>
            <a:r>
              <a:rPr lang="zh-TW" altLang="en-US" sz="240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  <a:latin typeface="Calibri"/>
                <a:cs typeface="Calibri"/>
              </a:rPr>
              <a:t>(reuse)</a:t>
            </a:r>
            <a:endParaRPr lang="en-US" sz="2400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r>
              <a:rPr lang="en-US" sz="2400" dirty="0" err="1" smtClean="0">
                <a:solidFill>
                  <a:srgbClr val="FF0000"/>
                </a:solidFill>
                <a:latin typeface="Calibri"/>
                <a:cs typeface="Calibri"/>
              </a:rPr>
              <a:t>memoize</a:t>
            </a:r>
            <a:r>
              <a:rPr lang="en-US" sz="2400" dirty="0" smtClean="0">
                <a:latin typeface="Calibri"/>
                <a:cs typeface="Calibri"/>
              </a:rPr>
              <a:t>: remember and re-use solutions</a:t>
            </a:r>
          </a:p>
          <a:p>
            <a:r>
              <a:rPr lang="en-US" sz="2400" dirty="0" smtClean="0">
                <a:latin typeface="Calibri"/>
                <a:cs typeface="Calibri"/>
              </a:rPr>
              <a:t>to sub-problems that are needed to</a:t>
            </a:r>
          </a:p>
          <a:p>
            <a:r>
              <a:rPr lang="en-US" sz="2400" dirty="0" smtClean="0">
                <a:latin typeface="Calibri"/>
                <a:cs typeface="Calibri"/>
              </a:rPr>
              <a:t>solve the problem</a:t>
            </a:r>
          </a:p>
          <a:p>
            <a:r>
              <a:rPr lang="en-US" sz="2400" dirty="0" smtClean="0">
                <a:latin typeface="Calibri"/>
                <a:cs typeface="Calibri"/>
              </a:rPr>
              <a:t>Fibonacci: </a:t>
            </a:r>
            <a:r>
              <a:rPr lang="en-US" sz="2400" i="1" dirty="0" smtClean="0">
                <a:latin typeface="Calibri"/>
                <a:cs typeface="Calibri"/>
              </a:rPr>
              <a:t>F</a:t>
            </a:r>
            <a:r>
              <a:rPr lang="en-US" sz="2400" baseline="-25000" dirty="0" smtClean="0">
                <a:latin typeface="Calibri"/>
                <a:cs typeface="Calibri"/>
              </a:rPr>
              <a:t>1</a:t>
            </a:r>
            <a:r>
              <a:rPr lang="en-US" sz="2400" dirty="0" smtClean="0">
                <a:latin typeface="Calibri"/>
                <a:cs typeface="Calibri"/>
              </a:rPr>
              <a:t>, </a:t>
            </a:r>
            <a:r>
              <a:rPr lang="en-US" sz="2400" i="1" dirty="0" smtClean="0">
                <a:latin typeface="Calibri"/>
                <a:cs typeface="Calibri"/>
              </a:rPr>
              <a:t>F</a:t>
            </a:r>
            <a:r>
              <a:rPr lang="en-US" sz="2400" i="1" baseline="-25000" dirty="0" smtClean="0">
                <a:latin typeface="Calibri"/>
                <a:cs typeface="Calibri"/>
              </a:rPr>
              <a:t>2</a:t>
            </a:r>
            <a:r>
              <a:rPr lang="en-US" sz="2400" dirty="0" smtClean="0">
                <a:latin typeface="Calibri"/>
                <a:cs typeface="Calibri"/>
              </a:rPr>
              <a:t>, </a:t>
            </a:r>
            <a:r>
              <a:rPr lang="en-US" sz="2400" i="1" dirty="0" smtClean="0">
                <a:latin typeface="Calibri"/>
                <a:cs typeface="Calibri"/>
              </a:rPr>
              <a:t>F</a:t>
            </a:r>
            <a:r>
              <a:rPr lang="en-US" sz="2400" i="1" baseline="-25000" dirty="0" smtClean="0">
                <a:latin typeface="Calibri"/>
                <a:cs typeface="Calibri"/>
              </a:rPr>
              <a:t>3</a:t>
            </a:r>
            <a:r>
              <a:rPr lang="en-US" sz="2400" dirty="0" smtClean="0">
                <a:latin typeface="Calibri"/>
                <a:cs typeface="Calibri"/>
              </a:rPr>
              <a:t>, …, </a:t>
            </a:r>
            <a:r>
              <a:rPr lang="en-US" sz="2400" i="1" dirty="0" err="1" smtClean="0">
                <a:latin typeface="Calibri"/>
                <a:cs typeface="Calibri"/>
              </a:rPr>
              <a:t>F</a:t>
            </a:r>
            <a:r>
              <a:rPr lang="en-US" sz="2400" i="1" baseline="-25000" dirty="0" err="1" smtClean="0">
                <a:latin typeface="Calibri"/>
                <a:cs typeface="Calibri"/>
              </a:rPr>
              <a:t>n</a:t>
            </a:r>
            <a:endParaRPr lang="en-US" sz="2400" i="1" baseline="-25000" dirty="0" smtClean="0">
              <a:latin typeface="Calibri"/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512" y="2492896"/>
            <a:ext cx="936104" cy="864096"/>
          </a:xfrm>
          <a:prstGeom prst="rect">
            <a:avLst/>
          </a:prstGeom>
          <a:solidFill>
            <a:schemeClr val="bg1"/>
          </a:solidFill>
          <a:ln w="9525" cmpd="sng">
            <a:noFill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85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62480" y="4897120"/>
            <a:ext cx="642109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A38CC"/>
                </a:solidFill>
                <a:latin typeface="Calibri"/>
                <a:cs typeface="Calibri"/>
              </a:rPr>
              <a:t>Bottom-up method: </a:t>
            </a:r>
          </a:p>
          <a:p>
            <a:r>
              <a:rPr lang="en-US" sz="2800" dirty="0" smtClean="0">
                <a:solidFill>
                  <a:srgbClr val="CA38CC"/>
                </a:solidFill>
                <a:latin typeface="Calibri"/>
                <a:cs typeface="Calibri"/>
              </a:rPr>
              <a:t>Solve sub-problems in a “causal” sequence</a:t>
            </a:r>
          </a:p>
          <a:p>
            <a:r>
              <a:rPr lang="en-US" sz="2800" dirty="0" smtClean="0">
                <a:solidFill>
                  <a:srgbClr val="CA38CC"/>
                </a:solidFill>
                <a:latin typeface="Calibri"/>
                <a:cs typeface="Calibri"/>
              </a:rPr>
              <a:t>from smaller to larger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57" y="836712"/>
            <a:ext cx="7355227" cy="3888432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29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480" y="264160"/>
            <a:ext cx="3745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Bottom-up DP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811012"/>
            <a:ext cx="90220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13200">
              <a:buFont typeface="Arial"/>
              <a:buChar char="•"/>
            </a:pPr>
            <a:r>
              <a:rPr lang="en-US" sz="2400" dirty="0" smtClean="0">
                <a:solidFill>
                  <a:srgbClr val="000090"/>
                </a:solidFill>
                <a:latin typeface="Calibri"/>
                <a:cs typeface="Calibri"/>
              </a:rPr>
              <a:t>Exactly the same computation as </a:t>
            </a:r>
            <a:r>
              <a:rPr lang="en-US" sz="2400" dirty="0" err="1" smtClean="0">
                <a:solidFill>
                  <a:srgbClr val="000090"/>
                </a:solidFill>
                <a:latin typeface="Calibri"/>
                <a:cs typeface="Calibri"/>
              </a:rPr>
              <a:t>memoized</a:t>
            </a:r>
            <a:r>
              <a:rPr lang="en-US" sz="2400" dirty="0" smtClean="0">
                <a:solidFill>
                  <a:srgbClr val="000090"/>
                </a:solidFill>
                <a:latin typeface="Calibri"/>
                <a:cs typeface="Calibri"/>
              </a:rPr>
              <a:t> DP (recursion rolled back)</a:t>
            </a:r>
          </a:p>
          <a:p>
            <a:pPr marL="457200" indent="-313200">
              <a:buFont typeface="Arial"/>
              <a:buChar char="•"/>
            </a:pPr>
            <a:r>
              <a:rPr lang="en-US" sz="2400" dirty="0" smtClean="0">
                <a:solidFill>
                  <a:srgbClr val="000090"/>
                </a:solidFill>
                <a:latin typeface="Calibri"/>
                <a:cs typeface="Calibri"/>
              </a:rPr>
              <a:t>In general</a:t>
            </a:r>
            <a:r>
              <a:rPr lang="en-US" sz="2400" dirty="0" smtClean="0">
                <a:solidFill>
                  <a:srgbClr val="008000"/>
                </a:solidFill>
                <a:latin typeface="Calibri"/>
                <a:cs typeface="Calibri"/>
              </a:rPr>
              <a:t>: topological sort of sub-problem dependency graph =&gt; </a:t>
            </a:r>
            <a:r>
              <a:rPr lang="en-US" sz="2400" dirty="0" smtClean="0">
                <a:solidFill>
                  <a:schemeClr val="accent2"/>
                </a:solidFill>
                <a:latin typeface="Calibri"/>
                <a:cs typeface="Calibri"/>
              </a:rPr>
              <a:t>needs DAG structure!!</a:t>
            </a:r>
          </a:p>
          <a:p>
            <a:pPr marL="457200" indent="-313200">
              <a:buFont typeface="Arial"/>
              <a:buChar char="•"/>
            </a:pPr>
            <a:r>
              <a:rPr lang="en-US" sz="2400" dirty="0" smtClean="0">
                <a:solidFill>
                  <a:srgbClr val="000090"/>
                </a:solidFill>
                <a:latin typeface="Calibri"/>
                <a:cs typeface="Calibri"/>
              </a:rPr>
              <a:t>Practically faster (no recursion)</a:t>
            </a:r>
          </a:p>
          <a:p>
            <a:pPr marL="457200" indent="-313200">
              <a:buFont typeface="Arial"/>
              <a:buChar char="•"/>
            </a:pPr>
            <a:r>
              <a:rPr lang="en-US" sz="2400" dirty="0" smtClean="0">
                <a:solidFill>
                  <a:srgbClr val="000090"/>
                </a:solidFill>
                <a:latin typeface="Calibri"/>
                <a:cs typeface="Calibri"/>
              </a:rPr>
              <a:t>Can save space (just remember last 2 values) =&gt; </a:t>
            </a:r>
            <a:r>
              <a:rPr lang="el-GR" sz="2400" dirty="0" smtClean="0">
                <a:solidFill>
                  <a:srgbClr val="000090"/>
                </a:solidFill>
                <a:latin typeface="Calibri"/>
                <a:cs typeface="Calibri"/>
              </a:rPr>
              <a:t>Θ</a:t>
            </a:r>
            <a:r>
              <a:rPr lang="en-US" sz="2400" dirty="0" smtClean="0">
                <a:solidFill>
                  <a:srgbClr val="000090"/>
                </a:solidFill>
                <a:latin typeface="Calibri"/>
                <a:cs typeface="Calibri"/>
              </a:rPr>
              <a:t>(1) space</a:t>
            </a:r>
          </a:p>
          <a:p>
            <a:pPr marL="342900" indent="-342900">
              <a:buFontTx/>
              <a:buChar char="-"/>
            </a:pPr>
            <a:endParaRPr lang="en-US" sz="2400" dirty="0" smtClean="0">
              <a:solidFill>
                <a:srgbClr val="000090"/>
              </a:solidFill>
              <a:latin typeface="Calibri"/>
              <a:cs typeface="Calibri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403655"/>
              </p:ext>
            </p:extLst>
          </p:nvPr>
        </p:nvGraphicFramePr>
        <p:xfrm>
          <a:off x="499745" y="964565"/>
          <a:ext cx="3721100" cy="279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3" name="Equation" r:id="rId4" imgW="1790700" imgH="1346200" progId="Equation.3">
                  <p:embed/>
                </p:oleObj>
              </mc:Choice>
              <mc:Fallback>
                <p:oleObj name="Equation" r:id="rId4" imgW="1790700" imgH="1346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9745" y="964565"/>
                        <a:ext cx="3721100" cy="2795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2900" y="211262"/>
            <a:ext cx="4889500" cy="335235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05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Bottom up: </a:t>
            </a:r>
            <a:r>
              <a:rPr lang="en-US" dirty="0">
                <a:solidFill>
                  <a:srgbClr val="008000"/>
                </a:solidFill>
                <a:cs typeface="Calibri"/>
              </a:rPr>
              <a:t>filling-in a </a:t>
            </a:r>
            <a:r>
              <a:rPr lang="en-US" dirty="0" smtClean="0">
                <a:solidFill>
                  <a:srgbClr val="008000"/>
                </a:solidFill>
                <a:cs typeface="Calibri"/>
              </a:rPr>
              <a:t>table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Fill-in the table of sub-problems</a:t>
            </a:r>
            <a:endParaRPr lang="en-US" sz="32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549648" y="2348880"/>
            <a:ext cx="6190704" cy="2448272"/>
            <a:chOff x="1117600" y="2060848"/>
            <a:chExt cx="6190704" cy="244827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7600" y="2466667"/>
              <a:ext cx="5900420" cy="2042453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1331640" y="2060848"/>
              <a:ext cx="47402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2"/>
                  </a:solidFill>
                  <a:latin typeface="Calibri"/>
                  <a:cs typeface="Calibri"/>
                </a:rPr>
                <a:t>Obey the dependency ordering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87824" y="3717032"/>
              <a:ext cx="4320480" cy="792088"/>
            </a:xfrm>
            <a:prstGeom prst="rect">
              <a:avLst/>
            </a:prstGeom>
            <a:solidFill>
              <a:schemeClr val="bg1"/>
            </a:solidFill>
            <a:ln w="9525" cmpd="sng">
              <a:noFill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99792" y="3645024"/>
              <a:ext cx="29839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Table of sub-problems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99592" y="5301208"/>
            <a:ext cx="6845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Note: no circular dependency between sub-problems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48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276872"/>
            <a:ext cx="5928733" cy="3241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9592" y="1052736"/>
            <a:ext cx="63985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/>
                <a:cs typeface="Calibri"/>
              </a:rPr>
              <a:t>E</a:t>
            </a:r>
            <a:r>
              <a:rPr lang="en-US" sz="3200" dirty="0" smtClean="0">
                <a:latin typeface="Calibri"/>
                <a:cs typeface="Calibri"/>
              </a:rPr>
              <a:t>xample with 2 dimensions</a:t>
            </a:r>
          </a:p>
          <a:p>
            <a:r>
              <a:rPr lang="en-US" sz="3200" dirty="0" smtClean="0">
                <a:latin typeface="Calibri"/>
                <a:cs typeface="Calibri"/>
              </a:rPr>
              <a:t>sub-problem is </a:t>
            </a:r>
            <a:r>
              <a:rPr lang="en-US" sz="3200" i="1" dirty="0" smtClean="0">
                <a:latin typeface="Calibri"/>
                <a:cs typeface="Calibri"/>
              </a:rPr>
              <a:t>P</a:t>
            </a:r>
            <a:r>
              <a:rPr lang="en-US" sz="3200" dirty="0" smtClean="0">
                <a:latin typeface="Calibri"/>
                <a:cs typeface="Calibri"/>
              </a:rPr>
              <a:t>(</a:t>
            </a:r>
            <a:r>
              <a:rPr lang="en-US" sz="3200" i="1" dirty="0" err="1" smtClean="0">
                <a:latin typeface="Calibri"/>
                <a:cs typeface="Calibri"/>
              </a:rPr>
              <a:t>i</a:t>
            </a:r>
            <a:r>
              <a:rPr lang="en-US" sz="3200" dirty="0" smtClean="0">
                <a:latin typeface="Calibri"/>
                <a:cs typeface="Calibri"/>
              </a:rPr>
              <a:t>, </a:t>
            </a:r>
            <a:r>
              <a:rPr lang="en-US" sz="3200" i="1" dirty="0" smtClean="0">
                <a:latin typeface="Calibri"/>
                <a:cs typeface="Calibri"/>
              </a:rPr>
              <a:t>j</a:t>
            </a:r>
            <a:r>
              <a:rPr lang="en-US" sz="3200" dirty="0" smtClean="0">
                <a:latin typeface="Calibri"/>
                <a:cs typeface="Calibri"/>
              </a:rPr>
              <a:t>), hence 2-d table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Bottom up: </a:t>
            </a:r>
            <a:r>
              <a:rPr lang="en-US" dirty="0">
                <a:solidFill>
                  <a:srgbClr val="008000"/>
                </a:solidFill>
                <a:cs typeface="Calibri"/>
              </a:rPr>
              <a:t>filling-in a </a:t>
            </a:r>
            <a:r>
              <a:rPr lang="en-US" dirty="0" smtClean="0">
                <a:solidFill>
                  <a:srgbClr val="008000"/>
                </a:solidFill>
                <a:cs typeface="Calibri"/>
              </a:rPr>
              <a:t>table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28692" y="5743478"/>
            <a:ext cx="7202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We need no circular dependency between sub-problems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0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19" y="-99392"/>
            <a:ext cx="8229600" cy="77937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Dynamic Programming definition</a:t>
            </a:r>
            <a:endParaRPr lang="en-US" sz="3600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08720"/>
            <a:ext cx="8591872" cy="5568280"/>
          </a:xfrm>
        </p:spPr>
        <p:txBody>
          <a:bodyPr>
            <a:normAutofit/>
          </a:bodyPr>
          <a:lstStyle/>
          <a:p>
            <a:r>
              <a:rPr lang="en-US" dirty="0" smtClean="0"/>
              <a:t>DP ≈ Recursion + </a:t>
            </a:r>
            <a:r>
              <a:rPr lang="en-US" dirty="0" err="1" smtClean="0"/>
              <a:t>Memoization</a:t>
            </a:r>
            <a:endParaRPr lang="en-US" dirty="0" smtClean="0"/>
          </a:p>
          <a:p>
            <a:r>
              <a:rPr lang="en-US" dirty="0" smtClean="0"/>
              <a:t>DP works when:</a:t>
            </a:r>
          </a:p>
          <a:p>
            <a:pPr lvl="1"/>
            <a:r>
              <a:rPr lang="en-US" dirty="0" smtClean="0"/>
              <a:t>the solution can be produced by </a:t>
            </a:r>
            <a:r>
              <a:rPr lang="en-US" dirty="0" smtClean="0">
                <a:solidFill>
                  <a:srgbClr val="FF0000"/>
                </a:solidFill>
              </a:rPr>
              <a:t>combining solutions of sub-problems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the solution of each sub-problem can be produced by </a:t>
            </a:r>
            <a:r>
              <a:rPr lang="en-US" dirty="0" smtClean="0">
                <a:solidFill>
                  <a:srgbClr val="FF0000"/>
                </a:solidFill>
              </a:rPr>
              <a:t>combining solutions of sub-sub-problems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no </a:t>
            </a:r>
            <a:r>
              <a:rPr lang="en-US" dirty="0" smtClean="0">
                <a:solidFill>
                  <a:srgbClr val="C416E6"/>
                </a:solidFill>
              </a:rPr>
              <a:t>circular dependency </a:t>
            </a:r>
          </a:p>
          <a:p>
            <a:pPr lvl="1">
              <a:buNone/>
            </a:pPr>
            <a:r>
              <a:rPr lang="en-US" dirty="0" smtClean="0"/>
              <a:t>moreover….</a:t>
            </a:r>
          </a:p>
          <a:p>
            <a:pPr lvl="1"/>
            <a:r>
              <a:rPr lang="en-US" dirty="0" smtClean="0"/>
              <a:t>the total number of different sub-problems arising recursively is polynomial </a:t>
            </a:r>
          </a:p>
          <a:p>
            <a:endParaRPr lang="en-US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675801"/>
              </p:ext>
            </p:extLst>
          </p:nvPr>
        </p:nvGraphicFramePr>
        <p:xfrm>
          <a:off x="3644553" y="2409825"/>
          <a:ext cx="308768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5" name="Equation" r:id="rId3" imgW="1219200" imgH="203200" progId="Equation.DSMT4">
                  <p:embed/>
                </p:oleObj>
              </mc:Choice>
              <mc:Fallback>
                <p:oleObj name="Equation" r:id="rId3" imgW="12192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44553" y="2409825"/>
                        <a:ext cx="3087687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897309"/>
              </p:ext>
            </p:extLst>
          </p:nvPr>
        </p:nvGraphicFramePr>
        <p:xfrm>
          <a:off x="4880570" y="5290914"/>
          <a:ext cx="25717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6" name="Equation" r:id="rId5" imgW="1016000" imgH="203200" progId="Equation.3">
                  <p:embed/>
                </p:oleObj>
              </mc:Choice>
              <mc:Fallback>
                <p:oleObj name="Equation" r:id="rId5" imgW="1016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80570" y="5290914"/>
                        <a:ext cx="257175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1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597024"/>
            <a:ext cx="8591872" cy="556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000095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000095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009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00009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00009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 smtClean="0"/>
              <a:t>DP ≈ Recursion + Memorization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DP works when: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solution can be produced by </a:t>
            </a:r>
            <a:r>
              <a:rPr lang="en-US" dirty="0" smtClean="0">
                <a:solidFill>
                  <a:srgbClr val="FF0000"/>
                </a:solidFill>
              </a:rPr>
              <a:t>combining solutions of sub-problems</a:t>
            </a:r>
            <a:r>
              <a:rPr lang="en-US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solution of each sub-problem can be produced by </a:t>
            </a:r>
            <a:r>
              <a:rPr lang="en-US" dirty="0" smtClean="0">
                <a:solidFill>
                  <a:srgbClr val="FF0000"/>
                </a:solidFill>
              </a:rPr>
              <a:t>combining solutions of sub-sub-problems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no </a:t>
            </a:r>
            <a:r>
              <a:rPr lang="en-US" dirty="0" smtClean="0">
                <a:solidFill>
                  <a:srgbClr val="C416E6"/>
                </a:solidFill>
              </a:rPr>
              <a:t>circular dependency </a:t>
            </a:r>
          </a:p>
          <a:p>
            <a:pPr lvl="1">
              <a:lnSpc>
                <a:spcPct val="90000"/>
              </a:lnSpc>
              <a:buFont typeface="Arial"/>
              <a:buNone/>
            </a:pPr>
            <a:r>
              <a:rPr lang="en-US" dirty="0" smtClean="0"/>
              <a:t>moreover….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total number of different sub-problems arising recursively is polynomial 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19" y="-99392"/>
            <a:ext cx="8229600" cy="77937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Dynamic Programming definition</a:t>
            </a:r>
            <a:endParaRPr lang="en-US" sz="3600" baseline="-250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175738"/>
              </p:ext>
            </p:extLst>
          </p:nvPr>
        </p:nvGraphicFramePr>
        <p:xfrm>
          <a:off x="3491880" y="2265809"/>
          <a:ext cx="308768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1" name="Equation" r:id="rId3" imgW="1219200" imgH="203200" progId="Equation.DSMT4">
                  <p:embed/>
                </p:oleObj>
              </mc:Choice>
              <mc:Fallback>
                <p:oleObj name="Equation" r:id="rId3" imgW="12192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91880" y="2265809"/>
                        <a:ext cx="3087687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028155"/>
              </p:ext>
            </p:extLst>
          </p:nvPr>
        </p:nvGraphicFramePr>
        <p:xfrm>
          <a:off x="3100388" y="4653409"/>
          <a:ext cx="25717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2" name="Equation" r:id="rId5" imgW="1016000" imgH="203200" progId="Equation.DSMT4">
                  <p:embed/>
                </p:oleObj>
              </mc:Choice>
              <mc:Fallback>
                <p:oleObj name="Equation" r:id="rId5" imgW="10160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00388" y="4653409"/>
                        <a:ext cx="257175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636989" y="1628800"/>
            <a:ext cx="8327499" cy="2195475"/>
          </a:xfrm>
          <a:prstGeom prst="rect">
            <a:avLst/>
          </a:prstGeom>
          <a:solidFill>
            <a:srgbClr val="FFFF00"/>
          </a:solidFill>
          <a:ln w="9525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Optimal substructure </a:t>
            </a:r>
          </a:p>
          <a:p>
            <a:pPr algn="ctr"/>
            <a:r>
              <a:rPr lang="en-US" sz="2800" dirty="0">
                <a:latin typeface="Times New Roman"/>
                <a:cs typeface="Times New Roman"/>
              </a:rPr>
              <a:t>The solution to a problem can be obtained by solutions to </a:t>
            </a:r>
            <a:r>
              <a:rPr lang="en-US" sz="2800" dirty="0" smtClean="0">
                <a:latin typeface="Times New Roman"/>
                <a:cs typeface="Times New Roman"/>
              </a:rPr>
              <a:t>sub-problems with no circular dependency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636989" y="4244752"/>
            <a:ext cx="8327499" cy="2088232"/>
          </a:xfrm>
          <a:prstGeom prst="rect">
            <a:avLst/>
          </a:prstGeom>
          <a:solidFill>
            <a:srgbClr val="FFFF00"/>
          </a:solidFill>
          <a:ln w="9525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Overlapping </a:t>
            </a:r>
            <a:r>
              <a:rPr lang="en-US" sz="2800" b="1" dirty="0" err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ubproblems</a:t>
            </a:r>
            <a:endParaRPr lang="en-US" sz="2800" b="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algn="ctr"/>
            <a:r>
              <a:rPr lang="en-US" sz="2800" dirty="0">
                <a:latin typeface="Times New Roman"/>
                <a:cs typeface="Times New Roman"/>
              </a:rPr>
              <a:t>A recursive solution contains a “small” number of distinct </a:t>
            </a:r>
            <a:r>
              <a:rPr lang="en-US" sz="2800" dirty="0" smtClean="0">
                <a:latin typeface="Times New Roman"/>
                <a:cs typeface="Times New Roman"/>
              </a:rPr>
              <a:t>sub-problems </a:t>
            </a:r>
            <a:r>
              <a:rPr lang="en-US" sz="2800" dirty="0">
                <a:latin typeface="Times New Roman"/>
                <a:cs typeface="Times New Roman"/>
              </a:rPr>
              <a:t>(repeated many times)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392145"/>
              </p:ext>
            </p:extLst>
          </p:nvPr>
        </p:nvGraphicFramePr>
        <p:xfrm>
          <a:off x="6308849" y="3360896"/>
          <a:ext cx="2655639" cy="442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3" name="Equation" r:id="rId7" imgW="1219200" imgH="203200" progId="Equation.DSMT4">
                  <p:embed/>
                </p:oleObj>
              </mc:Choice>
              <mc:Fallback>
                <p:oleObj name="Equation" r:id="rId7" imgW="12192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8849" y="3360896"/>
                        <a:ext cx="2655639" cy="4423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687982"/>
              </p:ext>
            </p:extLst>
          </p:nvPr>
        </p:nvGraphicFramePr>
        <p:xfrm>
          <a:off x="6988820" y="5890759"/>
          <a:ext cx="1975668" cy="395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4" name="Equation" r:id="rId8" imgW="1016000" imgH="203200" progId="Equation.3">
                  <p:embed/>
                </p:oleObj>
              </mc:Choice>
              <mc:Fallback>
                <p:oleObj name="Equation" r:id="rId8" imgW="1016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88820" y="5890759"/>
                        <a:ext cx="1975668" cy="395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1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 – shortest path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7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119" y="1019124"/>
            <a:ext cx="8843076" cy="486878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sym typeface="Symbol" pitchFamily="-108" charset="2"/>
              </a:rPr>
              <a:t>Dynamic programing: new technique for solving optimization problems</a:t>
            </a:r>
          </a:p>
          <a:p>
            <a:r>
              <a:rPr lang="en-US" sz="3200" dirty="0" smtClean="0">
                <a:solidFill>
                  <a:schemeClr val="tx1"/>
                </a:solidFill>
                <a:sym typeface="Symbol" pitchFamily="-108" charset="2"/>
              </a:rPr>
              <a:t>Understand why we use dynamic programming</a:t>
            </a:r>
          </a:p>
          <a:p>
            <a:r>
              <a:rPr lang="en-US" sz="3200" dirty="0" smtClean="0">
                <a:solidFill>
                  <a:schemeClr val="tx1"/>
                </a:solidFill>
                <a:sym typeface="Symbol" pitchFamily="-108" charset="2"/>
              </a:rPr>
              <a:t>Apply DP on many examples</a:t>
            </a:r>
          </a:p>
        </p:txBody>
      </p:sp>
      <p:sp>
        <p:nvSpPr>
          <p:cNvPr id="354309" name="Rectangle 5"/>
          <p:cNvSpPr>
            <a:spLocks noChangeArrowheads="1"/>
          </p:cNvSpPr>
          <p:nvPr/>
        </p:nvSpPr>
        <p:spPr bwMode="auto">
          <a:xfrm>
            <a:off x="8370888" y="6234113"/>
            <a:ext cx="1841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2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paths (single source)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Input:</a:t>
            </a:r>
            <a:r>
              <a:rPr lang="en-US" dirty="0" smtClean="0"/>
              <a:t> Directed graph </a:t>
            </a:r>
            <a:r>
              <a:rPr lang="en-US" i="1" dirty="0" smtClean="0">
                <a:solidFill>
                  <a:srgbClr val="3366FF"/>
                </a:solidFill>
              </a:rPr>
              <a:t>G</a:t>
            </a:r>
            <a:r>
              <a:rPr lang="en-US" dirty="0" smtClean="0">
                <a:solidFill>
                  <a:srgbClr val="3366FF"/>
                </a:solidFill>
              </a:rPr>
              <a:t> = (</a:t>
            </a:r>
            <a:r>
              <a:rPr lang="en-US" i="1" dirty="0" smtClean="0">
                <a:solidFill>
                  <a:srgbClr val="3366FF"/>
                </a:solidFill>
              </a:rPr>
              <a:t>V</a:t>
            </a:r>
            <a:r>
              <a:rPr lang="en-US" dirty="0" smtClean="0">
                <a:solidFill>
                  <a:srgbClr val="3366FF"/>
                </a:solidFill>
              </a:rPr>
              <a:t>, </a:t>
            </a:r>
            <a:r>
              <a:rPr lang="en-US" i="1" dirty="0" smtClean="0">
                <a:solidFill>
                  <a:srgbClr val="3366FF"/>
                </a:solidFill>
              </a:rPr>
              <a:t>E</a:t>
            </a:r>
            <a:r>
              <a:rPr lang="en-US" dirty="0" smtClean="0">
                <a:solidFill>
                  <a:srgbClr val="3366FF"/>
                </a:solidFill>
              </a:rPr>
              <a:t>)</a:t>
            </a:r>
            <a:r>
              <a:rPr lang="en-US" dirty="0" smtClean="0"/>
              <a:t>, where </a:t>
            </a:r>
            <a:r>
              <a:rPr lang="en-US" dirty="0" smtClean="0">
                <a:solidFill>
                  <a:srgbClr val="3366FF"/>
                </a:solidFill>
              </a:rPr>
              <a:t>|</a:t>
            </a:r>
            <a:r>
              <a:rPr lang="en-US" i="1" dirty="0" smtClean="0">
                <a:solidFill>
                  <a:srgbClr val="3366FF"/>
                </a:solidFill>
              </a:rPr>
              <a:t>V</a:t>
            </a:r>
            <a:r>
              <a:rPr lang="en-US" dirty="0" smtClean="0">
                <a:solidFill>
                  <a:srgbClr val="3366FF"/>
                </a:solidFill>
              </a:rPr>
              <a:t> | = </a:t>
            </a:r>
            <a:r>
              <a:rPr lang="en-US" i="1" dirty="0" smtClean="0">
                <a:solidFill>
                  <a:srgbClr val="3366FF"/>
                </a:solidFill>
              </a:rPr>
              <a:t>n</a:t>
            </a:r>
            <a:r>
              <a:rPr lang="en-US" dirty="0" smtClean="0"/>
              <a:t>, with edge-weight function </a:t>
            </a:r>
            <a:r>
              <a:rPr lang="en-US" i="1" dirty="0" smtClean="0">
                <a:solidFill>
                  <a:srgbClr val="3366FF"/>
                </a:solidFill>
              </a:rPr>
              <a:t>w</a:t>
            </a:r>
            <a:r>
              <a:rPr lang="en-US" dirty="0" smtClean="0">
                <a:solidFill>
                  <a:srgbClr val="3366FF"/>
                </a:solidFill>
              </a:rPr>
              <a:t> : </a:t>
            </a:r>
            <a:r>
              <a:rPr lang="en-US" i="1" dirty="0" smtClean="0">
                <a:solidFill>
                  <a:srgbClr val="3366FF"/>
                </a:solidFill>
              </a:rPr>
              <a:t>E</a:t>
            </a:r>
            <a:r>
              <a:rPr lang="en-US" dirty="0" smtClean="0">
                <a:solidFill>
                  <a:srgbClr val="3366FF"/>
                </a:solidFill>
              </a:rPr>
              <a:t> → </a:t>
            </a:r>
            <a:r>
              <a:rPr lang="en-US" dirty="0" smtClean="0">
                <a:solidFill>
                  <a:srgbClr val="3366FF"/>
                </a:solidFill>
                <a:latin typeface="Helvetica"/>
              </a:rPr>
              <a:t>R</a:t>
            </a:r>
            <a:r>
              <a:rPr lang="en-US" dirty="0" smtClean="0"/>
              <a:t>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Output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3366FF"/>
                </a:solidFill>
              </a:rPr>
              <a:t>1</a:t>
            </a:r>
            <a:r>
              <a:rPr lang="en-US" dirty="0" smtClean="0">
                <a:solidFill>
                  <a:srgbClr val="3366FF"/>
                </a:solidFill>
              </a:rPr>
              <a:t> × </a:t>
            </a:r>
            <a:r>
              <a:rPr lang="en-US" i="1" dirty="0" smtClean="0">
                <a:solidFill>
                  <a:srgbClr val="3366FF"/>
                </a:solidFill>
              </a:rPr>
              <a:t>n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matrix of shortest-path lengths   </a:t>
            </a:r>
            <a:r>
              <a:rPr lang="en-US" i="1" dirty="0" err="1" smtClean="0">
                <a:solidFill>
                  <a:srgbClr val="3366FF"/>
                </a:solidFill>
              </a:rPr>
              <a:t>δ</a:t>
            </a:r>
            <a:r>
              <a:rPr lang="en-US" dirty="0" smtClean="0">
                <a:solidFill>
                  <a:srgbClr val="3366FF"/>
                </a:solidFill>
              </a:rPr>
              <a:t>(</a:t>
            </a:r>
            <a:r>
              <a:rPr lang="en-US" i="1" dirty="0" smtClean="0">
                <a:solidFill>
                  <a:srgbClr val="3366FF"/>
                </a:solidFill>
              </a:rPr>
              <a:t>s</a:t>
            </a:r>
            <a:r>
              <a:rPr lang="en-US" dirty="0" smtClean="0">
                <a:solidFill>
                  <a:srgbClr val="3366FF"/>
                </a:solidFill>
              </a:rPr>
              <a:t>, </a:t>
            </a:r>
            <a:r>
              <a:rPr lang="en-US" i="1" dirty="0" smtClean="0">
                <a:solidFill>
                  <a:srgbClr val="3366FF"/>
                </a:solidFill>
              </a:rPr>
              <a:t>j</a:t>
            </a:r>
            <a:r>
              <a:rPr lang="en-US" dirty="0" smtClean="0">
                <a:solidFill>
                  <a:srgbClr val="3366FF"/>
                </a:solidFill>
              </a:rPr>
              <a:t>), </a:t>
            </a:r>
            <a:r>
              <a:rPr lang="en-US" i="1" dirty="0">
                <a:solidFill>
                  <a:srgbClr val="3366FF"/>
                </a:solidFill>
              </a:rPr>
              <a:t>j</a:t>
            </a:r>
            <a:r>
              <a:rPr lang="en-US" dirty="0">
                <a:solidFill>
                  <a:srgbClr val="3366FF"/>
                </a:solidFill>
              </a:rPr>
              <a:t> ∈ </a:t>
            </a:r>
            <a:r>
              <a:rPr lang="en-US" i="1" dirty="0" smtClean="0">
                <a:solidFill>
                  <a:srgbClr val="3366FF"/>
                </a:solidFill>
              </a:rPr>
              <a:t>V,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for a give source </a:t>
            </a:r>
            <a:r>
              <a:rPr lang="en-US" i="1" dirty="0" smtClean="0">
                <a:solidFill>
                  <a:srgbClr val="3366FF"/>
                </a:solidFill>
              </a:rPr>
              <a:t>s</a:t>
            </a:r>
            <a:endParaRPr lang="en-US" dirty="0">
              <a:solidFill>
                <a:srgbClr val="3366FF"/>
              </a:solidFill>
            </a:endParaRPr>
          </a:p>
          <a:p>
            <a:r>
              <a:rPr lang="en-US" b="1" dirty="0" smtClean="0">
                <a:latin typeface="Times New Roman"/>
                <a:cs typeface="Times New Roman"/>
              </a:rPr>
              <a:t>Assumption</a:t>
            </a:r>
            <a:r>
              <a:rPr lang="en-US" b="1" dirty="0"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No negative-weight cycles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5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47040"/>
            <a:ext cx="76431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Example:</a:t>
            </a:r>
          </a:p>
          <a:p>
            <a:r>
              <a:rPr lang="en-US" sz="2800" dirty="0" smtClean="0">
                <a:latin typeface="Calibri"/>
                <a:cs typeface="Calibri"/>
              </a:rPr>
              <a:t>1. Write the DP equations for shortest paths from 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403600"/>
            <a:ext cx="3810000" cy="38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403600"/>
            <a:ext cx="3810000" cy="38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403600"/>
            <a:ext cx="3810000" cy="38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403600"/>
            <a:ext cx="3810000" cy="38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403600"/>
            <a:ext cx="3810000" cy="38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403600"/>
            <a:ext cx="3810000" cy="38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040" y="1579880"/>
            <a:ext cx="3007360" cy="3154060"/>
          </a:xfrm>
          <a:prstGeom prst="rect">
            <a:avLst/>
          </a:prstGeom>
        </p:spPr>
      </p:pic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0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3200" y="274320"/>
            <a:ext cx="910222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  <a:latin typeface="Calibri"/>
                <a:cs typeface="Calibri"/>
              </a:rPr>
              <a:t>What we learned</a:t>
            </a:r>
            <a:r>
              <a:rPr lang="en-US" sz="2800" dirty="0" smtClean="0">
                <a:latin typeface="Calibri"/>
                <a:cs typeface="Calibri"/>
              </a:rPr>
              <a:t>: </a:t>
            </a:r>
            <a:r>
              <a:rPr lang="en-US" sz="2800" dirty="0" smtClean="0">
                <a:solidFill>
                  <a:srgbClr val="000090"/>
                </a:solidFill>
                <a:latin typeface="Calibri"/>
                <a:cs typeface="Calibri"/>
              </a:rPr>
              <a:t>to solve a problem using DP we need</a:t>
            </a:r>
          </a:p>
          <a:p>
            <a:r>
              <a:rPr lang="en-US" sz="2800" dirty="0" smtClean="0">
                <a:solidFill>
                  <a:srgbClr val="000090"/>
                </a:solidFill>
                <a:latin typeface="Calibri"/>
                <a:cs typeface="Calibri"/>
              </a:rPr>
              <a:t>the sub-problem structure to be a DAG</a:t>
            </a:r>
          </a:p>
          <a:p>
            <a:r>
              <a:rPr lang="en-US" sz="2800" dirty="0" smtClean="0">
                <a:latin typeface="Calibri"/>
                <a:cs typeface="Calibri"/>
              </a:rPr>
              <a:t>Some problems require a transformation to be solvable </a:t>
            </a:r>
          </a:p>
          <a:p>
            <a:r>
              <a:rPr lang="en-US" sz="2800" dirty="0" smtClean="0">
                <a:latin typeface="Calibri"/>
                <a:cs typeface="Calibri"/>
              </a:rPr>
              <a:t>by DP: </a:t>
            </a:r>
            <a:r>
              <a:rPr lang="en-US" sz="2800" dirty="0" smtClean="0">
                <a:solidFill>
                  <a:srgbClr val="008000"/>
                </a:solidFill>
                <a:latin typeface="Calibri"/>
                <a:cs typeface="Calibri"/>
              </a:rPr>
              <a:t>rewrite them so that there is no cycle in sub-problems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9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3200" y="274320"/>
            <a:ext cx="910222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  <a:latin typeface="Calibri"/>
                <a:cs typeface="Calibri"/>
              </a:rPr>
              <a:t>What we learned</a:t>
            </a:r>
            <a:r>
              <a:rPr lang="en-US" sz="2800" dirty="0" smtClean="0">
                <a:latin typeface="Calibri"/>
                <a:cs typeface="Calibri"/>
              </a:rPr>
              <a:t>: </a:t>
            </a:r>
            <a:r>
              <a:rPr lang="en-US" sz="2800" dirty="0" smtClean="0">
                <a:solidFill>
                  <a:srgbClr val="000090"/>
                </a:solidFill>
                <a:latin typeface="Calibri"/>
                <a:cs typeface="Calibri"/>
              </a:rPr>
              <a:t>to solve a problem using DP we need</a:t>
            </a:r>
          </a:p>
          <a:p>
            <a:r>
              <a:rPr lang="en-US" sz="2800" dirty="0" smtClean="0">
                <a:solidFill>
                  <a:srgbClr val="000090"/>
                </a:solidFill>
                <a:latin typeface="Calibri"/>
                <a:cs typeface="Calibri"/>
              </a:rPr>
              <a:t>the sub-problem structure to be a DAG</a:t>
            </a:r>
          </a:p>
          <a:p>
            <a:r>
              <a:rPr lang="en-US" sz="2800" dirty="0" smtClean="0">
                <a:latin typeface="Calibri"/>
                <a:cs typeface="Calibri"/>
              </a:rPr>
              <a:t>Some problems require a transformation to be solvable </a:t>
            </a:r>
          </a:p>
          <a:p>
            <a:r>
              <a:rPr lang="en-US" sz="2800" dirty="0" smtClean="0">
                <a:latin typeface="Calibri"/>
                <a:cs typeface="Calibri"/>
              </a:rPr>
              <a:t>by DP: </a:t>
            </a:r>
            <a:r>
              <a:rPr lang="en-US" sz="2800" dirty="0" smtClean="0">
                <a:solidFill>
                  <a:srgbClr val="008000"/>
                </a:solidFill>
                <a:latin typeface="Calibri"/>
                <a:cs typeface="Calibri"/>
              </a:rPr>
              <a:t>rewrite them so that there is no cycle in sub-problems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666587"/>
              </p:ext>
            </p:extLst>
          </p:nvPr>
        </p:nvGraphicFramePr>
        <p:xfrm>
          <a:off x="669925" y="2206625"/>
          <a:ext cx="7593013" cy="432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5" name="Equation" r:id="rId4" imgW="3365500" imgH="1917700" progId="Equation.3">
                  <p:embed/>
                </p:oleObj>
              </mc:Choice>
              <mc:Fallback>
                <p:oleObj name="Equation" r:id="rId4" imgW="3365500" imgH="1917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9925" y="2206625"/>
                        <a:ext cx="7593013" cy="432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4"/>
          <p:cNvSpPr/>
          <p:nvPr/>
        </p:nvSpPr>
        <p:spPr>
          <a:xfrm>
            <a:off x="4716016" y="2636912"/>
            <a:ext cx="2592288" cy="720080"/>
          </a:xfrm>
          <a:prstGeom prst="ellipse">
            <a:avLst/>
          </a:prstGeom>
          <a:noFill/>
          <a:ln w="9525" cmpd="sng">
            <a:solidFill>
              <a:srgbClr val="FF0000"/>
            </a:solidFill>
            <a:prstDash val="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38907" y="2694111"/>
            <a:ext cx="1452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constraint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7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3200" y="274320"/>
            <a:ext cx="845087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  <a:latin typeface="Calibri"/>
                <a:cs typeface="Calibri"/>
              </a:rPr>
              <a:t>What we learned</a:t>
            </a:r>
            <a:r>
              <a:rPr lang="en-US" sz="2800" dirty="0" smtClean="0">
                <a:latin typeface="Calibri"/>
                <a:cs typeface="Calibri"/>
              </a:rPr>
              <a:t>: </a:t>
            </a:r>
            <a:r>
              <a:rPr lang="en-US" sz="2800" dirty="0" smtClean="0">
                <a:solidFill>
                  <a:srgbClr val="000090"/>
                </a:solidFill>
                <a:latin typeface="Calibri"/>
                <a:cs typeface="Calibri"/>
              </a:rPr>
              <a:t>to solve a problem using DP we need</a:t>
            </a:r>
          </a:p>
          <a:p>
            <a:r>
              <a:rPr lang="en-US" sz="2800" dirty="0" smtClean="0">
                <a:solidFill>
                  <a:srgbClr val="000090"/>
                </a:solidFill>
                <a:latin typeface="Calibri"/>
                <a:cs typeface="Calibri"/>
              </a:rPr>
              <a:t>the sub-problem structure to be a DAG</a:t>
            </a:r>
          </a:p>
          <a:p>
            <a:r>
              <a:rPr lang="en-US" sz="2800" dirty="0" smtClean="0">
                <a:latin typeface="Calibri"/>
                <a:cs typeface="Calibri"/>
              </a:rPr>
              <a:t>Some problems require a transformation to be solvable </a:t>
            </a:r>
          </a:p>
          <a:p>
            <a:r>
              <a:rPr lang="en-US" sz="2800" dirty="0" smtClean="0">
                <a:latin typeface="Calibri"/>
                <a:cs typeface="Calibri"/>
              </a:rPr>
              <a:t>by DP: </a:t>
            </a:r>
            <a:r>
              <a:rPr lang="en-US" sz="2800" dirty="0" smtClean="0">
                <a:solidFill>
                  <a:srgbClr val="008000"/>
                </a:solidFill>
                <a:latin typeface="Calibri"/>
                <a:cs typeface="Calibri"/>
              </a:rPr>
              <a:t>rewrite them </a:t>
            </a:r>
            <a:r>
              <a:rPr lang="en-US" sz="2800" dirty="0" err="1" smtClean="0">
                <a:solidFill>
                  <a:srgbClr val="008000"/>
                </a:solidFill>
                <a:latin typeface="Calibri"/>
                <a:cs typeface="Calibri"/>
              </a:rPr>
              <a:t>s.t.</a:t>
            </a:r>
            <a:r>
              <a:rPr lang="en-US" sz="2800" dirty="0" smtClean="0">
                <a:solidFill>
                  <a:srgbClr val="008000"/>
                </a:solidFill>
                <a:latin typeface="Calibri"/>
                <a:cs typeface="Calibri"/>
              </a:rPr>
              <a:t> there is no cycle in sub-problems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8640" y="4795520"/>
            <a:ext cx="46299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Question:</a:t>
            </a:r>
          </a:p>
          <a:p>
            <a:r>
              <a:rPr lang="en-US" sz="2400" dirty="0" smtClean="0">
                <a:latin typeface="Calibri"/>
                <a:cs typeface="Calibri"/>
              </a:rPr>
              <a:t>The time complexity is ?</a:t>
            </a:r>
          </a:p>
          <a:p>
            <a:r>
              <a:rPr lang="en-US" sz="2400" dirty="0" smtClean="0">
                <a:latin typeface="Calibri"/>
                <a:cs typeface="Calibri"/>
              </a:rPr>
              <a:t>A. </a:t>
            </a:r>
            <a:r>
              <a:rPr lang="el-GR" sz="2400" dirty="0" smtClean="0">
                <a:latin typeface="Calibri"/>
                <a:cs typeface="Calibri"/>
              </a:rPr>
              <a:t>Θ</a:t>
            </a:r>
            <a:r>
              <a:rPr lang="en-US" sz="2400" dirty="0" smtClean="0">
                <a:latin typeface="Calibri"/>
                <a:cs typeface="Calibri"/>
              </a:rPr>
              <a:t>(|V|</a:t>
            </a:r>
            <a:r>
              <a:rPr lang="en-US" sz="2400" baseline="30000" dirty="0" smtClean="0">
                <a:latin typeface="Calibri"/>
                <a:cs typeface="Calibri"/>
              </a:rPr>
              <a:t>2</a:t>
            </a:r>
            <a:r>
              <a:rPr lang="en-US" sz="2400" dirty="0" smtClean="0">
                <a:latin typeface="Calibri"/>
                <a:cs typeface="Calibri"/>
              </a:rPr>
              <a:t>), B. </a:t>
            </a:r>
            <a:r>
              <a:rPr lang="el-GR" sz="2400" dirty="0" smtClean="0">
                <a:latin typeface="Calibri"/>
                <a:cs typeface="Calibri"/>
              </a:rPr>
              <a:t>Θ</a:t>
            </a:r>
            <a:r>
              <a:rPr lang="en-US" sz="2400" dirty="0">
                <a:latin typeface="Calibri"/>
                <a:cs typeface="Calibri"/>
              </a:rPr>
              <a:t>(|V</a:t>
            </a:r>
            <a:r>
              <a:rPr lang="en-US" sz="2400" dirty="0" smtClean="0">
                <a:latin typeface="Calibri"/>
                <a:cs typeface="Calibri"/>
              </a:rPr>
              <a:t>||E|), C. </a:t>
            </a:r>
            <a:r>
              <a:rPr lang="el-GR" sz="2400" dirty="0">
                <a:latin typeface="Calibri"/>
                <a:cs typeface="Calibri"/>
              </a:rPr>
              <a:t>Θ</a:t>
            </a:r>
            <a:r>
              <a:rPr lang="en-US" sz="2400" dirty="0">
                <a:latin typeface="Calibri"/>
                <a:cs typeface="Calibri"/>
              </a:rPr>
              <a:t>(</a:t>
            </a:r>
            <a:r>
              <a:rPr lang="en-US" sz="2400" dirty="0" smtClean="0">
                <a:latin typeface="Calibri"/>
                <a:cs typeface="Calibri"/>
              </a:rPr>
              <a:t>|E|)</a:t>
            </a:r>
            <a:endParaRPr lang="en-US" sz="2400" dirty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  <a:p>
            <a:endParaRPr lang="en-US" sz="2400" dirty="0" smtClean="0">
              <a:latin typeface="Calibri"/>
              <a:cs typeface="Calibri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741773"/>
              </p:ext>
            </p:extLst>
          </p:nvPr>
        </p:nvGraphicFramePr>
        <p:xfrm>
          <a:off x="669925" y="2206625"/>
          <a:ext cx="7593013" cy="432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9" name="Equation" r:id="rId4" imgW="3365500" imgH="1917700" progId="Equation.3">
                  <p:embed/>
                </p:oleObj>
              </mc:Choice>
              <mc:Fallback>
                <p:oleObj name="Equation" r:id="rId4" imgW="3365500" imgH="1917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9925" y="2206625"/>
                        <a:ext cx="7593013" cy="432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911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3200" y="274320"/>
            <a:ext cx="845087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  <a:latin typeface="Calibri"/>
                <a:cs typeface="Calibri"/>
              </a:rPr>
              <a:t>What we learned</a:t>
            </a:r>
            <a:r>
              <a:rPr lang="en-US" sz="2800" dirty="0" smtClean="0">
                <a:latin typeface="Calibri"/>
                <a:cs typeface="Calibri"/>
              </a:rPr>
              <a:t>: </a:t>
            </a:r>
            <a:r>
              <a:rPr lang="en-US" sz="2800" dirty="0" smtClean="0">
                <a:solidFill>
                  <a:srgbClr val="000090"/>
                </a:solidFill>
                <a:latin typeface="Calibri"/>
                <a:cs typeface="Calibri"/>
              </a:rPr>
              <a:t>to solve a problem using DP we need</a:t>
            </a:r>
          </a:p>
          <a:p>
            <a:r>
              <a:rPr lang="en-US" sz="2800" dirty="0" smtClean="0">
                <a:solidFill>
                  <a:srgbClr val="000090"/>
                </a:solidFill>
                <a:latin typeface="Calibri"/>
                <a:cs typeface="Calibri"/>
              </a:rPr>
              <a:t>the sub-problem structure to be a DAG</a:t>
            </a:r>
          </a:p>
          <a:p>
            <a:r>
              <a:rPr lang="en-US" sz="2800" dirty="0" smtClean="0">
                <a:latin typeface="Calibri"/>
                <a:cs typeface="Calibri"/>
              </a:rPr>
              <a:t>Some problems require a transformation to be solvable </a:t>
            </a:r>
          </a:p>
          <a:p>
            <a:r>
              <a:rPr lang="en-US" sz="2800" dirty="0" smtClean="0">
                <a:latin typeface="Calibri"/>
                <a:cs typeface="Calibri"/>
              </a:rPr>
              <a:t>by DP: </a:t>
            </a:r>
            <a:r>
              <a:rPr lang="en-US" sz="2800" dirty="0" smtClean="0">
                <a:solidFill>
                  <a:srgbClr val="008000"/>
                </a:solidFill>
                <a:latin typeface="Calibri"/>
                <a:cs typeface="Calibri"/>
              </a:rPr>
              <a:t>rewrite them </a:t>
            </a:r>
            <a:r>
              <a:rPr lang="en-US" sz="2800" dirty="0" err="1" smtClean="0">
                <a:solidFill>
                  <a:srgbClr val="008000"/>
                </a:solidFill>
                <a:latin typeface="Calibri"/>
                <a:cs typeface="Calibri"/>
              </a:rPr>
              <a:t>s.t.</a:t>
            </a:r>
            <a:r>
              <a:rPr lang="en-US" sz="2800" dirty="0" smtClean="0">
                <a:solidFill>
                  <a:srgbClr val="008000"/>
                </a:solidFill>
                <a:latin typeface="Calibri"/>
                <a:cs typeface="Calibri"/>
              </a:rPr>
              <a:t> there is no cycle in sub-problems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18363" y="4864836"/>
            <a:ext cx="402086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Time: </a:t>
            </a:r>
          </a:p>
          <a:p>
            <a:r>
              <a:rPr lang="en-US" sz="2400" dirty="0" smtClean="0">
                <a:latin typeface="Calibri"/>
                <a:cs typeface="Calibri"/>
              </a:rPr>
              <a:t>|V||</a:t>
            </a:r>
            <a:r>
              <a:rPr lang="en-US" sz="2400" dirty="0" err="1" smtClean="0">
                <a:latin typeface="Calibri"/>
                <a:cs typeface="Calibri"/>
              </a:rPr>
              <a:t>V|x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l-GR" sz="2400" dirty="0" smtClean="0">
                <a:latin typeface="Calibri"/>
                <a:cs typeface="Calibri"/>
              </a:rPr>
              <a:t>Θ(</a:t>
            </a:r>
            <a:r>
              <a:rPr lang="en-US" sz="2400" dirty="0" smtClean="0">
                <a:latin typeface="Calibri"/>
                <a:cs typeface="Calibri"/>
              </a:rPr>
              <a:t>in-degree(V))</a:t>
            </a:r>
          </a:p>
          <a:p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= </a:t>
            </a:r>
            <a:r>
              <a:rPr lang="el-GR" sz="2400" dirty="0" smtClean="0">
                <a:solidFill>
                  <a:srgbClr val="FF0000"/>
                </a:solidFill>
                <a:latin typeface="Calibri"/>
                <a:cs typeface="Calibri"/>
              </a:rPr>
              <a:t>Θ(</a:t>
            </a:r>
            <a:r>
              <a:rPr lang="en-US" sz="2400" dirty="0" smtClean="0">
                <a:solidFill>
                  <a:srgbClr val="FF0000"/>
                </a:solidFill>
                <a:latin typeface="Calibri"/>
                <a:cs typeface="Calibri"/>
              </a:rPr>
              <a:t>|V||E|) = Bellman-Ford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741773"/>
              </p:ext>
            </p:extLst>
          </p:nvPr>
        </p:nvGraphicFramePr>
        <p:xfrm>
          <a:off x="669925" y="2206625"/>
          <a:ext cx="7593013" cy="432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4" name="Equation" r:id="rId4" imgW="3365500" imgH="1917700" progId="Equation.3">
                  <p:embed/>
                </p:oleObj>
              </mc:Choice>
              <mc:Fallback>
                <p:oleObj name="Equation" r:id="rId4" imgW="3365500" imgH="1917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9925" y="2206625"/>
                        <a:ext cx="7593013" cy="432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4896720" y="2766960"/>
              <a:ext cx="3827880" cy="29552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92040" y="2763720"/>
                <a:ext cx="3836160" cy="296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654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708650"/>
            <a:ext cx="4997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2. Now, Let’s solve the equations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080120"/>
              </p:ext>
            </p:extLst>
          </p:nvPr>
        </p:nvGraphicFramePr>
        <p:xfrm>
          <a:off x="6269001" y="4365104"/>
          <a:ext cx="256841" cy="308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7" name="Equation" r:id="rId3" imgW="127000" imgH="152400" progId="Equation.3">
                  <p:embed/>
                </p:oleObj>
              </mc:Choice>
              <mc:Fallback>
                <p:oleObj name="Equation" r:id="rId3" imgW="1270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69001" y="4365104"/>
                        <a:ext cx="256841" cy="3082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2303632"/>
            <a:ext cx="7020272" cy="320690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0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159076"/>
              </p:ext>
            </p:extLst>
          </p:nvPr>
        </p:nvGraphicFramePr>
        <p:xfrm>
          <a:off x="1347228" y="3068960"/>
          <a:ext cx="6360368" cy="235998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90092"/>
                <a:gridCol w="1590092"/>
                <a:gridCol w="1590092"/>
                <a:gridCol w="1590092"/>
              </a:tblGrid>
              <a:tr h="4719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471996">
                <a:tc>
                  <a:txBody>
                    <a:bodyPr/>
                    <a:lstStyle/>
                    <a:p>
                      <a:r>
                        <a:rPr lang="en-US" dirty="0" smtClean="0"/>
                        <a:t>k=0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infty</a:t>
                      </a:r>
                      <a:endParaRPr lang="en-US" dirty="0"/>
                    </a:p>
                  </a:txBody>
                  <a:tcPr/>
                </a:tc>
              </a:tr>
              <a:tr h="471996">
                <a:tc>
                  <a:txBody>
                    <a:bodyPr/>
                    <a:lstStyle/>
                    <a:p>
                      <a:r>
                        <a:rPr lang="en-US" dirty="0" smtClean="0"/>
                        <a:t>k=1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1996">
                <a:tc>
                  <a:txBody>
                    <a:bodyPr/>
                    <a:lstStyle/>
                    <a:p>
                      <a:r>
                        <a:rPr lang="en-US" dirty="0" smtClean="0"/>
                        <a:t>k=2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1996">
                <a:tc>
                  <a:txBody>
                    <a:bodyPr/>
                    <a:lstStyle/>
                    <a:p>
                      <a:r>
                        <a:rPr lang="en-US" dirty="0" smtClean="0"/>
                        <a:t>k=3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476672"/>
            <a:ext cx="4788024" cy="21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74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003610"/>
              </p:ext>
            </p:extLst>
          </p:nvPr>
        </p:nvGraphicFramePr>
        <p:xfrm>
          <a:off x="1347228" y="3068960"/>
          <a:ext cx="6360368" cy="1887984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90092"/>
                <a:gridCol w="1590092"/>
                <a:gridCol w="1590092"/>
                <a:gridCol w="1590092"/>
              </a:tblGrid>
              <a:tr h="4719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471996">
                <a:tc>
                  <a:txBody>
                    <a:bodyPr/>
                    <a:lstStyle/>
                    <a:p>
                      <a:r>
                        <a:rPr lang="en-US" dirty="0" smtClean="0"/>
                        <a:t>k=0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infty</a:t>
                      </a:r>
                      <a:endParaRPr lang="en-US" dirty="0"/>
                    </a:p>
                  </a:txBody>
                  <a:tcPr/>
                </a:tc>
              </a:tr>
              <a:tr h="471996">
                <a:tc>
                  <a:txBody>
                    <a:bodyPr/>
                    <a:lstStyle/>
                    <a:p>
                      <a:r>
                        <a:rPr lang="en-US" dirty="0" smtClean="0"/>
                        <a:t>k=1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71996">
                <a:tc>
                  <a:txBody>
                    <a:bodyPr/>
                    <a:lstStyle/>
                    <a:p>
                      <a:r>
                        <a:rPr lang="en-US" dirty="0" smtClean="0"/>
                        <a:t>k=2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476672"/>
            <a:ext cx="4788024" cy="21872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923928" y="3717032"/>
            <a:ext cx="720080" cy="360040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923928" y="3717032"/>
            <a:ext cx="2304256" cy="360040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851920" y="4221088"/>
            <a:ext cx="720080" cy="360040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420866" y="4221088"/>
            <a:ext cx="807318" cy="375816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24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497372"/>
              </p:ext>
            </p:extLst>
          </p:nvPr>
        </p:nvGraphicFramePr>
        <p:xfrm>
          <a:off x="371475" y="2379663"/>
          <a:ext cx="8010525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4" name="Equation" r:id="rId4" imgW="4572000" imgH="660400" progId="Equation.DSMT4">
                  <p:embed/>
                </p:oleObj>
              </mc:Choice>
              <mc:Fallback>
                <p:oleObj name="Equation" r:id="rId4" imgW="4572000" imgH="660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1475" y="2379663"/>
                        <a:ext cx="8010525" cy="1158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980273"/>
              </p:ext>
            </p:extLst>
          </p:nvPr>
        </p:nvGraphicFramePr>
        <p:xfrm>
          <a:off x="294640" y="4109720"/>
          <a:ext cx="6096000" cy="1478280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k=0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k=1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k=2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2600960" y="4429760"/>
            <a:ext cx="3855720" cy="1162110"/>
            <a:chOff x="3383280" y="4429760"/>
            <a:chExt cx="3855720" cy="1162110"/>
          </a:xfrm>
        </p:grpSpPr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404420"/>
                </p:ext>
              </p:extLst>
            </p:nvPr>
          </p:nvGraphicFramePr>
          <p:xfrm>
            <a:off x="7124700" y="5168900"/>
            <a:ext cx="114300" cy="16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25" name="Equation" r:id="rId6" imgW="114300" imgH="165100" progId="Equation.DSMT4">
                    <p:embed/>
                  </p:oleObj>
                </mc:Choice>
                <mc:Fallback>
                  <p:oleObj name="Equation" r:id="rId6" imgW="114300" imgH="165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124700" y="5168900"/>
                          <a:ext cx="114300" cy="165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2243399"/>
                </p:ext>
              </p:extLst>
            </p:nvPr>
          </p:nvGraphicFramePr>
          <p:xfrm>
            <a:off x="6400800" y="5168900"/>
            <a:ext cx="114300" cy="16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26" name="Equation" r:id="rId8" imgW="114300" imgH="165100" progId="Equation.DSMT4">
                    <p:embed/>
                  </p:oleObj>
                </mc:Choice>
                <mc:Fallback>
                  <p:oleObj name="Equation" r:id="rId8" imgW="114300" imgH="165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400800" y="5168900"/>
                          <a:ext cx="114300" cy="165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6318899"/>
                </p:ext>
              </p:extLst>
            </p:nvPr>
          </p:nvGraphicFramePr>
          <p:xfrm>
            <a:off x="6400800" y="5168900"/>
            <a:ext cx="114300" cy="16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27" name="Equation" r:id="rId9" imgW="114300" imgH="165100" progId="Equation.DSMT4">
                    <p:embed/>
                  </p:oleObj>
                </mc:Choice>
                <mc:Fallback>
                  <p:oleObj name="Equation" r:id="rId9" imgW="114300" imgH="165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400800" y="5168900"/>
                          <a:ext cx="114300" cy="165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4582803"/>
                </p:ext>
              </p:extLst>
            </p:nvPr>
          </p:nvGraphicFramePr>
          <p:xfrm>
            <a:off x="6400800" y="5168900"/>
            <a:ext cx="114300" cy="16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28" name="Equation" r:id="rId10" imgW="114300" imgH="165100" progId="Equation.DSMT4">
                    <p:embed/>
                  </p:oleObj>
                </mc:Choice>
                <mc:Fallback>
                  <p:oleObj name="Equation" r:id="rId10" imgW="114300" imgH="165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400800" y="5168900"/>
                          <a:ext cx="114300" cy="165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" name="Straight Arrow Connector 11"/>
            <p:cNvCxnSpPr/>
            <p:nvPr/>
          </p:nvCxnSpPr>
          <p:spPr bwMode="auto">
            <a:xfrm>
              <a:off x="3383280" y="4653280"/>
              <a:ext cx="1127760" cy="416560"/>
            </a:xfrm>
            <a:prstGeom prst="straightConnector1">
              <a:avLst/>
            </a:prstGeom>
            <a:solidFill>
              <a:srgbClr val="FFFF66"/>
            </a:solidFill>
            <a:ln w="12700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3769360" y="4521200"/>
              <a:ext cx="442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libri"/>
                  <a:cs typeface="Calibri"/>
                </a:rPr>
                <a:t>+1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flipH="1">
              <a:off x="5191760" y="4653280"/>
              <a:ext cx="1137920" cy="406400"/>
            </a:xfrm>
            <a:prstGeom prst="straightConnector1">
              <a:avLst/>
            </a:prstGeom>
            <a:solidFill>
              <a:srgbClr val="FFFF66"/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5801360" y="4429760"/>
              <a:ext cx="442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libri"/>
                  <a:cs typeface="Calibri"/>
                </a:rPr>
                <a:t>+4</a:t>
              </a:r>
            </a:p>
          </p:txBody>
        </p:sp>
        <p:graphicFrame>
          <p:nvGraphicFramePr>
            <p:cNvPr id="1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516835"/>
                </p:ext>
              </p:extLst>
            </p:nvPr>
          </p:nvGraphicFramePr>
          <p:xfrm>
            <a:off x="4661323" y="4513580"/>
            <a:ext cx="470747" cy="3530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29" name="Equation" r:id="rId11" imgW="152400" imgH="114300" progId="Equation.DSMT4">
                    <p:embed/>
                  </p:oleObj>
                </mc:Choice>
                <mc:Fallback>
                  <p:oleObj name="Equation" r:id="rId11" imgW="152400" imgH="1143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661323" y="4513580"/>
                          <a:ext cx="470747" cy="3530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9" name="Straight Arrow Connector 18"/>
            <p:cNvCxnSpPr/>
            <p:nvPr/>
          </p:nvCxnSpPr>
          <p:spPr bwMode="auto">
            <a:xfrm>
              <a:off x="5130800" y="4663440"/>
              <a:ext cx="1229360" cy="447040"/>
            </a:xfrm>
            <a:prstGeom prst="straightConnector1">
              <a:avLst/>
            </a:prstGeom>
            <a:solidFill>
              <a:srgbClr val="FFFF66"/>
            </a:solidFill>
            <a:ln w="127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 bwMode="auto">
            <a:xfrm>
              <a:off x="3698240" y="4622800"/>
              <a:ext cx="2529840" cy="497840"/>
            </a:xfrm>
            <a:prstGeom prst="straightConnector1">
              <a:avLst/>
            </a:prstGeom>
            <a:solidFill>
              <a:srgbClr val="FFFF66"/>
            </a:solidFill>
            <a:ln w="127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4246880" y="4470400"/>
              <a:ext cx="442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libri"/>
                  <a:cs typeface="Calibri"/>
                </a:rPr>
                <a:t>+3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17920" y="4754880"/>
              <a:ext cx="442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libri"/>
                  <a:cs typeface="Calibri"/>
                </a:rPr>
                <a:t>+1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32960" y="4856480"/>
              <a:ext cx="3146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553200" y="4826000"/>
              <a:ext cx="3146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alibri"/>
                  <a:cs typeface="Calibri"/>
                </a:rPr>
                <a:t>3</a:t>
              </a:r>
              <a:endParaRPr lang="en-US" sz="2000" dirty="0" smtClean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653280" y="5191760"/>
              <a:ext cx="3146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63360" y="5171440"/>
              <a:ext cx="3146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alibri"/>
                  <a:cs typeface="Calibri"/>
                </a:rPr>
                <a:t>2</a:t>
              </a:r>
              <a:endParaRPr lang="en-US" sz="2000" dirty="0" smtClean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441440" y="4805680"/>
            <a:ext cx="2573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>
                <a:latin typeface="Calibri"/>
                <a:cs typeface="Calibri"/>
              </a:rPr>
              <a:t>Θ(</a:t>
            </a:r>
            <a:r>
              <a:rPr lang="en-US" sz="2400" dirty="0" smtClean="0">
                <a:latin typeface="Calibri"/>
                <a:cs typeface="Calibri"/>
              </a:rPr>
              <a:t>|E|</a:t>
            </a:r>
            <a:r>
              <a:rPr lang="el-GR" sz="2400" dirty="0" smtClean="0">
                <a:latin typeface="Calibri"/>
                <a:cs typeface="Calibri"/>
              </a:rPr>
              <a:t>)</a:t>
            </a:r>
            <a:r>
              <a:rPr lang="en-US" sz="2400" dirty="0" smtClean="0">
                <a:latin typeface="Calibri"/>
                <a:cs typeface="Calibri"/>
              </a:rPr>
              <a:t> ops per row</a:t>
            </a:r>
          </a:p>
        </p:txBody>
      </p: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539142"/>
              </p:ext>
            </p:extLst>
          </p:nvPr>
        </p:nvGraphicFramePr>
        <p:xfrm>
          <a:off x="5697643" y="4493260"/>
          <a:ext cx="470747" cy="353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0" name="Equation" r:id="rId13" imgW="152400" imgH="114300" progId="Equation.3">
                  <p:embed/>
                </p:oleObj>
              </mc:Choice>
              <mc:Fallback>
                <p:oleObj name="Equation" r:id="rId13" imgW="152400" imgH="114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97643" y="4493260"/>
                        <a:ext cx="470747" cy="353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" name="Picture 3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67744" y="116632"/>
            <a:ext cx="4320480" cy="197362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2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Interview Question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19" y="977046"/>
            <a:ext cx="8733950" cy="1666863"/>
          </a:xfrm>
        </p:spPr>
        <p:txBody>
          <a:bodyPr/>
          <a:lstStyle/>
          <a:p>
            <a:r>
              <a:rPr lang="en-US" dirty="0" smtClean="0"/>
              <a:t>(We will discuss about these questions at week 11/12, when we have enough knowledge to solve them)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972" y="4375727"/>
            <a:ext cx="1836139" cy="15890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5154" y="2666463"/>
            <a:ext cx="66853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Ok, Simon is a robber, broke into a bank</a:t>
            </a:r>
          </a:p>
          <a:p>
            <a:r>
              <a:rPr lang="en-US" sz="2400" dirty="0" smtClean="0"/>
              <a:t>Given a knapsack</a:t>
            </a:r>
          </a:p>
          <a:p>
            <a:r>
              <a:rPr lang="en-US" sz="2400" dirty="0" smtClean="0"/>
              <a:t>He saw a lot of gold pieces of different size / value</a:t>
            </a:r>
          </a:p>
          <a:p>
            <a:r>
              <a:rPr lang="en-US" sz="2400" dirty="0" smtClean="0"/>
              <a:t>How to maximize the total value he can get?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85306" y="4664363"/>
            <a:ext cx="614323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Greedy algorithm: NO (most people without training will choose this approach)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Dynamic Programming: YES</a:t>
            </a:r>
          </a:p>
        </p:txBody>
      </p:sp>
    </p:spTree>
    <p:extLst>
      <p:ext uri="{BB962C8B-B14F-4D97-AF65-F5344CB8AC3E}">
        <p14:creationId xmlns:p14="http://schemas.microsoft.com/office/powerpoint/2010/main" val="35104409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Something more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3203848" y="1700808"/>
            <a:ext cx="2255219" cy="1771710"/>
            <a:chOff x="3332480" y="2357120"/>
            <a:chExt cx="2255219" cy="1771710"/>
          </a:xfrm>
        </p:grpSpPr>
        <p:sp>
          <p:nvSpPr>
            <p:cNvPr id="3" name="Oval 2"/>
            <p:cNvSpPr/>
            <p:nvPr/>
          </p:nvSpPr>
          <p:spPr bwMode="auto">
            <a:xfrm>
              <a:off x="3535680" y="2651760"/>
              <a:ext cx="487680" cy="467360"/>
            </a:xfrm>
            <a:prstGeom prst="ellipse">
              <a:avLst/>
            </a:prstGeom>
            <a:noFill/>
            <a:ln w="127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4" name="Oval 3"/>
            <p:cNvSpPr/>
            <p:nvPr/>
          </p:nvSpPr>
          <p:spPr bwMode="auto">
            <a:xfrm>
              <a:off x="3535680" y="3657600"/>
              <a:ext cx="487680" cy="4673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4897120" y="3657600"/>
              <a:ext cx="487680" cy="467360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4897120" y="2661920"/>
              <a:ext cx="487680" cy="4673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u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3" idx="7"/>
              <a:endCxn id="6" idx="1"/>
            </p:cNvCxnSpPr>
            <p:nvPr/>
          </p:nvCxnSpPr>
          <p:spPr bwMode="auto">
            <a:xfrm>
              <a:off x="3951941" y="2720203"/>
              <a:ext cx="1016598" cy="10160"/>
            </a:xfrm>
            <a:prstGeom prst="straightConnector1">
              <a:avLst/>
            </a:prstGeom>
            <a:solidFill>
              <a:srgbClr val="FFFF6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" name="Straight Arrow Connector 8"/>
            <p:cNvCxnSpPr>
              <a:stCxn id="6" idx="5"/>
              <a:endCxn id="5" idx="7"/>
            </p:cNvCxnSpPr>
            <p:nvPr/>
          </p:nvCxnSpPr>
          <p:spPr bwMode="auto">
            <a:xfrm>
              <a:off x="5313381" y="3060837"/>
              <a:ext cx="0" cy="665206"/>
            </a:xfrm>
            <a:prstGeom prst="straightConnector1">
              <a:avLst/>
            </a:prstGeom>
            <a:solidFill>
              <a:srgbClr val="FFFF6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" name="Straight Arrow Connector 11"/>
            <p:cNvCxnSpPr>
              <a:stCxn id="5" idx="3"/>
              <a:endCxn id="4" idx="5"/>
            </p:cNvCxnSpPr>
            <p:nvPr/>
          </p:nvCxnSpPr>
          <p:spPr bwMode="auto">
            <a:xfrm flipH="1">
              <a:off x="3951941" y="4056517"/>
              <a:ext cx="1016598" cy="0"/>
            </a:xfrm>
            <a:prstGeom prst="straightConnector1">
              <a:avLst/>
            </a:prstGeom>
            <a:solidFill>
              <a:srgbClr val="FFFF6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>
              <a:stCxn id="4" idx="1"/>
              <a:endCxn id="3" idx="3"/>
            </p:cNvCxnSpPr>
            <p:nvPr/>
          </p:nvCxnSpPr>
          <p:spPr bwMode="auto">
            <a:xfrm flipV="1">
              <a:off x="3607099" y="3050677"/>
              <a:ext cx="0" cy="675366"/>
            </a:xfrm>
            <a:prstGeom prst="straightConnector1">
              <a:avLst/>
            </a:prstGeom>
            <a:solidFill>
              <a:srgbClr val="FFFF6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>
              <a:stCxn id="5" idx="1"/>
              <a:endCxn id="6" idx="3"/>
            </p:cNvCxnSpPr>
            <p:nvPr/>
          </p:nvCxnSpPr>
          <p:spPr bwMode="auto">
            <a:xfrm flipV="1">
              <a:off x="4968539" y="3060837"/>
              <a:ext cx="0" cy="665206"/>
            </a:xfrm>
            <a:prstGeom prst="straightConnector1">
              <a:avLst/>
            </a:prstGeom>
            <a:solidFill>
              <a:srgbClr val="FFFF6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Straight Arrow Connector 20"/>
            <p:cNvCxnSpPr>
              <a:stCxn id="6" idx="3"/>
              <a:endCxn id="3" idx="5"/>
            </p:cNvCxnSpPr>
            <p:nvPr/>
          </p:nvCxnSpPr>
          <p:spPr bwMode="auto">
            <a:xfrm flipH="1" flipV="1">
              <a:off x="3951941" y="3050677"/>
              <a:ext cx="1016598" cy="10160"/>
            </a:xfrm>
            <a:prstGeom prst="straightConnector1">
              <a:avLst/>
            </a:prstGeom>
            <a:solidFill>
              <a:srgbClr val="FFFF6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>
              <a:stCxn id="3" idx="5"/>
              <a:endCxn id="4" idx="7"/>
            </p:cNvCxnSpPr>
            <p:nvPr/>
          </p:nvCxnSpPr>
          <p:spPr bwMode="auto">
            <a:xfrm>
              <a:off x="3951941" y="3050677"/>
              <a:ext cx="0" cy="675366"/>
            </a:xfrm>
            <a:prstGeom prst="straightConnector1">
              <a:avLst/>
            </a:prstGeom>
            <a:solidFill>
              <a:srgbClr val="FFFF6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" name="Straight Arrow Connector 26"/>
            <p:cNvCxnSpPr/>
            <p:nvPr/>
          </p:nvCxnSpPr>
          <p:spPr bwMode="auto">
            <a:xfrm>
              <a:off x="3972261" y="3726043"/>
              <a:ext cx="1016598" cy="0"/>
            </a:xfrm>
            <a:prstGeom prst="straightConnector1">
              <a:avLst/>
            </a:prstGeom>
            <a:solidFill>
              <a:srgbClr val="FFFF6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4378960" y="2357120"/>
              <a:ext cx="3146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89120" y="2733040"/>
              <a:ext cx="3146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409440" y="3352800"/>
              <a:ext cx="3146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419600" y="3728720"/>
              <a:ext cx="3146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73040" y="3220720"/>
              <a:ext cx="3146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897120" y="3220720"/>
              <a:ext cx="3146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08400" y="3169920"/>
              <a:ext cx="3146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332480" y="3169920"/>
              <a:ext cx="3146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libri"/>
                  <a:cs typeface="Calibri"/>
                </a:rPr>
                <a:t>1</a:t>
              </a:r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cs typeface="Calibri"/>
              </a:rPr>
              <a:t>Not all problem can be solved by DP</a:t>
            </a:r>
            <a:endParaRPr lang="en-US" sz="32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41119" y="977047"/>
            <a:ext cx="8733950" cy="43769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cs typeface="Calibri"/>
              </a:rPr>
              <a:t>Consider the </a:t>
            </a:r>
            <a:r>
              <a:rPr lang="en-US" dirty="0">
                <a:cs typeface="Calibri"/>
              </a:rPr>
              <a:t>problem </a:t>
            </a:r>
            <a:r>
              <a:rPr lang="en-US" dirty="0" smtClean="0">
                <a:cs typeface="Calibri"/>
              </a:rPr>
              <a:t>of </a:t>
            </a:r>
            <a:r>
              <a:rPr lang="en-US" dirty="0" smtClean="0">
                <a:solidFill>
                  <a:srgbClr val="FF0000"/>
                </a:solidFill>
                <a:cs typeface="Calibri"/>
              </a:rPr>
              <a:t>maximum </a:t>
            </a:r>
            <a:r>
              <a:rPr lang="en-US" dirty="0">
                <a:solidFill>
                  <a:srgbClr val="FF0000"/>
                </a:solidFill>
                <a:cs typeface="Calibri"/>
              </a:rPr>
              <a:t>simple path </a:t>
            </a:r>
            <a:r>
              <a:rPr lang="en-US" dirty="0" smtClean="0">
                <a:cs typeface="Calibri"/>
              </a:rPr>
              <a:t>from </a:t>
            </a:r>
            <a:r>
              <a:rPr lang="en-US" i="1" dirty="0">
                <a:cs typeface="Calibri"/>
              </a:rPr>
              <a:t>s </a:t>
            </a:r>
            <a:r>
              <a:rPr lang="en-US" dirty="0">
                <a:cs typeface="Calibri"/>
              </a:rPr>
              <a:t>to </a:t>
            </a:r>
            <a:r>
              <a:rPr lang="en-US" i="1" dirty="0" smtClean="0">
                <a:cs typeface="Calibri"/>
              </a:rPr>
              <a:t>t</a:t>
            </a:r>
          </a:p>
          <a:p>
            <a:endParaRPr lang="en-US" i="1" dirty="0">
              <a:cs typeface="Calibri"/>
            </a:endParaRPr>
          </a:p>
          <a:p>
            <a:endParaRPr lang="en-US" i="1" dirty="0" smtClean="0">
              <a:cs typeface="Calibri"/>
            </a:endParaRPr>
          </a:p>
          <a:p>
            <a:endParaRPr lang="en-US" i="1" dirty="0">
              <a:cs typeface="Calibri"/>
            </a:endParaRPr>
          </a:p>
          <a:p>
            <a:endParaRPr lang="en-US" i="1" dirty="0" smtClean="0">
              <a:cs typeface="Calibri"/>
            </a:endParaRPr>
          </a:p>
          <a:p>
            <a:endParaRPr lang="en-US" i="1" dirty="0">
              <a:cs typeface="Calibri"/>
            </a:endParaRPr>
          </a:p>
          <a:p>
            <a:r>
              <a:rPr lang="en-US" dirty="0" smtClean="0">
                <a:solidFill>
                  <a:srgbClr val="008380"/>
                </a:solidFill>
                <a:cs typeface="Calibri"/>
              </a:rPr>
              <a:t>Question</a:t>
            </a:r>
            <a:r>
              <a:rPr lang="en-US" dirty="0">
                <a:cs typeface="Calibri"/>
              </a:rPr>
              <a:t>: </a:t>
            </a:r>
            <a:r>
              <a:rPr lang="en-US" dirty="0" smtClean="0">
                <a:cs typeface="Calibri"/>
              </a:rPr>
              <a:t>Can </a:t>
            </a:r>
            <a:r>
              <a:rPr lang="en-US" dirty="0">
                <a:cs typeface="Calibri"/>
              </a:rPr>
              <a:t>we </a:t>
            </a:r>
            <a:r>
              <a:rPr lang="en-US" dirty="0" smtClean="0">
                <a:cs typeface="Calibri"/>
              </a:rPr>
              <a:t>decompose it as a DP problem? E.g.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/>
          </a:p>
        </p:txBody>
      </p: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12261"/>
              </p:ext>
            </p:extLst>
          </p:nvPr>
        </p:nvGraphicFramePr>
        <p:xfrm>
          <a:off x="1409672" y="4971669"/>
          <a:ext cx="3673475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4" name="Equation" r:id="rId3" imgW="1765300" imgH="177800" progId="Equation.3">
                  <p:embed/>
                </p:oleObj>
              </mc:Choice>
              <mc:Fallback>
                <p:oleObj name="Equation" r:id="rId3" imgW="17653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9672" y="4971669"/>
                        <a:ext cx="3673475" cy="369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5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4960" y="317531"/>
            <a:ext cx="8829040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500" dirty="0" smtClean="0">
                <a:solidFill>
                  <a:srgbClr val="000000"/>
                </a:solidFill>
                <a:latin typeface="Calibri"/>
                <a:cs typeface="Calibri"/>
              </a:rPr>
              <a:t>No. 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Calibri"/>
                <a:cs typeface="Calibri"/>
              </a:rPr>
              <a:t>In longest paths: sub-problems are not independent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Calibri"/>
                <a:cs typeface="Calibri"/>
              </a:rPr>
              <a:t>the solution of one constrains the solution of the other 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alibri"/>
                <a:cs typeface="Calibri"/>
              </a:rPr>
              <a:t>What we learned: for DP we need the following properties: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0000"/>
                </a:solidFill>
                <a:latin typeface="Calibri"/>
                <a:cs typeface="Calibri"/>
              </a:rPr>
              <a:t>The problem must exhibit </a:t>
            </a:r>
            <a:r>
              <a:rPr lang="en-US" sz="2800" dirty="0" smtClean="0">
                <a:solidFill>
                  <a:srgbClr val="FF0000"/>
                </a:solidFill>
                <a:latin typeface="Calibri"/>
                <a:cs typeface="Calibri"/>
              </a:rPr>
              <a:t>optimal substructure </a:t>
            </a:r>
            <a:endParaRPr lang="en-US" sz="24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0000"/>
                </a:solidFill>
                <a:latin typeface="Calibri"/>
                <a:cs typeface="Calibri"/>
              </a:rPr>
              <a:t>The sub-problems must be </a:t>
            </a:r>
            <a:r>
              <a:rPr lang="en-US" sz="2800" dirty="0" smtClean="0">
                <a:solidFill>
                  <a:srgbClr val="FF0000"/>
                </a:solidFill>
                <a:latin typeface="Calibri"/>
                <a:cs typeface="Calibri"/>
              </a:rPr>
              <a:t>independent</a:t>
            </a:r>
            <a:endParaRPr lang="en-US" sz="2800" dirty="0" smtClean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4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Interview Question 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4063" y="1003918"/>
            <a:ext cx="789531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have a piece of wood of length 30.</a:t>
            </a:r>
          </a:p>
          <a:p>
            <a:r>
              <a:rPr lang="en-US" sz="2400" dirty="0" smtClean="0"/>
              <a:t>You cut them into pieces and sell them.</a:t>
            </a:r>
          </a:p>
          <a:p>
            <a:r>
              <a:rPr lang="en-US" sz="2400" dirty="0" smtClean="0"/>
              <a:t>The market price is interest: </a:t>
            </a:r>
            <a:br>
              <a:rPr lang="en-US" sz="2400" dirty="0" smtClean="0"/>
            </a:br>
            <a:r>
              <a:rPr lang="en-US" sz="2400" dirty="0" smtClean="0"/>
              <a:t>     length 30 = $30,        size 15 = $20,          size 10 = $5…. Etc.</a:t>
            </a:r>
          </a:p>
          <a:p>
            <a:r>
              <a:rPr lang="en-US" sz="2400" dirty="0" smtClean="0"/>
              <a:t>How to maximize your earning?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6517" y="5033818"/>
            <a:ext cx="648839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Greedy algorithm: NO (most people without training will choose this approach)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Dynamic Programming: YES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85" y="3043249"/>
            <a:ext cx="5629964" cy="187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39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Dynamic Programming -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19" y="977046"/>
            <a:ext cx="8733950" cy="2301863"/>
          </a:xfrm>
        </p:spPr>
        <p:txBody>
          <a:bodyPr/>
          <a:lstStyle/>
          <a:p>
            <a:r>
              <a:rPr lang="en-US" dirty="0" smtClean="0"/>
              <a:t>Longest common subsequence search</a:t>
            </a:r>
          </a:p>
          <a:p>
            <a:pPr lvl="1"/>
            <a:r>
              <a:rPr lang="en-US" dirty="0" smtClean="0"/>
              <a:t>Text search</a:t>
            </a:r>
          </a:p>
          <a:p>
            <a:pPr lvl="1"/>
            <a:r>
              <a:rPr lang="en-US" dirty="0" smtClean="0"/>
              <a:t>Query by humming</a:t>
            </a:r>
          </a:p>
          <a:p>
            <a:pPr lvl="1"/>
            <a:r>
              <a:rPr lang="en-US" dirty="0" smtClean="0"/>
              <a:t>Situation awareness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6" name="Picture 5" descr="lc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76" y="3278909"/>
            <a:ext cx="4186651" cy="252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86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Dynamic Programming -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18" y="977046"/>
            <a:ext cx="9002881" cy="5384499"/>
          </a:xfrm>
        </p:spPr>
        <p:txBody>
          <a:bodyPr>
            <a:normAutofit/>
          </a:bodyPr>
          <a:lstStyle/>
          <a:p>
            <a:r>
              <a:rPr lang="en-US" dirty="0" smtClean="0"/>
              <a:t>Bellman Ford Algorithm</a:t>
            </a:r>
          </a:p>
          <a:p>
            <a:endParaRPr lang="en-US" dirty="0" smtClean="0"/>
          </a:p>
          <a:p>
            <a:r>
              <a:rPr lang="en-US" dirty="0" err="1"/>
              <a:t>Dijkstra’s</a:t>
            </a:r>
            <a:r>
              <a:rPr lang="en-US" dirty="0"/>
              <a:t> </a:t>
            </a:r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If sub path is optimal, then the full path is also optimal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Latex system</a:t>
            </a:r>
          </a:p>
          <a:p>
            <a:pPr lvl="1"/>
            <a:r>
              <a:rPr lang="en-US" dirty="0" smtClean="0"/>
              <a:t>Calculate the space, hyphenation…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80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What is dynamic programming</a:t>
            </a:r>
            <a:r>
              <a:rPr lang="en-US" dirty="0" smtClean="0">
                <a:cs typeface="Calibri"/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18" y="1130228"/>
            <a:ext cx="9002881" cy="52753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cs typeface="Calibri"/>
              </a:rPr>
              <a:t>“Programming”: use a </a:t>
            </a:r>
            <a:r>
              <a:rPr lang="en-US" sz="3200" dirty="0">
                <a:solidFill>
                  <a:srgbClr val="3366FF"/>
                </a:solidFill>
                <a:cs typeface="Calibri"/>
              </a:rPr>
              <a:t>tabular method </a:t>
            </a:r>
            <a:r>
              <a:rPr lang="en-US" sz="3200" dirty="0">
                <a:cs typeface="Calibri"/>
              </a:rPr>
              <a:t>to solve </a:t>
            </a:r>
            <a:r>
              <a:rPr lang="en-US" sz="3200" dirty="0" smtClean="0">
                <a:cs typeface="Calibri"/>
              </a:rPr>
              <a:t>problems by solving sub-problems</a:t>
            </a:r>
          </a:p>
          <a:p>
            <a:r>
              <a:rPr lang="en-US" sz="3200" dirty="0" smtClean="0">
                <a:cs typeface="Calibri"/>
              </a:rPr>
              <a:t>Use </a:t>
            </a:r>
            <a:r>
              <a:rPr lang="en-US" sz="3200" dirty="0">
                <a:cs typeface="Calibri"/>
              </a:rPr>
              <a:t>divide-and-</a:t>
            </a:r>
            <a:r>
              <a:rPr lang="en-US" sz="3200" dirty="0" smtClean="0">
                <a:cs typeface="Calibri"/>
              </a:rPr>
              <a:t>conquer: recursion (</a:t>
            </a:r>
            <a:r>
              <a:rPr lang="en-US" sz="3200" dirty="0">
                <a:cs typeface="Calibri"/>
              </a:rPr>
              <a:t>sub-</a:t>
            </a:r>
            <a:r>
              <a:rPr lang="en-US" sz="3200" dirty="0" smtClean="0">
                <a:cs typeface="Calibri"/>
              </a:rPr>
              <a:t>problems)</a:t>
            </a:r>
            <a:endParaRPr lang="en-US" sz="3200" dirty="0">
              <a:cs typeface="Calibri"/>
            </a:endParaRPr>
          </a:p>
          <a:p>
            <a:r>
              <a:rPr lang="en-US" sz="3200" dirty="0">
                <a:cs typeface="Calibri"/>
              </a:rPr>
              <a:t>Sub-problems overlap: solve them only once</a:t>
            </a:r>
            <a:r>
              <a:rPr lang="en-US" sz="3200" dirty="0" smtClean="0">
                <a:cs typeface="Calibri"/>
              </a:rPr>
              <a:t>!</a:t>
            </a:r>
            <a:endParaRPr lang="en-US" sz="3200" dirty="0">
              <a:cs typeface="Calibri"/>
            </a:endParaRPr>
          </a:p>
          <a:p>
            <a:r>
              <a:rPr lang="en-US" sz="3200" dirty="0">
                <a:solidFill>
                  <a:srgbClr val="FF0000"/>
                </a:solidFill>
                <a:cs typeface="Calibri"/>
              </a:rPr>
              <a:t>DP = recursion + re-use</a:t>
            </a:r>
          </a:p>
          <a:p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5508104" y="4653136"/>
            <a:ext cx="288032" cy="288032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96136" y="4653136"/>
            <a:ext cx="288032" cy="288032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84168" y="4653136"/>
            <a:ext cx="288032" cy="288032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72200" y="4653136"/>
            <a:ext cx="288032" cy="288032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08104" y="4941168"/>
            <a:ext cx="288032" cy="288032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96136" y="4941168"/>
            <a:ext cx="288032" cy="288032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84168" y="4941168"/>
            <a:ext cx="288032" cy="288032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372200" y="4941168"/>
            <a:ext cx="288032" cy="288032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516488" y="5193301"/>
            <a:ext cx="288032" cy="288032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804520" y="5193301"/>
            <a:ext cx="288032" cy="288032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92552" y="5193301"/>
            <a:ext cx="288032" cy="288032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380584" y="5193301"/>
            <a:ext cx="288032" cy="288032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16488" y="5481333"/>
            <a:ext cx="288032" cy="288032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804520" y="5481333"/>
            <a:ext cx="288032" cy="288032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092552" y="5481333"/>
            <a:ext cx="288032" cy="288032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380584" y="5481333"/>
            <a:ext cx="288032" cy="288032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804248" y="4437112"/>
            <a:ext cx="1785314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Table of</a:t>
            </a:r>
          </a:p>
          <a:p>
            <a:r>
              <a:rPr lang="en-US" sz="2400" dirty="0" smtClean="0"/>
              <a:t>sub-problem</a:t>
            </a:r>
          </a:p>
          <a:p>
            <a:r>
              <a:rPr lang="en-US" sz="2400" dirty="0" smtClean="0"/>
              <a:t>solution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16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– Fibonacci number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47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829491"/>
              </p:ext>
            </p:extLst>
          </p:nvPr>
        </p:nvGraphicFramePr>
        <p:xfrm>
          <a:off x="430698" y="930379"/>
          <a:ext cx="4369402" cy="633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2" name="Equation" r:id="rId4" imgW="1663700" imgH="241300" progId="Equation.DSMT4">
                  <p:embed/>
                </p:oleObj>
              </mc:Choice>
              <mc:Fallback>
                <p:oleObj name="Equation" r:id="rId4" imgW="16637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0698" y="930379"/>
                        <a:ext cx="4369402" cy="633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6911" y="2531565"/>
            <a:ext cx="3553460" cy="27407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75656" y="5677004"/>
            <a:ext cx="535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lang="en-US" sz="2800" dirty="0" smtClean="0">
                <a:solidFill>
                  <a:srgbClr val="FF0000"/>
                </a:solidFill>
                <a:latin typeface="Calibri"/>
                <a:cs typeface="Calibri"/>
              </a:rPr>
              <a:t>an we avoid the exponential cost?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403537"/>
              </p:ext>
            </p:extLst>
          </p:nvPr>
        </p:nvGraphicFramePr>
        <p:xfrm>
          <a:off x="233680" y="4536986"/>
          <a:ext cx="4167187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3" name="Equation" r:id="rId7" imgW="2006600" imgH="444500" progId="Equation.DSMT4">
                  <p:embed/>
                </p:oleObj>
              </mc:Choice>
              <mc:Fallback>
                <p:oleObj name="Equation" r:id="rId7" imgW="20066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3680" y="4536986"/>
                        <a:ext cx="4167187" cy="92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33680" y="1916832"/>
            <a:ext cx="3759518" cy="2450425"/>
            <a:chOff x="233680" y="2204864"/>
            <a:chExt cx="3759518" cy="2450425"/>
          </a:xfrm>
        </p:grpSpPr>
        <p:sp>
          <p:nvSpPr>
            <p:cNvPr id="4" name="TextBox 3"/>
            <p:cNvSpPr txBox="1"/>
            <p:nvPr/>
          </p:nvSpPr>
          <p:spPr>
            <a:xfrm>
              <a:off x="233680" y="2204864"/>
              <a:ext cx="25089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Calibri"/>
                  <a:cs typeface="Calibri"/>
                </a:rPr>
                <a:t>Naïve algorithm </a:t>
              </a:r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165365"/>
                </p:ext>
              </p:extLst>
            </p:nvPr>
          </p:nvGraphicFramePr>
          <p:xfrm>
            <a:off x="299085" y="2809027"/>
            <a:ext cx="3694113" cy="1846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4" name="Equation" r:id="rId9" imgW="1778000" imgH="889000" progId="Equation.3">
                    <p:embed/>
                  </p:oleObj>
                </mc:Choice>
                <mc:Fallback>
                  <p:oleObj name="Equation" r:id="rId9" imgW="1778000" imgH="889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99085" y="2809027"/>
                          <a:ext cx="3694113" cy="18462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numbers</a:t>
            </a:r>
            <a:endParaRPr lang="en-US" dirty="0"/>
          </a:p>
        </p:txBody>
      </p:sp>
      <p:pic>
        <p:nvPicPr>
          <p:cNvPr id="13" name="Content Placeholder 3"/>
          <p:cNvPicPr>
            <a:picLocks noChangeAspect="1"/>
          </p:cNvPicPr>
          <p:nvPr/>
        </p:nvPicPr>
        <p:blipFill>
          <a:blip r:embed="rId11"/>
          <a:srcRect t="1691" b="1691"/>
          <a:stretch>
            <a:fillRect/>
          </a:stretch>
        </p:blipFill>
        <p:spPr>
          <a:xfrm>
            <a:off x="5153078" y="443271"/>
            <a:ext cx="3347293" cy="2045568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1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 cmpd="sng">
          <a:solidFill>
            <a:srgbClr val="000000"/>
          </a:solidFill>
          <a:headEnd type="none"/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12700" cmpd="sng">
          <a:solidFill>
            <a:srgbClr val="000000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12557</TotalTime>
  <Words>1340</Words>
  <Application>Microsoft Office PowerPoint</Application>
  <PresentationFormat>On-screen Show (4:3)</PresentationFormat>
  <Paragraphs>256</Paragraphs>
  <Slides>32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新細明體</vt:lpstr>
      <vt:lpstr>Arial</vt:lpstr>
      <vt:lpstr>Calibri</vt:lpstr>
      <vt:lpstr>Helvetica</vt:lpstr>
      <vt:lpstr>Symbol</vt:lpstr>
      <vt:lpstr>Times New Roman</vt:lpstr>
      <vt:lpstr>Office Theme</vt:lpstr>
      <vt:lpstr>Equation</vt:lpstr>
      <vt:lpstr>L10.04 Dynamic Programming</vt:lpstr>
      <vt:lpstr>Objective</vt:lpstr>
      <vt:lpstr>Google Interview Question 1</vt:lpstr>
      <vt:lpstr>Google Interview Question 2</vt:lpstr>
      <vt:lpstr>Dynamic Programming - Application</vt:lpstr>
      <vt:lpstr>Dynamic Programming - Application</vt:lpstr>
      <vt:lpstr>What is dynamic programming?</vt:lpstr>
      <vt:lpstr>Example 1 – Fibonacci number</vt:lpstr>
      <vt:lpstr>Fibonacci numbers</vt:lpstr>
      <vt:lpstr>Memoization</vt:lpstr>
      <vt:lpstr>Fibonacci numbers</vt:lpstr>
      <vt:lpstr>PowerPoint Presentation</vt:lpstr>
      <vt:lpstr>PowerPoint Presentation</vt:lpstr>
      <vt:lpstr>PowerPoint Presentation</vt:lpstr>
      <vt:lpstr>Bottom up: filling-in a table</vt:lpstr>
      <vt:lpstr>Bottom up: filling-in a table</vt:lpstr>
      <vt:lpstr>Dynamic Programming definition</vt:lpstr>
      <vt:lpstr>Dynamic Programming definition</vt:lpstr>
      <vt:lpstr>Example 2 – shortest path</vt:lpstr>
      <vt:lpstr>Shortest paths (single source)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Something more</vt:lpstr>
      <vt:lpstr>Not all problem can be solved by DP</vt:lpstr>
      <vt:lpstr>PowerPoint Presentation</vt:lpstr>
    </vt:vector>
  </TitlesOfParts>
  <Company>SUTD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Konstantinos Courcoubetis</dc:creator>
  <cp:lastModifiedBy>Zhe Xian Zhang</cp:lastModifiedBy>
  <cp:revision>341</cp:revision>
  <dcterms:created xsi:type="dcterms:W3CDTF">2014-08-07T07:57:10Z</dcterms:created>
  <dcterms:modified xsi:type="dcterms:W3CDTF">2015-11-23T08:32:59Z</dcterms:modified>
</cp:coreProperties>
</file>