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308" r:id="rId2"/>
    <p:sldId id="309" r:id="rId3"/>
    <p:sldId id="310" r:id="rId4"/>
    <p:sldId id="311" r:id="rId5"/>
    <p:sldId id="329" r:id="rId6"/>
    <p:sldId id="312" r:id="rId7"/>
    <p:sldId id="313" r:id="rId8"/>
    <p:sldId id="314" r:id="rId9"/>
    <p:sldId id="315" r:id="rId10"/>
    <p:sldId id="316" r:id="rId11"/>
    <p:sldId id="317" r:id="rId12"/>
    <p:sldId id="318" r:id="rId13"/>
    <p:sldId id="319" r:id="rId14"/>
    <p:sldId id="320" r:id="rId15"/>
    <p:sldId id="321" r:id="rId16"/>
    <p:sldId id="322" r:id="rId17"/>
    <p:sldId id="331" r:id="rId18"/>
    <p:sldId id="330" r:id="rId19"/>
    <p:sldId id="323" r:id="rId20"/>
    <p:sldId id="324" r:id="rId21"/>
    <p:sldId id="325" r:id="rId22"/>
    <p:sldId id="326" r:id="rId23"/>
    <p:sldId id="327" r:id="rId24"/>
    <p:sldId id="328" r:id="rId25"/>
    <p:sldId id="33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C972F"/>
    <a:srgbClr val="E085E6"/>
    <a:srgbClr val="255A1B"/>
    <a:srgbClr val="0000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0" autoAdjust="0"/>
    <p:restoredTop sz="92702" autoAdjust="0"/>
  </p:normalViewPr>
  <p:slideViewPr>
    <p:cSldViewPr snapToGrid="0" snapToObjects="1">
      <p:cViewPr varScale="1">
        <p:scale>
          <a:sx n="101" d="100"/>
          <a:sy n="101" d="100"/>
        </p:scale>
        <p:origin x="95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5" Type="http://schemas.openxmlformats.org/officeDocument/2006/relationships/image" Target="../media/image44.emf"/><Relationship Id="rId4"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26DB57-B240-E54A-A9BF-3F3837817597}" type="datetimeFigureOut">
              <a:rPr lang="en-US" smtClean="0"/>
              <a:t>30-Nov-15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281E98-48A9-6F47-AF37-B2929395D0D9}" type="slidenum">
              <a:rPr lang="en-US" smtClean="0"/>
              <a:t>‹#›</a:t>
            </a:fld>
            <a:endParaRPr lang="en-US"/>
          </a:p>
        </p:txBody>
      </p:sp>
    </p:spTree>
    <p:extLst>
      <p:ext uri="{BB962C8B-B14F-4D97-AF65-F5344CB8AC3E}">
        <p14:creationId xmlns:p14="http://schemas.microsoft.com/office/powerpoint/2010/main" val="2369007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B186C-C5F4-3F4D-B328-DFE6A4ECCE74}" type="datetimeFigureOut">
              <a:rPr lang="en-US" smtClean="0"/>
              <a:t>30-Nov-15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B785D-4DC1-9047-B49C-65F023388B11}" type="slidenum">
              <a:rPr lang="en-US" smtClean="0"/>
              <a:t>‹#›</a:t>
            </a:fld>
            <a:endParaRPr lang="en-US"/>
          </a:p>
        </p:txBody>
      </p:sp>
    </p:spTree>
    <p:extLst>
      <p:ext uri="{BB962C8B-B14F-4D97-AF65-F5344CB8AC3E}">
        <p14:creationId xmlns:p14="http://schemas.microsoft.com/office/powerpoint/2010/main" val="8779870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 on how many sub-problems it depends</a:t>
            </a:r>
            <a:endParaRPr lang="en-US" dirty="0"/>
          </a:p>
        </p:txBody>
      </p:sp>
      <p:sp>
        <p:nvSpPr>
          <p:cNvPr id="4" name="Slide Number Placeholder 3"/>
          <p:cNvSpPr>
            <a:spLocks noGrp="1"/>
          </p:cNvSpPr>
          <p:nvPr>
            <p:ph type="sldNum" sz="quarter" idx="10"/>
          </p:nvPr>
        </p:nvSpPr>
        <p:spPr/>
        <p:txBody>
          <a:bodyPr/>
          <a:lstStyle/>
          <a:p>
            <a:fld id="{949B785D-4DC1-9047-B49C-65F023388B11}" type="slidenum">
              <a:rPr lang="en-US" smtClean="0"/>
              <a:t>3</a:t>
            </a:fld>
            <a:endParaRPr lang="en-US"/>
          </a:p>
        </p:txBody>
      </p:sp>
    </p:spTree>
    <p:extLst>
      <p:ext uri="{BB962C8B-B14F-4D97-AF65-F5344CB8AC3E}">
        <p14:creationId xmlns:p14="http://schemas.microsoft.com/office/powerpoint/2010/main" val="22641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p</a:t>
            </a:r>
            <a:r>
              <a:rPr lang="en-US" dirty="0" smtClean="0"/>
              <a:t>lace where</a:t>
            </a:r>
            <a:r>
              <a:rPr lang="en-US" baseline="0" dirty="0" smtClean="0"/>
              <a:t> I make the cuts matter: I consider all possible cut positions</a:t>
            </a:r>
            <a:endParaRPr lang="en-US" dirty="0" smtClean="0"/>
          </a:p>
          <a:p>
            <a:r>
              <a:rPr lang="en-US" dirty="0" smtClean="0"/>
              <a:t>If the quality of the wood is not uniform, then we might have to consider all combinations.</a:t>
            </a:r>
          </a:p>
          <a:p>
            <a:r>
              <a:rPr lang="en-US" dirty="0" smtClean="0"/>
              <a:t>A simple way when we do recursion is to consider all combinations and</a:t>
            </a:r>
            <a:r>
              <a:rPr lang="en-US" baseline="0" dirty="0" smtClean="0"/>
              <a:t> assign values.</a:t>
            </a:r>
          </a:p>
          <a:p>
            <a:r>
              <a:rPr lang="en-US" baseline="0" dirty="0" smtClean="0"/>
              <a:t>If place of cuts don</a:t>
            </a:r>
            <a:r>
              <a:rPr lang="fr-FR" baseline="0" dirty="0" smtClean="0"/>
              <a:t>’</a:t>
            </a:r>
            <a:r>
              <a:rPr lang="en-US" baseline="0" dirty="0" smtClean="0"/>
              <a:t>t matter  we can  reuse solutions, and use DP (</a:t>
            </a:r>
            <a:r>
              <a:rPr lang="en-US" baseline="0" dirty="0" err="1" smtClean="0"/>
              <a:t>momoization</a:t>
            </a:r>
            <a:r>
              <a:rPr lang="en-US" baseline="0" dirty="0" smtClean="0"/>
              <a:t>)</a:t>
            </a:r>
            <a:endParaRPr lang="en-US" dirty="0"/>
          </a:p>
        </p:txBody>
      </p:sp>
    </p:spTree>
    <p:extLst>
      <p:ext uri="{BB962C8B-B14F-4D97-AF65-F5344CB8AC3E}">
        <p14:creationId xmlns:p14="http://schemas.microsoft.com/office/powerpoint/2010/main" val="28207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argmax</a:t>
            </a:r>
            <a:endParaRPr lang="en-US" dirty="0"/>
          </a:p>
        </p:txBody>
      </p:sp>
    </p:spTree>
    <p:extLst>
      <p:ext uri="{BB962C8B-B14F-4D97-AF65-F5344CB8AC3E}">
        <p14:creationId xmlns:p14="http://schemas.microsoft.com/office/powerpoint/2010/main" val="394082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Guess the algorithm for the bad case</a:t>
            </a:r>
          </a:p>
          <a:p>
            <a:r>
              <a:rPr lang="en-US" dirty="0" smtClean="0"/>
              <a:t>Cost function: I never like</a:t>
            </a:r>
            <a:r>
              <a:rPr lang="en-US" baseline="0" dirty="0" smtClean="0"/>
              <a:t> to use more lines than necessary, distribute evenly the blank spaces / line</a:t>
            </a:r>
            <a:endParaRPr lang="en-US" dirty="0"/>
          </a:p>
        </p:txBody>
      </p:sp>
    </p:spTree>
    <p:extLst>
      <p:ext uri="{BB962C8B-B14F-4D97-AF65-F5344CB8AC3E}">
        <p14:creationId xmlns:p14="http://schemas.microsoft.com/office/powerpoint/2010/main" val="26171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Guess the algorithm for the bad case</a:t>
            </a:r>
          </a:p>
          <a:p>
            <a:r>
              <a:rPr lang="en-US" dirty="0" smtClean="0"/>
              <a:t>Cost function: I never like</a:t>
            </a:r>
            <a:r>
              <a:rPr lang="en-US" baseline="0" dirty="0" smtClean="0"/>
              <a:t> to use more lines than necessary, distribute evenly the blank spaces / line</a:t>
            </a:r>
            <a:endParaRPr lang="en-US" dirty="0"/>
          </a:p>
        </p:txBody>
      </p:sp>
    </p:spTree>
    <p:extLst>
      <p:ext uri="{BB962C8B-B14F-4D97-AF65-F5344CB8AC3E}">
        <p14:creationId xmlns:p14="http://schemas.microsoft.com/office/powerpoint/2010/main" val="26171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more details on function length</a:t>
            </a:r>
            <a:r>
              <a:rPr lang="en-US" baseline="0" dirty="0" smtClean="0"/>
              <a:t> </a:t>
            </a:r>
          </a:p>
          <a:p>
            <a:r>
              <a:rPr lang="en-US" baseline="0" dirty="0" smtClean="0"/>
              <a:t>Which are the DP equations?</a:t>
            </a:r>
            <a:endParaRPr lang="en-US" dirty="0"/>
          </a:p>
        </p:txBody>
      </p:sp>
    </p:spTree>
    <p:extLst>
      <p:ext uri="{BB962C8B-B14F-4D97-AF65-F5344CB8AC3E}">
        <p14:creationId xmlns:p14="http://schemas.microsoft.com/office/powerpoint/2010/main" val="26171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 cannot be too big…</a:t>
            </a:r>
          </a:p>
          <a:p>
            <a:r>
              <a:rPr lang="en-US" dirty="0" smtClean="0"/>
              <a:t>Which is the time per</a:t>
            </a:r>
            <a:r>
              <a:rPr lang="en-US" baseline="0" dirty="0" smtClean="0"/>
              <a:t> sub-problem?</a:t>
            </a:r>
            <a:endParaRPr lang="en-US" dirty="0"/>
          </a:p>
        </p:txBody>
      </p:sp>
    </p:spTree>
    <p:extLst>
      <p:ext uri="{BB962C8B-B14F-4D97-AF65-F5344CB8AC3E}">
        <p14:creationId xmlns:p14="http://schemas.microsoft.com/office/powerpoint/2010/main" val="314471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Connection with </a:t>
            </a:r>
            <a:r>
              <a:rPr lang="en-US" smtClean="0"/>
              <a:t>rod cutting!</a:t>
            </a:r>
            <a:endParaRPr lang="en-US"/>
          </a:p>
        </p:txBody>
      </p:sp>
    </p:spTree>
    <p:extLst>
      <p:ext uri="{BB962C8B-B14F-4D97-AF65-F5344CB8AC3E}">
        <p14:creationId xmlns:p14="http://schemas.microsoft.com/office/powerpoint/2010/main" val="12077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D59BE8-EE14-CB4F-8A46-649581FDD8F4}" type="datetime1">
              <a:rPr lang="en-SG" smtClean="0"/>
              <a:t>30/11/2015</a:t>
            </a:fld>
            <a:endParaRPr lang="en-US"/>
          </a:p>
        </p:txBody>
      </p:sp>
      <p:sp>
        <p:nvSpPr>
          <p:cNvPr id="5" name="Footer Placeholder 4"/>
          <p:cNvSpPr>
            <a:spLocks noGrp="1"/>
          </p:cNvSpPr>
          <p:nvPr>
            <p:ph type="ftr" sz="quarter" idx="11"/>
          </p:nvPr>
        </p:nvSpPr>
        <p:spPr/>
        <p:txBody>
          <a:bodyPr/>
          <a:lstStyle/>
          <a:p>
            <a:r>
              <a:rPr lang="en-US" smtClean="0"/>
              <a:t>SUTD ISTD 50.004 Intro to Algorithms </a:t>
            </a:r>
            <a:endParaRPr lang="en-US"/>
          </a:p>
        </p:txBody>
      </p:sp>
      <p:sp>
        <p:nvSpPr>
          <p:cNvPr id="6" name="Slide Number Placeholder 5"/>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323950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20BE2-1088-5B43-8D53-6C5BB889C9CB}" type="datetime1">
              <a:rPr lang="en-SG" smtClean="0"/>
              <a:t>30/11/2015</a:t>
            </a:fld>
            <a:endParaRPr lang="en-US"/>
          </a:p>
        </p:txBody>
      </p:sp>
      <p:sp>
        <p:nvSpPr>
          <p:cNvPr id="5" name="Footer Placeholder 4"/>
          <p:cNvSpPr>
            <a:spLocks noGrp="1"/>
          </p:cNvSpPr>
          <p:nvPr>
            <p:ph type="ftr" sz="quarter" idx="11"/>
          </p:nvPr>
        </p:nvSpPr>
        <p:spPr/>
        <p:txBody>
          <a:bodyPr/>
          <a:lstStyle/>
          <a:p>
            <a:r>
              <a:rPr lang="en-US" smtClean="0"/>
              <a:t>SUTD ISTD 50.004 Intro to Algorithms </a:t>
            </a:r>
            <a:endParaRPr lang="en-US"/>
          </a:p>
        </p:txBody>
      </p:sp>
      <p:sp>
        <p:nvSpPr>
          <p:cNvPr id="6" name="Slide Number Placeholder 5"/>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38709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0C91D-FF10-6445-B0E3-B750EAED4805}" type="datetime1">
              <a:rPr lang="en-SG" smtClean="0"/>
              <a:t>30/11/2015</a:t>
            </a:fld>
            <a:endParaRPr lang="en-US"/>
          </a:p>
        </p:txBody>
      </p:sp>
      <p:sp>
        <p:nvSpPr>
          <p:cNvPr id="5" name="Footer Placeholder 4"/>
          <p:cNvSpPr>
            <a:spLocks noGrp="1"/>
          </p:cNvSpPr>
          <p:nvPr>
            <p:ph type="ftr" sz="quarter" idx="11"/>
          </p:nvPr>
        </p:nvSpPr>
        <p:spPr/>
        <p:txBody>
          <a:bodyPr/>
          <a:lstStyle/>
          <a:p>
            <a:r>
              <a:rPr lang="en-US" smtClean="0"/>
              <a:t>SUTD ISTD 50.004 Intro to Algorithms </a:t>
            </a:r>
            <a:endParaRPr lang="en-US"/>
          </a:p>
        </p:txBody>
      </p:sp>
      <p:sp>
        <p:nvSpPr>
          <p:cNvPr id="6" name="Slide Number Placeholder 5"/>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366894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9889B1-CA8A-4F4B-A2F3-E4BB21DA2DA4}" type="datetime1">
              <a:rPr lang="en-SG" smtClean="0"/>
              <a:t>30/11/2015</a:t>
            </a:fld>
            <a:endParaRPr lang="en-US"/>
          </a:p>
        </p:txBody>
      </p:sp>
      <p:sp>
        <p:nvSpPr>
          <p:cNvPr id="5" name="Footer Placeholder 4"/>
          <p:cNvSpPr>
            <a:spLocks noGrp="1"/>
          </p:cNvSpPr>
          <p:nvPr>
            <p:ph type="ftr" sz="quarter" idx="11"/>
          </p:nvPr>
        </p:nvSpPr>
        <p:spPr/>
        <p:txBody>
          <a:bodyPr/>
          <a:lstStyle/>
          <a:p>
            <a:r>
              <a:rPr lang="en-US" smtClean="0"/>
              <a:t>SUTD ISTD 50.004 Intro to Algorithms </a:t>
            </a:r>
            <a:endParaRPr lang="en-US"/>
          </a:p>
        </p:txBody>
      </p:sp>
      <p:sp>
        <p:nvSpPr>
          <p:cNvPr id="6" name="Slide Number Placeholder 5"/>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148714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FE6BB-FB82-C247-8762-594D9AB96445}" type="datetime1">
              <a:rPr lang="en-SG" smtClean="0"/>
              <a:t>30/11/2015</a:t>
            </a:fld>
            <a:endParaRPr lang="en-US"/>
          </a:p>
        </p:txBody>
      </p:sp>
      <p:sp>
        <p:nvSpPr>
          <p:cNvPr id="5" name="Footer Placeholder 4"/>
          <p:cNvSpPr>
            <a:spLocks noGrp="1"/>
          </p:cNvSpPr>
          <p:nvPr>
            <p:ph type="ftr" sz="quarter" idx="11"/>
          </p:nvPr>
        </p:nvSpPr>
        <p:spPr/>
        <p:txBody>
          <a:bodyPr/>
          <a:lstStyle/>
          <a:p>
            <a:r>
              <a:rPr lang="en-US" smtClean="0"/>
              <a:t>SUTD ISTD 50.004 Intro to Algorithms </a:t>
            </a:r>
            <a:endParaRPr lang="en-US"/>
          </a:p>
        </p:txBody>
      </p:sp>
      <p:sp>
        <p:nvSpPr>
          <p:cNvPr id="6" name="Slide Number Placeholder 5"/>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421837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533E5F-8D7F-D341-98E8-43519653F0BB}" type="datetime1">
              <a:rPr lang="en-SG" smtClean="0"/>
              <a:t>30/11/2015</a:t>
            </a:fld>
            <a:endParaRPr lang="en-US"/>
          </a:p>
        </p:txBody>
      </p:sp>
      <p:sp>
        <p:nvSpPr>
          <p:cNvPr id="6" name="Footer Placeholder 5"/>
          <p:cNvSpPr>
            <a:spLocks noGrp="1"/>
          </p:cNvSpPr>
          <p:nvPr>
            <p:ph type="ftr" sz="quarter" idx="11"/>
          </p:nvPr>
        </p:nvSpPr>
        <p:spPr/>
        <p:txBody>
          <a:bodyPr/>
          <a:lstStyle/>
          <a:p>
            <a:r>
              <a:rPr lang="en-US" smtClean="0"/>
              <a:t>SUTD ISTD 50.004 Intro to Algorithms </a:t>
            </a:r>
            <a:endParaRPr lang="en-US"/>
          </a:p>
        </p:txBody>
      </p:sp>
      <p:sp>
        <p:nvSpPr>
          <p:cNvPr id="7" name="Slide Number Placeholder 6"/>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54584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FBE92C-685B-7D4E-9869-CD25C6F6D611}" type="datetime1">
              <a:rPr lang="en-SG" smtClean="0"/>
              <a:t>30/11/2015</a:t>
            </a:fld>
            <a:endParaRPr lang="en-US"/>
          </a:p>
        </p:txBody>
      </p:sp>
      <p:sp>
        <p:nvSpPr>
          <p:cNvPr id="8" name="Footer Placeholder 7"/>
          <p:cNvSpPr>
            <a:spLocks noGrp="1"/>
          </p:cNvSpPr>
          <p:nvPr>
            <p:ph type="ftr" sz="quarter" idx="11"/>
          </p:nvPr>
        </p:nvSpPr>
        <p:spPr/>
        <p:txBody>
          <a:bodyPr/>
          <a:lstStyle/>
          <a:p>
            <a:r>
              <a:rPr lang="en-US" smtClean="0"/>
              <a:t>SUTD ISTD 50.004 Intro to Algorithms </a:t>
            </a:r>
            <a:endParaRPr lang="en-US"/>
          </a:p>
        </p:txBody>
      </p:sp>
      <p:sp>
        <p:nvSpPr>
          <p:cNvPr id="9" name="Slide Number Placeholder 8"/>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347759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A519-4E9B-B242-93F7-DCE40FC7628D}" type="datetime1">
              <a:rPr lang="en-SG" smtClean="0"/>
              <a:t>30/11/2015</a:t>
            </a:fld>
            <a:endParaRPr lang="en-US"/>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sp>
        <p:nvSpPr>
          <p:cNvPr id="5" name="Slide Number Placeholder 4"/>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119485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0FC37-E632-FF45-BF05-E3646DAD9778}" type="datetime1">
              <a:rPr lang="en-SG" smtClean="0"/>
              <a:t>30/11/2015</a:t>
            </a:fld>
            <a:endParaRPr lang="en-US"/>
          </a:p>
        </p:txBody>
      </p:sp>
      <p:sp>
        <p:nvSpPr>
          <p:cNvPr id="3" name="Footer Placeholder 2"/>
          <p:cNvSpPr>
            <a:spLocks noGrp="1"/>
          </p:cNvSpPr>
          <p:nvPr>
            <p:ph type="ftr" sz="quarter" idx="11"/>
          </p:nvPr>
        </p:nvSpPr>
        <p:spPr/>
        <p:txBody>
          <a:bodyPr/>
          <a:lstStyle/>
          <a:p>
            <a:r>
              <a:rPr lang="en-US" smtClean="0"/>
              <a:t>SUTD ISTD 50.004 Intro to Algorithms </a:t>
            </a:r>
            <a:endParaRPr lang="en-US"/>
          </a:p>
        </p:txBody>
      </p:sp>
      <p:sp>
        <p:nvSpPr>
          <p:cNvPr id="4" name="Slide Number Placeholder 3"/>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336602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0709A-0A19-F348-ACDC-89AFC24BE385}" type="datetime1">
              <a:rPr lang="en-SG" smtClean="0"/>
              <a:t>30/11/2015</a:t>
            </a:fld>
            <a:endParaRPr lang="en-US"/>
          </a:p>
        </p:txBody>
      </p:sp>
      <p:sp>
        <p:nvSpPr>
          <p:cNvPr id="6" name="Footer Placeholder 5"/>
          <p:cNvSpPr>
            <a:spLocks noGrp="1"/>
          </p:cNvSpPr>
          <p:nvPr>
            <p:ph type="ftr" sz="quarter" idx="11"/>
          </p:nvPr>
        </p:nvSpPr>
        <p:spPr/>
        <p:txBody>
          <a:bodyPr/>
          <a:lstStyle/>
          <a:p>
            <a:r>
              <a:rPr lang="en-US" smtClean="0"/>
              <a:t>SUTD ISTD 50.004 Intro to Algorithms </a:t>
            </a:r>
            <a:endParaRPr lang="en-US"/>
          </a:p>
        </p:txBody>
      </p:sp>
      <p:sp>
        <p:nvSpPr>
          <p:cNvPr id="7" name="Slide Number Placeholder 6"/>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320656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1CDE6-D97F-5444-97A3-1B25C0A31163}" type="datetime1">
              <a:rPr lang="en-SG" smtClean="0"/>
              <a:t>30/11/2015</a:t>
            </a:fld>
            <a:endParaRPr lang="en-US"/>
          </a:p>
        </p:txBody>
      </p:sp>
      <p:sp>
        <p:nvSpPr>
          <p:cNvPr id="6" name="Footer Placeholder 5"/>
          <p:cNvSpPr>
            <a:spLocks noGrp="1"/>
          </p:cNvSpPr>
          <p:nvPr>
            <p:ph type="ftr" sz="quarter" idx="11"/>
          </p:nvPr>
        </p:nvSpPr>
        <p:spPr/>
        <p:txBody>
          <a:bodyPr/>
          <a:lstStyle/>
          <a:p>
            <a:r>
              <a:rPr lang="en-US" smtClean="0"/>
              <a:t>SUTD ISTD 50.004 Intro to Algorithms </a:t>
            </a:r>
            <a:endParaRPr lang="en-US"/>
          </a:p>
        </p:txBody>
      </p:sp>
      <p:sp>
        <p:nvSpPr>
          <p:cNvPr id="7" name="Slide Number Placeholder 6"/>
          <p:cNvSpPr>
            <a:spLocks noGrp="1"/>
          </p:cNvSpPr>
          <p:nvPr>
            <p:ph type="sldNum" sz="quarter" idx="12"/>
          </p:nvPr>
        </p:nvSpPr>
        <p:spPr/>
        <p:txBody>
          <a:bodyPr/>
          <a:lstStyle/>
          <a:p>
            <a:fld id="{EE23B9CF-0974-BD43-A4CE-5DCBE850C62C}" type="slidenum">
              <a:rPr lang="en-US" smtClean="0"/>
              <a:t>‹#›</a:t>
            </a:fld>
            <a:endParaRPr lang="en-US"/>
          </a:p>
        </p:txBody>
      </p:sp>
    </p:spTree>
    <p:extLst>
      <p:ext uri="{BB962C8B-B14F-4D97-AF65-F5344CB8AC3E}">
        <p14:creationId xmlns:p14="http://schemas.microsoft.com/office/powerpoint/2010/main" val="374042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1119" y="25653"/>
            <a:ext cx="8229600" cy="77937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1119" y="977046"/>
            <a:ext cx="8733950" cy="52753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8306" y="6444827"/>
            <a:ext cx="2133600" cy="365125"/>
          </a:xfrm>
          <a:prstGeom prst="rect">
            <a:avLst/>
          </a:prstGeom>
        </p:spPr>
        <p:txBody>
          <a:bodyPr vert="horz" lIns="91440" tIns="45720" rIns="91440" bIns="45720" rtlCol="0" anchor="ctr"/>
          <a:lstStyle>
            <a:lvl1pPr algn="l">
              <a:defRPr sz="1200">
                <a:solidFill>
                  <a:srgbClr val="000095"/>
                </a:solidFill>
              </a:defRPr>
            </a:lvl1pPr>
          </a:lstStyle>
          <a:p>
            <a:fld id="{C599FFE3-3340-AF4F-8EAA-9D5A84A85908}" type="datetime1">
              <a:rPr lang="en-SG" smtClean="0"/>
              <a:t>30/11/2015</a:t>
            </a:fld>
            <a:endParaRPr lang="en-US"/>
          </a:p>
        </p:txBody>
      </p:sp>
      <p:sp>
        <p:nvSpPr>
          <p:cNvPr id="5" name="Footer Placeholder 4"/>
          <p:cNvSpPr>
            <a:spLocks noGrp="1"/>
          </p:cNvSpPr>
          <p:nvPr>
            <p:ph type="ftr" sz="quarter" idx="3"/>
          </p:nvPr>
        </p:nvSpPr>
        <p:spPr>
          <a:xfrm>
            <a:off x="2885306" y="6480754"/>
            <a:ext cx="2895600" cy="365125"/>
          </a:xfrm>
          <a:prstGeom prst="rect">
            <a:avLst/>
          </a:prstGeom>
        </p:spPr>
        <p:txBody>
          <a:bodyPr vert="horz" lIns="91440" tIns="45720" rIns="91440" bIns="45720" rtlCol="0" anchor="ctr"/>
          <a:lstStyle>
            <a:lvl1pPr algn="ctr">
              <a:defRPr sz="1200">
                <a:solidFill>
                  <a:srgbClr val="000095"/>
                </a:solidFill>
              </a:defRPr>
            </a:lvl1pPr>
          </a:lstStyle>
          <a:p>
            <a:r>
              <a:rPr lang="en-US" smtClean="0"/>
              <a:t>SUTD ISTD 50.004 Intro to Algorithms </a:t>
            </a:r>
            <a:endParaRPr lang="en-US" dirty="0"/>
          </a:p>
        </p:txBody>
      </p:sp>
      <p:sp>
        <p:nvSpPr>
          <p:cNvPr id="6" name="Slide Number Placeholder 5"/>
          <p:cNvSpPr>
            <a:spLocks noGrp="1"/>
          </p:cNvSpPr>
          <p:nvPr>
            <p:ph type="sldNum" sz="quarter" idx="4"/>
          </p:nvPr>
        </p:nvSpPr>
        <p:spPr>
          <a:xfrm>
            <a:off x="6314306" y="6480754"/>
            <a:ext cx="2133600" cy="365125"/>
          </a:xfrm>
          <a:prstGeom prst="rect">
            <a:avLst/>
          </a:prstGeom>
        </p:spPr>
        <p:txBody>
          <a:bodyPr vert="horz" lIns="91440" tIns="45720" rIns="91440" bIns="45720" rtlCol="0" anchor="ctr"/>
          <a:lstStyle>
            <a:lvl1pPr algn="r">
              <a:defRPr sz="1200">
                <a:solidFill>
                  <a:srgbClr val="000095"/>
                </a:solidFill>
              </a:defRPr>
            </a:lvl1pPr>
          </a:lstStyle>
          <a:p>
            <a:fld id="{EE23B9CF-0974-BD43-A4CE-5DCBE850C62C}" type="slidenum">
              <a:rPr lang="en-US" smtClean="0"/>
              <a:pPr/>
              <a:t>‹#›</a:t>
            </a:fld>
            <a:endParaRPr lang="en-US"/>
          </a:p>
        </p:txBody>
      </p:sp>
    </p:spTree>
    <p:extLst>
      <p:ext uri="{BB962C8B-B14F-4D97-AF65-F5344CB8AC3E}">
        <p14:creationId xmlns:p14="http://schemas.microsoft.com/office/powerpoint/2010/main" val="207826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457200" rtl="0" eaLnBrk="1" latinLnBrk="0" hangingPunct="1">
        <a:spcBef>
          <a:spcPct val="0"/>
        </a:spcBef>
        <a:buNone/>
        <a:defRPr sz="4400" kern="1200">
          <a:solidFill>
            <a:srgbClr val="000095"/>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000095"/>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009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0095"/>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000095"/>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00009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0.bin"/><Relationship Id="rId18" Type="http://schemas.openxmlformats.org/officeDocument/2006/relationships/image" Target="../media/image9.emf"/><Relationship Id="rId3" Type="http://schemas.openxmlformats.org/officeDocument/2006/relationships/oleObject" Target="../embeddings/oleObject13.bin"/><Relationship Id="rId21" Type="http://schemas.openxmlformats.org/officeDocument/2006/relationships/oleObject" Target="../embeddings/oleObject24.bin"/><Relationship Id="rId7" Type="http://schemas.openxmlformats.org/officeDocument/2006/relationships/oleObject" Target="../embeddings/oleObject16.bin"/><Relationship Id="rId12" Type="http://schemas.openxmlformats.org/officeDocument/2006/relationships/image" Target="../media/image6.emf"/><Relationship Id="rId17"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oleObject" Target="../embeddings/oleObject19.bin"/><Relationship Id="rId5" Type="http://schemas.openxmlformats.org/officeDocument/2006/relationships/oleObject" Target="../embeddings/oleObject14.bin"/><Relationship Id="rId15" Type="http://schemas.openxmlformats.org/officeDocument/2006/relationships/oleObject" Target="../embeddings/oleObject21.bin"/><Relationship Id="rId10" Type="http://schemas.openxmlformats.org/officeDocument/2006/relationships/image" Target="../media/image5.emf"/><Relationship Id="rId19" Type="http://schemas.openxmlformats.org/officeDocument/2006/relationships/oleObject" Target="../embeddings/oleObject23.bin"/><Relationship Id="rId4" Type="http://schemas.openxmlformats.org/officeDocument/2006/relationships/image" Target="../media/image4.emf"/><Relationship Id="rId9" Type="http://schemas.openxmlformats.org/officeDocument/2006/relationships/oleObject" Target="../embeddings/oleObject18.bin"/><Relationship Id="rId14" Type="http://schemas.openxmlformats.org/officeDocument/2006/relationships/image" Target="../media/image7.emf"/><Relationship Id="rId22" Type="http://schemas.openxmlformats.org/officeDocument/2006/relationships/image" Target="../media/image11.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oleObject" Target="../embeddings/oleObject32.bin"/><Relationship Id="rId18" Type="http://schemas.openxmlformats.org/officeDocument/2006/relationships/image" Target="../media/image9.emf"/><Relationship Id="rId3" Type="http://schemas.openxmlformats.org/officeDocument/2006/relationships/oleObject" Target="../embeddings/oleObject25.bin"/><Relationship Id="rId21" Type="http://schemas.openxmlformats.org/officeDocument/2006/relationships/oleObject" Target="../embeddings/oleObject36.bin"/><Relationship Id="rId7" Type="http://schemas.openxmlformats.org/officeDocument/2006/relationships/oleObject" Target="../embeddings/oleObject28.bin"/><Relationship Id="rId12" Type="http://schemas.openxmlformats.org/officeDocument/2006/relationships/image" Target="../media/image6.emf"/><Relationship Id="rId17" Type="http://schemas.openxmlformats.org/officeDocument/2006/relationships/oleObject" Target="../embeddings/oleObject34.bin"/><Relationship Id="rId2" Type="http://schemas.openxmlformats.org/officeDocument/2006/relationships/slideLayout" Target="../slideLayouts/slideLayout2.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4.vml"/><Relationship Id="rId6" Type="http://schemas.openxmlformats.org/officeDocument/2006/relationships/oleObject" Target="../embeddings/oleObject27.bin"/><Relationship Id="rId11" Type="http://schemas.openxmlformats.org/officeDocument/2006/relationships/oleObject" Target="../embeddings/oleObject31.bin"/><Relationship Id="rId5" Type="http://schemas.openxmlformats.org/officeDocument/2006/relationships/oleObject" Target="../embeddings/oleObject26.bin"/><Relationship Id="rId15" Type="http://schemas.openxmlformats.org/officeDocument/2006/relationships/oleObject" Target="../embeddings/oleObject33.bin"/><Relationship Id="rId10" Type="http://schemas.openxmlformats.org/officeDocument/2006/relationships/image" Target="../media/image5.emf"/><Relationship Id="rId19" Type="http://schemas.openxmlformats.org/officeDocument/2006/relationships/oleObject" Target="../embeddings/oleObject35.bin"/><Relationship Id="rId4" Type="http://schemas.openxmlformats.org/officeDocument/2006/relationships/image" Target="../media/image4.emf"/><Relationship Id="rId9" Type="http://schemas.openxmlformats.org/officeDocument/2006/relationships/oleObject" Target="../embeddings/oleObject30.bin"/><Relationship Id="rId14" Type="http://schemas.openxmlformats.org/officeDocument/2006/relationships/image" Target="../media/image7.emf"/><Relationship Id="rId22" Type="http://schemas.openxmlformats.org/officeDocument/2006/relationships/image" Target="../media/image12.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4.bin"/><Relationship Id="rId18" Type="http://schemas.openxmlformats.org/officeDocument/2006/relationships/image" Target="../media/image9.emf"/><Relationship Id="rId3" Type="http://schemas.openxmlformats.org/officeDocument/2006/relationships/oleObject" Target="../embeddings/oleObject37.bin"/><Relationship Id="rId21" Type="http://schemas.openxmlformats.org/officeDocument/2006/relationships/oleObject" Target="../embeddings/oleObject48.bin"/><Relationship Id="rId7" Type="http://schemas.openxmlformats.org/officeDocument/2006/relationships/oleObject" Target="../embeddings/oleObject40.bin"/><Relationship Id="rId12" Type="http://schemas.openxmlformats.org/officeDocument/2006/relationships/image" Target="../media/image6.emf"/><Relationship Id="rId17"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5.vml"/><Relationship Id="rId6" Type="http://schemas.openxmlformats.org/officeDocument/2006/relationships/oleObject" Target="../embeddings/oleObject39.bin"/><Relationship Id="rId11" Type="http://schemas.openxmlformats.org/officeDocument/2006/relationships/oleObject" Target="../embeddings/oleObject43.bin"/><Relationship Id="rId5" Type="http://schemas.openxmlformats.org/officeDocument/2006/relationships/oleObject" Target="../embeddings/oleObject38.bin"/><Relationship Id="rId15" Type="http://schemas.openxmlformats.org/officeDocument/2006/relationships/oleObject" Target="../embeddings/oleObject45.bin"/><Relationship Id="rId10" Type="http://schemas.openxmlformats.org/officeDocument/2006/relationships/image" Target="../media/image5.emf"/><Relationship Id="rId19" Type="http://schemas.openxmlformats.org/officeDocument/2006/relationships/oleObject" Target="../embeddings/oleObject47.bin"/><Relationship Id="rId4" Type="http://schemas.openxmlformats.org/officeDocument/2006/relationships/image" Target="../media/image4.emf"/><Relationship Id="rId9" Type="http://schemas.openxmlformats.org/officeDocument/2006/relationships/oleObject" Target="../embeddings/oleObject42.bin"/><Relationship Id="rId14" Type="http://schemas.openxmlformats.org/officeDocument/2006/relationships/image" Target="../media/image7.emf"/><Relationship Id="rId22" Type="http://schemas.openxmlformats.org/officeDocument/2006/relationships/image" Target="../media/image13.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oleObject" Target="../embeddings/oleObject56.bin"/><Relationship Id="rId18" Type="http://schemas.openxmlformats.org/officeDocument/2006/relationships/image" Target="../media/image9.emf"/><Relationship Id="rId3" Type="http://schemas.openxmlformats.org/officeDocument/2006/relationships/oleObject" Target="../embeddings/oleObject49.bin"/><Relationship Id="rId21" Type="http://schemas.openxmlformats.org/officeDocument/2006/relationships/oleObject" Target="../embeddings/oleObject60.bin"/><Relationship Id="rId7" Type="http://schemas.openxmlformats.org/officeDocument/2006/relationships/oleObject" Target="../embeddings/oleObject52.bin"/><Relationship Id="rId12" Type="http://schemas.openxmlformats.org/officeDocument/2006/relationships/image" Target="../media/image6.emf"/><Relationship Id="rId17" Type="http://schemas.openxmlformats.org/officeDocument/2006/relationships/oleObject" Target="../embeddings/oleObject58.bin"/><Relationship Id="rId2" Type="http://schemas.openxmlformats.org/officeDocument/2006/relationships/slideLayout" Target="../slideLayouts/slideLayout2.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6.vml"/><Relationship Id="rId6" Type="http://schemas.openxmlformats.org/officeDocument/2006/relationships/oleObject" Target="../embeddings/oleObject51.bin"/><Relationship Id="rId11" Type="http://schemas.openxmlformats.org/officeDocument/2006/relationships/oleObject" Target="../embeddings/oleObject55.bin"/><Relationship Id="rId5" Type="http://schemas.openxmlformats.org/officeDocument/2006/relationships/oleObject" Target="../embeddings/oleObject50.bin"/><Relationship Id="rId15" Type="http://schemas.openxmlformats.org/officeDocument/2006/relationships/oleObject" Target="../embeddings/oleObject57.bin"/><Relationship Id="rId10" Type="http://schemas.openxmlformats.org/officeDocument/2006/relationships/image" Target="../media/image5.emf"/><Relationship Id="rId19" Type="http://schemas.openxmlformats.org/officeDocument/2006/relationships/oleObject" Target="../embeddings/oleObject59.bin"/><Relationship Id="rId4" Type="http://schemas.openxmlformats.org/officeDocument/2006/relationships/image" Target="../media/image4.emf"/><Relationship Id="rId9" Type="http://schemas.openxmlformats.org/officeDocument/2006/relationships/oleObject" Target="../embeddings/oleObject54.bin"/><Relationship Id="rId14" Type="http://schemas.openxmlformats.org/officeDocument/2006/relationships/image" Target="../media/image7.emf"/><Relationship Id="rId22"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61.bin"/></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1.png"/><Relationship Id="rId18" Type="http://schemas.openxmlformats.org/officeDocument/2006/relationships/image" Target="../media/image23.e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21.emf"/><Relationship Id="rId17"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image" Target="../media/image22.emf"/><Relationship Id="rId20" Type="http://schemas.openxmlformats.org/officeDocument/2006/relationships/image" Target="../media/image24.emf"/><Relationship Id="rId1" Type="http://schemas.openxmlformats.org/officeDocument/2006/relationships/vmlDrawing" Target="../drawings/vmlDrawing8.vml"/><Relationship Id="rId6" Type="http://schemas.openxmlformats.org/officeDocument/2006/relationships/image" Target="../media/image18.e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20.emf"/><Relationship Id="rId19" Type="http://schemas.openxmlformats.org/officeDocument/2006/relationships/oleObject" Target="../embeddings/oleObject70.bin"/><Relationship Id="rId4" Type="http://schemas.openxmlformats.org/officeDocument/2006/relationships/image" Target="../media/image17.emf"/><Relationship Id="rId9" Type="http://schemas.openxmlformats.org/officeDocument/2006/relationships/oleObject" Target="../embeddings/oleObject65.bin"/><Relationship Id="rId14" Type="http://schemas.openxmlformats.org/officeDocument/2006/relationships/oleObject" Target="../embeddings/oleObject67.bin"/></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oleObject" Target="../embeddings/oleObject71.bin"/></Relationships>
</file>

<file path=ppt/slides/_rels/slide21.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9.emf"/><Relationship Id="rId5" Type="http://schemas.openxmlformats.org/officeDocument/2006/relationships/oleObject" Target="../embeddings/oleObject73.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75.bin"/></Relationships>
</file>

<file path=ppt/slides/_rels/slide2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6.xml"/><Relationship Id="rId7" Type="http://schemas.openxmlformats.org/officeDocument/2006/relationships/oleObject" Target="../embeddings/oleObject77.bin"/><Relationship Id="rId12"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e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34.emf"/><Relationship Id="rId4" Type="http://schemas.openxmlformats.org/officeDocument/2006/relationships/image" Target="../media/image36.png"/><Relationship Id="rId9" Type="http://schemas.openxmlformats.org/officeDocument/2006/relationships/oleObject" Target="../embeddings/oleObject78.bin"/></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7.xml"/><Relationship Id="rId7" Type="http://schemas.openxmlformats.org/officeDocument/2006/relationships/image" Target="../media/image38.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81.bin"/><Relationship Id="rId5" Type="http://schemas.openxmlformats.org/officeDocument/2006/relationships/image" Target="../media/image37.emf"/><Relationship Id="rId4" Type="http://schemas.openxmlformats.org/officeDocument/2006/relationships/oleObject" Target="../embeddings/oleObject8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44.emf"/><Relationship Id="rId3" Type="http://schemas.openxmlformats.org/officeDocument/2006/relationships/notesSlide" Target="../notesSlides/notesSlide8.xml"/><Relationship Id="rId7" Type="http://schemas.openxmlformats.org/officeDocument/2006/relationships/image" Target="../media/image41.emf"/><Relationship Id="rId12"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83.bin"/><Relationship Id="rId11" Type="http://schemas.openxmlformats.org/officeDocument/2006/relationships/image" Target="../media/image43.emf"/><Relationship Id="rId5" Type="http://schemas.openxmlformats.org/officeDocument/2006/relationships/image" Target="../media/image40.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4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9.bin"/><Relationship Id="rId18" Type="http://schemas.openxmlformats.org/officeDocument/2006/relationships/image" Target="../media/image9.emf"/><Relationship Id="rId3" Type="http://schemas.openxmlformats.org/officeDocument/2006/relationships/oleObject" Target="../embeddings/oleObject2.bin"/><Relationship Id="rId7" Type="http://schemas.openxmlformats.org/officeDocument/2006/relationships/oleObject" Target="../embeddings/oleObject5.bin"/><Relationship Id="rId12" Type="http://schemas.openxmlformats.org/officeDocument/2006/relationships/image" Target="../media/image6.emf"/><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8.bin"/><Relationship Id="rId5" Type="http://schemas.openxmlformats.org/officeDocument/2006/relationships/oleObject" Target="../embeddings/oleObject3.bin"/><Relationship Id="rId15" Type="http://schemas.openxmlformats.org/officeDocument/2006/relationships/oleObject" Target="../embeddings/oleObject10.bin"/><Relationship Id="rId10" Type="http://schemas.openxmlformats.org/officeDocument/2006/relationships/image" Target="../media/image5.emf"/><Relationship Id="rId19" Type="http://schemas.openxmlformats.org/officeDocument/2006/relationships/oleObject" Target="../embeddings/oleObject12.bin"/><Relationship Id="rId4" Type="http://schemas.openxmlformats.org/officeDocument/2006/relationships/image" Target="../media/image4.emf"/><Relationship Id="rId9" Type="http://schemas.openxmlformats.org/officeDocument/2006/relationships/oleObject" Target="../embeddings/oleObject7.bin"/><Relationship Id="rId1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51001"/>
            <a:ext cx="8123382" cy="1949450"/>
          </a:xfrm>
        </p:spPr>
        <p:txBody>
          <a:bodyPr>
            <a:normAutofit/>
          </a:bodyPr>
          <a:lstStyle/>
          <a:p>
            <a:r>
              <a:rPr lang="en-US" dirty="0" smtClean="0"/>
              <a:t>L11.01</a:t>
            </a:r>
            <a:br>
              <a:rPr lang="en-US" dirty="0" smtClean="0"/>
            </a:br>
            <a:r>
              <a:rPr lang="en-US" dirty="0" smtClean="0"/>
              <a:t>Dynamic Programming II</a:t>
            </a:r>
            <a:endParaRPr lang="en-US" dirty="0"/>
          </a:p>
        </p:txBody>
      </p:sp>
      <p:sp>
        <p:nvSpPr>
          <p:cNvPr id="3" name="Subtitle 2"/>
          <p:cNvSpPr>
            <a:spLocks noGrp="1"/>
          </p:cNvSpPr>
          <p:nvPr>
            <p:ph type="subTitle" idx="1"/>
          </p:nvPr>
        </p:nvSpPr>
        <p:spPr/>
        <p:txBody>
          <a:bodyPr>
            <a:normAutofit/>
          </a:bodyPr>
          <a:lstStyle/>
          <a:p>
            <a:r>
              <a:rPr lang="en-US" dirty="0" smtClean="0"/>
              <a:t>50.004 Introduction to Algorithm</a:t>
            </a:r>
          </a:p>
          <a:p>
            <a:r>
              <a:rPr lang="en-US" dirty="0" smtClean="0"/>
              <a:t>Dr. Simon LUI</a:t>
            </a:r>
          </a:p>
          <a:p>
            <a:r>
              <a:rPr lang="en-US" dirty="0" smtClean="0"/>
              <a:t>ISTD, SUTD</a:t>
            </a:r>
            <a:endParaRPr lang="en-US" dirty="0"/>
          </a:p>
        </p:txBody>
      </p:sp>
    </p:spTree>
    <p:extLst>
      <p:ext uri="{BB962C8B-B14F-4D97-AF65-F5344CB8AC3E}">
        <p14:creationId xmlns:p14="http://schemas.microsoft.com/office/powerpoint/2010/main" val="1748799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1119" y="1177970"/>
            <a:ext cx="8733950" cy="2111330"/>
          </a:xfrm>
        </p:spPr>
        <p:txBody>
          <a:bodyPr>
            <a:normAutofit fontScale="92500" lnSpcReduction="10000"/>
          </a:bodyPr>
          <a:lstStyle/>
          <a:p>
            <a:r>
              <a:rPr lang="en-US" dirty="0" smtClean="0"/>
              <a:t>Rod of size n=4</a:t>
            </a:r>
          </a:p>
          <a:p>
            <a:r>
              <a:rPr lang="en-US" dirty="0" smtClean="0"/>
              <a:t>Write down the DP equations (recurrence)</a:t>
            </a:r>
          </a:p>
          <a:p>
            <a:r>
              <a:rPr lang="en-US" dirty="0" smtClean="0"/>
              <a:t>Which are my sub-problems?</a:t>
            </a:r>
          </a:p>
          <a:p>
            <a:r>
              <a:rPr lang="en-US" dirty="0" smtClean="0"/>
              <a:t>How are these related?</a:t>
            </a:r>
            <a:endParaRPr lang="en-US"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54904262"/>
              </p:ext>
            </p:extLst>
          </p:nvPr>
        </p:nvGraphicFramePr>
        <p:xfrm>
          <a:off x="3511170" y="332656"/>
          <a:ext cx="5381310" cy="1280160"/>
        </p:xfrm>
        <a:graphic>
          <a:graphicData uri="http://schemas.openxmlformats.org/drawingml/2006/table">
            <a:tbl>
              <a:tblPr firstCol="1" bandRow="1">
                <a:tableStyleId>{5C22544A-7EE6-4342-B048-85BDC9FD1C3A}</a:tableStyleId>
              </a:tblPr>
              <a:tblGrid>
                <a:gridCol w="1076262"/>
                <a:gridCol w="1076262"/>
                <a:gridCol w="1076262"/>
                <a:gridCol w="1076262"/>
                <a:gridCol w="1076262"/>
              </a:tblGrid>
              <a:tr h="532068">
                <a:tc>
                  <a:txBody>
                    <a:bodyPr/>
                    <a:lstStyle/>
                    <a:p>
                      <a:r>
                        <a:rPr lang="en-US" dirty="0" smtClean="0"/>
                        <a:t>size of piece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532068">
                <a:tc>
                  <a:txBody>
                    <a:bodyPr/>
                    <a:lstStyle/>
                    <a:p>
                      <a:r>
                        <a:rPr lang="en-US" dirty="0" smtClean="0"/>
                        <a:t>market price</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28888291"/>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4082" name="Equation" r:id="rId3" imgW="114300" imgH="165100" progId="Equation.DSMT4">
                  <p:embed/>
                </p:oleObj>
              </mc:Choice>
              <mc:Fallback>
                <p:oleObj name="Equation" r:id="rId3"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82485902"/>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4083" name="Equation" r:id="rId5" imgW="114300" imgH="165100" progId="Equation.DSMT4">
                  <p:embed/>
                </p:oleObj>
              </mc:Choice>
              <mc:Fallback>
                <p:oleObj name="Equation" r:id="rId5"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170618"/>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4084" name="Equation" r:id="rId6" imgW="114300" imgH="165100" progId="Equation.DSMT4">
                  <p:embed/>
                </p:oleObj>
              </mc:Choice>
              <mc:Fallback>
                <p:oleObj name="Equation" r:id="rId6"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26062675"/>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4085" name="Equation" r:id="rId7" imgW="114300" imgH="165100" progId="Equation.DSMT4">
                  <p:embed/>
                </p:oleObj>
              </mc:Choice>
              <mc:Fallback>
                <p:oleObj name="Equation" r:id="rId7"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09561878"/>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4086" name="Equation" r:id="rId8" imgW="114300" imgH="165100" progId="Equation.DSMT4">
                  <p:embed/>
                </p:oleObj>
              </mc:Choice>
              <mc:Fallback>
                <p:oleObj name="Equation" r:id="rId8"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019882245"/>
              </p:ext>
            </p:extLst>
          </p:nvPr>
        </p:nvGraphicFramePr>
        <p:xfrm>
          <a:off x="643155" y="3369816"/>
          <a:ext cx="7332589" cy="1427336"/>
        </p:xfrm>
        <a:graphic>
          <a:graphicData uri="http://schemas.openxmlformats.org/presentationml/2006/ole">
            <mc:AlternateContent xmlns:mc="http://schemas.openxmlformats.org/markup-compatibility/2006">
              <mc:Choice xmlns:v="urn:schemas-microsoft-com:vml" Requires="v">
                <p:oleObj spid="_x0000_s44087" name="Equation" r:id="rId9" imgW="3327400" imgH="647700" progId="Equation.DSMT4">
                  <p:embed/>
                </p:oleObj>
              </mc:Choice>
              <mc:Fallback>
                <p:oleObj name="Equation" r:id="rId9" imgW="3327400" imgH="647700" progId="Equation.DSMT4">
                  <p:embed/>
                  <p:pic>
                    <p:nvPicPr>
                      <p:cNvPr id="0" name=""/>
                      <p:cNvPicPr/>
                      <p:nvPr/>
                    </p:nvPicPr>
                    <p:blipFill>
                      <a:blip r:embed="rId10"/>
                      <a:stretch>
                        <a:fillRect/>
                      </a:stretch>
                    </p:blipFill>
                    <p:spPr>
                      <a:xfrm>
                        <a:off x="643155" y="3369816"/>
                        <a:ext cx="7332589" cy="1427336"/>
                      </a:xfrm>
                      <a:prstGeom prst="rect">
                        <a:avLst/>
                      </a:prstGeom>
                    </p:spPr>
                  </p:pic>
                </p:oleObj>
              </mc:Fallback>
            </mc:AlternateContent>
          </a:graphicData>
        </a:graphic>
      </p:graphicFrame>
      <p:grpSp>
        <p:nvGrpSpPr>
          <p:cNvPr id="22" name="Group 21"/>
          <p:cNvGrpSpPr/>
          <p:nvPr/>
        </p:nvGrpSpPr>
        <p:grpSpPr>
          <a:xfrm>
            <a:off x="2989039" y="5207099"/>
            <a:ext cx="2879105" cy="886197"/>
            <a:chOff x="2989039" y="5207099"/>
            <a:chExt cx="2879105" cy="886197"/>
          </a:xfrm>
        </p:grpSpPr>
        <p:sp>
          <p:nvSpPr>
            <p:cNvPr id="12" name="Rectangle 11"/>
            <p:cNvSpPr/>
            <p:nvPr/>
          </p:nvSpPr>
          <p:spPr>
            <a:xfrm>
              <a:off x="2989039"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0</a:t>
              </a:r>
              <a:endParaRPr lang="en-US" dirty="0"/>
            </a:p>
          </p:txBody>
        </p:sp>
        <p:sp>
          <p:nvSpPr>
            <p:cNvPr id="13" name="Rectangle 12"/>
            <p:cNvSpPr/>
            <p:nvPr/>
          </p:nvSpPr>
          <p:spPr>
            <a:xfrm>
              <a:off x="3565103"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2</a:t>
              </a:r>
              <a:endParaRPr lang="en-US" dirty="0"/>
            </a:p>
          </p:txBody>
        </p:sp>
        <p:sp>
          <p:nvSpPr>
            <p:cNvPr id="14" name="Rectangle 13"/>
            <p:cNvSpPr/>
            <p:nvPr/>
          </p:nvSpPr>
          <p:spPr>
            <a:xfrm>
              <a:off x="4141167"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p:cNvSpPr/>
            <p:nvPr/>
          </p:nvSpPr>
          <p:spPr>
            <a:xfrm>
              <a:off x="4705767"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p:cNvSpPr/>
            <p:nvPr/>
          </p:nvSpPr>
          <p:spPr>
            <a:xfrm>
              <a:off x="5281831"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833875553"/>
                </p:ext>
              </p:extLst>
            </p:nvPr>
          </p:nvGraphicFramePr>
          <p:xfrm>
            <a:off x="2989039" y="5855171"/>
            <a:ext cx="576064" cy="237203"/>
          </p:xfrm>
          <a:graphic>
            <a:graphicData uri="http://schemas.openxmlformats.org/presentationml/2006/ole">
              <mc:AlternateContent xmlns:mc="http://schemas.openxmlformats.org/markup-compatibility/2006">
                <mc:Choice xmlns:v="urn:schemas-microsoft-com:vml" Requires="v">
                  <p:oleObj spid="_x0000_s44088" name="Equation" r:id="rId11" imgW="431800" imgH="177800" progId="Equation.DSMT4">
                    <p:embed/>
                  </p:oleObj>
                </mc:Choice>
                <mc:Fallback>
                  <p:oleObj name="Equation" r:id="rId11" imgW="431800" imgH="177800" progId="Equation.DSMT4">
                    <p:embed/>
                    <p:pic>
                      <p:nvPicPr>
                        <p:cNvPr id="0" name=""/>
                        <p:cNvPicPr/>
                        <p:nvPr/>
                      </p:nvPicPr>
                      <p:blipFill>
                        <a:blip r:embed="rId12"/>
                        <a:stretch>
                          <a:fillRect/>
                        </a:stretch>
                      </p:blipFill>
                      <p:spPr>
                        <a:xfrm>
                          <a:off x="2989039" y="5855171"/>
                          <a:ext cx="576064" cy="237203"/>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179696884"/>
                </p:ext>
              </p:extLst>
            </p:nvPr>
          </p:nvGraphicFramePr>
          <p:xfrm>
            <a:off x="3580556" y="5855171"/>
            <a:ext cx="542925" cy="238125"/>
          </p:xfrm>
          <a:graphic>
            <a:graphicData uri="http://schemas.openxmlformats.org/presentationml/2006/ole">
              <mc:AlternateContent xmlns:mc="http://schemas.openxmlformats.org/markup-compatibility/2006">
                <mc:Choice xmlns:v="urn:schemas-microsoft-com:vml" Requires="v">
                  <p:oleObj spid="_x0000_s44089" name="Equation" r:id="rId13" imgW="406400" imgH="177800" progId="Equation.DSMT4">
                    <p:embed/>
                  </p:oleObj>
                </mc:Choice>
                <mc:Fallback>
                  <p:oleObj name="Equation" r:id="rId13" imgW="406400" imgH="177800" progId="Equation.DSMT4">
                    <p:embed/>
                    <p:pic>
                      <p:nvPicPr>
                        <p:cNvPr id="0" name=""/>
                        <p:cNvPicPr/>
                        <p:nvPr/>
                      </p:nvPicPr>
                      <p:blipFill>
                        <a:blip r:embed="rId14"/>
                        <a:stretch>
                          <a:fillRect/>
                        </a:stretch>
                      </p:blipFill>
                      <p:spPr>
                        <a:xfrm>
                          <a:off x="3580556" y="5855171"/>
                          <a:ext cx="542925" cy="2381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589104477"/>
                </p:ext>
              </p:extLst>
            </p:nvPr>
          </p:nvGraphicFramePr>
          <p:xfrm>
            <a:off x="4152056" y="5854824"/>
            <a:ext cx="576263" cy="238125"/>
          </p:xfrm>
          <a:graphic>
            <a:graphicData uri="http://schemas.openxmlformats.org/presentationml/2006/ole">
              <mc:AlternateContent xmlns:mc="http://schemas.openxmlformats.org/markup-compatibility/2006">
                <mc:Choice xmlns:v="urn:schemas-microsoft-com:vml" Requires="v">
                  <p:oleObj spid="_x0000_s44090" name="Equation" r:id="rId15" imgW="431800" imgH="177800" progId="Equation.DSMT4">
                    <p:embed/>
                  </p:oleObj>
                </mc:Choice>
                <mc:Fallback>
                  <p:oleObj name="Equation" r:id="rId15" imgW="431800" imgH="177800" progId="Equation.DSMT4">
                    <p:embed/>
                    <p:pic>
                      <p:nvPicPr>
                        <p:cNvPr id="0" name=""/>
                        <p:cNvPicPr/>
                        <p:nvPr/>
                      </p:nvPicPr>
                      <p:blipFill>
                        <a:blip r:embed="rId16"/>
                        <a:stretch>
                          <a:fillRect/>
                        </a:stretch>
                      </p:blipFill>
                      <p:spPr>
                        <a:xfrm>
                          <a:off x="4152056" y="5854824"/>
                          <a:ext cx="576263" cy="23812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695219826"/>
                </p:ext>
              </p:extLst>
            </p:nvPr>
          </p:nvGraphicFramePr>
          <p:xfrm>
            <a:off x="4723556" y="5854824"/>
            <a:ext cx="576263" cy="238125"/>
          </p:xfrm>
          <a:graphic>
            <a:graphicData uri="http://schemas.openxmlformats.org/presentationml/2006/ole">
              <mc:AlternateContent xmlns:mc="http://schemas.openxmlformats.org/markup-compatibility/2006">
                <mc:Choice xmlns:v="urn:schemas-microsoft-com:vml" Requires="v">
                  <p:oleObj spid="_x0000_s44091" name="Equation" r:id="rId17" imgW="431800" imgH="177800" progId="Equation.DSMT4">
                    <p:embed/>
                  </p:oleObj>
                </mc:Choice>
                <mc:Fallback>
                  <p:oleObj name="Equation" r:id="rId17" imgW="431800" imgH="177800" progId="Equation.DSMT4">
                    <p:embed/>
                    <p:pic>
                      <p:nvPicPr>
                        <p:cNvPr id="0" name=""/>
                        <p:cNvPicPr/>
                        <p:nvPr/>
                      </p:nvPicPr>
                      <p:blipFill>
                        <a:blip r:embed="rId18"/>
                        <a:stretch>
                          <a:fillRect/>
                        </a:stretch>
                      </p:blipFill>
                      <p:spPr>
                        <a:xfrm>
                          <a:off x="4723556" y="5854824"/>
                          <a:ext cx="576263" cy="23812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91692508"/>
                </p:ext>
              </p:extLst>
            </p:nvPr>
          </p:nvGraphicFramePr>
          <p:xfrm>
            <a:off x="5274419" y="5854824"/>
            <a:ext cx="593725" cy="238125"/>
          </p:xfrm>
          <a:graphic>
            <a:graphicData uri="http://schemas.openxmlformats.org/presentationml/2006/ole">
              <mc:AlternateContent xmlns:mc="http://schemas.openxmlformats.org/markup-compatibility/2006">
                <mc:Choice xmlns:v="urn:schemas-microsoft-com:vml" Requires="v">
                  <p:oleObj spid="_x0000_s44092" name="Equation" r:id="rId19" imgW="444500" imgH="177800" progId="Equation.DSMT4">
                    <p:embed/>
                  </p:oleObj>
                </mc:Choice>
                <mc:Fallback>
                  <p:oleObj name="Equation" r:id="rId19" imgW="444500" imgH="177800" progId="Equation.DSMT4">
                    <p:embed/>
                    <p:pic>
                      <p:nvPicPr>
                        <p:cNvPr id="0" name=""/>
                        <p:cNvPicPr/>
                        <p:nvPr/>
                      </p:nvPicPr>
                      <p:blipFill>
                        <a:blip r:embed="rId20"/>
                        <a:stretch>
                          <a:fillRect/>
                        </a:stretch>
                      </p:blipFill>
                      <p:spPr>
                        <a:xfrm>
                          <a:off x="5274419" y="5854824"/>
                          <a:ext cx="593725" cy="238125"/>
                        </a:xfrm>
                        <a:prstGeom prst="rect">
                          <a:avLst/>
                        </a:prstGeom>
                      </p:spPr>
                    </p:pic>
                  </p:oleObj>
                </mc:Fallback>
              </mc:AlternateContent>
            </a:graphicData>
          </a:graphic>
        </p:graphicFrame>
      </p:grpSp>
      <p:sp>
        <p:nvSpPr>
          <p:cNvPr id="23" name="Freeform 22"/>
          <p:cNvSpPr/>
          <p:nvPr/>
        </p:nvSpPr>
        <p:spPr>
          <a:xfrm>
            <a:off x="3303567" y="4949559"/>
            <a:ext cx="553977" cy="257540"/>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1" name="TextBox 30"/>
          <p:cNvSpPr txBox="1"/>
          <p:nvPr/>
        </p:nvSpPr>
        <p:spPr>
          <a:xfrm>
            <a:off x="3441011" y="4652521"/>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+2</a:t>
            </a:r>
          </a:p>
        </p:txBody>
      </p:sp>
      <p:cxnSp>
        <p:nvCxnSpPr>
          <p:cNvPr id="33" name="Straight Arrow Connector 32"/>
          <p:cNvCxnSpPr/>
          <p:nvPr/>
        </p:nvCxnSpPr>
        <p:spPr>
          <a:xfrm flipH="1">
            <a:off x="3303567" y="5301208"/>
            <a:ext cx="426105"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3313441810"/>
              </p:ext>
            </p:extLst>
          </p:nvPr>
        </p:nvGraphicFramePr>
        <p:xfrm>
          <a:off x="6064250" y="4522788"/>
          <a:ext cx="2430463" cy="339725"/>
        </p:xfrm>
        <a:graphic>
          <a:graphicData uri="http://schemas.openxmlformats.org/presentationml/2006/ole">
            <mc:AlternateContent xmlns:mc="http://schemas.openxmlformats.org/markup-compatibility/2006">
              <mc:Choice xmlns:v="urn:schemas-microsoft-com:vml" Requires="v">
                <p:oleObj spid="_x0000_s44093" name="Equation" r:id="rId21" imgW="1460500" imgH="203200" progId="Equation.3">
                  <p:embed/>
                </p:oleObj>
              </mc:Choice>
              <mc:Fallback>
                <p:oleObj name="Equation" r:id="rId21" imgW="1460500" imgH="203200" progId="Equation.3">
                  <p:embed/>
                  <p:pic>
                    <p:nvPicPr>
                      <p:cNvPr id="0" name=""/>
                      <p:cNvPicPr/>
                      <p:nvPr/>
                    </p:nvPicPr>
                    <p:blipFill>
                      <a:blip r:embed="rId22"/>
                      <a:stretch>
                        <a:fillRect/>
                      </a:stretch>
                    </p:blipFill>
                    <p:spPr>
                      <a:xfrm>
                        <a:off x="6064250" y="4522788"/>
                        <a:ext cx="2430463" cy="339725"/>
                      </a:xfrm>
                      <a:prstGeom prst="rect">
                        <a:avLst/>
                      </a:prstGeom>
                    </p:spPr>
                  </p:pic>
                </p:oleObj>
              </mc:Fallback>
            </mc:AlternateContent>
          </a:graphicData>
        </a:graphic>
      </p:graphicFrame>
    </p:spTree>
    <p:extLst>
      <p:ext uri="{BB962C8B-B14F-4D97-AF65-F5344CB8AC3E}">
        <p14:creationId xmlns:p14="http://schemas.microsoft.com/office/powerpoint/2010/main" val="403748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1119" y="1177970"/>
            <a:ext cx="8733950" cy="2111330"/>
          </a:xfrm>
        </p:spPr>
        <p:txBody>
          <a:bodyPr>
            <a:normAutofit fontScale="92500" lnSpcReduction="10000"/>
          </a:bodyPr>
          <a:lstStyle/>
          <a:p>
            <a:r>
              <a:rPr lang="en-US" dirty="0" smtClean="0"/>
              <a:t>Rod of size n=4</a:t>
            </a:r>
          </a:p>
          <a:p>
            <a:r>
              <a:rPr lang="en-US" dirty="0" smtClean="0"/>
              <a:t>Write down the DP equations (recurrence)</a:t>
            </a:r>
          </a:p>
          <a:p>
            <a:r>
              <a:rPr lang="en-US" dirty="0" smtClean="0"/>
              <a:t>Which are my sub-problems?</a:t>
            </a:r>
          </a:p>
          <a:p>
            <a:r>
              <a:rPr lang="en-US" dirty="0" smtClean="0"/>
              <a:t>How are these related?</a:t>
            </a:r>
            <a:endParaRPr lang="en-US"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08860967"/>
              </p:ext>
            </p:extLst>
          </p:nvPr>
        </p:nvGraphicFramePr>
        <p:xfrm>
          <a:off x="3511170" y="332656"/>
          <a:ext cx="5381310" cy="1280160"/>
        </p:xfrm>
        <a:graphic>
          <a:graphicData uri="http://schemas.openxmlformats.org/drawingml/2006/table">
            <a:tbl>
              <a:tblPr firstCol="1" bandRow="1">
                <a:tableStyleId>{5C22544A-7EE6-4342-B048-85BDC9FD1C3A}</a:tableStyleId>
              </a:tblPr>
              <a:tblGrid>
                <a:gridCol w="1076262"/>
                <a:gridCol w="1076262"/>
                <a:gridCol w="1076262"/>
                <a:gridCol w="1076262"/>
                <a:gridCol w="1076262"/>
              </a:tblGrid>
              <a:tr h="532068">
                <a:tc>
                  <a:txBody>
                    <a:bodyPr/>
                    <a:lstStyle/>
                    <a:p>
                      <a:r>
                        <a:rPr lang="en-US" dirty="0" smtClean="0"/>
                        <a:t>size of piece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532068">
                <a:tc>
                  <a:txBody>
                    <a:bodyPr/>
                    <a:lstStyle/>
                    <a:p>
                      <a:r>
                        <a:rPr lang="en-US" dirty="0" smtClean="0"/>
                        <a:t>market price</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82883936"/>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5118" name="Equation" r:id="rId3" imgW="114300" imgH="165100" progId="Equation.DSMT4">
                  <p:embed/>
                </p:oleObj>
              </mc:Choice>
              <mc:Fallback>
                <p:oleObj name="Equation" r:id="rId3"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28894689"/>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5119" name="Equation" r:id="rId5" imgW="114300" imgH="165100" progId="Equation.DSMT4">
                  <p:embed/>
                </p:oleObj>
              </mc:Choice>
              <mc:Fallback>
                <p:oleObj name="Equation" r:id="rId5"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07379027"/>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5120" name="Equation" r:id="rId6" imgW="114300" imgH="165100" progId="Equation.DSMT4">
                  <p:embed/>
                </p:oleObj>
              </mc:Choice>
              <mc:Fallback>
                <p:oleObj name="Equation" r:id="rId6"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01024555"/>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5121" name="Equation" r:id="rId7" imgW="114300" imgH="165100" progId="Equation.DSMT4">
                  <p:embed/>
                </p:oleObj>
              </mc:Choice>
              <mc:Fallback>
                <p:oleObj name="Equation" r:id="rId7"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65945442"/>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5122" name="Equation" r:id="rId8" imgW="114300" imgH="165100" progId="Equation.DSMT4">
                  <p:embed/>
                </p:oleObj>
              </mc:Choice>
              <mc:Fallback>
                <p:oleObj name="Equation" r:id="rId8"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17650958"/>
              </p:ext>
            </p:extLst>
          </p:nvPr>
        </p:nvGraphicFramePr>
        <p:xfrm>
          <a:off x="643155" y="3369816"/>
          <a:ext cx="7332589" cy="1427336"/>
        </p:xfrm>
        <a:graphic>
          <a:graphicData uri="http://schemas.openxmlformats.org/presentationml/2006/ole">
            <mc:AlternateContent xmlns:mc="http://schemas.openxmlformats.org/markup-compatibility/2006">
              <mc:Choice xmlns:v="urn:schemas-microsoft-com:vml" Requires="v">
                <p:oleObj spid="_x0000_s45123" name="Equation" r:id="rId9" imgW="3327400" imgH="647700" progId="Equation.DSMT4">
                  <p:embed/>
                </p:oleObj>
              </mc:Choice>
              <mc:Fallback>
                <p:oleObj name="Equation" r:id="rId9" imgW="3327400" imgH="647700" progId="Equation.DSMT4">
                  <p:embed/>
                  <p:pic>
                    <p:nvPicPr>
                      <p:cNvPr id="0" name=""/>
                      <p:cNvPicPr/>
                      <p:nvPr/>
                    </p:nvPicPr>
                    <p:blipFill>
                      <a:blip r:embed="rId10"/>
                      <a:stretch>
                        <a:fillRect/>
                      </a:stretch>
                    </p:blipFill>
                    <p:spPr>
                      <a:xfrm>
                        <a:off x="643155" y="3369816"/>
                        <a:ext cx="7332589" cy="1427336"/>
                      </a:xfrm>
                      <a:prstGeom prst="rect">
                        <a:avLst/>
                      </a:prstGeom>
                    </p:spPr>
                  </p:pic>
                </p:oleObj>
              </mc:Fallback>
            </mc:AlternateContent>
          </a:graphicData>
        </a:graphic>
      </p:graphicFrame>
      <p:grpSp>
        <p:nvGrpSpPr>
          <p:cNvPr id="22" name="Group 21"/>
          <p:cNvGrpSpPr/>
          <p:nvPr/>
        </p:nvGrpSpPr>
        <p:grpSpPr>
          <a:xfrm>
            <a:off x="2989039" y="5207099"/>
            <a:ext cx="2879105" cy="886197"/>
            <a:chOff x="2989039" y="5207099"/>
            <a:chExt cx="2879105" cy="886197"/>
          </a:xfrm>
        </p:grpSpPr>
        <p:sp>
          <p:nvSpPr>
            <p:cNvPr id="12" name="Rectangle 11"/>
            <p:cNvSpPr/>
            <p:nvPr/>
          </p:nvSpPr>
          <p:spPr>
            <a:xfrm>
              <a:off x="2989039"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0</a:t>
              </a:r>
              <a:endParaRPr lang="en-US" dirty="0"/>
            </a:p>
          </p:txBody>
        </p:sp>
        <p:sp>
          <p:nvSpPr>
            <p:cNvPr id="13" name="Rectangle 12"/>
            <p:cNvSpPr/>
            <p:nvPr/>
          </p:nvSpPr>
          <p:spPr>
            <a:xfrm>
              <a:off x="3565103"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2</a:t>
              </a:r>
              <a:endParaRPr lang="en-US" dirty="0"/>
            </a:p>
          </p:txBody>
        </p:sp>
        <p:sp>
          <p:nvSpPr>
            <p:cNvPr id="14" name="Rectangle 13"/>
            <p:cNvSpPr/>
            <p:nvPr/>
          </p:nvSpPr>
          <p:spPr>
            <a:xfrm>
              <a:off x="4141167"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5</a:t>
              </a:r>
              <a:endParaRPr lang="en-US" dirty="0"/>
            </a:p>
          </p:txBody>
        </p:sp>
        <p:sp>
          <p:nvSpPr>
            <p:cNvPr id="15" name="Rectangle 14"/>
            <p:cNvSpPr/>
            <p:nvPr/>
          </p:nvSpPr>
          <p:spPr>
            <a:xfrm>
              <a:off x="4705767"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p:cNvSpPr/>
            <p:nvPr/>
          </p:nvSpPr>
          <p:spPr>
            <a:xfrm>
              <a:off x="5281831"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005950091"/>
                </p:ext>
              </p:extLst>
            </p:nvPr>
          </p:nvGraphicFramePr>
          <p:xfrm>
            <a:off x="2989039" y="5855171"/>
            <a:ext cx="576064" cy="237203"/>
          </p:xfrm>
          <a:graphic>
            <a:graphicData uri="http://schemas.openxmlformats.org/presentationml/2006/ole">
              <mc:AlternateContent xmlns:mc="http://schemas.openxmlformats.org/markup-compatibility/2006">
                <mc:Choice xmlns:v="urn:schemas-microsoft-com:vml" Requires="v">
                  <p:oleObj spid="_x0000_s45124" name="Equation" r:id="rId11" imgW="431800" imgH="177800" progId="Equation.DSMT4">
                    <p:embed/>
                  </p:oleObj>
                </mc:Choice>
                <mc:Fallback>
                  <p:oleObj name="Equation" r:id="rId11" imgW="431800" imgH="177800" progId="Equation.DSMT4">
                    <p:embed/>
                    <p:pic>
                      <p:nvPicPr>
                        <p:cNvPr id="0" name=""/>
                        <p:cNvPicPr/>
                        <p:nvPr/>
                      </p:nvPicPr>
                      <p:blipFill>
                        <a:blip r:embed="rId12"/>
                        <a:stretch>
                          <a:fillRect/>
                        </a:stretch>
                      </p:blipFill>
                      <p:spPr>
                        <a:xfrm>
                          <a:off x="2989039" y="5855171"/>
                          <a:ext cx="576064" cy="237203"/>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598946634"/>
                </p:ext>
              </p:extLst>
            </p:nvPr>
          </p:nvGraphicFramePr>
          <p:xfrm>
            <a:off x="3580556" y="5855171"/>
            <a:ext cx="542925" cy="238125"/>
          </p:xfrm>
          <a:graphic>
            <a:graphicData uri="http://schemas.openxmlformats.org/presentationml/2006/ole">
              <mc:AlternateContent xmlns:mc="http://schemas.openxmlformats.org/markup-compatibility/2006">
                <mc:Choice xmlns:v="urn:schemas-microsoft-com:vml" Requires="v">
                  <p:oleObj spid="_x0000_s45125" name="Equation" r:id="rId13" imgW="406400" imgH="177800" progId="Equation.DSMT4">
                    <p:embed/>
                  </p:oleObj>
                </mc:Choice>
                <mc:Fallback>
                  <p:oleObj name="Equation" r:id="rId13" imgW="406400" imgH="177800" progId="Equation.DSMT4">
                    <p:embed/>
                    <p:pic>
                      <p:nvPicPr>
                        <p:cNvPr id="0" name=""/>
                        <p:cNvPicPr/>
                        <p:nvPr/>
                      </p:nvPicPr>
                      <p:blipFill>
                        <a:blip r:embed="rId14"/>
                        <a:stretch>
                          <a:fillRect/>
                        </a:stretch>
                      </p:blipFill>
                      <p:spPr>
                        <a:xfrm>
                          <a:off x="3580556" y="5855171"/>
                          <a:ext cx="542925" cy="2381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548870197"/>
                </p:ext>
              </p:extLst>
            </p:nvPr>
          </p:nvGraphicFramePr>
          <p:xfrm>
            <a:off x="4152056" y="5854824"/>
            <a:ext cx="576263" cy="238125"/>
          </p:xfrm>
          <a:graphic>
            <a:graphicData uri="http://schemas.openxmlformats.org/presentationml/2006/ole">
              <mc:AlternateContent xmlns:mc="http://schemas.openxmlformats.org/markup-compatibility/2006">
                <mc:Choice xmlns:v="urn:schemas-microsoft-com:vml" Requires="v">
                  <p:oleObj spid="_x0000_s45126" name="Equation" r:id="rId15" imgW="431800" imgH="177800" progId="Equation.DSMT4">
                    <p:embed/>
                  </p:oleObj>
                </mc:Choice>
                <mc:Fallback>
                  <p:oleObj name="Equation" r:id="rId15" imgW="431800" imgH="177800" progId="Equation.DSMT4">
                    <p:embed/>
                    <p:pic>
                      <p:nvPicPr>
                        <p:cNvPr id="0" name=""/>
                        <p:cNvPicPr/>
                        <p:nvPr/>
                      </p:nvPicPr>
                      <p:blipFill>
                        <a:blip r:embed="rId16"/>
                        <a:stretch>
                          <a:fillRect/>
                        </a:stretch>
                      </p:blipFill>
                      <p:spPr>
                        <a:xfrm>
                          <a:off x="4152056" y="5854824"/>
                          <a:ext cx="576263" cy="23812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578484883"/>
                </p:ext>
              </p:extLst>
            </p:nvPr>
          </p:nvGraphicFramePr>
          <p:xfrm>
            <a:off x="4723556" y="5854824"/>
            <a:ext cx="576263" cy="238125"/>
          </p:xfrm>
          <a:graphic>
            <a:graphicData uri="http://schemas.openxmlformats.org/presentationml/2006/ole">
              <mc:AlternateContent xmlns:mc="http://schemas.openxmlformats.org/markup-compatibility/2006">
                <mc:Choice xmlns:v="urn:schemas-microsoft-com:vml" Requires="v">
                  <p:oleObj spid="_x0000_s45127" name="Equation" r:id="rId17" imgW="431800" imgH="177800" progId="Equation.DSMT4">
                    <p:embed/>
                  </p:oleObj>
                </mc:Choice>
                <mc:Fallback>
                  <p:oleObj name="Equation" r:id="rId17" imgW="431800" imgH="177800" progId="Equation.DSMT4">
                    <p:embed/>
                    <p:pic>
                      <p:nvPicPr>
                        <p:cNvPr id="0" name=""/>
                        <p:cNvPicPr/>
                        <p:nvPr/>
                      </p:nvPicPr>
                      <p:blipFill>
                        <a:blip r:embed="rId18"/>
                        <a:stretch>
                          <a:fillRect/>
                        </a:stretch>
                      </p:blipFill>
                      <p:spPr>
                        <a:xfrm>
                          <a:off x="4723556" y="5854824"/>
                          <a:ext cx="576263" cy="23812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095739086"/>
                </p:ext>
              </p:extLst>
            </p:nvPr>
          </p:nvGraphicFramePr>
          <p:xfrm>
            <a:off x="5274419" y="5854824"/>
            <a:ext cx="593725" cy="238125"/>
          </p:xfrm>
          <a:graphic>
            <a:graphicData uri="http://schemas.openxmlformats.org/presentationml/2006/ole">
              <mc:AlternateContent xmlns:mc="http://schemas.openxmlformats.org/markup-compatibility/2006">
                <mc:Choice xmlns:v="urn:schemas-microsoft-com:vml" Requires="v">
                  <p:oleObj spid="_x0000_s45128" name="Equation" r:id="rId19" imgW="444500" imgH="177800" progId="Equation.DSMT4">
                    <p:embed/>
                  </p:oleObj>
                </mc:Choice>
                <mc:Fallback>
                  <p:oleObj name="Equation" r:id="rId19" imgW="444500" imgH="177800" progId="Equation.DSMT4">
                    <p:embed/>
                    <p:pic>
                      <p:nvPicPr>
                        <p:cNvPr id="0" name=""/>
                        <p:cNvPicPr/>
                        <p:nvPr/>
                      </p:nvPicPr>
                      <p:blipFill>
                        <a:blip r:embed="rId20"/>
                        <a:stretch>
                          <a:fillRect/>
                        </a:stretch>
                      </p:blipFill>
                      <p:spPr>
                        <a:xfrm>
                          <a:off x="5274419" y="5854824"/>
                          <a:ext cx="593725" cy="238125"/>
                        </a:xfrm>
                        <a:prstGeom prst="rect">
                          <a:avLst/>
                        </a:prstGeom>
                      </p:spPr>
                    </p:pic>
                  </p:oleObj>
                </mc:Fallback>
              </mc:AlternateContent>
            </a:graphicData>
          </a:graphic>
        </p:graphicFrame>
      </p:grpSp>
      <p:sp>
        <p:nvSpPr>
          <p:cNvPr id="23" name="Freeform 22"/>
          <p:cNvSpPr/>
          <p:nvPr/>
        </p:nvSpPr>
        <p:spPr>
          <a:xfrm>
            <a:off x="3303567" y="4652521"/>
            <a:ext cx="1124417" cy="554578"/>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1" name="TextBox 30"/>
          <p:cNvSpPr txBox="1"/>
          <p:nvPr/>
        </p:nvSpPr>
        <p:spPr>
          <a:xfrm>
            <a:off x="3635267" y="4365104"/>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+5</a:t>
            </a:r>
          </a:p>
        </p:txBody>
      </p:sp>
      <p:sp>
        <p:nvSpPr>
          <p:cNvPr id="32" name="Freeform 31"/>
          <p:cNvSpPr/>
          <p:nvPr/>
        </p:nvSpPr>
        <p:spPr>
          <a:xfrm>
            <a:off x="3779913" y="5015499"/>
            <a:ext cx="576064" cy="216024"/>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3" name="TextBox 32"/>
          <p:cNvSpPr txBox="1"/>
          <p:nvPr/>
        </p:nvSpPr>
        <p:spPr>
          <a:xfrm>
            <a:off x="3852506" y="4676945"/>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+2</a:t>
            </a:r>
          </a:p>
        </p:txBody>
      </p:sp>
      <p:cxnSp>
        <p:nvCxnSpPr>
          <p:cNvPr id="34" name="Straight Arrow Connector 33"/>
          <p:cNvCxnSpPr/>
          <p:nvPr/>
        </p:nvCxnSpPr>
        <p:spPr>
          <a:xfrm flipH="1">
            <a:off x="3318882" y="5402148"/>
            <a:ext cx="426105"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3318882" y="5301208"/>
            <a:ext cx="1046227"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7" name="Object 36"/>
          <p:cNvGraphicFramePr>
            <a:graphicFrameLocks noChangeAspect="1"/>
          </p:cNvGraphicFramePr>
          <p:nvPr>
            <p:extLst>
              <p:ext uri="{D42A27DB-BD31-4B8C-83A1-F6EECF244321}">
                <p14:modId xmlns:p14="http://schemas.microsoft.com/office/powerpoint/2010/main" val="3621677812"/>
              </p:ext>
            </p:extLst>
          </p:nvPr>
        </p:nvGraphicFramePr>
        <p:xfrm>
          <a:off x="5519738" y="4365625"/>
          <a:ext cx="3360737" cy="623888"/>
        </p:xfrm>
        <a:graphic>
          <a:graphicData uri="http://schemas.openxmlformats.org/presentationml/2006/ole">
            <mc:AlternateContent xmlns:mc="http://schemas.openxmlformats.org/markup-compatibility/2006">
              <mc:Choice xmlns:v="urn:schemas-microsoft-com:vml" Requires="v">
                <p:oleObj spid="_x0000_s45129" name="Equation" r:id="rId21" imgW="2324100" imgH="431800" progId="Equation.3">
                  <p:embed/>
                </p:oleObj>
              </mc:Choice>
              <mc:Fallback>
                <p:oleObj name="Equation" r:id="rId21" imgW="2324100" imgH="431800" progId="Equation.3">
                  <p:embed/>
                  <p:pic>
                    <p:nvPicPr>
                      <p:cNvPr id="0" name=""/>
                      <p:cNvPicPr/>
                      <p:nvPr/>
                    </p:nvPicPr>
                    <p:blipFill>
                      <a:blip r:embed="rId22"/>
                      <a:stretch>
                        <a:fillRect/>
                      </a:stretch>
                    </p:blipFill>
                    <p:spPr>
                      <a:xfrm>
                        <a:off x="5519738" y="4365625"/>
                        <a:ext cx="3360737" cy="623888"/>
                      </a:xfrm>
                      <a:prstGeom prst="rect">
                        <a:avLst/>
                      </a:prstGeom>
                    </p:spPr>
                  </p:pic>
                </p:oleObj>
              </mc:Fallback>
            </mc:AlternateContent>
          </a:graphicData>
        </a:graphic>
      </p:graphicFrame>
    </p:spTree>
    <p:extLst>
      <p:ext uri="{BB962C8B-B14F-4D97-AF65-F5344CB8AC3E}">
        <p14:creationId xmlns:p14="http://schemas.microsoft.com/office/powerpoint/2010/main" val="111731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1119" y="1177970"/>
            <a:ext cx="8733950" cy="2111330"/>
          </a:xfrm>
        </p:spPr>
        <p:txBody>
          <a:bodyPr>
            <a:normAutofit fontScale="92500" lnSpcReduction="10000"/>
          </a:bodyPr>
          <a:lstStyle/>
          <a:p>
            <a:r>
              <a:rPr lang="en-US" dirty="0" smtClean="0"/>
              <a:t>Rod of size n=4</a:t>
            </a:r>
          </a:p>
          <a:p>
            <a:r>
              <a:rPr lang="en-US" dirty="0" smtClean="0"/>
              <a:t>Write down the DP equations (recurrence)</a:t>
            </a:r>
          </a:p>
          <a:p>
            <a:r>
              <a:rPr lang="en-US" dirty="0" smtClean="0"/>
              <a:t>Which are my sub-problems?</a:t>
            </a:r>
          </a:p>
          <a:p>
            <a:r>
              <a:rPr lang="en-US" dirty="0" smtClean="0"/>
              <a:t>How are these related?</a:t>
            </a:r>
            <a:endParaRPr lang="en-US"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99621736"/>
              </p:ext>
            </p:extLst>
          </p:nvPr>
        </p:nvGraphicFramePr>
        <p:xfrm>
          <a:off x="3511170" y="332656"/>
          <a:ext cx="5381310" cy="1280160"/>
        </p:xfrm>
        <a:graphic>
          <a:graphicData uri="http://schemas.openxmlformats.org/drawingml/2006/table">
            <a:tbl>
              <a:tblPr firstCol="1" bandRow="1">
                <a:tableStyleId>{5C22544A-7EE6-4342-B048-85BDC9FD1C3A}</a:tableStyleId>
              </a:tblPr>
              <a:tblGrid>
                <a:gridCol w="1076262"/>
                <a:gridCol w="1076262"/>
                <a:gridCol w="1076262"/>
                <a:gridCol w="1076262"/>
                <a:gridCol w="1076262"/>
              </a:tblGrid>
              <a:tr h="532068">
                <a:tc>
                  <a:txBody>
                    <a:bodyPr/>
                    <a:lstStyle/>
                    <a:p>
                      <a:r>
                        <a:rPr lang="en-US" dirty="0" smtClean="0"/>
                        <a:t>size of piece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532068">
                <a:tc>
                  <a:txBody>
                    <a:bodyPr/>
                    <a:lstStyle/>
                    <a:p>
                      <a:r>
                        <a:rPr lang="en-US" dirty="0" smtClean="0"/>
                        <a:t>market price</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92095410"/>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6142" name="Equation" r:id="rId3" imgW="114300" imgH="165100" progId="Equation.DSMT4">
                  <p:embed/>
                </p:oleObj>
              </mc:Choice>
              <mc:Fallback>
                <p:oleObj name="Equation" r:id="rId3"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34943125"/>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6143" name="Equation" r:id="rId5" imgW="114300" imgH="165100" progId="Equation.DSMT4">
                  <p:embed/>
                </p:oleObj>
              </mc:Choice>
              <mc:Fallback>
                <p:oleObj name="Equation" r:id="rId5"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9845567"/>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6144" name="Equation" r:id="rId6" imgW="114300" imgH="165100" progId="Equation.DSMT4">
                  <p:embed/>
                </p:oleObj>
              </mc:Choice>
              <mc:Fallback>
                <p:oleObj name="Equation" r:id="rId6"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5910364"/>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6145" name="Equation" r:id="rId7" imgW="114300" imgH="165100" progId="Equation.DSMT4">
                  <p:embed/>
                </p:oleObj>
              </mc:Choice>
              <mc:Fallback>
                <p:oleObj name="Equation" r:id="rId7"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26017945"/>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6146" name="Equation" r:id="rId8" imgW="114300" imgH="165100" progId="Equation.DSMT4">
                  <p:embed/>
                </p:oleObj>
              </mc:Choice>
              <mc:Fallback>
                <p:oleObj name="Equation" r:id="rId8"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47208304"/>
              </p:ext>
            </p:extLst>
          </p:nvPr>
        </p:nvGraphicFramePr>
        <p:xfrm>
          <a:off x="643155" y="3369816"/>
          <a:ext cx="7332589" cy="1427336"/>
        </p:xfrm>
        <a:graphic>
          <a:graphicData uri="http://schemas.openxmlformats.org/presentationml/2006/ole">
            <mc:AlternateContent xmlns:mc="http://schemas.openxmlformats.org/markup-compatibility/2006">
              <mc:Choice xmlns:v="urn:schemas-microsoft-com:vml" Requires="v">
                <p:oleObj spid="_x0000_s46147" name="Equation" r:id="rId9" imgW="3327400" imgH="647700" progId="Equation.DSMT4">
                  <p:embed/>
                </p:oleObj>
              </mc:Choice>
              <mc:Fallback>
                <p:oleObj name="Equation" r:id="rId9" imgW="3327400" imgH="647700" progId="Equation.DSMT4">
                  <p:embed/>
                  <p:pic>
                    <p:nvPicPr>
                      <p:cNvPr id="0" name=""/>
                      <p:cNvPicPr/>
                      <p:nvPr/>
                    </p:nvPicPr>
                    <p:blipFill>
                      <a:blip r:embed="rId10"/>
                      <a:stretch>
                        <a:fillRect/>
                      </a:stretch>
                    </p:blipFill>
                    <p:spPr>
                      <a:xfrm>
                        <a:off x="643155" y="3369816"/>
                        <a:ext cx="7332589" cy="1427336"/>
                      </a:xfrm>
                      <a:prstGeom prst="rect">
                        <a:avLst/>
                      </a:prstGeom>
                    </p:spPr>
                  </p:pic>
                </p:oleObj>
              </mc:Fallback>
            </mc:AlternateContent>
          </a:graphicData>
        </a:graphic>
      </p:graphicFrame>
      <p:grpSp>
        <p:nvGrpSpPr>
          <p:cNvPr id="22" name="Group 21"/>
          <p:cNvGrpSpPr/>
          <p:nvPr/>
        </p:nvGrpSpPr>
        <p:grpSpPr>
          <a:xfrm>
            <a:off x="2123728" y="5207099"/>
            <a:ext cx="2879105" cy="886197"/>
            <a:chOff x="2989039" y="5207099"/>
            <a:chExt cx="2879105" cy="886197"/>
          </a:xfrm>
        </p:grpSpPr>
        <p:sp>
          <p:nvSpPr>
            <p:cNvPr id="12" name="Rectangle 11"/>
            <p:cNvSpPr/>
            <p:nvPr/>
          </p:nvSpPr>
          <p:spPr>
            <a:xfrm>
              <a:off x="2989039"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0</a:t>
              </a:r>
              <a:endParaRPr lang="en-US" dirty="0"/>
            </a:p>
          </p:txBody>
        </p:sp>
        <p:sp>
          <p:nvSpPr>
            <p:cNvPr id="13" name="Rectangle 12"/>
            <p:cNvSpPr/>
            <p:nvPr/>
          </p:nvSpPr>
          <p:spPr>
            <a:xfrm>
              <a:off x="3565103"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2</a:t>
              </a:r>
              <a:endParaRPr lang="en-US" dirty="0"/>
            </a:p>
          </p:txBody>
        </p:sp>
        <p:sp>
          <p:nvSpPr>
            <p:cNvPr id="14" name="Rectangle 13"/>
            <p:cNvSpPr/>
            <p:nvPr/>
          </p:nvSpPr>
          <p:spPr>
            <a:xfrm>
              <a:off x="4141167"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5</a:t>
              </a:r>
              <a:endParaRPr lang="en-US" dirty="0"/>
            </a:p>
          </p:txBody>
        </p:sp>
        <p:sp>
          <p:nvSpPr>
            <p:cNvPr id="15" name="Rectangle 14"/>
            <p:cNvSpPr/>
            <p:nvPr/>
          </p:nvSpPr>
          <p:spPr>
            <a:xfrm>
              <a:off x="4705767"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7</a:t>
              </a:r>
              <a:endParaRPr lang="en-US" dirty="0"/>
            </a:p>
          </p:txBody>
        </p:sp>
        <p:sp>
          <p:nvSpPr>
            <p:cNvPr id="16" name="Rectangle 15"/>
            <p:cNvSpPr/>
            <p:nvPr/>
          </p:nvSpPr>
          <p:spPr>
            <a:xfrm>
              <a:off x="5281831"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1957950665"/>
                </p:ext>
              </p:extLst>
            </p:nvPr>
          </p:nvGraphicFramePr>
          <p:xfrm>
            <a:off x="2989039" y="5855171"/>
            <a:ext cx="576064" cy="237203"/>
          </p:xfrm>
          <a:graphic>
            <a:graphicData uri="http://schemas.openxmlformats.org/presentationml/2006/ole">
              <mc:AlternateContent xmlns:mc="http://schemas.openxmlformats.org/markup-compatibility/2006">
                <mc:Choice xmlns:v="urn:schemas-microsoft-com:vml" Requires="v">
                  <p:oleObj spid="_x0000_s46148" name="Equation" r:id="rId11" imgW="431800" imgH="177800" progId="Equation.DSMT4">
                    <p:embed/>
                  </p:oleObj>
                </mc:Choice>
                <mc:Fallback>
                  <p:oleObj name="Equation" r:id="rId11" imgW="431800" imgH="177800" progId="Equation.DSMT4">
                    <p:embed/>
                    <p:pic>
                      <p:nvPicPr>
                        <p:cNvPr id="0" name=""/>
                        <p:cNvPicPr/>
                        <p:nvPr/>
                      </p:nvPicPr>
                      <p:blipFill>
                        <a:blip r:embed="rId12"/>
                        <a:stretch>
                          <a:fillRect/>
                        </a:stretch>
                      </p:blipFill>
                      <p:spPr>
                        <a:xfrm>
                          <a:off x="2989039" y="5855171"/>
                          <a:ext cx="576064" cy="237203"/>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55442075"/>
                </p:ext>
              </p:extLst>
            </p:nvPr>
          </p:nvGraphicFramePr>
          <p:xfrm>
            <a:off x="3580556" y="5855171"/>
            <a:ext cx="542925" cy="238125"/>
          </p:xfrm>
          <a:graphic>
            <a:graphicData uri="http://schemas.openxmlformats.org/presentationml/2006/ole">
              <mc:AlternateContent xmlns:mc="http://schemas.openxmlformats.org/markup-compatibility/2006">
                <mc:Choice xmlns:v="urn:schemas-microsoft-com:vml" Requires="v">
                  <p:oleObj spid="_x0000_s46149" name="Equation" r:id="rId13" imgW="406400" imgH="177800" progId="Equation.DSMT4">
                    <p:embed/>
                  </p:oleObj>
                </mc:Choice>
                <mc:Fallback>
                  <p:oleObj name="Equation" r:id="rId13" imgW="406400" imgH="177800" progId="Equation.DSMT4">
                    <p:embed/>
                    <p:pic>
                      <p:nvPicPr>
                        <p:cNvPr id="0" name=""/>
                        <p:cNvPicPr/>
                        <p:nvPr/>
                      </p:nvPicPr>
                      <p:blipFill>
                        <a:blip r:embed="rId14"/>
                        <a:stretch>
                          <a:fillRect/>
                        </a:stretch>
                      </p:blipFill>
                      <p:spPr>
                        <a:xfrm>
                          <a:off x="3580556" y="5855171"/>
                          <a:ext cx="542925" cy="2381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75190209"/>
                </p:ext>
              </p:extLst>
            </p:nvPr>
          </p:nvGraphicFramePr>
          <p:xfrm>
            <a:off x="4152056" y="5854824"/>
            <a:ext cx="576263" cy="238125"/>
          </p:xfrm>
          <a:graphic>
            <a:graphicData uri="http://schemas.openxmlformats.org/presentationml/2006/ole">
              <mc:AlternateContent xmlns:mc="http://schemas.openxmlformats.org/markup-compatibility/2006">
                <mc:Choice xmlns:v="urn:schemas-microsoft-com:vml" Requires="v">
                  <p:oleObj spid="_x0000_s46150" name="Equation" r:id="rId15" imgW="431800" imgH="177800" progId="Equation.DSMT4">
                    <p:embed/>
                  </p:oleObj>
                </mc:Choice>
                <mc:Fallback>
                  <p:oleObj name="Equation" r:id="rId15" imgW="431800" imgH="177800" progId="Equation.DSMT4">
                    <p:embed/>
                    <p:pic>
                      <p:nvPicPr>
                        <p:cNvPr id="0" name=""/>
                        <p:cNvPicPr/>
                        <p:nvPr/>
                      </p:nvPicPr>
                      <p:blipFill>
                        <a:blip r:embed="rId16"/>
                        <a:stretch>
                          <a:fillRect/>
                        </a:stretch>
                      </p:blipFill>
                      <p:spPr>
                        <a:xfrm>
                          <a:off x="4152056" y="5854824"/>
                          <a:ext cx="576263" cy="23812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727148233"/>
                </p:ext>
              </p:extLst>
            </p:nvPr>
          </p:nvGraphicFramePr>
          <p:xfrm>
            <a:off x="4723556" y="5854824"/>
            <a:ext cx="576263" cy="238125"/>
          </p:xfrm>
          <a:graphic>
            <a:graphicData uri="http://schemas.openxmlformats.org/presentationml/2006/ole">
              <mc:AlternateContent xmlns:mc="http://schemas.openxmlformats.org/markup-compatibility/2006">
                <mc:Choice xmlns:v="urn:schemas-microsoft-com:vml" Requires="v">
                  <p:oleObj spid="_x0000_s46151" name="Equation" r:id="rId17" imgW="431800" imgH="177800" progId="Equation.DSMT4">
                    <p:embed/>
                  </p:oleObj>
                </mc:Choice>
                <mc:Fallback>
                  <p:oleObj name="Equation" r:id="rId17" imgW="431800" imgH="177800" progId="Equation.DSMT4">
                    <p:embed/>
                    <p:pic>
                      <p:nvPicPr>
                        <p:cNvPr id="0" name=""/>
                        <p:cNvPicPr/>
                        <p:nvPr/>
                      </p:nvPicPr>
                      <p:blipFill>
                        <a:blip r:embed="rId18"/>
                        <a:stretch>
                          <a:fillRect/>
                        </a:stretch>
                      </p:blipFill>
                      <p:spPr>
                        <a:xfrm>
                          <a:off x="4723556" y="5854824"/>
                          <a:ext cx="576263" cy="23812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59875861"/>
                </p:ext>
              </p:extLst>
            </p:nvPr>
          </p:nvGraphicFramePr>
          <p:xfrm>
            <a:off x="5274419" y="5854824"/>
            <a:ext cx="593725" cy="238125"/>
          </p:xfrm>
          <a:graphic>
            <a:graphicData uri="http://schemas.openxmlformats.org/presentationml/2006/ole">
              <mc:AlternateContent xmlns:mc="http://schemas.openxmlformats.org/markup-compatibility/2006">
                <mc:Choice xmlns:v="urn:schemas-microsoft-com:vml" Requires="v">
                  <p:oleObj spid="_x0000_s46152" name="Equation" r:id="rId19" imgW="444500" imgH="177800" progId="Equation.DSMT4">
                    <p:embed/>
                  </p:oleObj>
                </mc:Choice>
                <mc:Fallback>
                  <p:oleObj name="Equation" r:id="rId19" imgW="444500" imgH="177800" progId="Equation.DSMT4">
                    <p:embed/>
                    <p:pic>
                      <p:nvPicPr>
                        <p:cNvPr id="0" name=""/>
                        <p:cNvPicPr/>
                        <p:nvPr/>
                      </p:nvPicPr>
                      <p:blipFill>
                        <a:blip r:embed="rId20"/>
                        <a:stretch>
                          <a:fillRect/>
                        </a:stretch>
                      </p:blipFill>
                      <p:spPr>
                        <a:xfrm>
                          <a:off x="5274419" y="5854824"/>
                          <a:ext cx="593725" cy="238125"/>
                        </a:xfrm>
                        <a:prstGeom prst="rect">
                          <a:avLst/>
                        </a:prstGeom>
                      </p:spPr>
                    </p:pic>
                  </p:oleObj>
                </mc:Fallback>
              </mc:AlternateContent>
            </a:graphicData>
          </a:graphic>
        </p:graphicFrame>
      </p:grpSp>
      <p:sp>
        <p:nvSpPr>
          <p:cNvPr id="23" name="Freeform 22"/>
          <p:cNvSpPr/>
          <p:nvPr/>
        </p:nvSpPr>
        <p:spPr>
          <a:xfrm>
            <a:off x="2438256" y="4509120"/>
            <a:ext cx="1700481" cy="697979"/>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1" name="TextBox 30"/>
          <p:cNvSpPr txBox="1"/>
          <p:nvPr/>
        </p:nvSpPr>
        <p:spPr>
          <a:xfrm>
            <a:off x="2769956" y="4365104"/>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+7</a:t>
            </a:r>
          </a:p>
        </p:txBody>
      </p:sp>
      <p:sp>
        <p:nvSpPr>
          <p:cNvPr id="32" name="Freeform 31"/>
          <p:cNvSpPr/>
          <p:nvPr/>
        </p:nvSpPr>
        <p:spPr>
          <a:xfrm>
            <a:off x="2879677" y="4703658"/>
            <a:ext cx="1259060" cy="503441"/>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3" name="TextBox 32"/>
          <p:cNvSpPr txBox="1"/>
          <p:nvPr/>
        </p:nvSpPr>
        <p:spPr>
          <a:xfrm>
            <a:off x="2987195" y="4676945"/>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+5</a:t>
            </a:r>
          </a:p>
        </p:txBody>
      </p:sp>
      <p:cxnSp>
        <p:nvCxnSpPr>
          <p:cNvPr id="34" name="Straight Arrow Connector 33"/>
          <p:cNvCxnSpPr/>
          <p:nvPr/>
        </p:nvCxnSpPr>
        <p:spPr>
          <a:xfrm flipH="1">
            <a:off x="2453571" y="5402148"/>
            <a:ext cx="426105"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2453571" y="5301208"/>
            <a:ext cx="1046227"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3490667" y="4819253"/>
            <a:ext cx="648070" cy="409947"/>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0" name="TextBox 29"/>
          <p:cNvSpPr txBox="1"/>
          <p:nvPr/>
        </p:nvSpPr>
        <p:spPr>
          <a:xfrm>
            <a:off x="3459853" y="4829345"/>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+2</a:t>
            </a:r>
          </a:p>
        </p:txBody>
      </p:sp>
      <p:cxnSp>
        <p:nvCxnSpPr>
          <p:cNvPr id="36" name="Straight Arrow Connector 35"/>
          <p:cNvCxnSpPr/>
          <p:nvPr/>
        </p:nvCxnSpPr>
        <p:spPr>
          <a:xfrm flipH="1">
            <a:off x="3620636" y="5363567"/>
            <a:ext cx="426105"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7" name="Object 36"/>
          <p:cNvGraphicFramePr>
            <a:graphicFrameLocks noChangeAspect="1"/>
          </p:cNvGraphicFramePr>
          <p:nvPr>
            <p:extLst>
              <p:ext uri="{D42A27DB-BD31-4B8C-83A1-F6EECF244321}">
                <p14:modId xmlns:p14="http://schemas.microsoft.com/office/powerpoint/2010/main" val="1143910815"/>
              </p:ext>
            </p:extLst>
          </p:nvPr>
        </p:nvGraphicFramePr>
        <p:xfrm>
          <a:off x="4608513" y="4365625"/>
          <a:ext cx="4389437" cy="623888"/>
        </p:xfrm>
        <a:graphic>
          <a:graphicData uri="http://schemas.openxmlformats.org/presentationml/2006/ole">
            <mc:AlternateContent xmlns:mc="http://schemas.openxmlformats.org/markup-compatibility/2006">
              <mc:Choice xmlns:v="urn:schemas-microsoft-com:vml" Requires="v">
                <p:oleObj spid="_x0000_s46153" name="Equation" r:id="rId21" imgW="3035300" imgH="431800" progId="Equation.3">
                  <p:embed/>
                </p:oleObj>
              </mc:Choice>
              <mc:Fallback>
                <p:oleObj name="Equation" r:id="rId21" imgW="3035300" imgH="431800" progId="Equation.3">
                  <p:embed/>
                  <p:pic>
                    <p:nvPicPr>
                      <p:cNvPr id="0" name=""/>
                      <p:cNvPicPr/>
                      <p:nvPr/>
                    </p:nvPicPr>
                    <p:blipFill>
                      <a:blip r:embed="rId22"/>
                      <a:stretch>
                        <a:fillRect/>
                      </a:stretch>
                    </p:blipFill>
                    <p:spPr>
                      <a:xfrm>
                        <a:off x="4608513" y="4365625"/>
                        <a:ext cx="4389437" cy="623888"/>
                      </a:xfrm>
                      <a:prstGeom prst="rect">
                        <a:avLst/>
                      </a:prstGeom>
                    </p:spPr>
                  </p:pic>
                </p:oleObj>
              </mc:Fallback>
            </mc:AlternateContent>
          </a:graphicData>
        </a:graphic>
      </p:graphicFrame>
    </p:spTree>
    <p:extLst>
      <p:ext uri="{BB962C8B-B14F-4D97-AF65-F5344CB8AC3E}">
        <p14:creationId xmlns:p14="http://schemas.microsoft.com/office/powerpoint/2010/main" val="128308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1119" y="1177970"/>
            <a:ext cx="8733950" cy="2111330"/>
          </a:xfrm>
        </p:spPr>
        <p:txBody>
          <a:bodyPr>
            <a:normAutofit fontScale="92500" lnSpcReduction="10000"/>
          </a:bodyPr>
          <a:lstStyle/>
          <a:p>
            <a:r>
              <a:rPr lang="en-US" dirty="0" smtClean="0"/>
              <a:t>Rod of size n=4</a:t>
            </a:r>
          </a:p>
          <a:p>
            <a:r>
              <a:rPr lang="en-US" dirty="0" smtClean="0"/>
              <a:t>Write down the DP equations (recurrence)</a:t>
            </a:r>
          </a:p>
          <a:p>
            <a:r>
              <a:rPr lang="en-US" dirty="0" smtClean="0"/>
              <a:t>Which are my sub-problems?</a:t>
            </a:r>
          </a:p>
          <a:p>
            <a:r>
              <a:rPr lang="en-US" dirty="0" smtClean="0"/>
              <a:t>How are these related?</a:t>
            </a:r>
            <a:endParaRPr lang="en-US"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80532575"/>
              </p:ext>
            </p:extLst>
          </p:nvPr>
        </p:nvGraphicFramePr>
        <p:xfrm>
          <a:off x="3511170" y="332656"/>
          <a:ext cx="5381310" cy="1280160"/>
        </p:xfrm>
        <a:graphic>
          <a:graphicData uri="http://schemas.openxmlformats.org/drawingml/2006/table">
            <a:tbl>
              <a:tblPr firstCol="1" bandRow="1">
                <a:tableStyleId>{5C22544A-7EE6-4342-B048-85BDC9FD1C3A}</a:tableStyleId>
              </a:tblPr>
              <a:tblGrid>
                <a:gridCol w="1076262"/>
                <a:gridCol w="1076262"/>
                <a:gridCol w="1076262"/>
                <a:gridCol w="1076262"/>
                <a:gridCol w="1076262"/>
              </a:tblGrid>
              <a:tr h="532068">
                <a:tc>
                  <a:txBody>
                    <a:bodyPr/>
                    <a:lstStyle/>
                    <a:p>
                      <a:r>
                        <a:rPr lang="en-US" dirty="0" smtClean="0"/>
                        <a:t>size of piece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532068">
                <a:tc>
                  <a:txBody>
                    <a:bodyPr/>
                    <a:lstStyle/>
                    <a:p>
                      <a:r>
                        <a:rPr lang="en-US" dirty="0" smtClean="0"/>
                        <a:t>market price</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39271041"/>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7166" name="Equation" r:id="rId3" imgW="114300" imgH="165100" progId="Equation.DSMT4">
                  <p:embed/>
                </p:oleObj>
              </mc:Choice>
              <mc:Fallback>
                <p:oleObj name="Equation" r:id="rId3"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50438286"/>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7167" name="Equation" r:id="rId5" imgW="114300" imgH="165100" progId="Equation.DSMT4">
                  <p:embed/>
                </p:oleObj>
              </mc:Choice>
              <mc:Fallback>
                <p:oleObj name="Equation" r:id="rId5"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14770127"/>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7168" name="Equation" r:id="rId6" imgW="114300" imgH="165100" progId="Equation.DSMT4">
                  <p:embed/>
                </p:oleObj>
              </mc:Choice>
              <mc:Fallback>
                <p:oleObj name="Equation" r:id="rId6"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06427491"/>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7169" name="Equation" r:id="rId7" imgW="114300" imgH="165100" progId="Equation.DSMT4">
                  <p:embed/>
                </p:oleObj>
              </mc:Choice>
              <mc:Fallback>
                <p:oleObj name="Equation" r:id="rId7"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69969653"/>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7170" name="Equation" r:id="rId8" imgW="114300" imgH="165100" progId="Equation.DSMT4">
                  <p:embed/>
                </p:oleObj>
              </mc:Choice>
              <mc:Fallback>
                <p:oleObj name="Equation" r:id="rId8"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569093233"/>
              </p:ext>
            </p:extLst>
          </p:nvPr>
        </p:nvGraphicFramePr>
        <p:xfrm>
          <a:off x="643155" y="3369816"/>
          <a:ext cx="7332589" cy="1427336"/>
        </p:xfrm>
        <a:graphic>
          <a:graphicData uri="http://schemas.openxmlformats.org/presentationml/2006/ole">
            <mc:AlternateContent xmlns:mc="http://schemas.openxmlformats.org/markup-compatibility/2006">
              <mc:Choice xmlns:v="urn:schemas-microsoft-com:vml" Requires="v">
                <p:oleObj spid="_x0000_s47171" name="Equation" r:id="rId9" imgW="3327400" imgH="647700" progId="Equation.DSMT4">
                  <p:embed/>
                </p:oleObj>
              </mc:Choice>
              <mc:Fallback>
                <p:oleObj name="Equation" r:id="rId9" imgW="3327400" imgH="647700" progId="Equation.DSMT4">
                  <p:embed/>
                  <p:pic>
                    <p:nvPicPr>
                      <p:cNvPr id="0" name=""/>
                      <p:cNvPicPr/>
                      <p:nvPr/>
                    </p:nvPicPr>
                    <p:blipFill>
                      <a:blip r:embed="rId10"/>
                      <a:stretch>
                        <a:fillRect/>
                      </a:stretch>
                    </p:blipFill>
                    <p:spPr>
                      <a:xfrm>
                        <a:off x="643155" y="3369816"/>
                        <a:ext cx="7332589" cy="1427336"/>
                      </a:xfrm>
                      <a:prstGeom prst="rect">
                        <a:avLst/>
                      </a:prstGeom>
                    </p:spPr>
                  </p:pic>
                </p:oleObj>
              </mc:Fallback>
            </mc:AlternateContent>
          </a:graphicData>
        </a:graphic>
      </p:graphicFrame>
      <p:grpSp>
        <p:nvGrpSpPr>
          <p:cNvPr id="22" name="Group 21"/>
          <p:cNvGrpSpPr/>
          <p:nvPr/>
        </p:nvGrpSpPr>
        <p:grpSpPr>
          <a:xfrm>
            <a:off x="1475656" y="5495131"/>
            <a:ext cx="2879105" cy="886197"/>
            <a:chOff x="2989039" y="5207099"/>
            <a:chExt cx="2879105" cy="886197"/>
          </a:xfrm>
        </p:grpSpPr>
        <p:sp>
          <p:nvSpPr>
            <p:cNvPr id="12" name="Rectangle 11"/>
            <p:cNvSpPr/>
            <p:nvPr/>
          </p:nvSpPr>
          <p:spPr>
            <a:xfrm>
              <a:off x="2989039"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0</a:t>
              </a:r>
              <a:endParaRPr lang="en-US" dirty="0"/>
            </a:p>
          </p:txBody>
        </p:sp>
        <p:sp>
          <p:nvSpPr>
            <p:cNvPr id="13" name="Rectangle 12"/>
            <p:cNvSpPr/>
            <p:nvPr/>
          </p:nvSpPr>
          <p:spPr>
            <a:xfrm>
              <a:off x="3565103"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2</a:t>
              </a:r>
              <a:endParaRPr lang="en-US" dirty="0"/>
            </a:p>
          </p:txBody>
        </p:sp>
        <p:sp>
          <p:nvSpPr>
            <p:cNvPr id="14" name="Rectangle 13"/>
            <p:cNvSpPr/>
            <p:nvPr/>
          </p:nvSpPr>
          <p:spPr>
            <a:xfrm>
              <a:off x="4141167"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5</a:t>
              </a:r>
              <a:endParaRPr lang="en-US" dirty="0"/>
            </a:p>
          </p:txBody>
        </p:sp>
        <p:sp>
          <p:nvSpPr>
            <p:cNvPr id="15" name="Rectangle 14"/>
            <p:cNvSpPr/>
            <p:nvPr/>
          </p:nvSpPr>
          <p:spPr>
            <a:xfrm>
              <a:off x="4705767"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7</a:t>
              </a:r>
              <a:endParaRPr lang="en-US" dirty="0"/>
            </a:p>
          </p:txBody>
        </p:sp>
        <p:sp>
          <p:nvSpPr>
            <p:cNvPr id="16" name="Rectangle 15"/>
            <p:cNvSpPr/>
            <p:nvPr/>
          </p:nvSpPr>
          <p:spPr>
            <a:xfrm>
              <a:off x="5281831" y="5207099"/>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10</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4159975422"/>
                </p:ext>
              </p:extLst>
            </p:nvPr>
          </p:nvGraphicFramePr>
          <p:xfrm>
            <a:off x="2989039" y="5855171"/>
            <a:ext cx="576064" cy="237203"/>
          </p:xfrm>
          <a:graphic>
            <a:graphicData uri="http://schemas.openxmlformats.org/presentationml/2006/ole">
              <mc:AlternateContent xmlns:mc="http://schemas.openxmlformats.org/markup-compatibility/2006">
                <mc:Choice xmlns:v="urn:schemas-microsoft-com:vml" Requires="v">
                  <p:oleObj spid="_x0000_s47172" name="Equation" r:id="rId11" imgW="431800" imgH="177800" progId="Equation.DSMT4">
                    <p:embed/>
                  </p:oleObj>
                </mc:Choice>
                <mc:Fallback>
                  <p:oleObj name="Equation" r:id="rId11" imgW="431800" imgH="177800" progId="Equation.DSMT4">
                    <p:embed/>
                    <p:pic>
                      <p:nvPicPr>
                        <p:cNvPr id="0" name=""/>
                        <p:cNvPicPr/>
                        <p:nvPr/>
                      </p:nvPicPr>
                      <p:blipFill>
                        <a:blip r:embed="rId12"/>
                        <a:stretch>
                          <a:fillRect/>
                        </a:stretch>
                      </p:blipFill>
                      <p:spPr>
                        <a:xfrm>
                          <a:off x="2989039" y="5855171"/>
                          <a:ext cx="576064" cy="237203"/>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571934394"/>
                </p:ext>
              </p:extLst>
            </p:nvPr>
          </p:nvGraphicFramePr>
          <p:xfrm>
            <a:off x="3580556" y="5855171"/>
            <a:ext cx="542925" cy="238125"/>
          </p:xfrm>
          <a:graphic>
            <a:graphicData uri="http://schemas.openxmlformats.org/presentationml/2006/ole">
              <mc:AlternateContent xmlns:mc="http://schemas.openxmlformats.org/markup-compatibility/2006">
                <mc:Choice xmlns:v="urn:schemas-microsoft-com:vml" Requires="v">
                  <p:oleObj spid="_x0000_s47173" name="Equation" r:id="rId13" imgW="406400" imgH="177800" progId="Equation.DSMT4">
                    <p:embed/>
                  </p:oleObj>
                </mc:Choice>
                <mc:Fallback>
                  <p:oleObj name="Equation" r:id="rId13" imgW="406400" imgH="177800" progId="Equation.DSMT4">
                    <p:embed/>
                    <p:pic>
                      <p:nvPicPr>
                        <p:cNvPr id="0" name=""/>
                        <p:cNvPicPr/>
                        <p:nvPr/>
                      </p:nvPicPr>
                      <p:blipFill>
                        <a:blip r:embed="rId14"/>
                        <a:stretch>
                          <a:fillRect/>
                        </a:stretch>
                      </p:blipFill>
                      <p:spPr>
                        <a:xfrm>
                          <a:off x="3580556" y="5855171"/>
                          <a:ext cx="542925" cy="2381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101244417"/>
                </p:ext>
              </p:extLst>
            </p:nvPr>
          </p:nvGraphicFramePr>
          <p:xfrm>
            <a:off x="4152056" y="5854824"/>
            <a:ext cx="576263" cy="238125"/>
          </p:xfrm>
          <a:graphic>
            <a:graphicData uri="http://schemas.openxmlformats.org/presentationml/2006/ole">
              <mc:AlternateContent xmlns:mc="http://schemas.openxmlformats.org/markup-compatibility/2006">
                <mc:Choice xmlns:v="urn:schemas-microsoft-com:vml" Requires="v">
                  <p:oleObj spid="_x0000_s47174" name="Equation" r:id="rId15" imgW="431800" imgH="177800" progId="Equation.DSMT4">
                    <p:embed/>
                  </p:oleObj>
                </mc:Choice>
                <mc:Fallback>
                  <p:oleObj name="Equation" r:id="rId15" imgW="431800" imgH="177800" progId="Equation.DSMT4">
                    <p:embed/>
                    <p:pic>
                      <p:nvPicPr>
                        <p:cNvPr id="0" name=""/>
                        <p:cNvPicPr/>
                        <p:nvPr/>
                      </p:nvPicPr>
                      <p:blipFill>
                        <a:blip r:embed="rId16"/>
                        <a:stretch>
                          <a:fillRect/>
                        </a:stretch>
                      </p:blipFill>
                      <p:spPr>
                        <a:xfrm>
                          <a:off x="4152056" y="5854824"/>
                          <a:ext cx="576263" cy="23812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936140351"/>
                </p:ext>
              </p:extLst>
            </p:nvPr>
          </p:nvGraphicFramePr>
          <p:xfrm>
            <a:off x="4723556" y="5854824"/>
            <a:ext cx="576263" cy="238125"/>
          </p:xfrm>
          <a:graphic>
            <a:graphicData uri="http://schemas.openxmlformats.org/presentationml/2006/ole">
              <mc:AlternateContent xmlns:mc="http://schemas.openxmlformats.org/markup-compatibility/2006">
                <mc:Choice xmlns:v="urn:schemas-microsoft-com:vml" Requires="v">
                  <p:oleObj spid="_x0000_s47175" name="Equation" r:id="rId17" imgW="431800" imgH="177800" progId="Equation.DSMT4">
                    <p:embed/>
                  </p:oleObj>
                </mc:Choice>
                <mc:Fallback>
                  <p:oleObj name="Equation" r:id="rId17" imgW="431800" imgH="177800" progId="Equation.DSMT4">
                    <p:embed/>
                    <p:pic>
                      <p:nvPicPr>
                        <p:cNvPr id="0" name=""/>
                        <p:cNvPicPr/>
                        <p:nvPr/>
                      </p:nvPicPr>
                      <p:blipFill>
                        <a:blip r:embed="rId18"/>
                        <a:stretch>
                          <a:fillRect/>
                        </a:stretch>
                      </p:blipFill>
                      <p:spPr>
                        <a:xfrm>
                          <a:off x="4723556" y="5854824"/>
                          <a:ext cx="576263" cy="23812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455461162"/>
                </p:ext>
              </p:extLst>
            </p:nvPr>
          </p:nvGraphicFramePr>
          <p:xfrm>
            <a:off x="5274419" y="5854824"/>
            <a:ext cx="593725" cy="238125"/>
          </p:xfrm>
          <a:graphic>
            <a:graphicData uri="http://schemas.openxmlformats.org/presentationml/2006/ole">
              <mc:AlternateContent xmlns:mc="http://schemas.openxmlformats.org/markup-compatibility/2006">
                <mc:Choice xmlns:v="urn:schemas-microsoft-com:vml" Requires="v">
                  <p:oleObj spid="_x0000_s47176" name="Equation" r:id="rId19" imgW="444500" imgH="177800" progId="Equation.DSMT4">
                    <p:embed/>
                  </p:oleObj>
                </mc:Choice>
                <mc:Fallback>
                  <p:oleObj name="Equation" r:id="rId19" imgW="444500" imgH="177800" progId="Equation.DSMT4">
                    <p:embed/>
                    <p:pic>
                      <p:nvPicPr>
                        <p:cNvPr id="0" name=""/>
                        <p:cNvPicPr/>
                        <p:nvPr/>
                      </p:nvPicPr>
                      <p:blipFill>
                        <a:blip r:embed="rId20"/>
                        <a:stretch>
                          <a:fillRect/>
                        </a:stretch>
                      </p:blipFill>
                      <p:spPr>
                        <a:xfrm>
                          <a:off x="5274419" y="5854824"/>
                          <a:ext cx="593725" cy="238125"/>
                        </a:xfrm>
                        <a:prstGeom prst="rect">
                          <a:avLst/>
                        </a:prstGeom>
                      </p:spPr>
                    </p:pic>
                  </p:oleObj>
                </mc:Fallback>
              </mc:AlternateContent>
            </a:graphicData>
          </a:graphic>
        </p:graphicFrame>
      </p:grpSp>
      <p:sp>
        <p:nvSpPr>
          <p:cNvPr id="23" name="Freeform 22"/>
          <p:cNvSpPr/>
          <p:nvPr/>
        </p:nvSpPr>
        <p:spPr>
          <a:xfrm>
            <a:off x="1790184" y="4797152"/>
            <a:ext cx="2204537" cy="697979"/>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1" name="TextBox 30"/>
          <p:cNvSpPr txBox="1"/>
          <p:nvPr/>
        </p:nvSpPr>
        <p:spPr>
          <a:xfrm>
            <a:off x="2121884" y="4653136"/>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+8</a:t>
            </a:r>
          </a:p>
        </p:txBody>
      </p:sp>
      <p:sp>
        <p:nvSpPr>
          <p:cNvPr id="32" name="Freeform 31"/>
          <p:cNvSpPr/>
          <p:nvPr/>
        </p:nvSpPr>
        <p:spPr>
          <a:xfrm>
            <a:off x="2231605" y="4964978"/>
            <a:ext cx="1763116" cy="530154"/>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3" name="TextBox 32"/>
          <p:cNvSpPr txBox="1"/>
          <p:nvPr/>
        </p:nvSpPr>
        <p:spPr>
          <a:xfrm>
            <a:off x="2339123" y="4964977"/>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+7</a:t>
            </a:r>
          </a:p>
        </p:txBody>
      </p:sp>
      <p:cxnSp>
        <p:nvCxnSpPr>
          <p:cNvPr id="34" name="Straight Arrow Connector 33"/>
          <p:cNvCxnSpPr/>
          <p:nvPr/>
        </p:nvCxnSpPr>
        <p:spPr>
          <a:xfrm flipH="1">
            <a:off x="1805499" y="5690180"/>
            <a:ext cx="426105"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1805499" y="5589240"/>
            <a:ext cx="1046227"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2842595" y="5107285"/>
            <a:ext cx="1152126" cy="409947"/>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0" name="TextBox 29"/>
          <p:cNvSpPr txBox="1"/>
          <p:nvPr/>
        </p:nvSpPr>
        <p:spPr>
          <a:xfrm>
            <a:off x="2811781" y="5117377"/>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+5</a:t>
            </a:r>
          </a:p>
        </p:txBody>
      </p:sp>
      <p:cxnSp>
        <p:nvCxnSpPr>
          <p:cNvPr id="36" name="Straight Arrow Connector 35"/>
          <p:cNvCxnSpPr/>
          <p:nvPr/>
        </p:nvCxnSpPr>
        <p:spPr>
          <a:xfrm flipH="1">
            <a:off x="2972564" y="5651599"/>
            <a:ext cx="426105"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7" name="Freeform 36"/>
          <p:cNvSpPr/>
          <p:nvPr/>
        </p:nvSpPr>
        <p:spPr>
          <a:xfrm>
            <a:off x="3562675" y="5085184"/>
            <a:ext cx="648070" cy="409947"/>
          </a:xfrm>
          <a:custGeom>
            <a:avLst/>
            <a:gdLst>
              <a:gd name="connsiteX0" fmla="*/ 0 w 553977"/>
              <a:gd name="connsiteY0" fmla="*/ 257540 h 257540"/>
              <a:gd name="connsiteX1" fmla="*/ 94581 w 553977"/>
              <a:gd name="connsiteY1" fmla="*/ 27870 h 257540"/>
              <a:gd name="connsiteX2" fmla="*/ 364814 w 553977"/>
              <a:gd name="connsiteY2" fmla="*/ 27870 h 257540"/>
              <a:gd name="connsiteX3" fmla="*/ 553977 w 553977"/>
              <a:gd name="connsiteY3" fmla="*/ 244030 h 257540"/>
            </a:gdLst>
            <a:ahLst/>
            <a:cxnLst>
              <a:cxn ang="0">
                <a:pos x="connsiteX0" y="connsiteY0"/>
              </a:cxn>
              <a:cxn ang="0">
                <a:pos x="connsiteX1" y="connsiteY1"/>
              </a:cxn>
              <a:cxn ang="0">
                <a:pos x="connsiteX2" y="connsiteY2"/>
              </a:cxn>
              <a:cxn ang="0">
                <a:pos x="connsiteX3" y="connsiteY3"/>
              </a:cxn>
            </a:cxnLst>
            <a:rect l="l" t="t" r="r" b="b"/>
            <a:pathLst>
              <a:path w="553977" h="257540">
                <a:moveTo>
                  <a:pt x="0" y="257540"/>
                </a:moveTo>
                <a:cubicBezTo>
                  <a:pt x="16889" y="161844"/>
                  <a:pt x="33779" y="66148"/>
                  <a:pt x="94581" y="27870"/>
                </a:cubicBezTo>
                <a:cubicBezTo>
                  <a:pt x="155383" y="-10408"/>
                  <a:pt x="288248" y="-8157"/>
                  <a:pt x="364814" y="27870"/>
                </a:cubicBezTo>
                <a:cubicBezTo>
                  <a:pt x="441380" y="63897"/>
                  <a:pt x="553977" y="244030"/>
                  <a:pt x="553977" y="244030"/>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endParaRPr>
          </a:p>
        </p:txBody>
      </p:sp>
      <p:sp>
        <p:nvSpPr>
          <p:cNvPr id="38" name="TextBox 37"/>
          <p:cNvSpPr txBox="1"/>
          <p:nvPr/>
        </p:nvSpPr>
        <p:spPr>
          <a:xfrm>
            <a:off x="3675877" y="4797152"/>
            <a:ext cx="390852" cy="338554"/>
          </a:xfrm>
          <a:prstGeom prst="rect">
            <a:avLst/>
          </a:prstGeom>
          <a:noFill/>
          <a:effectLst/>
        </p:spPr>
        <p:txBody>
          <a:bodyPr wrap="none" rtlCol="0">
            <a:spAutoFit/>
          </a:bodyPr>
          <a:lstStyle/>
          <a:p>
            <a:r>
              <a:rPr lang="en-US" sz="1600" dirty="0" smtClean="0">
                <a:solidFill>
                  <a:schemeClr val="tx2">
                    <a:lumMod val="60000"/>
                    <a:lumOff val="40000"/>
                  </a:schemeClr>
                </a:solidFill>
              </a:rPr>
              <a:t>+2</a:t>
            </a:r>
          </a:p>
        </p:txBody>
      </p:sp>
      <p:cxnSp>
        <p:nvCxnSpPr>
          <p:cNvPr id="39" name="Straight Arrow Connector 38"/>
          <p:cNvCxnSpPr/>
          <p:nvPr/>
        </p:nvCxnSpPr>
        <p:spPr>
          <a:xfrm flipH="1">
            <a:off x="2972564" y="5949280"/>
            <a:ext cx="1094166" cy="0"/>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40" name="Object 39"/>
          <p:cNvGraphicFramePr>
            <a:graphicFrameLocks noChangeAspect="1"/>
          </p:cNvGraphicFramePr>
          <p:nvPr>
            <p:extLst>
              <p:ext uri="{D42A27DB-BD31-4B8C-83A1-F6EECF244321}">
                <p14:modId xmlns:p14="http://schemas.microsoft.com/office/powerpoint/2010/main" val="484346009"/>
              </p:ext>
            </p:extLst>
          </p:nvPr>
        </p:nvGraphicFramePr>
        <p:xfrm>
          <a:off x="4330700" y="4364038"/>
          <a:ext cx="4667250" cy="936625"/>
        </p:xfrm>
        <a:graphic>
          <a:graphicData uri="http://schemas.openxmlformats.org/presentationml/2006/ole">
            <mc:AlternateContent xmlns:mc="http://schemas.openxmlformats.org/markup-compatibility/2006">
              <mc:Choice xmlns:v="urn:schemas-microsoft-com:vml" Requires="v">
                <p:oleObj spid="_x0000_s47177" name="Equation" r:id="rId21" imgW="3225800" imgH="647700" progId="Equation.3">
                  <p:embed/>
                </p:oleObj>
              </mc:Choice>
              <mc:Fallback>
                <p:oleObj name="Equation" r:id="rId21" imgW="3225800" imgH="647700" progId="Equation.3">
                  <p:embed/>
                  <p:pic>
                    <p:nvPicPr>
                      <p:cNvPr id="0" name=""/>
                      <p:cNvPicPr/>
                      <p:nvPr/>
                    </p:nvPicPr>
                    <p:blipFill>
                      <a:blip r:embed="rId22"/>
                      <a:stretch>
                        <a:fillRect/>
                      </a:stretch>
                    </p:blipFill>
                    <p:spPr>
                      <a:xfrm>
                        <a:off x="4330700" y="4364038"/>
                        <a:ext cx="4667250" cy="936625"/>
                      </a:xfrm>
                      <a:prstGeom prst="rect">
                        <a:avLst/>
                      </a:prstGeom>
                    </p:spPr>
                  </p:pic>
                </p:oleObj>
              </mc:Fallback>
            </mc:AlternateContent>
          </a:graphicData>
        </a:graphic>
      </p:graphicFrame>
    </p:spTree>
    <p:extLst>
      <p:ext uri="{BB962C8B-B14F-4D97-AF65-F5344CB8AC3E}">
        <p14:creationId xmlns:p14="http://schemas.microsoft.com/office/powerpoint/2010/main" val="146899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53811" y="2971800"/>
            <a:ext cx="4981393" cy="2473424"/>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192622285"/>
              </p:ext>
            </p:extLst>
          </p:nvPr>
        </p:nvGraphicFramePr>
        <p:xfrm>
          <a:off x="360363" y="1017905"/>
          <a:ext cx="6894512" cy="1639888"/>
        </p:xfrm>
        <a:graphic>
          <a:graphicData uri="http://schemas.openxmlformats.org/presentationml/2006/ole">
            <mc:AlternateContent xmlns:mc="http://schemas.openxmlformats.org/markup-compatibility/2006">
              <mc:Choice xmlns:v="urn:schemas-microsoft-com:vml" Requires="v">
                <p:oleObj spid="_x0000_s48134" name="Equation" r:id="rId4" imgW="3098800" imgH="736600" progId="Equation.3">
                  <p:embed/>
                </p:oleObj>
              </mc:Choice>
              <mc:Fallback>
                <p:oleObj name="Equation" r:id="rId4" imgW="3098800" imgH="736600" progId="Equation.3">
                  <p:embed/>
                  <p:pic>
                    <p:nvPicPr>
                      <p:cNvPr id="0" name=""/>
                      <p:cNvPicPr/>
                      <p:nvPr/>
                    </p:nvPicPr>
                    <p:blipFill>
                      <a:blip r:embed="rId5"/>
                      <a:stretch>
                        <a:fillRect/>
                      </a:stretch>
                    </p:blipFill>
                    <p:spPr>
                      <a:xfrm>
                        <a:off x="360363" y="1017905"/>
                        <a:ext cx="6894512" cy="1639888"/>
                      </a:xfrm>
                      <a:prstGeom prst="rect">
                        <a:avLst/>
                      </a:prstGeom>
                    </p:spPr>
                  </p:pic>
                </p:oleObj>
              </mc:Fallback>
            </mc:AlternateContent>
          </a:graphicData>
        </a:graphic>
      </p:graphicFrame>
      <p:sp>
        <p:nvSpPr>
          <p:cNvPr id="4" name="TextBox 3"/>
          <p:cNvSpPr txBox="1"/>
          <p:nvPr/>
        </p:nvSpPr>
        <p:spPr>
          <a:xfrm>
            <a:off x="355600" y="365760"/>
            <a:ext cx="3733664" cy="523220"/>
          </a:xfrm>
          <a:prstGeom prst="rect">
            <a:avLst/>
          </a:prstGeom>
          <a:noFill/>
        </p:spPr>
        <p:txBody>
          <a:bodyPr wrap="none" rtlCol="0">
            <a:spAutoFit/>
          </a:bodyPr>
          <a:lstStyle/>
          <a:p>
            <a:r>
              <a:rPr lang="en-US" sz="2800" dirty="0" smtClean="0">
                <a:latin typeface="Calibri"/>
                <a:cs typeface="Calibri"/>
              </a:rPr>
              <a:t>General DP formulation:</a:t>
            </a:r>
          </a:p>
        </p:txBody>
      </p:sp>
      <p:sp>
        <p:nvSpPr>
          <p:cNvPr id="5" name="Oval 4"/>
          <p:cNvSpPr/>
          <p:nvPr/>
        </p:nvSpPr>
        <p:spPr>
          <a:xfrm>
            <a:off x="1295400" y="1447800"/>
            <a:ext cx="2819400" cy="533400"/>
          </a:xfrm>
          <a:prstGeom prst="ellipse">
            <a:avLst/>
          </a:prstGeom>
          <a:noFill/>
          <a:ln>
            <a:solidFill>
              <a:srgbClr val="078EE9"/>
            </a:solidFill>
          </a:ln>
        </p:spPr>
        <p:txBody>
          <a:bodyPr rtlCol="0" anchor="ctr"/>
          <a:lstStyle/>
          <a:p>
            <a:pPr algn="ctr"/>
            <a:endParaRPr lang="en-US"/>
          </a:p>
        </p:txBody>
      </p:sp>
      <p:cxnSp>
        <p:nvCxnSpPr>
          <p:cNvPr id="7" name="Straight Arrow Connector 6"/>
          <p:cNvCxnSpPr>
            <a:endCxn id="5" idx="7"/>
          </p:cNvCxnSpPr>
          <p:nvPr/>
        </p:nvCxnSpPr>
        <p:spPr bwMode="auto">
          <a:xfrm flipH="1">
            <a:off x="3701908" y="533400"/>
            <a:ext cx="1022492" cy="992515"/>
          </a:xfrm>
          <a:prstGeom prst="straightConnector1">
            <a:avLst/>
          </a:prstGeom>
          <a:solidFill>
            <a:srgbClr val="FFFF66"/>
          </a:solidFill>
          <a:ln w="12700" cap="flat" cmpd="sng" algn="ctr">
            <a:solidFill>
              <a:srgbClr val="078EE9"/>
            </a:solidFill>
            <a:prstDash val="dash"/>
            <a:round/>
            <a:headEnd type="none" w="med" len="med"/>
            <a:tailEnd type="arrow"/>
          </a:ln>
          <a:effectLst/>
        </p:spPr>
      </p:cxnSp>
      <p:sp>
        <p:nvSpPr>
          <p:cNvPr id="8" name="TextBox 7"/>
          <p:cNvSpPr txBox="1"/>
          <p:nvPr/>
        </p:nvSpPr>
        <p:spPr>
          <a:xfrm>
            <a:off x="4724400" y="228600"/>
            <a:ext cx="1255046" cy="523220"/>
          </a:xfrm>
          <a:prstGeom prst="rect">
            <a:avLst/>
          </a:prstGeom>
          <a:noFill/>
        </p:spPr>
        <p:txBody>
          <a:bodyPr wrap="none" rtlCol="0">
            <a:spAutoFit/>
          </a:bodyPr>
          <a:lstStyle/>
          <a:p>
            <a:r>
              <a:rPr lang="en-US" sz="2800" dirty="0" smtClean="0">
                <a:solidFill>
                  <a:srgbClr val="3366FF"/>
                </a:solidFill>
                <a:latin typeface="Calibri"/>
                <a:cs typeface="Calibri"/>
              </a:rPr>
              <a:t>a guess</a:t>
            </a:r>
          </a:p>
        </p:txBody>
      </p:sp>
      <p:sp>
        <p:nvSpPr>
          <p:cNvPr id="9" name="TextBox 8"/>
          <p:cNvSpPr txBox="1"/>
          <p:nvPr/>
        </p:nvSpPr>
        <p:spPr>
          <a:xfrm>
            <a:off x="6172200" y="1981200"/>
            <a:ext cx="2798713" cy="523220"/>
          </a:xfrm>
          <a:prstGeom prst="rect">
            <a:avLst/>
          </a:prstGeom>
          <a:noFill/>
        </p:spPr>
        <p:txBody>
          <a:bodyPr wrap="none" rtlCol="0">
            <a:spAutoFit/>
          </a:bodyPr>
          <a:lstStyle/>
          <a:p>
            <a:r>
              <a:rPr lang="en-US" sz="2800" i="1" dirty="0">
                <a:solidFill>
                  <a:srgbClr val="3366FF"/>
                </a:solidFill>
                <a:latin typeface="Calibri"/>
                <a:cs typeface="Calibri"/>
              </a:rPr>
              <a:t>j</a:t>
            </a:r>
            <a:r>
              <a:rPr lang="en-US" sz="2800" dirty="0" smtClean="0">
                <a:solidFill>
                  <a:srgbClr val="3366FF"/>
                </a:solidFill>
                <a:latin typeface="Calibri"/>
                <a:cs typeface="Calibri"/>
              </a:rPr>
              <a:t> possible guesses</a:t>
            </a:r>
          </a:p>
        </p:txBody>
      </p:sp>
      <p:cxnSp>
        <p:nvCxnSpPr>
          <p:cNvPr id="10" name="Straight Arrow Connector 9"/>
          <p:cNvCxnSpPr/>
          <p:nvPr/>
        </p:nvCxnSpPr>
        <p:spPr bwMode="auto">
          <a:xfrm flipH="1" flipV="1">
            <a:off x="5029200" y="2286000"/>
            <a:ext cx="1066800" cy="1"/>
          </a:xfrm>
          <a:prstGeom prst="straightConnector1">
            <a:avLst/>
          </a:prstGeom>
          <a:solidFill>
            <a:srgbClr val="FFFF66"/>
          </a:solidFill>
          <a:ln w="12700" cap="flat" cmpd="sng" algn="ctr">
            <a:solidFill>
              <a:srgbClr val="078EE9"/>
            </a:solidFill>
            <a:prstDash val="dash"/>
            <a:round/>
            <a:headEnd type="none" w="med" len="med"/>
            <a:tailEnd type="arrow"/>
          </a:ln>
          <a:effectLst/>
        </p:spPr>
      </p:cxnSp>
      <p:sp>
        <p:nvSpPr>
          <p:cNvPr id="6" name="Footer Placeholder 5"/>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280449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3230" y="579120"/>
            <a:ext cx="8355330" cy="5242560"/>
          </a:xfrm>
          <a:prstGeom prst="rect">
            <a:avLst/>
          </a:prstGeom>
        </p:spPr>
      </p:pic>
      <p:sp>
        <p:nvSpPr>
          <p:cNvPr id="2" name="Footer Placeholder 1"/>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359340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03200"/>
            <a:ext cx="6598882" cy="523220"/>
          </a:xfrm>
          <a:prstGeom prst="rect">
            <a:avLst/>
          </a:prstGeom>
          <a:noFill/>
        </p:spPr>
        <p:txBody>
          <a:bodyPr wrap="none" rtlCol="0">
            <a:spAutoFit/>
          </a:bodyPr>
          <a:lstStyle/>
          <a:p>
            <a:r>
              <a:rPr lang="en-US" sz="2800" dirty="0" smtClean="0">
                <a:latin typeface="Calibri"/>
                <a:cs typeface="Calibri"/>
              </a:rPr>
              <a:t>Lets fill the table (bottom-up solution of DP)</a:t>
            </a:r>
          </a:p>
        </p:txBody>
      </p:sp>
      <p:graphicFrame>
        <p:nvGraphicFramePr>
          <p:cNvPr id="4" name="Object 3"/>
          <p:cNvGraphicFramePr>
            <a:graphicFrameLocks noChangeAspect="1"/>
          </p:cNvGraphicFramePr>
          <p:nvPr>
            <p:extLst>
              <p:ext uri="{D42A27DB-BD31-4B8C-83A1-F6EECF244321}">
                <p14:modId xmlns:p14="http://schemas.microsoft.com/office/powerpoint/2010/main" val="2045420881"/>
              </p:ext>
            </p:extLst>
          </p:nvPr>
        </p:nvGraphicFramePr>
        <p:xfrm>
          <a:off x="569913" y="838200"/>
          <a:ext cx="4238625" cy="679450"/>
        </p:xfrm>
        <a:graphic>
          <a:graphicData uri="http://schemas.openxmlformats.org/presentationml/2006/ole">
            <mc:AlternateContent xmlns:mc="http://schemas.openxmlformats.org/markup-compatibility/2006">
              <mc:Choice xmlns:v="urn:schemas-microsoft-com:vml" Requires="v">
                <p:oleObj spid="_x0000_s49199" name="Equation" r:id="rId3" imgW="1905000" imgH="304800" progId="Equation.DSMT4">
                  <p:embed/>
                </p:oleObj>
              </mc:Choice>
              <mc:Fallback>
                <p:oleObj name="Equation" r:id="rId3" imgW="1905000" imgH="304800" progId="Equation.DSMT4">
                  <p:embed/>
                  <p:pic>
                    <p:nvPicPr>
                      <p:cNvPr id="0" name=""/>
                      <p:cNvPicPr/>
                      <p:nvPr/>
                    </p:nvPicPr>
                    <p:blipFill>
                      <a:blip r:embed="rId4"/>
                      <a:stretch>
                        <a:fillRect/>
                      </a:stretch>
                    </p:blipFill>
                    <p:spPr>
                      <a:xfrm>
                        <a:off x="569913" y="838200"/>
                        <a:ext cx="4238625" cy="679450"/>
                      </a:xfrm>
                      <a:prstGeom prst="rect">
                        <a:avLst/>
                      </a:prstGeom>
                    </p:spPr>
                  </p:pic>
                </p:oleObj>
              </mc:Fallback>
            </mc:AlternateContent>
          </a:graphicData>
        </a:graphic>
      </p:graphicFrame>
      <p:sp>
        <p:nvSpPr>
          <p:cNvPr id="7" name="Rectangle 6"/>
          <p:cNvSpPr/>
          <p:nvPr/>
        </p:nvSpPr>
        <p:spPr>
          <a:xfrm>
            <a:off x="1066800" y="2362200"/>
            <a:ext cx="457200" cy="457200"/>
          </a:xfrm>
          <a:prstGeom prst="rect">
            <a:avLst/>
          </a:prstGeom>
          <a:noFill/>
          <a:ln>
            <a:solidFill>
              <a:schemeClr val="tx1"/>
            </a:solidFill>
          </a:ln>
        </p:spPr>
        <p:txBody>
          <a:bodyPr rtlCol="0" anchor="ctr"/>
          <a:lstStyle/>
          <a:p>
            <a:pPr algn="ctr"/>
            <a:endParaRPr lang="en-US"/>
          </a:p>
        </p:txBody>
      </p:sp>
      <p:sp>
        <p:nvSpPr>
          <p:cNvPr id="8" name="Rectangle 7"/>
          <p:cNvSpPr/>
          <p:nvPr/>
        </p:nvSpPr>
        <p:spPr>
          <a:xfrm>
            <a:off x="1524000" y="2362200"/>
            <a:ext cx="457200" cy="457200"/>
          </a:xfrm>
          <a:prstGeom prst="rect">
            <a:avLst/>
          </a:prstGeom>
          <a:noFill/>
          <a:ln>
            <a:solidFill>
              <a:schemeClr val="tx1"/>
            </a:solidFill>
          </a:ln>
        </p:spPr>
        <p:txBody>
          <a:bodyPr rtlCol="0" anchor="ctr"/>
          <a:lstStyle/>
          <a:p>
            <a:pPr algn="ctr"/>
            <a:endParaRPr lang="en-US"/>
          </a:p>
        </p:txBody>
      </p:sp>
      <p:sp>
        <p:nvSpPr>
          <p:cNvPr id="10" name="Rectangle 9"/>
          <p:cNvSpPr/>
          <p:nvPr/>
        </p:nvSpPr>
        <p:spPr>
          <a:xfrm>
            <a:off x="2438400" y="2362200"/>
            <a:ext cx="457200" cy="457200"/>
          </a:xfrm>
          <a:prstGeom prst="rect">
            <a:avLst/>
          </a:prstGeom>
          <a:noFill/>
          <a:ln>
            <a:solidFill>
              <a:schemeClr val="tx1"/>
            </a:solidFill>
          </a:ln>
        </p:spPr>
        <p:txBody>
          <a:bodyPr rtlCol="0" anchor="ctr"/>
          <a:lstStyle/>
          <a:p>
            <a:pPr algn="ctr"/>
            <a:endParaRPr lang="en-US"/>
          </a:p>
        </p:txBody>
      </p:sp>
      <p:sp>
        <p:nvSpPr>
          <p:cNvPr id="11" name="Rectangle 10"/>
          <p:cNvSpPr/>
          <p:nvPr/>
        </p:nvSpPr>
        <p:spPr>
          <a:xfrm>
            <a:off x="2895600" y="2362200"/>
            <a:ext cx="457200" cy="457200"/>
          </a:xfrm>
          <a:prstGeom prst="rect">
            <a:avLst/>
          </a:prstGeom>
          <a:noFill/>
          <a:ln>
            <a:solidFill>
              <a:schemeClr val="tx1"/>
            </a:solidFill>
          </a:ln>
        </p:spPr>
        <p:txBody>
          <a:bodyPr rtlCol="0" anchor="ctr"/>
          <a:lstStyle/>
          <a:p>
            <a:pPr algn="ctr"/>
            <a:endParaRPr lang="en-US"/>
          </a:p>
        </p:txBody>
      </p:sp>
      <p:sp>
        <p:nvSpPr>
          <p:cNvPr id="12" name="Rectangle 11"/>
          <p:cNvSpPr/>
          <p:nvPr/>
        </p:nvSpPr>
        <p:spPr>
          <a:xfrm>
            <a:off x="3352800" y="2362200"/>
            <a:ext cx="457200" cy="457200"/>
          </a:xfrm>
          <a:prstGeom prst="rect">
            <a:avLst/>
          </a:prstGeom>
          <a:noFill/>
          <a:ln>
            <a:solidFill>
              <a:schemeClr val="tx1"/>
            </a:solidFill>
          </a:ln>
        </p:spPr>
        <p:txBody>
          <a:bodyPr rtlCol="0" anchor="ctr"/>
          <a:lstStyle/>
          <a:p>
            <a:pPr algn="ctr"/>
            <a:endParaRPr lang="en-US"/>
          </a:p>
        </p:txBody>
      </p:sp>
      <p:sp>
        <p:nvSpPr>
          <p:cNvPr id="13" name="TextBox 12"/>
          <p:cNvSpPr txBox="1"/>
          <p:nvPr/>
        </p:nvSpPr>
        <p:spPr>
          <a:xfrm>
            <a:off x="1143000" y="2362200"/>
            <a:ext cx="314659" cy="400110"/>
          </a:xfrm>
          <a:prstGeom prst="rect">
            <a:avLst/>
          </a:prstGeom>
          <a:noFill/>
        </p:spPr>
        <p:txBody>
          <a:bodyPr wrap="none" rtlCol="0">
            <a:spAutoFit/>
          </a:bodyPr>
          <a:lstStyle/>
          <a:p>
            <a:r>
              <a:rPr lang="en-US" sz="2000" dirty="0" smtClean="0">
                <a:latin typeface="Calibri"/>
                <a:cs typeface="Calibri"/>
              </a:rPr>
              <a:t>0</a:t>
            </a:r>
          </a:p>
        </p:txBody>
      </p:sp>
      <p:sp>
        <p:nvSpPr>
          <p:cNvPr id="14" name="TextBox 13"/>
          <p:cNvSpPr txBox="1"/>
          <p:nvPr/>
        </p:nvSpPr>
        <p:spPr>
          <a:xfrm>
            <a:off x="1600200" y="2362200"/>
            <a:ext cx="314659" cy="400110"/>
          </a:xfrm>
          <a:prstGeom prst="rect">
            <a:avLst/>
          </a:prstGeom>
          <a:noFill/>
        </p:spPr>
        <p:txBody>
          <a:bodyPr wrap="none" rtlCol="0">
            <a:spAutoFit/>
          </a:bodyPr>
          <a:lstStyle/>
          <a:p>
            <a:r>
              <a:rPr lang="en-US" sz="2000" dirty="0" smtClean="0">
                <a:latin typeface="Calibri"/>
                <a:cs typeface="Calibri"/>
              </a:rPr>
              <a:t>1</a:t>
            </a:r>
          </a:p>
        </p:txBody>
      </p:sp>
      <p:sp>
        <p:nvSpPr>
          <p:cNvPr id="15" name="TextBox 14"/>
          <p:cNvSpPr txBox="1"/>
          <p:nvPr/>
        </p:nvSpPr>
        <p:spPr>
          <a:xfrm>
            <a:off x="3352800" y="2362200"/>
            <a:ext cx="480195" cy="400110"/>
          </a:xfrm>
          <a:prstGeom prst="rect">
            <a:avLst/>
          </a:prstGeom>
          <a:noFill/>
        </p:spPr>
        <p:txBody>
          <a:bodyPr wrap="none" rtlCol="0">
            <a:spAutoFit/>
          </a:bodyPr>
          <a:lstStyle/>
          <a:p>
            <a:r>
              <a:rPr lang="en-US" sz="2000" i="1" dirty="0" smtClean="0">
                <a:latin typeface="Calibri"/>
                <a:cs typeface="Calibri"/>
              </a:rPr>
              <a:t>j</a:t>
            </a:r>
            <a:r>
              <a:rPr lang="en-US" sz="2000" dirty="0" smtClean="0">
                <a:latin typeface="Calibri"/>
                <a:cs typeface="Calibri"/>
              </a:rPr>
              <a:t>-2</a:t>
            </a:r>
            <a:endParaRPr lang="en-US" sz="2000" dirty="0">
              <a:latin typeface="Calibri"/>
              <a:cs typeface="Calibri"/>
            </a:endParaRPr>
          </a:p>
        </p:txBody>
      </p:sp>
      <p:sp>
        <p:nvSpPr>
          <p:cNvPr id="16" name="Rectangle 15"/>
          <p:cNvSpPr/>
          <p:nvPr/>
        </p:nvSpPr>
        <p:spPr>
          <a:xfrm>
            <a:off x="3810000" y="2362200"/>
            <a:ext cx="457200" cy="457200"/>
          </a:xfrm>
          <a:prstGeom prst="rect">
            <a:avLst/>
          </a:prstGeom>
          <a:noFill/>
          <a:ln>
            <a:solidFill>
              <a:schemeClr val="tx1"/>
            </a:solidFill>
          </a:ln>
        </p:spPr>
        <p:txBody>
          <a:bodyPr rtlCol="0" anchor="ctr"/>
          <a:lstStyle/>
          <a:p>
            <a:pPr algn="ctr"/>
            <a:endParaRPr lang="en-US"/>
          </a:p>
        </p:txBody>
      </p:sp>
      <p:sp>
        <p:nvSpPr>
          <p:cNvPr id="17" name="Rectangle 16"/>
          <p:cNvSpPr/>
          <p:nvPr/>
        </p:nvSpPr>
        <p:spPr>
          <a:xfrm>
            <a:off x="4267200" y="2362200"/>
            <a:ext cx="457200" cy="457200"/>
          </a:xfrm>
          <a:prstGeom prst="rect">
            <a:avLst/>
          </a:prstGeom>
          <a:noFill/>
          <a:ln>
            <a:solidFill>
              <a:schemeClr val="tx1"/>
            </a:solidFill>
          </a:ln>
        </p:spPr>
        <p:txBody>
          <a:bodyPr rtlCol="0" anchor="ctr"/>
          <a:lstStyle/>
          <a:p>
            <a:pPr algn="ctr"/>
            <a:endParaRPr lang="en-US"/>
          </a:p>
        </p:txBody>
      </p:sp>
      <p:sp>
        <p:nvSpPr>
          <p:cNvPr id="18" name="TextBox 17"/>
          <p:cNvSpPr txBox="1"/>
          <p:nvPr/>
        </p:nvSpPr>
        <p:spPr>
          <a:xfrm>
            <a:off x="3810000" y="2362200"/>
            <a:ext cx="480195" cy="400110"/>
          </a:xfrm>
          <a:prstGeom prst="rect">
            <a:avLst/>
          </a:prstGeom>
          <a:noFill/>
        </p:spPr>
        <p:txBody>
          <a:bodyPr wrap="none" rtlCol="0">
            <a:spAutoFit/>
          </a:bodyPr>
          <a:lstStyle/>
          <a:p>
            <a:r>
              <a:rPr lang="en-US" sz="2000" i="1" dirty="0" smtClean="0">
                <a:latin typeface="Calibri"/>
                <a:cs typeface="Calibri"/>
              </a:rPr>
              <a:t>j</a:t>
            </a:r>
            <a:r>
              <a:rPr lang="en-US" sz="2000" dirty="0" smtClean="0">
                <a:latin typeface="Calibri"/>
                <a:cs typeface="Calibri"/>
              </a:rPr>
              <a:t>-1</a:t>
            </a:r>
            <a:endParaRPr lang="en-US" sz="2000" dirty="0">
              <a:latin typeface="Calibri"/>
              <a:cs typeface="Calibri"/>
            </a:endParaRPr>
          </a:p>
        </p:txBody>
      </p:sp>
      <p:sp>
        <p:nvSpPr>
          <p:cNvPr id="19" name="TextBox 18"/>
          <p:cNvSpPr txBox="1"/>
          <p:nvPr/>
        </p:nvSpPr>
        <p:spPr>
          <a:xfrm>
            <a:off x="4343400" y="2362200"/>
            <a:ext cx="320458" cy="400110"/>
          </a:xfrm>
          <a:prstGeom prst="rect">
            <a:avLst/>
          </a:prstGeom>
          <a:noFill/>
        </p:spPr>
        <p:txBody>
          <a:bodyPr wrap="none" rtlCol="0">
            <a:spAutoFit/>
          </a:bodyPr>
          <a:lstStyle/>
          <a:p>
            <a:r>
              <a:rPr lang="en-US" sz="2000" i="1" dirty="0">
                <a:latin typeface="Calibri"/>
                <a:cs typeface="Calibri"/>
              </a:rPr>
              <a:t>j</a:t>
            </a:r>
          </a:p>
        </p:txBody>
      </p:sp>
      <p:sp>
        <p:nvSpPr>
          <p:cNvPr id="20" name="TextBox 19"/>
          <p:cNvSpPr txBox="1"/>
          <p:nvPr/>
        </p:nvSpPr>
        <p:spPr>
          <a:xfrm>
            <a:off x="2514600" y="2362200"/>
            <a:ext cx="457840" cy="400110"/>
          </a:xfrm>
          <a:prstGeom prst="rect">
            <a:avLst/>
          </a:prstGeom>
          <a:noFill/>
        </p:spPr>
        <p:txBody>
          <a:bodyPr wrap="none" rtlCol="0">
            <a:spAutoFit/>
          </a:bodyPr>
          <a:lstStyle/>
          <a:p>
            <a:r>
              <a:rPr lang="en-US" sz="2000" i="1" dirty="0" smtClean="0">
                <a:latin typeface="Calibri"/>
                <a:cs typeface="Calibri"/>
              </a:rPr>
              <a:t>j-</a:t>
            </a:r>
            <a:r>
              <a:rPr lang="en-US" sz="2000" i="1" dirty="0" err="1" smtClean="0">
                <a:latin typeface="Calibri"/>
                <a:cs typeface="Calibri"/>
              </a:rPr>
              <a:t>i</a:t>
            </a:r>
            <a:endParaRPr lang="en-US" sz="2000" i="1" dirty="0">
              <a:latin typeface="Calibri"/>
              <a:cs typeface="Calibri"/>
            </a:endParaRPr>
          </a:p>
        </p:txBody>
      </p:sp>
      <p:sp>
        <p:nvSpPr>
          <p:cNvPr id="21" name="TextBox 20"/>
          <p:cNvSpPr txBox="1"/>
          <p:nvPr/>
        </p:nvSpPr>
        <p:spPr>
          <a:xfrm>
            <a:off x="1981200" y="2286000"/>
            <a:ext cx="432580" cy="523220"/>
          </a:xfrm>
          <a:prstGeom prst="rect">
            <a:avLst/>
          </a:prstGeom>
          <a:noFill/>
        </p:spPr>
        <p:txBody>
          <a:bodyPr wrap="none" rtlCol="0">
            <a:spAutoFit/>
          </a:bodyPr>
          <a:lstStyle/>
          <a:p>
            <a:r>
              <a:rPr lang="en-US" sz="2800" dirty="0" smtClean="0">
                <a:latin typeface="Calibri"/>
                <a:cs typeface="Calibri"/>
              </a:rPr>
              <a:t>…</a:t>
            </a:r>
          </a:p>
        </p:txBody>
      </p:sp>
      <p:graphicFrame>
        <p:nvGraphicFramePr>
          <p:cNvPr id="22" name="Object 21"/>
          <p:cNvGraphicFramePr>
            <a:graphicFrameLocks noChangeAspect="1"/>
          </p:cNvGraphicFramePr>
          <p:nvPr>
            <p:extLst>
              <p:ext uri="{D42A27DB-BD31-4B8C-83A1-F6EECF244321}">
                <p14:modId xmlns:p14="http://schemas.microsoft.com/office/powerpoint/2010/main" val="363234732"/>
              </p:ext>
            </p:extLst>
          </p:nvPr>
        </p:nvGraphicFramePr>
        <p:xfrm>
          <a:off x="457201" y="1905000"/>
          <a:ext cx="762000" cy="406686"/>
        </p:xfrm>
        <a:graphic>
          <a:graphicData uri="http://schemas.openxmlformats.org/presentationml/2006/ole">
            <mc:AlternateContent xmlns:mc="http://schemas.openxmlformats.org/markup-compatibility/2006">
              <mc:Choice xmlns:v="urn:schemas-microsoft-com:vml" Requires="v">
                <p:oleObj spid="_x0000_s49200" name="Equation" r:id="rId5" imgW="381000" imgH="203200" progId="Equation.DSMT4">
                  <p:embed/>
                </p:oleObj>
              </mc:Choice>
              <mc:Fallback>
                <p:oleObj name="Equation" r:id="rId5" imgW="381000" imgH="203200" progId="Equation.DSMT4">
                  <p:embed/>
                  <p:pic>
                    <p:nvPicPr>
                      <p:cNvPr id="0" name=""/>
                      <p:cNvPicPr/>
                      <p:nvPr/>
                    </p:nvPicPr>
                    <p:blipFill>
                      <a:blip r:embed="rId6"/>
                      <a:stretch>
                        <a:fillRect/>
                      </a:stretch>
                    </p:blipFill>
                    <p:spPr>
                      <a:xfrm>
                        <a:off x="457201" y="1905000"/>
                        <a:ext cx="762000" cy="406686"/>
                      </a:xfrm>
                      <a:prstGeom prst="rect">
                        <a:avLst/>
                      </a:prstGeom>
                    </p:spPr>
                  </p:pic>
                </p:oleObj>
              </mc:Fallback>
            </mc:AlternateContent>
          </a:graphicData>
        </a:graphic>
      </p:graphicFrame>
      <p:sp>
        <p:nvSpPr>
          <p:cNvPr id="23" name="Freeform 22"/>
          <p:cNvSpPr/>
          <p:nvPr/>
        </p:nvSpPr>
        <p:spPr>
          <a:xfrm>
            <a:off x="3962400" y="2133600"/>
            <a:ext cx="574040" cy="228600"/>
          </a:xfrm>
          <a:custGeom>
            <a:avLst/>
            <a:gdLst>
              <a:gd name="connsiteX0" fmla="*/ 1107440 w 1107440"/>
              <a:gd name="connsiteY0" fmla="*/ 620453 h 620453"/>
              <a:gd name="connsiteX1" fmla="*/ 589280 w 1107440"/>
              <a:gd name="connsiteY1" fmla="*/ 693 h 620453"/>
              <a:gd name="connsiteX2" fmla="*/ 0 w 1107440"/>
              <a:gd name="connsiteY2" fmla="*/ 488373 h 620453"/>
              <a:gd name="connsiteX3" fmla="*/ 0 w 1107440"/>
              <a:gd name="connsiteY3" fmla="*/ 488373 h 620453"/>
            </a:gdLst>
            <a:ahLst/>
            <a:cxnLst>
              <a:cxn ang="0">
                <a:pos x="connsiteX0" y="connsiteY0"/>
              </a:cxn>
              <a:cxn ang="0">
                <a:pos x="connsiteX1" y="connsiteY1"/>
              </a:cxn>
              <a:cxn ang="0">
                <a:pos x="connsiteX2" y="connsiteY2"/>
              </a:cxn>
              <a:cxn ang="0">
                <a:pos x="connsiteX3" y="connsiteY3"/>
              </a:cxn>
            </a:cxnLst>
            <a:rect l="l" t="t" r="r" b="b"/>
            <a:pathLst>
              <a:path w="1107440" h="620453">
                <a:moveTo>
                  <a:pt x="1107440" y="620453"/>
                </a:moveTo>
                <a:cubicBezTo>
                  <a:pt x="940646" y="321579"/>
                  <a:pt x="773853" y="22706"/>
                  <a:pt x="589280" y="693"/>
                </a:cubicBezTo>
                <a:cubicBezTo>
                  <a:pt x="404707" y="-21320"/>
                  <a:pt x="0" y="488373"/>
                  <a:pt x="0" y="488373"/>
                </a:cubicBezTo>
                <a:lnTo>
                  <a:pt x="0" y="488373"/>
                </a:lnTo>
              </a:path>
            </a:pathLst>
          </a:custGeom>
          <a:ln>
            <a:solidFill>
              <a:srgbClr val="CC0000"/>
            </a:solidFill>
            <a:headEnd type="arrow"/>
            <a:tailEnd type="none"/>
          </a:ln>
        </p:spPr>
        <p:txBody>
          <a:bodyPr rtlCol="0" anchor="ctr"/>
          <a:lstStyle/>
          <a:p>
            <a:pPr algn="ctr"/>
            <a:endParaRPr lang="en-US"/>
          </a:p>
        </p:txBody>
      </p:sp>
      <p:sp>
        <p:nvSpPr>
          <p:cNvPr id="24" name="Freeform 23"/>
          <p:cNvSpPr/>
          <p:nvPr/>
        </p:nvSpPr>
        <p:spPr>
          <a:xfrm>
            <a:off x="2667000" y="1752600"/>
            <a:ext cx="1945640" cy="609600"/>
          </a:xfrm>
          <a:custGeom>
            <a:avLst/>
            <a:gdLst>
              <a:gd name="connsiteX0" fmla="*/ 1107440 w 1107440"/>
              <a:gd name="connsiteY0" fmla="*/ 620453 h 620453"/>
              <a:gd name="connsiteX1" fmla="*/ 589280 w 1107440"/>
              <a:gd name="connsiteY1" fmla="*/ 693 h 620453"/>
              <a:gd name="connsiteX2" fmla="*/ 0 w 1107440"/>
              <a:gd name="connsiteY2" fmla="*/ 488373 h 620453"/>
              <a:gd name="connsiteX3" fmla="*/ 0 w 1107440"/>
              <a:gd name="connsiteY3" fmla="*/ 488373 h 620453"/>
            </a:gdLst>
            <a:ahLst/>
            <a:cxnLst>
              <a:cxn ang="0">
                <a:pos x="connsiteX0" y="connsiteY0"/>
              </a:cxn>
              <a:cxn ang="0">
                <a:pos x="connsiteX1" y="connsiteY1"/>
              </a:cxn>
              <a:cxn ang="0">
                <a:pos x="connsiteX2" y="connsiteY2"/>
              </a:cxn>
              <a:cxn ang="0">
                <a:pos x="connsiteX3" y="connsiteY3"/>
              </a:cxn>
            </a:cxnLst>
            <a:rect l="l" t="t" r="r" b="b"/>
            <a:pathLst>
              <a:path w="1107440" h="620453">
                <a:moveTo>
                  <a:pt x="1107440" y="620453"/>
                </a:moveTo>
                <a:cubicBezTo>
                  <a:pt x="940646" y="321579"/>
                  <a:pt x="773853" y="22706"/>
                  <a:pt x="589280" y="693"/>
                </a:cubicBezTo>
                <a:cubicBezTo>
                  <a:pt x="404707" y="-21320"/>
                  <a:pt x="0" y="488373"/>
                  <a:pt x="0" y="488373"/>
                </a:cubicBezTo>
                <a:lnTo>
                  <a:pt x="0" y="488373"/>
                </a:lnTo>
              </a:path>
            </a:pathLst>
          </a:custGeom>
          <a:ln>
            <a:solidFill>
              <a:srgbClr val="CC0000"/>
            </a:solidFill>
            <a:headEnd type="arrow"/>
            <a:tailEnd type="none"/>
          </a:ln>
        </p:spPr>
        <p:txBody>
          <a:bodyPr rtlCol="0" anchor="ctr"/>
          <a:lstStyle/>
          <a:p>
            <a:pPr algn="ctr"/>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322773194"/>
              </p:ext>
            </p:extLst>
          </p:nvPr>
        </p:nvGraphicFramePr>
        <p:xfrm>
          <a:off x="2901950" y="1798638"/>
          <a:ext cx="433388" cy="392112"/>
        </p:xfrm>
        <a:graphic>
          <a:graphicData uri="http://schemas.openxmlformats.org/presentationml/2006/ole">
            <mc:AlternateContent xmlns:mc="http://schemas.openxmlformats.org/markup-compatibility/2006">
              <mc:Choice xmlns:v="urn:schemas-microsoft-com:vml" Requires="v">
                <p:oleObj spid="_x0000_s49201" name="Equation" r:id="rId7" imgW="266700" imgH="241300" progId="Equation.DSMT4">
                  <p:embed/>
                </p:oleObj>
              </mc:Choice>
              <mc:Fallback>
                <p:oleObj name="Equation" r:id="rId7" imgW="266700" imgH="241300" progId="Equation.DSMT4">
                  <p:embed/>
                  <p:pic>
                    <p:nvPicPr>
                      <p:cNvPr id="0" name=""/>
                      <p:cNvPicPr/>
                      <p:nvPr/>
                    </p:nvPicPr>
                    <p:blipFill>
                      <a:blip r:embed="rId8"/>
                      <a:stretch>
                        <a:fillRect/>
                      </a:stretch>
                    </p:blipFill>
                    <p:spPr>
                      <a:xfrm>
                        <a:off x="2901950" y="1798638"/>
                        <a:ext cx="433388" cy="392112"/>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4093029666"/>
              </p:ext>
            </p:extLst>
          </p:nvPr>
        </p:nvGraphicFramePr>
        <p:xfrm>
          <a:off x="3673475" y="1951038"/>
          <a:ext cx="433388" cy="392112"/>
        </p:xfrm>
        <a:graphic>
          <a:graphicData uri="http://schemas.openxmlformats.org/presentationml/2006/ole">
            <mc:AlternateContent xmlns:mc="http://schemas.openxmlformats.org/markup-compatibility/2006">
              <mc:Choice xmlns:v="urn:schemas-microsoft-com:vml" Requires="v">
                <p:oleObj spid="_x0000_s49202" name="Equation" r:id="rId9" imgW="266700" imgH="241300" progId="Equation.DSMT4">
                  <p:embed/>
                </p:oleObj>
              </mc:Choice>
              <mc:Fallback>
                <p:oleObj name="Equation" r:id="rId9" imgW="266700" imgH="241300" progId="Equation.DSMT4">
                  <p:embed/>
                  <p:pic>
                    <p:nvPicPr>
                      <p:cNvPr id="0" name=""/>
                      <p:cNvPicPr/>
                      <p:nvPr/>
                    </p:nvPicPr>
                    <p:blipFill>
                      <a:blip r:embed="rId10"/>
                      <a:stretch>
                        <a:fillRect/>
                      </a:stretch>
                    </p:blipFill>
                    <p:spPr>
                      <a:xfrm>
                        <a:off x="3673475" y="1951038"/>
                        <a:ext cx="433388" cy="392112"/>
                      </a:xfrm>
                      <a:prstGeom prst="rect">
                        <a:avLst/>
                      </a:prstGeom>
                    </p:spPr>
                  </p:pic>
                </p:oleObj>
              </mc:Fallback>
            </mc:AlternateContent>
          </a:graphicData>
        </a:graphic>
      </p:graphicFrame>
      <p:sp>
        <p:nvSpPr>
          <p:cNvPr id="28" name="Freeform 27"/>
          <p:cNvSpPr/>
          <p:nvPr/>
        </p:nvSpPr>
        <p:spPr>
          <a:xfrm>
            <a:off x="1457659" y="1556792"/>
            <a:ext cx="3154981" cy="729208"/>
          </a:xfrm>
          <a:custGeom>
            <a:avLst/>
            <a:gdLst>
              <a:gd name="connsiteX0" fmla="*/ 1107440 w 1107440"/>
              <a:gd name="connsiteY0" fmla="*/ 620453 h 620453"/>
              <a:gd name="connsiteX1" fmla="*/ 589280 w 1107440"/>
              <a:gd name="connsiteY1" fmla="*/ 693 h 620453"/>
              <a:gd name="connsiteX2" fmla="*/ 0 w 1107440"/>
              <a:gd name="connsiteY2" fmla="*/ 488373 h 620453"/>
              <a:gd name="connsiteX3" fmla="*/ 0 w 1107440"/>
              <a:gd name="connsiteY3" fmla="*/ 488373 h 620453"/>
            </a:gdLst>
            <a:ahLst/>
            <a:cxnLst>
              <a:cxn ang="0">
                <a:pos x="connsiteX0" y="connsiteY0"/>
              </a:cxn>
              <a:cxn ang="0">
                <a:pos x="connsiteX1" y="connsiteY1"/>
              </a:cxn>
              <a:cxn ang="0">
                <a:pos x="connsiteX2" y="connsiteY2"/>
              </a:cxn>
              <a:cxn ang="0">
                <a:pos x="connsiteX3" y="connsiteY3"/>
              </a:cxn>
            </a:cxnLst>
            <a:rect l="l" t="t" r="r" b="b"/>
            <a:pathLst>
              <a:path w="1107440" h="620453">
                <a:moveTo>
                  <a:pt x="1107440" y="620453"/>
                </a:moveTo>
                <a:cubicBezTo>
                  <a:pt x="940646" y="321579"/>
                  <a:pt x="773853" y="22706"/>
                  <a:pt x="589280" y="693"/>
                </a:cubicBezTo>
                <a:cubicBezTo>
                  <a:pt x="404707" y="-21320"/>
                  <a:pt x="0" y="488373"/>
                  <a:pt x="0" y="488373"/>
                </a:cubicBezTo>
                <a:lnTo>
                  <a:pt x="0" y="488373"/>
                </a:lnTo>
              </a:path>
            </a:pathLst>
          </a:custGeom>
          <a:ln>
            <a:solidFill>
              <a:srgbClr val="CC0000"/>
            </a:solidFill>
            <a:headEnd type="arrow"/>
            <a:tailEnd type="none"/>
          </a:ln>
        </p:spPr>
        <p:txBody>
          <a:bodyPr rtlCol="0" anchor="ctr"/>
          <a:lstStyle/>
          <a:p>
            <a:pPr algn="ctr"/>
            <a:endParaRPr lang="en-US"/>
          </a:p>
        </p:txBody>
      </p:sp>
      <p:graphicFrame>
        <p:nvGraphicFramePr>
          <p:cNvPr id="29" name="Object 28"/>
          <p:cNvGraphicFramePr>
            <a:graphicFrameLocks noChangeAspect="1"/>
          </p:cNvGraphicFramePr>
          <p:nvPr>
            <p:extLst>
              <p:ext uri="{D42A27DB-BD31-4B8C-83A1-F6EECF244321}">
                <p14:modId xmlns:p14="http://schemas.microsoft.com/office/powerpoint/2010/main" val="583723826"/>
              </p:ext>
            </p:extLst>
          </p:nvPr>
        </p:nvGraphicFramePr>
        <p:xfrm>
          <a:off x="1813272" y="1844824"/>
          <a:ext cx="598488" cy="433388"/>
        </p:xfrm>
        <a:graphic>
          <a:graphicData uri="http://schemas.openxmlformats.org/presentationml/2006/ole">
            <mc:AlternateContent xmlns:mc="http://schemas.openxmlformats.org/markup-compatibility/2006">
              <mc:Choice xmlns:v="urn:schemas-microsoft-com:vml" Requires="v">
                <p:oleObj spid="_x0000_s49203" name="Equation" r:id="rId11" imgW="368300" imgH="266700" progId="Equation.DSMT4">
                  <p:embed/>
                </p:oleObj>
              </mc:Choice>
              <mc:Fallback>
                <p:oleObj name="Equation" r:id="rId11" imgW="368300" imgH="266700" progId="Equation.DSMT4">
                  <p:embed/>
                  <p:pic>
                    <p:nvPicPr>
                      <p:cNvPr id="0" name=""/>
                      <p:cNvPicPr/>
                      <p:nvPr/>
                    </p:nvPicPr>
                    <p:blipFill>
                      <a:blip r:embed="rId12"/>
                      <a:stretch>
                        <a:fillRect/>
                      </a:stretch>
                    </p:blipFill>
                    <p:spPr>
                      <a:xfrm>
                        <a:off x="1813272" y="1844824"/>
                        <a:ext cx="598488" cy="433388"/>
                      </a:xfrm>
                      <a:prstGeom prst="rect">
                        <a:avLst/>
                      </a:prstGeom>
                    </p:spPr>
                  </p:pic>
                </p:oleObj>
              </mc:Fallback>
            </mc:AlternateContent>
          </a:graphicData>
        </a:graphic>
      </p:graphicFrame>
      <p:sp>
        <p:nvSpPr>
          <p:cNvPr id="30" name="TextBox 29"/>
          <p:cNvSpPr txBox="1"/>
          <p:nvPr/>
        </p:nvSpPr>
        <p:spPr>
          <a:xfrm>
            <a:off x="5007080" y="1524000"/>
            <a:ext cx="4136920" cy="830997"/>
          </a:xfrm>
          <a:prstGeom prst="rect">
            <a:avLst/>
          </a:prstGeom>
          <a:noFill/>
        </p:spPr>
        <p:txBody>
          <a:bodyPr wrap="none" rtlCol="0">
            <a:spAutoFit/>
          </a:bodyPr>
          <a:lstStyle/>
          <a:p>
            <a:r>
              <a:rPr lang="en-US" sz="2400" dirty="0" smtClean="0">
                <a:solidFill>
                  <a:srgbClr val="008000"/>
                </a:solidFill>
                <a:latin typeface="Calibri"/>
                <a:cs typeface="Calibri"/>
              </a:rPr>
              <a:t>Topological sort: </a:t>
            </a:r>
          </a:p>
          <a:p>
            <a:r>
              <a:rPr lang="en-US" sz="2400" dirty="0" smtClean="0">
                <a:solidFill>
                  <a:srgbClr val="008000"/>
                </a:solidFill>
                <a:latin typeface="Calibri"/>
                <a:cs typeface="Calibri"/>
              </a:rPr>
              <a:t>compute </a:t>
            </a:r>
            <a:r>
              <a:rPr lang="en-US" sz="2400" i="1" dirty="0" smtClean="0">
                <a:solidFill>
                  <a:srgbClr val="008000"/>
                </a:solidFill>
                <a:latin typeface="Calibri"/>
                <a:cs typeface="Calibri"/>
              </a:rPr>
              <a:t>DP</a:t>
            </a:r>
            <a:r>
              <a:rPr lang="en-US" sz="2400" dirty="0" smtClean="0">
                <a:solidFill>
                  <a:srgbClr val="008000"/>
                </a:solidFill>
                <a:latin typeface="Calibri"/>
                <a:cs typeface="Calibri"/>
              </a:rPr>
              <a:t>[</a:t>
            </a:r>
            <a:r>
              <a:rPr lang="en-US" sz="2400" i="1" dirty="0" smtClean="0">
                <a:solidFill>
                  <a:srgbClr val="008000"/>
                </a:solidFill>
                <a:latin typeface="Calibri"/>
                <a:cs typeface="Calibri"/>
              </a:rPr>
              <a:t>j</a:t>
            </a:r>
            <a:r>
              <a:rPr lang="en-US" sz="2400" dirty="0" smtClean="0">
                <a:solidFill>
                  <a:srgbClr val="008000"/>
                </a:solidFill>
                <a:latin typeface="Calibri"/>
                <a:cs typeface="Calibri"/>
              </a:rPr>
              <a:t>] from left to right</a:t>
            </a:r>
          </a:p>
        </p:txBody>
      </p:sp>
      <p:pic>
        <p:nvPicPr>
          <p:cNvPr id="31" name="Picture 30"/>
          <p:cNvPicPr>
            <a:picLocks noChangeAspect="1"/>
          </p:cNvPicPr>
          <p:nvPr/>
        </p:nvPicPr>
        <p:blipFill>
          <a:blip r:embed="rId13"/>
          <a:stretch>
            <a:fillRect/>
          </a:stretch>
        </p:blipFill>
        <p:spPr>
          <a:xfrm>
            <a:off x="304800" y="2971800"/>
            <a:ext cx="6319520" cy="755595"/>
          </a:xfrm>
          <a:prstGeom prst="rect">
            <a:avLst/>
          </a:prstGeom>
        </p:spPr>
      </p:pic>
      <p:sp>
        <p:nvSpPr>
          <p:cNvPr id="53" name="TextBox 52"/>
          <p:cNvSpPr txBox="1"/>
          <p:nvPr/>
        </p:nvSpPr>
        <p:spPr>
          <a:xfrm>
            <a:off x="304800" y="5334000"/>
            <a:ext cx="7893044" cy="1200328"/>
          </a:xfrm>
          <a:prstGeom prst="rect">
            <a:avLst/>
          </a:prstGeom>
          <a:noFill/>
        </p:spPr>
        <p:txBody>
          <a:bodyPr wrap="none" rtlCol="0">
            <a:spAutoFit/>
          </a:bodyPr>
          <a:lstStyle/>
          <a:p>
            <a:r>
              <a:rPr lang="en-US" sz="2400" dirty="0" smtClean="0">
                <a:solidFill>
                  <a:srgbClr val="0000FF"/>
                </a:solidFill>
                <a:latin typeface="Calibri"/>
                <a:cs typeface="Calibri"/>
              </a:rPr>
              <a:t>Exercise1: fill in the table with the solutions </a:t>
            </a:r>
            <a:r>
              <a:rPr lang="en-US" sz="2400" i="1" dirty="0" smtClean="0">
                <a:solidFill>
                  <a:srgbClr val="0000FF"/>
                </a:solidFill>
                <a:latin typeface="Calibri"/>
                <a:cs typeface="Calibri"/>
              </a:rPr>
              <a:t>DP</a:t>
            </a:r>
            <a:r>
              <a:rPr lang="en-US" sz="2400" dirty="0" smtClean="0">
                <a:solidFill>
                  <a:srgbClr val="0000FF"/>
                </a:solidFill>
                <a:latin typeface="Calibri"/>
                <a:cs typeface="Calibri"/>
              </a:rPr>
              <a:t>[</a:t>
            </a:r>
            <a:r>
              <a:rPr lang="en-US" sz="2400" i="1" dirty="0" smtClean="0">
                <a:solidFill>
                  <a:srgbClr val="0000FF"/>
                </a:solidFill>
                <a:latin typeface="Calibri"/>
                <a:cs typeface="Calibri"/>
              </a:rPr>
              <a:t>j</a:t>
            </a:r>
            <a:r>
              <a:rPr lang="en-US" sz="2400" dirty="0" smtClean="0">
                <a:solidFill>
                  <a:srgbClr val="0000FF"/>
                </a:solidFill>
                <a:latin typeface="Calibri"/>
                <a:cs typeface="Calibri"/>
              </a:rPr>
              <a:t>], </a:t>
            </a:r>
            <a:r>
              <a:rPr lang="en-US" sz="2400" i="1" dirty="0" smtClean="0">
                <a:solidFill>
                  <a:srgbClr val="0000FF"/>
                </a:solidFill>
                <a:latin typeface="Calibri"/>
                <a:cs typeface="Calibri"/>
              </a:rPr>
              <a:t>j</a:t>
            </a:r>
            <a:r>
              <a:rPr lang="en-US" sz="2400" dirty="0" smtClean="0">
                <a:solidFill>
                  <a:srgbClr val="0000FF"/>
                </a:solidFill>
                <a:latin typeface="Calibri"/>
                <a:cs typeface="Calibri"/>
              </a:rPr>
              <a:t>=0,…,10, </a:t>
            </a:r>
          </a:p>
          <a:p>
            <a:r>
              <a:rPr lang="en-US" sz="2400" dirty="0" smtClean="0">
                <a:solidFill>
                  <a:srgbClr val="0000FF"/>
                </a:solidFill>
                <a:latin typeface="Calibri"/>
                <a:cs typeface="Calibri"/>
              </a:rPr>
              <a:t>of the sub-problems, and the optimal decisions </a:t>
            </a:r>
            <a:r>
              <a:rPr lang="en-US" sz="2400" i="1" dirty="0" smtClean="0">
                <a:solidFill>
                  <a:srgbClr val="0000FF"/>
                </a:solidFill>
                <a:latin typeface="Calibri"/>
                <a:cs typeface="Calibri"/>
              </a:rPr>
              <a:t>s</a:t>
            </a:r>
            <a:r>
              <a:rPr lang="en-US" sz="2400" dirty="0" smtClean="0">
                <a:solidFill>
                  <a:srgbClr val="0000FF"/>
                </a:solidFill>
                <a:latin typeface="Calibri"/>
                <a:cs typeface="Calibri"/>
              </a:rPr>
              <a:t>[</a:t>
            </a:r>
            <a:r>
              <a:rPr lang="en-US" sz="2400" i="1" dirty="0">
                <a:solidFill>
                  <a:srgbClr val="0000FF"/>
                </a:solidFill>
                <a:latin typeface="Calibri"/>
                <a:cs typeface="Calibri"/>
              </a:rPr>
              <a:t>j</a:t>
            </a:r>
            <a:r>
              <a:rPr lang="en-US" sz="2400" dirty="0" smtClean="0">
                <a:solidFill>
                  <a:srgbClr val="0000FF"/>
                </a:solidFill>
                <a:latin typeface="Calibri"/>
                <a:cs typeface="Calibri"/>
              </a:rPr>
              <a:t>] for each </a:t>
            </a:r>
            <a:r>
              <a:rPr lang="en-US" sz="2400" i="1" dirty="0" smtClean="0">
                <a:solidFill>
                  <a:srgbClr val="0000FF"/>
                </a:solidFill>
                <a:latin typeface="Calibri"/>
                <a:cs typeface="Calibri"/>
              </a:rPr>
              <a:t>j</a:t>
            </a:r>
          </a:p>
          <a:p>
            <a:r>
              <a:rPr lang="en-US" sz="2400" dirty="0" smtClean="0">
                <a:solidFill>
                  <a:srgbClr val="0000FF"/>
                </a:solidFill>
                <a:latin typeface="Calibri"/>
                <a:cs typeface="Calibri"/>
              </a:rPr>
              <a:t>Exercise2: the complexity is a: n, b: n^2, c: n^3</a:t>
            </a:r>
          </a:p>
        </p:txBody>
      </p:sp>
      <p:grpSp>
        <p:nvGrpSpPr>
          <p:cNvPr id="3" name="Group 2"/>
          <p:cNvGrpSpPr/>
          <p:nvPr/>
        </p:nvGrpSpPr>
        <p:grpSpPr>
          <a:xfrm>
            <a:off x="0" y="3886200"/>
            <a:ext cx="5791200" cy="1371600"/>
            <a:chOff x="0" y="3969603"/>
            <a:chExt cx="5871023" cy="1371600"/>
          </a:xfrm>
        </p:grpSpPr>
        <p:sp>
          <p:nvSpPr>
            <p:cNvPr id="32" name="Rectangle 31"/>
            <p:cNvSpPr/>
            <p:nvPr/>
          </p:nvSpPr>
          <p:spPr>
            <a:xfrm>
              <a:off x="762000" y="4426803"/>
              <a:ext cx="457200" cy="457200"/>
            </a:xfrm>
            <a:prstGeom prst="rect">
              <a:avLst/>
            </a:prstGeom>
            <a:noFill/>
            <a:ln>
              <a:solidFill>
                <a:schemeClr val="tx1"/>
              </a:solidFill>
            </a:ln>
          </p:spPr>
          <p:txBody>
            <a:bodyPr rtlCol="0" anchor="ctr"/>
            <a:lstStyle/>
            <a:p>
              <a:pPr algn="ctr"/>
              <a:endParaRPr lang="en-US"/>
            </a:p>
          </p:txBody>
        </p:sp>
        <p:sp>
          <p:nvSpPr>
            <p:cNvPr id="33" name="Rectangle 32"/>
            <p:cNvSpPr/>
            <p:nvPr/>
          </p:nvSpPr>
          <p:spPr>
            <a:xfrm>
              <a:off x="1219200" y="4426803"/>
              <a:ext cx="457200" cy="457200"/>
            </a:xfrm>
            <a:prstGeom prst="rect">
              <a:avLst/>
            </a:prstGeom>
            <a:noFill/>
            <a:ln>
              <a:solidFill>
                <a:schemeClr val="tx1"/>
              </a:solidFill>
            </a:ln>
          </p:spPr>
          <p:txBody>
            <a:bodyPr rtlCol="0" anchor="ctr"/>
            <a:lstStyle/>
            <a:p>
              <a:pPr algn="ctr"/>
              <a:endParaRPr lang="en-US"/>
            </a:p>
          </p:txBody>
        </p:sp>
        <p:sp>
          <p:nvSpPr>
            <p:cNvPr id="34" name="Rectangle 33"/>
            <p:cNvSpPr/>
            <p:nvPr/>
          </p:nvSpPr>
          <p:spPr>
            <a:xfrm>
              <a:off x="1676400" y="4426803"/>
              <a:ext cx="457200" cy="457200"/>
            </a:xfrm>
            <a:prstGeom prst="rect">
              <a:avLst/>
            </a:prstGeom>
            <a:noFill/>
            <a:ln>
              <a:solidFill>
                <a:schemeClr val="tx1"/>
              </a:solidFill>
            </a:ln>
          </p:spPr>
          <p:txBody>
            <a:bodyPr rtlCol="0" anchor="ctr"/>
            <a:lstStyle/>
            <a:p>
              <a:pPr algn="ctr"/>
              <a:endParaRPr lang="en-US"/>
            </a:p>
          </p:txBody>
        </p:sp>
        <p:sp>
          <p:nvSpPr>
            <p:cNvPr id="35" name="Rectangle 34"/>
            <p:cNvSpPr/>
            <p:nvPr/>
          </p:nvSpPr>
          <p:spPr>
            <a:xfrm>
              <a:off x="2133600" y="4426803"/>
              <a:ext cx="457200" cy="457200"/>
            </a:xfrm>
            <a:prstGeom prst="rect">
              <a:avLst/>
            </a:prstGeom>
            <a:noFill/>
            <a:ln>
              <a:solidFill>
                <a:schemeClr val="tx1"/>
              </a:solidFill>
            </a:ln>
          </p:spPr>
          <p:txBody>
            <a:bodyPr rtlCol="0" anchor="ctr"/>
            <a:lstStyle/>
            <a:p>
              <a:pPr algn="ctr"/>
              <a:endParaRPr lang="en-US"/>
            </a:p>
          </p:txBody>
        </p:sp>
        <p:sp>
          <p:nvSpPr>
            <p:cNvPr id="36" name="Rectangle 35"/>
            <p:cNvSpPr/>
            <p:nvPr/>
          </p:nvSpPr>
          <p:spPr>
            <a:xfrm>
              <a:off x="2590800" y="4426803"/>
              <a:ext cx="457200" cy="457200"/>
            </a:xfrm>
            <a:prstGeom prst="rect">
              <a:avLst/>
            </a:prstGeom>
            <a:noFill/>
            <a:ln>
              <a:solidFill>
                <a:schemeClr val="tx1"/>
              </a:solidFill>
            </a:ln>
          </p:spPr>
          <p:txBody>
            <a:bodyPr rtlCol="0" anchor="ctr"/>
            <a:lstStyle/>
            <a:p>
              <a:pPr algn="ctr"/>
              <a:endParaRPr lang="en-US"/>
            </a:p>
          </p:txBody>
        </p:sp>
        <p:sp>
          <p:nvSpPr>
            <p:cNvPr id="37" name="TextBox 36"/>
            <p:cNvSpPr txBox="1"/>
            <p:nvPr/>
          </p:nvSpPr>
          <p:spPr>
            <a:xfrm>
              <a:off x="838200" y="4426803"/>
              <a:ext cx="314659" cy="400110"/>
            </a:xfrm>
            <a:prstGeom prst="rect">
              <a:avLst/>
            </a:prstGeom>
            <a:noFill/>
          </p:spPr>
          <p:txBody>
            <a:bodyPr wrap="none" rtlCol="0">
              <a:spAutoFit/>
            </a:bodyPr>
            <a:lstStyle/>
            <a:p>
              <a:r>
                <a:rPr lang="en-US" sz="2000" dirty="0" smtClean="0">
                  <a:latin typeface="Calibri"/>
                  <a:cs typeface="Calibri"/>
                </a:rPr>
                <a:t>0</a:t>
              </a:r>
            </a:p>
          </p:txBody>
        </p:sp>
        <p:sp>
          <p:nvSpPr>
            <p:cNvPr id="40" name="Rectangle 39"/>
            <p:cNvSpPr/>
            <p:nvPr/>
          </p:nvSpPr>
          <p:spPr>
            <a:xfrm>
              <a:off x="3048000" y="4426803"/>
              <a:ext cx="457200" cy="457200"/>
            </a:xfrm>
            <a:prstGeom prst="rect">
              <a:avLst/>
            </a:prstGeom>
            <a:noFill/>
            <a:ln>
              <a:solidFill>
                <a:schemeClr val="tx1"/>
              </a:solidFill>
            </a:ln>
          </p:spPr>
          <p:txBody>
            <a:bodyPr rtlCol="0" anchor="ctr"/>
            <a:lstStyle/>
            <a:p>
              <a:pPr algn="ctr"/>
              <a:endParaRPr lang="en-US"/>
            </a:p>
          </p:txBody>
        </p:sp>
        <p:sp>
          <p:nvSpPr>
            <p:cNvPr id="41" name="Rectangle 40"/>
            <p:cNvSpPr/>
            <p:nvPr/>
          </p:nvSpPr>
          <p:spPr>
            <a:xfrm>
              <a:off x="3505200" y="4426803"/>
              <a:ext cx="457200" cy="457200"/>
            </a:xfrm>
            <a:prstGeom prst="rect">
              <a:avLst/>
            </a:prstGeom>
            <a:noFill/>
            <a:ln>
              <a:solidFill>
                <a:schemeClr val="tx1"/>
              </a:solidFill>
            </a:ln>
          </p:spPr>
          <p:txBody>
            <a:bodyPr rtlCol="0" anchor="ctr"/>
            <a:lstStyle/>
            <a:p>
              <a:pPr algn="ctr"/>
              <a:endParaRPr lang="en-US"/>
            </a:p>
          </p:txBody>
        </p:sp>
        <p:sp>
          <p:nvSpPr>
            <p:cNvPr id="46" name="Rectangle 45"/>
            <p:cNvSpPr/>
            <p:nvPr/>
          </p:nvSpPr>
          <p:spPr>
            <a:xfrm>
              <a:off x="3962400" y="4426803"/>
              <a:ext cx="457200" cy="457200"/>
            </a:xfrm>
            <a:prstGeom prst="rect">
              <a:avLst/>
            </a:prstGeom>
            <a:noFill/>
            <a:ln>
              <a:solidFill>
                <a:schemeClr val="tx1"/>
              </a:solidFill>
            </a:ln>
          </p:spPr>
          <p:txBody>
            <a:bodyPr rtlCol="0" anchor="ctr"/>
            <a:lstStyle/>
            <a:p>
              <a:pPr algn="ctr"/>
              <a:endParaRPr lang="en-US"/>
            </a:p>
          </p:txBody>
        </p:sp>
        <p:sp>
          <p:nvSpPr>
            <p:cNvPr id="47" name="Rectangle 46"/>
            <p:cNvSpPr/>
            <p:nvPr/>
          </p:nvSpPr>
          <p:spPr>
            <a:xfrm>
              <a:off x="4419600" y="4426803"/>
              <a:ext cx="457200" cy="457200"/>
            </a:xfrm>
            <a:prstGeom prst="rect">
              <a:avLst/>
            </a:prstGeom>
            <a:noFill/>
            <a:ln>
              <a:solidFill>
                <a:schemeClr val="tx1"/>
              </a:solidFill>
            </a:ln>
          </p:spPr>
          <p:txBody>
            <a:bodyPr rtlCol="0" anchor="ctr"/>
            <a:lstStyle/>
            <a:p>
              <a:pPr algn="ctr"/>
              <a:endParaRPr lang="en-US"/>
            </a:p>
          </p:txBody>
        </p:sp>
        <p:sp>
          <p:nvSpPr>
            <p:cNvPr id="48" name="Rectangle 47"/>
            <p:cNvSpPr/>
            <p:nvPr/>
          </p:nvSpPr>
          <p:spPr>
            <a:xfrm>
              <a:off x="4876800" y="4426803"/>
              <a:ext cx="457200" cy="457200"/>
            </a:xfrm>
            <a:prstGeom prst="rect">
              <a:avLst/>
            </a:prstGeom>
            <a:noFill/>
            <a:ln>
              <a:solidFill>
                <a:schemeClr val="tx1"/>
              </a:solidFill>
            </a:ln>
          </p:spPr>
          <p:txBody>
            <a:bodyPr rtlCol="0" anchor="ctr"/>
            <a:lstStyle/>
            <a:p>
              <a:pPr algn="ctr"/>
              <a:endParaRPr lang="en-US"/>
            </a:p>
          </p:txBody>
        </p:sp>
        <p:sp>
          <p:nvSpPr>
            <p:cNvPr id="49" name="Rectangle 48"/>
            <p:cNvSpPr/>
            <p:nvPr/>
          </p:nvSpPr>
          <p:spPr>
            <a:xfrm>
              <a:off x="5334000" y="4426803"/>
              <a:ext cx="457200" cy="457200"/>
            </a:xfrm>
            <a:prstGeom prst="rect">
              <a:avLst/>
            </a:prstGeom>
            <a:noFill/>
            <a:ln>
              <a:solidFill>
                <a:schemeClr val="tx1"/>
              </a:solidFill>
            </a:ln>
          </p:spPr>
          <p:txBody>
            <a:bodyPr rtlCol="0" anchor="ctr"/>
            <a:lstStyle/>
            <a:p>
              <a:pPr algn="ctr"/>
              <a:endParaRPr lang="en-US"/>
            </a:p>
          </p:txBody>
        </p:sp>
        <p:sp>
          <p:nvSpPr>
            <p:cNvPr id="52" name="TextBox 51"/>
            <p:cNvSpPr txBox="1"/>
            <p:nvPr/>
          </p:nvSpPr>
          <p:spPr>
            <a:xfrm>
              <a:off x="838200" y="3969603"/>
              <a:ext cx="5032823" cy="369332"/>
            </a:xfrm>
            <a:prstGeom prst="rect">
              <a:avLst/>
            </a:prstGeom>
            <a:noFill/>
          </p:spPr>
          <p:txBody>
            <a:bodyPr wrap="none" rtlCol="0">
              <a:spAutoFit/>
            </a:bodyPr>
            <a:lstStyle/>
            <a:p>
              <a:r>
                <a:rPr lang="en-US" sz="1800" dirty="0" smtClean="0">
                  <a:latin typeface="Calibri"/>
                  <a:cs typeface="Calibri"/>
                </a:rPr>
                <a:t>0       1       2      3      4       5       6      7       8       9     10</a:t>
              </a:r>
            </a:p>
          </p:txBody>
        </p:sp>
        <p:graphicFrame>
          <p:nvGraphicFramePr>
            <p:cNvPr id="54" name="Object 53"/>
            <p:cNvGraphicFramePr>
              <a:graphicFrameLocks noChangeAspect="1"/>
            </p:cNvGraphicFramePr>
            <p:nvPr>
              <p:extLst>
                <p:ext uri="{D42A27DB-BD31-4B8C-83A1-F6EECF244321}">
                  <p14:modId xmlns:p14="http://schemas.microsoft.com/office/powerpoint/2010/main" val="3312447901"/>
                </p:ext>
              </p:extLst>
            </p:nvPr>
          </p:nvGraphicFramePr>
          <p:xfrm>
            <a:off x="0" y="4503003"/>
            <a:ext cx="713873" cy="381000"/>
          </p:xfrm>
          <a:graphic>
            <a:graphicData uri="http://schemas.openxmlformats.org/presentationml/2006/ole">
              <mc:AlternateContent xmlns:mc="http://schemas.openxmlformats.org/markup-compatibility/2006">
                <mc:Choice xmlns:v="urn:schemas-microsoft-com:vml" Requires="v">
                  <p:oleObj spid="_x0000_s49204" name="Equation" r:id="rId14" imgW="381000" imgH="203200" progId="Equation.DSMT4">
                    <p:embed/>
                  </p:oleObj>
                </mc:Choice>
                <mc:Fallback>
                  <p:oleObj name="Equation" r:id="rId14" imgW="381000" imgH="203200" progId="Equation.DSMT4">
                    <p:embed/>
                    <p:pic>
                      <p:nvPicPr>
                        <p:cNvPr id="0" name=""/>
                        <p:cNvPicPr/>
                        <p:nvPr/>
                      </p:nvPicPr>
                      <p:blipFill>
                        <a:blip r:embed="rId6"/>
                        <a:stretch>
                          <a:fillRect/>
                        </a:stretch>
                      </p:blipFill>
                      <p:spPr>
                        <a:xfrm>
                          <a:off x="0" y="4503003"/>
                          <a:ext cx="713873" cy="381000"/>
                        </a:xfrm>
                        <a:prstGeom prst="rect">
                          <a:avLst/>
                        </a:prstGeom>
                      </p:spPr>
                    </p:pic>
                  </p:oleObj>
                </mc:Fallback>
              </mc:AlternateContent>
            </a:graphicData>
          </a:graphic>
        </p:graphicFrame>
        <p:sp>
          <p:nvSpPr>
            <p:cNvPr id="55" name="Rectangle 54"/>
            <p:cNvSpPr/>
            <p:nvPr/>
          </p:nvSpPr>
          <p:spPr>
            <a:xfrm>
              <a:off x="762000" y="4884003"/>
              <a:ext cx="457200" cy="457200"/>
            </a:xfrm>
            <a:prstGeom prst="rect">
              <a:avLst/>
            </a:prstGeom>
            <a:noFill/>
            <a:ln>
              <a:solidFill>
                <a:schemeClr val="tx1"/>
              </a:solidFill>
            </a:ln>
          </p:spPr>
          <p:txBody>
            <a:bodyPr rtlCol="0" anchor="ctr"/>
            <a:lstStyle/>
            <a:p>
              <a:pPr algn="ctr"/>
              <a:endParaRPr lang="en-US"/>
            </a:p>
          </p:txBody>
        </p:sp>
        <p:sp>
          <p:nvSpPr>
            <p:cNvPr id="56" name="Rectangle 55"/>
            <p:cNvSpPr/>
            <p:nvPr/>
          </p:nvSpPr>
          <p:spPr>
            <a:xfrm>
              <a:off x="1219200" y="4884003"/>
              <a:ext cx="457200" cy="457200"/>
            </a:xfrm>
            <a:prstGeom prst="rect">
              <a:avLst/>
            </a:prstGeom>
            <a:noFill/>
            <a:ln>
              <a:solidFill>
                <a:schemeClr val="tx1"/>
              </a:solidFill>
            </a:ln>
          </p:spPr>
          <p:txBody>
            <a:bodyPr rtlCol="0" anchor="ctr"/>
            <a:lstStyle/>
            <a:p>
              <a:pPr algn="ctr"/>
              <a:endParaRPr lang="en-US"/>
            </a:p>
          </p:txBody>
        </p:sp>
        <p:sp>
          <p:nvSpPr>
            <p:cNvPr id="57" name="Rectangle 56"/>
            <p:cNvSpPr/>
            <p:nvPr/>
          </p:nvSpPr>
          <p:spPr>
            <a:xfrm>
              <a:off x="1676400" y="4884003"/>
              <a:ext cx="457200" cy="457200"/>
            </a:xfrm>
            <a:prstGeom prst="rect">
              <a:avLst/>
            </a:prstGeom>
            <a:noFill/>
            <a:ln>
              <a:solidFill>
                <a:schemeClr val="tx1"/>
              </a:solidFill>
            </a:ln>
          </p:spPr>
          <p:txBody>
            <a:bodyPr rtlCol="0" anchor="ctr"/>
            <a:lstStyle/>
            <a:p>
              <a:pPr algn="ctr"/>
              <a:endParaRPr lang="en-US"/>
            </a:p>
          </p:txBody>
        </p:sp>
        <p:sp>
          <p:nvSpPr>
            <p:cNvPr id="58" name="Rectangle 57"/>
            <p:cNvSpPr/>
            <p:nvPr/>
          </p:nvSpPr>
          <p:spPr>
            <a:xfrm>
              <a:off x="2133600" y="4884003"/>
              <a:ext cx="457200" cy="457200"/>
            </a:xfrm>
            <a:prstGeom prst="rect">
              <a:avLst/>
            </a:prstGeom>
            <a:noFill/>
            <a:ln>
              <a:solidFill>
                <a:schemeClr val="tx1"/>
              </a:solidFill>
            </a:ln>
          </p:spPr>
          <p:txBody>
            <a:bodyPr rtlCol="0" anchor="ctr"/>
            <a:lstStyle/>
            <a:p>
              <a:pPr algn="ctr"/>
              <a:endParaRPr lang="en-US"/>
            </a:p>
          </p:txBody>
        </p:sp>
        <p:sp>
          <p:nvSpPr>
            <p:cNvPr id="59" name="Rectangle 58"/>
            <p:cNvSpPr/>
            <p:nvPr/>
          </p:nvSpPr>
          <p:spPr>
            <a:xfrm>
              <a:off x="2590800" y="4884003"/>
              <a:ext cx="457200" cy="457200"/>
            </a:xfrm>
            <a:prstGeom prst="rect">
              <a:avLst/>
            </a:prstGeom>
            <a:noFill/>
            <a:ln>
              <a:solidFill>
                <a:schemeClr val="tx1"/>
              </a:solidFill>
            </a:ln>
          </p:spPr>
          <p:txBody>
            <a:bodyPr rtlCol="0" anchor="ctr"/>
            <a:lstStyle/>
            <a:p>
              <a:pPr algn="ctr"/>
              <a:endParaRPr lang="en-US"/>
            </a:p>
          </p:txBody>
        </p:sp>
        <p:sp>
          <p:nvSpPr>
            <p:cNvPr id="60" name="TextBox 59"/>
            <p:cNvSpPr txBox="1"/>
            <p:nvPr/>
          </p:nvSpPr>
          <p:spPr>
            <a:xfrm>
              <a:off x="838200" y="4884003"/>
              <a:ext cx="314659" cy="400110"/>
            </a:xfrm>
            <a:prstGeom prst="rect">
              <a:avLst/>
            </a:prstGeom>
            <a:noFill/>
          </p:spPr>
          <p:txBody>
            <a:bodyPr wrap="none" rtlCol="0">
              <a:spAutoFit/>
            </a:bodyPr>
            <a:lstStyle/>
            <a:p>
              <a:r>
                <a:rPr lang="en-US" sz="2000" dirty="0" smtClean="0">
                  <a:latin typeface="Calibri"/>
                  <a:cs typeface="Calibri"/>
                </a:rPr>
                <a:t>0</a:t>
              </a:r>
            </a:p>
          </p:txBody>
        </p:sp>
        <p:sp>
          <p:nvSpPr>
            <p:cNvPr id="61" name="Rectangle 60"/>
            <p:cNvSpPr/>
            <p:nvPr/>
          </p:nvSpPr>
          <p:spPr>
            <a:xfrm>
              <a:off x="3048000" y="4884003"/>
              <a:ext cx="457200" cy="457200"/>
            </a:xfrm>
            <a:prstGeom prst="rect">
              <a:avLst/>
            </a:prstGeom>
            <a:noFill/>
            <a:ln>
              <a:solidFill>
                <a:schemeClr val="tx1"/>
              </a:solidFill>
            </a:ln>
          </p:spPr>
          <p:txBody>
            <a:bodyPr rtlCol="0" anchor="ctr"/>
            <a:lstStyle/>
            <a:p>
              <a:pPr algn="ctr"/>
              <a:endParaRPr lang="en-US"/>
            </a:p>
          </p:txBody>
        </p:sp>
        <p:sp>
          <p:nvSpPr>
            <p:cNvPr id="62" name="Rectangle 61"/>
            <p:cNvSpPr/>
            <p:nvPr/>
          </p:nvSpPr>
          <p:spPr>
            <a:xfrm>
              <a:off x="3505200" y="4884003"/>
              <a:ext cx="457200" cy="457200"/>
            </a:xfrm>
            <a:prstGeom prst="rect">
              <a:avLst/>
            </a:prstGeom>
            <a:noFill/>
            <a:ln>
              <a:solidFill>
                <a:schemeClr val="tx1"/>
              </a:solidFill>
            </a:ln>
          </p:spPr>
          <p:txBody>
            <a:bodyPr rtlCol="0" anchor="ctr"/>
            <a:lstStyle/>
            <a:p>
              <a:pPr algn="ctr"/>
              <a:endParaRPr lang="en-US"/>
            </a:p>
          </p:txBody>
        </p:sp>
        <p:sp>
          <p:nvSpPr>
            <p:cNvPr id="63" name="Rectangle 62"/>
            <p:cNvSpPr/>
            <p:nvPr/>
          </p:nvSpPr>
          <p:spPr>
            <a:xfrm>
              <a:off x="3962400" y="4884003"/>
              <a:ext cx="457200" cy="457200"/>
            </a:xfrm>
            <a:prstGeom prst="rect">
              <a:avLst/>
            </a:prstGeom>
            <a:noFill/>
            <a:ln>
              <a:solidFill>
                <a:schemeClr val="tx1"/>
              </a:solidFill>
            </a:ln>
          </p:spPr>
          <p:txBody>
            <a:bodyPr rtlCol="0" anchor="ctr"/>
            <a:lstStyle/>
            <a:p>
              <a:pPr algn="ctr"/>
              <a:endParaRPr lang="en-US"/>
            </a:p>
          </p:txBody>
        </p:sp>
        <p:sp>
          <p:nvSpPr>
            <p:cNvPr id="64" name="Rectangle 63"/>
            <p:cNvSpPr/>
            <p:nvPr/>
          </p:nvSpPr>
          <p:spPr>
            <a:xfrm>
              <a:off x="4419600" y="4884003"/>
              <a:ext cx="457200" cy="457200"/>
            </a:xfrm>
            <a:prstGeom prst="rect">
              <a:avLst/>
            </a:prstGeom>
            <a:noFill/>
            <a:ln>
              <a:solidFill>
                <a:schemeClr val="tx1"/>
              </a:solidFill>
            </a:ln>
          </p:spPr>
          <p:txBody>
            <a:bodyPr rtlCol="0" anchor="ctr"/>
            <a:lstStyle/>
            <a:p>
              <a:pPr algn="ctr"/>
              <a:endParaRPr lang="en-US"/>
            </a:p>
          </p:txBody>
        </p:sp>
        <p:sp>
          <p:nvSpPr>
            <p:cNvPr id="65" name="Rectangle 64"/>
            <p:cNvSpPr/>
            <p:nvPr/>
          </p:nvSpPr>
          <p:spPr>
            <a:xfrm>
              <a:off x="4876800" y="4884003"/>
              <a:ext cx="457200" cy="457200"/>
            </a:xfrm>
            <a:prstGeom prst="rect">
              <a:avLst/>
            </a:prstGeom>
            <a:noFill/>
            <a:ln>
              <a:solidFill>
                <a:schemeClr val="tx1"/>
              </a:solidFill>
            </a:ln>
          </p:spPr>
          <p:txBody>
            <a:bodyPr rtlCol="0" anchor="ctr"/>
            <a:lstStyle/>
            <a:p>
              <a:pPr algn="ctr"/>
              <a:endParaRPr lang="en-US"/>
            </a:p>
          </p:txBody>
        </p:sp>
        <p:sp>
          <p:nvSpPr>
            <p:cNvPr id="66" name="Rectangle 65"/>
            <p:cNvSpPr/>
            <p:nvPr/>
          </p:nvSpPr>
          <p:spPr>
            <a:xfrm>
              <a:off x="5334000" y="4884003"/>
              <a:ext cx="457200" cy="457200"/>
            </a:xfrm>
            <a:prstGeom prst="rect">
              <a:avLst/>
            </a:prstGeom>
            <a:noFill/>
            <a:ln>
              <a:solidFill>
                <a:schemeClr val="tx1"/>
              </a:solidFill>
            </a:ln>
          </p:spPr>
          <p:txBody>
            <a:bodyPr rtlCol="0" anchor="ctr"/>
            <a:lstStyle/>
            <a:p>
              <a:pPr algn="ctr"/>
              <a:endParaRPr lang="en-US"/>
            </a:p>
          </p:txBody>
        </p:sp>
        <p:graphicFrame>
          <p:nvGraphicFramePr>
            <p:cNvPr id="67" name="Object 66"/>
            <p:cNvGraphicFramePr>
              <a:graphicFrameLocks noChangeAspect="1"/>
            </p:cNvGraphicFramePr>
            <p:nvPr>
              <p:extLst>
                <p:ext uri="{D42A27DB-BD31-4B8C-83A1-F6EECF244321}">
                  <p14:modId xmlns:p14="http://schemas.microsoft.com/office/powerpoint/2010/main" val="509474531"/>
                </p:ext>
              </p:extLst>
            </p:nvPr>
          </p:nvGraphicFramePr>
          <p:xfrm>
            <a:off x="152400" y="4884003"/>
            <a:ext cx="428625" cy="381000"/>
          </p:xfrm>
          <a:graphic>
            <a:graphicData uri="http://schemas.openxmlformats.org/presentationml/2006/ole">
              <mc:AlternateContent xmlns:mc="http://schemas.openxmlformats.org/markup-compatibility/2006">
                <mc:Choice xmlns:v="urn:schemas-microsoft-com:vml" Requires="v">
                  <p:oleObj spid="_x0000_s49205" name="Equation" r:id="rId15" imgW="228600" imgH="203200" progId="Equation.DSMT4">
                    <p:embed/>
                  </p:oleObj>
                </mc:Choice>
                <mc:Fallback>
                  <p:oleObj name="Equation" r:id="rId15" imgW="228600" imgH="203200" progId="Equation.DSMT4">
                    <p:embed/>
                    <p:pic>
                      <p:nvPicPr>
                        <p:cNvPr id="0" name=""/>
                        <p:cNvPicPr/>
                        <p:nvPr/>
                      </p:nvPicPr>
                      <p:blipFill>
                        <a:blip r:embed="rId16"/>
                        <a:stretch>
                          <a:fillRect/>
                        </a:stretch>
                      </p:blipFill>
                      <p:spPr>
                        <a:xfrm>
                          <a:off x="152400" y="4884003"/>
                          <a:ext cx="428625" cy="381000"/>
                        </a:xfrm>
                        <a:prstGeom prst="rect">
                          <a:avLst/>
                        </a:prstGeom>
                      </p:spPr>
                    </p:pic>
                  </p:oleObj>
                </mc:Fallback>
              </mc:AlternateContent>
            </a:graphicData>
          </a:graphic>
        </p:graphicFrame>
      </p:grpSp>
      <p:graphicFrame>
        <p:nvGraphicFramePr>
          <p:cNvPr id="68" name="Object 67"/>
          <p:cNvGraphicFramePr>
            <a:graphicFrameLocks noChangeAspect="1"/>
          </p:cNvGraphicFramePr>
          <p:nvPr>
            <p:extLst>
              <p:ext uri="{D42A27DB-BD31-4B8C-83A1-F6EECF244321}">
                <p14:modId xmlns:p14="http://schemas.microsoft.com/office/powerpoint/2010/main" val="2870221210"/>
              </p:ext>
            </p:extLst>
          </p:nvPr>
        </p:nvGraphicFramePr>
        <p:xfrm>
          <a:off x="5876925" y="4800600"/>
          <a:ext cx="3190875" cy="561975"/>
        </p:xfrm>
        <a:graphic>
          <a:graphicData uri="http://schemas.openxmlformats.org/presentationml/2006/ole">
            <mc:AlternateContent xmlns:mc="http://schemas.openxmlformats.org/markup-compatibility/2006">
              <mc:Choice xmlns:v="urn:schemas-microsoft-com:vml" Requires="v">
                <p:oleObj spid="_x0000_s49206" name="Equation" r:id="rId17" imgW="1879600" imgH="330200" progId="Equation.DSMT4">
                  <p:embed/>
                </p:oleObj>
              </mc:Choice>
              <mc:Fallback>
                <p:oleObj name="Equation" r:id="rId17" imgW="1879600" imgH="330200" progId="Equation.DSMT4">
                  <p:embed/>
                  <p:pic>
                    <p:nvPicPr>
                      <p:cNvPr id="0" name=""/>
                      <p:cNvPicPr/>
                      <p:nvPr/>
                    </p:nvPicPr>
                    <p:blipFill>
                      <a:blip r:embed="rId18"/>
                      <a:stretch>
                        <a:fillRect/>
                      </a:stretch>
                    </p:blipFill>
                    <p:spPr>
                      <a:xfrm>
                        <a:off x="5876925" y="4800600"/>
                        <a:ext cx="3190875" cy="561975"/>
                      </a:xfrm>
                      <a:prstGeom prst="rect">
                        <a:avLst/>
                      </a:prstGeom>
                    </p:spPr>
                  </p:pic>
                </p:oleObj>
              </mc:Fallback>
            </mc:AlternateContent>
          </a:graphicData>
        </a:graphic>
      </p:graphicFrame>
      <p:sp>
        <p:nvSpPr>
          <p:cNvPr id="5" name="Footer Placeholder 4"/>
          <p:cNvSpPr>
            <a:spLocks noGrp="1"/>
          </p:cNvSpPr>
          <p:nvPr>
            <p:ph type="ftr" sz="quarter" idx="11"/>
          </p:nvPr>
        </p:nvSpPr>
        <p:spPr/>
        <p:txBody>
          <a:bodyPr/>
          <a:lstStyle/>
          <a:p>
            <a:r>
              <a:rPr lang="en-US" smtClean="0"/>
              <a:t>SUTD ISTD 50.004 Intro to Algorithms </a:t>
            </a:r>
            <a:endParaRPr lang="en-US"/>
          </a:p>
        </p:txBody>
      </p:sp>
      <p:sp>
        <p:nvSpPr>
          <p:cNvPr id="69" name="Freeform 68"/>
          <p:cNvSpPr/>
          <p:nvPr/>
        </p:nvSpPr>
        <p:spPr>
          <a:xfrm>
            <a:off x="1914858" y="1752599"/>
            <a:ext cx="2748999" cy="602397"/>
          </a:xfrm>
          <a:custGeom>
            <a:avLst/>
            <a:gdLst>
              <a:gd name="connsiteX0" fmla="*/ 1107440 w 1107440"/>
              <a:gd name="connsiteY0" fmla="*/ 620453 h 620453"/>
              <a:gd name="connsiteX1" fmla="*/ 589280 w 1107440"/>
              <a:gd name="connsiteY1" fmla="*/ 693 h 620453"/>
              <a:gd name="connsiteX2" fmla="*/ 0 w 1107440"/>
              <a:gd name="connsiteY2" fmla="*/ 488373 h 620453"/>
              <a:gd name="connsiteX3" fmla="*/ 0 w 1107440"/>
              <a:gd name="connsiteY3" fmla="*/ 488373 h 620453"/>
            </a:gdLst>
            <a:ahLst/>
            <a:cxnLst>
              <a:cxn ang="0">
                <a:pos x="connsiteX0" y="connsiteY0"/>
              </a:cxn>
              <a:cxn ang="0">
                <a:pos x="connsiteX1" y="connsiteY1"/>
              </a:cxn>
              <a:cxn ang="0">
                <a:pos x="connsiteX2" y="connsiteY2"/>
              </a:cxn>
              <a:cxn ang="0">
                <a:pos x="connsiteX3" y="connsiteY3"/>
              </a:cxn>
            </a:cxnLst>
            <a:rect l="l" t="t" r="r" b="b"/>
            <a:pathLst>
              <a:path w="1107440" h="620453">
                <a:moveTo>
                  <a:pt x="1107440" y="620453"/>
                </a:moveTo>
                <a:cubicBezTo>
                  <a:pt x="940646" y="321579"/>
                  <a:pt x="773853" y="22706"/>
                  <a:pt x="589280" y="693"/>
                </a:cubicBezTo>
                <a:cubicBezTo>
                  <a:pt x="404707" y="-21320"/>
                  <a:pt x="0" y="488373"/>
                  <a:pt x="0" y="488373"/>
                </a:cubicBezTo>
                <a:lnTo>
                  <a:pt x="0" y="488373"/>
                </a:lnTo>
              </a:path>
            </a:pathLst>
          </a:custGeom>
          <a:ln>
            <a:solidFill>
              <a:srgbClr val="CC0000"/>
            </a:solidFill>
            <a:headEnd type="arrow"/>
            <a:tailEnd type="none"/>
          </a:ln>
        </p:spPr>
        <p:txBody>
          <a:bodyPr rtlCol="0" anchor="ctr"/>
          <a:lstStyle/>
          <a:p>
            <a:pPr algn="ctr"/>
            <a:endParaRPr lang="en-US"/>
          </a:p>
        </p:txBody>
      </p:sp>
      <p:graphicFrame>
        <p:nvGraphicFramePr>
          <p:cNvPr id="70" name="Object 69"/>
          <p:cNvGraphicFramePr>
            <a:graphicFrameLocks noChangeAspect="1"/>
          </p:cNvGraphicFramePr>
          <p:nvPr>
            <p:extLst>
              <p:ext uri="{D42A27DB-BD31-4B8C-83A1-F6EECF244321}">
                <p14:modId xmlns:p14="http://schemas.microsoft.com/office/powerpoint/2010/main" val="1102998935"/>
              </p:ext>
            </p:extLst>
          </p:nvPr>
        </p:nvGraphicFramePr>
        <p:xfrm>
          <a:off x="1601788" y="1582738"/>
          <a:ext cx="454025" cy="433387"/>
        </p:xfrm>
        <a:graphic>
          <a:graphicData uri="http://schemas.openxmlformats.org/presentationml/2006/ole">
            <mc:AlternateContent xmlns:mc="http://schemas.openxmlformats.org/markup-compatibility/2006">
              <mc:Choice xmlns:v="urn:schemas-microsoft-com:vml" Requires="v">
                <p:oleObj spid="_x0000_s49207" name="Equation" r:id="rId19" imgW="279400" imgH="266700" progId="Equation.3">
                  <p:embed/>
                </p:oleObj>
              </mc:Choice>
              <mc:Fallback>
                <p:oleObj name="Equation" r:id="rId19" imgW="279400" imgH="266700" progId="Equation.3">
                  <p:embed/>
                  <p:pic>
                    <p:nvPicPr>
                      <p:cNvPr id="0" name=""/>
                      <p:cNvPicPr/>
                      <p:nvPr/>
                    </p:nvPicPr>
                    <p:blipFill>
                      <a:blip r:embed="rId20"/>
                      <a:stretch>
                        <a:fillRect/>
                      </a:stretch>
                    </p:blipFill>
                    <p:spPr>
                      <a:xfrm>
                        <a:off x="1601788" y="1582738"/>
                        <a:ext cx="454025" cy="433387"/>
                      </a:xfrm>
                      <a:prstGeom prst="rect">
                        <a:avLst/>
                      </a:prstGeom>
                    </p:spPr>
                  </p:pic>
                </p:oleObj>
              </mc:Fallback>
            </mc:AlternateContent>
          </a:graphicData>
        </a:graphic>
      </p:graphicFrame>
    </p:spTree>
    <p:extLst>
      <p:ext uri="{BB962C8B-B14F-4D97-AF65-F5344CB8AC3E}">
        <p14:creationId xmlns:p14="http://schemas.microsoft.com/office/powerpoint/2010/main" val="178226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Answer</a:t>
            </a:r>
            <a:endParaRPr lang="en-US" dirty="0"/>
          </a:p>
        </p:txBody>
      </p:sp>
      <p:sp>
        <p:nvSpPr>
          <p:cNvPr id="2" name="Footer Placeholder 1"/>
          <p:cNvSpPr>
            <a:spLocks noGrp="1"/>
          </p:cNvSpPr>
          <p:nvPr>
            <p:ph type="ftr" sz="quarter" idx="11"/>
          </p:nvPr>
        </p:nvSpPr>
        <p:spPr/>
        <p:txBody>
          <a:bodyPr/>
          <a:lstStyle/>
          <a:p>
            <a:r>
              <a:rPr lang="en-US" smtClean="0"/>
              <a:t>SUTD ISTD 50.004 Intro to Algorithms </a:t>
            </a:r>
            <a:endParaRPr lang="en-US"/>
          </a:p>
        </p:txBody>
      </p:sp>
      <p:pic>
        <p:nvPicPr>
          <p:cNvPr id="5" name="Picture 4"/>
          <p:cNvPicPr>
            <a:picLocks noChangeAspect="1"/>
          </p:cNvPicPr>
          <p:nvPr/>
        </p:nvPicPr>
        <p:blipFill>
          <a:blip r:embed="rId2"/>
          <a:stretch>
            <a:fillRect/>
          </a:stretch>
        </p:blipFill>
        <p:spPr>
          <a:xfrm>
            <a:off x="141119" y="3958378"/>
            <a:ext cx="4991100" cy="25654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29628831"/>
              </p:ext>
            </p:extLst>
          </p:nvPr>
        </p:nvGraphicFramePr>
        <p:xfrm>
          <a:off x="288640" y="1797374"/>
          <a:ext cx="8566727" cy="2000484"/>
        </p:xfrm>
        <a:graphic>
          <a:graphicData uri="http://schemas.openxmlformats.org/drawingml/2006/table">
            <a:tbl>
              <a:tblPr firstRow="1" bandRow="1">
                <a:tableStyleId>{5940675A-B579-460E-94D1-54222C63F5DA}</a:tableStyleId>
              </a:tblPr>
              <a:tblGrid>
                <a:gridCol w="658979"/>
                <a:gridCol w="658979"/>
                <a:gridCol w="658979"/>
                <a:gridCol w="658979"/>
                <a:gridCol w="658979"/>
                <a:gridCol w="658979"/>
                <a:gridCol w="658979"/>
                <a:gridCol w="658979"/>
                <a:gridCol w="658979"/>
                <a:gridCol w="658979"/>
                <a:gridCol w="658979"/>
                <a:gridCol w="658979"/>
                <a:gridCol w="658979"/>
              </a:tblGrid>
              <a:tr h="666828">
                <a:tc>
                  <a:txBody>
                    <a:bodyPr/>
                    <a:lstStyle/>
                    <a:p>
                      <a:r>
                        <a:rPr lang="en-US" dirty="0" err="1" smtClean="0"/>
                        <a:t>len</a:t>
                      </a:r>
                      <a:endParaRPr lang="en-US" dirty="0"/>
                    </a:p>
                  </a:txBody>
                  <a:tcPr>
                    <a:solidFill>
                      <a:schemeClr val="bg1">
                        <a:lumMod val="85000"/>
                      </a:schemeClr>
                    </a:solidFill>
                  </a:tcPr>
                </a:tc>
                <a:tc>
                  <a:txBody>
                    <a:bodyPr/>
                    <a:lstStyle/>
                    <a:p>
                      <a:r>
                        <a:rPr lang="en-US" dirty="0" smtClean="0"/>
                        <a:t>0</a:t>
                      </a:r>
                      <a:endParaRPr lang="en-US" dirty="0"/>
                    </a:p>
                  </a:txBody>
                  <a:tcPr>
                    <a:solidFill>
                      <a:schemeClr val="bg1">
                        <a:lumMod val="85000"/>
                      </a:schemeClr>
                    </a:solidFill>
                  </a:tcPr>
                </a:tc>
                <a:tc>
                  <a:txBody>
                    <a:bodyPr/>
                    <a:lstStyle/>
                    <a:p>
                      <a:r>
                        <a:rPr lang="en-US" dirty="0" smtClean="0"/>
                        <a:t>1</a:t>
                      </a:r>
                      <a:endParaRPr lang="en-US" dirty="0"/>
                    </a:p>
                  </a:txBody>
                  <a:tcPr>
                    <a:solidFill>
                      <a:schemeClr val="bg1">
                        <a:lumMod val="85000"/>
                      </a:schemeClr>
                    </a:solidFill>
                  </a:tcPr>
                </a:tc>
                <a:tc>
                  <a:txBody>
                    <a:bodyPr/>
                    <a:lstStyle/>
                    <a:p>
                      <a:r>
                        <a:rPr lang="en-US" dirty="0" smtClean="0"/>
                        <a:t>2</a:t>
                      </a:r>
                      <a:endParaRPr lang="en-US" dirty="0"/>
                    </a:p>
                  </a:txBody>
                  <a:tcPr>
                    <a:solidFill>
                      <a:schemeClr val="bg1">
                        <a:lumMod val="85000"/>
                      </a:schemeClr>
                    </a:solidFill>
                  </a:tcPr>
                </a:tc>
                <a:tc>
                  <a:txBody>
                    <a:bodyPr/>
                    <a:lstStyle/>
                    <a:p>
                      <a:r>
                        <a:rPr lang="en-US" dirty="0" smtClean="0"/>
                        <a:t>3</a:t>
                      </a:r>
                      <a:endParaRPr lang="en-US" dirty="0"/>
                    </a:p>
                  </a:txBody>
                  <a:tcPr>
                    <a:solidFill>
                      <a:schemeClr val="bg1">
                        <a:lumMod val="85000"/>
                      </a:schemeClr>
                    </a:solidFill>
                  </a:tcPr>
                </a:tc>
                <a:tc>
                  <a:txBody>
                    <a:bodyPr/>
                    <a:lstStyle/>
                    <a:p>
                      <a:r>
                        <a:rPr lang="en-US" dirty="0" smtClean="0"/>
                        <a:t>4</a:t>
                      </a:r>
                      <a:endParaRPr lang="en-US" dirty="0"/>
                    </a:p>
                  </a:txBody>
                  <a:tcPr>
                    <a:solidFill>
                      <a:schemeClr val="bg1">
                        <a:lumMod val="85000"/>
                      </a:schemeClr>
                    </a:solidFill>
                  </a:tcPr>
                </a:tc>
                <a:tc>
                  <a:txBody>
                    <a:bodyPr/>
                    <a:lstStyle/>
                    <a:p>
                      <a:r>
                        <a:rPr lang="en-US" dirty="0" smtClean="0"/>
                        <a:t>5</a:t>
                      </a:r>
                      <a:endParaRPr lang="en-US" dirty="0"/>
                    </a:p>
                  </a:txBody>
                  <a:tcPr>
                    <a:solidFill>
                      <a:schemeClr val="bg1">
                        <a:lumMod val="85000"/>
                      </a:schemeClr>
                    </a:solidFill>
                  </a:tcPr>
                </a:tc>
                <a:tc>
                  <a:txBody>
                    <a:bodyPr/>
                    <a:lstStyle/>
                    <a:p>
                      <a:r>
                        <a:rPr lang="en-US" dirty="0" smtClean="0"/>
                        <a:t>6</a:t>
                      </a:r>
                      <a:endParaRPr lang="en-US" dirty="0"/>
                    </a:p>
                  </a:txBody>
                  <a:tcPr>
                    <a:solidFill>
                      <a:schemeClr val="bg1">
                        <a:lumMod val="85000"/>
                      </a:schemeClr>
                    </a:solidFill>
                  </a:tcPr>
                </a:tc>
                <a:tc>
                  <a:txBody>
                    <a:bodyPr/>
                    <a:lstStyle/>
                    <a:p>
                      <a:r>
                        <a:rPr lang="en-US" dirty="0" smtClean="0"/>
                        <a:t>7</a:t>
                      </a:r>
                      <a:endParaRPr lang="en-US" dirty="0"/>
                    </a:p>
                  </a:txBody>
                  <a:tcPr>
                    <a:solidFill>
                      <a:schemeClr val="bg1">
                        <a:lumMod val="85000"/>
                      </a:schemeClr>
                    </a:solidFill>
                  </a:tcPr>
                </a:tc>
                <a:tc>
                  <a:txBody>
                    <a:bodyPr/>
                    <a:lstStyle/>
                    <a:p>
                      <a:r>
                        <a:rPr lang="en-US" dirty="0" smtClean="0"/>
                        <a:t>8</a:t>
                      </a:r>
                      <a:endParaRPr lang="en-US" dirty="0"/>
                    </a:p>
                  </a:txBody>
                  <a:tcPr>
                    <a:solidFill>
                      <a:schemeClr val="bg1">
                        <a:lumMod val="85000"/>
                      </a:schemeClr>
                    </a:solidFill>
                  </a:tcPr>
                </a:tc>
                <a:tc>
                  <a:txBody>
                    <a:bodyPr/>
                    <a:lstStyle/>
                    <a:p>
                      <a:r>
                        <a:rPr lang="en-US" dirty="0" smtClean="0"/>
                        <a:t>9</a:t>
                      </a:r>
                      <a:endParaRPr lang="en-US" dirty="0"/>
                    </a:p>
                  </a:txBody>
                  <a:tcPr>
                    <a:solidFill>
                      <a:schemeClr val="bg1">
                        <a:lumMod val="85000"/>
                      </a:schemeClr>
                    </a:solidFill>
                  </a:tcPr>
                </a:tc>
                <a:tc>
                  <a:txBody>
                    <a:bodyPr/>
                    <a:lstStyle/>
                    <a:p>
                      <a:r>
                        <a:rPr lang="en-US" dirty="0" smtClean="0"/>
                        <a:t>10</a:t>
                      </a:r>
                      <a:endParaRPr lang="en-US" dirty="0"/>
                    </a:p>
                  </a:txBody>
                  <a:tcPr>
                    <a:solidFill>
                      <a:schemeClr val="bg1">
                        <a:lumMod val="85000"/>
                      </a:schemeClr>
                    </a:solidFill>
                  </a:tcPr>
                </a:tc>
                <a:tc>
                  <a:txBody>
                    <a:bodyPr/>
                    <a:lstStyle/>
                    <a:p>
                      <a:endParaRPr lang="en-US" dirty="0"/>
                    </a:p>
                  </a:txBody>
                  <a:tcPr/>
                </a:tc>
              </a:tr>
              <a:tr h="666828">
                <a:tc>
                  <a:txBody>
                    <a:bodyPr/>
                    <a:lstStyle/>
                    <a:p>
                      <a:r>
                        <a:rPr lang="en-US" dirty="0" smtClean="0"/>
                        <a:t>DP[]</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c>
                  <a:txBody>
                    <a:bodyPr/>
                    <a:lstStyle/>
                    <a:p>
                      <a:r>
                        <a:rPr lang="en-US" dirty="0" smtClean="0"/>
                        <a:t>10</a:t>
                      </a:r>
                      <a:endParaRPr lang="en-US" dirty="0"/>
                    </a:p>
                  </a:txBody>
                  <a:tcPr/>
                </a:tc>
                <a:tc>
                  <a:txBody>
                    <a:bodyPr/>
                    <a:lstStyle/>
                    <a:p>
                      <a:r>
                        <a:rPr lang="en-US" dirty="0" smtClean="0"/>
                        <a:t>13</a:t>
                      </a:r>
                      <a:endParaRPr lang="en-US" dirty="0"/>
                    </a:p>
                  </a:txBody>
                  <a:tcPr/>
                </a:tc>
                <a:tc>
                  <a:txBody>
                    <a:bodyPr/>
                    <a:lstStyle/>
                    <a:p>
                      <a:r>
                        <a:rPr lang="en-US" dirty="0" smtClean="0"/>
                        <a:t>17</a:t>
                      </a:r>
                      <a:endParaRPr lang="en-US" dirty="0"/>
                    </a:p>
                  </a:txBody>
                  <a:tcPr/>
                </a:tc>
                <a:tc>
                  <a:txBody>
                    <a:bodyPr/>
                    <a:lstStyle/>
                    <a:p>
                      <a:r>
                        <a:rPr lang="en-US" dirty="0" smtClean="0"/>
                        <a:t>18</a:t>
                      </a:r>
                      <a:endParaRPr lang="en-US" dirty="0"/>
                    </a:p>
                  </a:txBody>
                  <a:tcPr/>
                </a:tc>
                <a:tc>
                  <a:txBody>
                    <a:bodyPr/>
                    <a:lstStyle/>
                    <a:p>
                      <a:r>
                        <a:rPr lang="en-US" dirty="0" smtClean="0"/>
                        <a:t>22</a:t>
                      </a:r>
                      <a:endParaRPr lang="en-US" dirty="0"/>
                    </a:p>
                  </a:txBody>
                  <a:tcPr/>
                </a:tc>
                <a:tc>
                  <a:txBody>
                    <a:bodyPr/>
                    <a:lstStyle/>
                    <a:p>
                      <a:r>
                        <a:rPr lang="en-US" dirty="0" smtClean="0"/>
                        <a:t>25</a:t>
                      </a:r>
                      <a:endParaRPr lang="en-US" dirty="0"/>
                    </a:p>
                  </a:txBody>
                  <a:tcPr/>
                </a:tc>
                <a:tc>
                  <a:txBody>
                    <a:bodyPr/>
                    <a:lstStyle/>
                    <a:p>
                      <a:r>
                        <a:rPr lang="en-US" dirty="0" smtClean="0"/>
                        <a:t>30</a:t>
                      </a:r>
                      <a:endParaRPr lang="en-US" dirty="0"/>
                    </a:p>
                  </a:txBody>
                  <a:tcPr/>
                </a:tc>
                <a:tc>
                  <a:txBody>
                    <a:bodyPr/>
                    <a:lstStyle/>
                    <a:p>
                      <a:endParaRPr lang="en-US"/>
                    </a:p>
                  </a:txBody>
                  <a:tcPr/>
                </a:tc>
              </a:tr>
              <a:tr h="666828">
                <a:tc>
                  <a:txBody>
                    <a:bodyPr/>
                    <a:lstStyle/>
                    <a:p>
                      <a:r>
                        <a:rPr lang="en-US" dirty="0" smtClean="0"/>
                        <a:t>S[]</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endParaRPr lang="en-US" dirty="0"/>
                    </a:p>
                  </a:txBody>
                  <a:tcPr/>
                </a:tc>
              </a:tr>
            </a:tbl>
          </a:graphicData>
        </a:graphic>
      </p:graphicFrame>
      <p:pic>
        <p:nvPicPr>
          <p:cNvPr id="7" name="Picture 6"/>
          <p:cNvPicPr>
            <a:picLocks noChangeAspect="1"/>
          </p:cNvPicPr>
          <p:nvPr/>
        </p:nvPicPr>
        <p:blipFill>
          <a:blip r:embed="rId3"/>
          <a:stretch>
            <a:fillRect/>
          </a:stretch>
        </p:blipFill>
        <p:spPr>
          <a:xfrm>
            <a:off x="288640" y="805025"/>
            <a:ext cx="6319520" cy="755595"/>
          </a:xfrm>
          <a:prstGeom prst="rect">
            <a:avLst/>
          </a:prstGeom>
        </p:spPr>
      </p:pic>
    </p:spTree>
    <p:extLst>
      <p:ext uri="{BB962C8B-B14F-4D97-AF65-F5344CB8AC3E}">
        <p14:creationId xmlns:p14="http://schemas.microsoft.com/office/powerpoint/2010/main" val="113662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 text justification</a:t>
            </a:r>
            <a:endParaRPr lang="en-US" dirty="0"/>
          </a:p>
        </p:txBody>
      </p:sp>
      <p:sp>
        <p:nvSpPr>
          <p:cNvPr id="4" name="Text Placeholder 3"/>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2444489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1868632"/>
            <a:ext cx="2061682" cy="1200328"/>
          </a:xfrm>
          <a:prstGeom prst="rect">
            <a:avLst/>
          </a:prstGeom>
          <a:noFill/>
        </p:spPr>
        <p:txBody>
          <a:bodyPr wrap="none" rtlCol="0">
            <a:spAutoFit/>
          </a:bodyPr>
          <a:lstStyle/>
          <a:p>
            <a:r>
              <a:rPr lang="en-US" sz="2400" dirty="0" smtClean="0">
                <a:latin typeface="Calibri"/>
                <a:cs typeface="Calibri"/>
              </a:rPr>
              <a:t>blah blah blah</a:t>
            </a:r>
          </a:p>
          <a:p>
            <a:r>
              <a:rPr lang="en-US" sz="2400" dirty="0" smtClean="0">
                <a:latin typeface="Calibri"/>
                <a:cs typeface="Calibri"/>
              </a:rPr>
              <a:t>blah</a:t>
            </a:r>
          </a:p>
          <a:p>
            <a:r>
              <a:rPr lang="en-US" sz="2400" dirty="0" err="1" smtClean="0">
                <a:latin typeface="Calibri"/>
                <a:cs typeface="Calibri"/>
              </a:rPr>
              <a:t>averylongword</a:t>
            </a:r>
            <a:endParaRPr lang="en-US" sz="2400" dirty="0" smtClean="0">
              <a:latin typeface="Calibri"/>
              <a:cs typeface="Calibri"/>
            </a:endParaRPr>
          </a:p>
        </p:txBody>
      </p:sp>
      <p:sp>
        <p:nvSpPr>
          <p:cNvPr id="6" name="TextBox 5"/>
          <p:cNvSpPr txBox="1"/>
          <p:nvPr/>
        </p:nvSpPr>
        <p:spPr>
          <a:xfrm>
            <a:off x="533400" y="1944832"/>
            <a:ext cx="755736" cy="461665"/>
          </a:xfrm>
          <a:prstGeom prst="rect">
            <a:avLst/>
          </a:prstGeom>
          <a:noFill/>
        </p:spPr>
        <p:txBody>
          <a:bodyPr wrap="none" rtlCol="0">
            <a:spAutoFit/>
          </a:bodyPr>
          <a:lstStyle/>
          <a:p>
            <a:r>
              <a:rPr lang="en-US" sz="2400" dirty="0" smtClean="0">
                <a:solidFill>
                  <a:srgbClr val="FF0000"/>
                </a:solidFill>
                <a:latin typeface="Calibri"/>
                <a:cs typeface="Calibri"/>
              </a:rPr>
              <a:t>bad!</a:t>
            </a:r>
          </a:p>
        </p:txBody>
      </p:sp>
      <p:sp>
        <p:nvSpPr>
          <p:cNvPr id="7" name="TextBox 6"/>
          <p:cNvSpPr txBox="1"/>
          <p:nvPr/>
        </p:nvSpPr>
        <p:spPr>
          <a:xfrm>
            <a:off x="6705600" y="1868632"/>
            <a:ext cx="916086" cy="461665"/>
          </a:xfrm>
          <a:prstGeom prst="rect">
            <a:avLst/>
          </a:prstGeom>
          <a:noFill/>
        </p:spPr>
        <p:txBody>
          <a:bodyPr wrap="none" rtlCol="0">
            <a:spAutoFit/>
          </a:bodyPr>
          <a:lstStyle/>
          <a:p>
            <a:r>
              <a:rPr lang="en-US" sz="2400" dirty="0" smtClean="0">
                <a:solidFill>
                  <a:srgbClr val="3366FF"/>
                </a:solidFill>
                <a:latin typeface="Calibri"/>
                <a:cs typeface="Calibri"/>
              </a:rPr>
              <a:t>good!</a:t>
            </a:r>
          </a:p>
        </p:txBody>
      </p:sp>
      <p:sp>
        <p:nvSpPr>
          <p:cNvPr id="5" name="TextBox 4"/>
          <p:cNvSpPr txBox="1"/>
          <p:nvPr/>
        </p:nvSpPr>
        <p:spPr>
          <a:xfrm>
            <a:off x="4267200" y="1868632"/>
            <a:ext cx="2061682" cy="1200328"/>
          </a:xfrm>
          <a:prstGeom prst="rect">
            <a:avLst/>
          </a:prstGeom>
          <a:noFill/>
        </p:spPr>
        <p:txBody>
          <a:bodyPr wrap="none" rtlCol="0">
            <a:spAutoFit/>
          </a:bodyPr>
          <a:lstStyle/>
          <a:p>
            <a:r>
              <a:rPr lang="en-US" sz="2400" dirty="0" smtClean="0">
                <a:latin typeface="Calibri"/>
                <a:cs typeface="Calibri"/>
              </a:rPr>
              <a:t>blah         blah </a:t>
            </a:r>
          </a:p>
          <a:p>
            <a:r>
              <a:rPr lang="en-US" sz="2400" dirty="0" smtClean="0">
                <a:latin typeface="Calibri"/>
                <a:cs typeface="Calibri"/>
              </a:rPr>
              <a:t>blah         blah</a:t>
            </a:r>
            <a:endParaRPr lang="en-US" sz="2400" dirty="0">
              <a:latin typeface="Calibri"/>
              <a:cs typeface="Calibri"/>
            </a:endParaRPr>
          </a:p>
          <a:p>
            <a:r>
              <a:rPr lang="en-US" sz="2400" dirty="0" err="1" smtClean="0">
                <a:latin typeface="Calibri"/>
                <a:cs typeface="Calibri"/>
              </a:rPr>
              <a:t>averylongword</a:t>
            </a:r>
            <a:endParaRPr lang="en-US" sz="2400" dirty="0" smtClean="0">
              <a:latin typeface="Calibri"/>
              <a:cs typeface="Calibri"/>
            </a:endParaRPr>
          </a:p>
        </p:txBody>
      </p:sp>
      <p:sp>
        <p:nvSpPr>
          <p:cNvPr id="11" name="TextBox 10"/>
          <p:cNvSpPr txBox="1"/>
          <p:nvPr/>
        </p:nvSpPr>
        <p:spPr>
          <a:xfrm>
            <a:off x="152400" y="3124200"/>
            <a:ext cx="8839200" cy="1569660"/>
          </a:xfrm>
          <a:prstGeom prst="rect">
            <a:avLst/>
          </a:prstGeom>
          <a:noFill/>
        </p:spPr>
        <p:txBody>
          <a:bodyPr wrap="square" rtlCol="0">
            <a:spAutoFit/>
          </a:bodyPr>
          <a:lstStyle/>
          <a:p>
            <a:r>
              <a:rPr lang="en-US" sz="2400" dirty="0" smtClean="0">
                <a:solidFill>
                  <a:srgbClr val="008000"/>
                </a:solidFill>
                <a:latin typeface="Calibri"/>
                <a:cs typeface="Calibri"/>
              </a:rPr>
              <a:t>Question 1</a:t>
            </a:r>
            <a:r>
              <a:rPr lang="en-US" sz="2400" dirty="0" smtClean="0">
                <a:latin typeface="Calibri"/>
                <a:cs typeface="Calibri"/>
              </a:rPr>
              <a:t>: Which algorithm is used in the “bad case”?</a:t>
            </a:r>
          </a:p>
          <a:p>
            <a:pPr marL="457200" indent="-457200">
              <a:buAutoNum type="alphaLcPeriod"/>
            </a:pPr>
            <a:r>
              <a:rPr lang="en-US" sz="2400" dirty="0" smtClean="0">
                <a:latin typeface="Calibri"/>
                <a:cs typeface="Calibri"/>
              </a:rPr>
              <a:t>breaks randomly the text into lines that fit the given page length</a:t>
            </a:r>
          </a:p>
          <a:p>
            <a:pPr marL="457200" indent="-457200">
              <a:buAutoNum type="alphaLcPeriod"/>
            </a:pPr>
            <a:r>
              <a:rPr lang="en-US" sz="2400" dirty="0" smtClean="0">
                <a:latin typeface="Calibri"/>
                <a:cs typeface="Calibri"/>
              </a:rPr>
              <a:t>works “myopically”: fills each line to the maximum possible without caring for the next lines</a:t>
            </a:r>
          </a:p>
        </p:txBody>
      </p:sp>
      <p:sp>
        <p:nvSpPr>
          <p:cNvPr id="9" name="Title 8"/>
          <p:cNvSpPr>
            <a:spLocks noGrp="1"/>
          </p:cNvSpPr>
          <p:nvPr>
            <p:ph type="title"/>
          </p:nvPr>
        </p:nvSpPr>
        <p:spPr/>
        <p:txBody>
          <a:bodyPr>
            <a:normAutofit/>
          </a:bodyPr>
          <a:lstStyle/>
          <a:p>
            <a:r>
              <a:rPr lang="en-US" dirty="0">
                <a:cs typeface="Calibri"/>
              </a:rPr>
              <a:t>The text justification </a:t>
            </a:r>
            <a:r>
              <a:rPr lang="en-US" dirty="0" smtClean="0">
                <a:cs typeface="Calibri"/>
              </a:rPr>
              <a:t>problem</a:t>
            </a:r>
            <a:endParaRPr lang="en-US" dirty="0"/>
          </a:p>
        </p:txBody>
      </p:sp>
      <p:sp>
        <p:nvSpPr>
          <p:cNvPr id="10" name="Content Placeholder 9"/>
          <p:cNvSpPr>
            <a:spLocks noGrp="1"/>
          </p:cNvSpPr>
          <p:nvPr>
            <p:ph idx="1"/>
          </p:nvPr>
        </p:nvSpPr>
        <p:spPr>
          <a:xfrm>
            <a:off x="152400" y="916870"/>
            <a:ext cx="8733950" cy="927954"/>
          </a:xfrm>
        </p:spPr>
        <p:txBody>
          <a:bodyPr>
            <a:normAutofit fontScale="92500" lnSpcReduction="10000"/>
          </a:bodyPr>
          <a:lstStyle/>
          <a:p>
            <a:r>
              <a:rPr lang="en-US" dirty="0">
                <a:cs typeface="Calibri"/>
              </a:rPr>
              <a:t>Split text into “good” lines so that a set of consecutive </a:t>
            </a:r>
            <a:r>
              <a:rPr lang="en-US" dirty="0" smtClean="0">
                <a:cs typeface="Calibri"/>
              </a:rPr>
              <a:t>lines looks  </a:t>
            </a:r>
            <a:r>
              <a:rPr lang="en-US" dirty="0">
                <a:cs typeface="Calibri"/>
              </a:rPr>
              <a:t>“nice” </a:t>
            </a:r>
          </a:p>
          <a:p>
            <a:endParaRPr lang="en-US" b="1" dirty="0"/>
          </a:p>
        </p:txBody>
      </p:sp>
      <p:sp>
        <p:nvSpPr>
          <p:cNvPr id="13" name="Footer Placeholder 12"/>
          <p:cNvSpPr>
            <a:spLocks noGrp="1"/>
          </p:cNvSpPr>
          <p:nvPr>
            <p:ph type="ftr" sz="quarter" idx="11"/>
          </p:nvPr>
        </p:nvSpPr>
        <p:spPr/>
        <p:txBody>
          <a:bodyPr/>
          <a:lstStyle/>
          <a:p>
            <a:r>
              <a:rPr lang="en-US" smtClean="0"/>
              <a:t>SUTD ISTD 50.004 Intro to Algorithms </a:t>
            </a:r>
            <a:endParaRPr lang="en-US"/>
          </a:p>
        </p:txBody>
      </p:sp>
      <p:sp>
        <p:nvSpPr>
          <p:cNvPr id="2" name="TextBox 1"/>
          <p:cNvSpPr txBox="1"/>
          <p:nvPr/>
        </p:nvSpPr>
        <p:spPr>
          <a:xfrm>
            <a:off x="3275856" y="1916594"/>
            <a:ext cx="449412" cy="400110"/>
          </a:xfrm>
          <a:prstGeom prst="rect">
            <a:avLst/>
          </a:prstGeom>
          <a:noFill/>
        </p:spPr>
        <p:txBody>
          <a:bodyPr wrap="none" rtlCol="0">
            <a:spAutoFit/>
          </a:bodyPr>
          <a:lstStyle/>
          <a:p>
            <a:r>
              <a:rPr lang="en-US" sz="2000" dirty="0" smtClean="0">
                <a:solidFill>
                  <a:srgbClr val="FF6600"/>
                </a:solidFill>
              </a:rPr>
              <a:t>0b</a:t>
            </a:r>
          </a:p>
        </p:txBody>
      </p:sp>
      <p:sp>
        <p:nvSpPr>
          <p:cNvPr id="12" name="TextBox 11"/>
          <p:cNvSpPr txBox="1"/>
          <p:nvPr/>
        </p:nvSpPr>
        <p:spPr>
          <a:xfrm>
            <a:off x="3275856" y="2276634"/>
            <a:ext cx="449412" cy="400110"/>
          </a:xfrm>
          <a:prstGeom prst="rect">
            <a:avLst/>
          </a:prstGeom>
          <a:noFill/>
        </p:spPr>
        <p:txBody>
          <a:bodyPr wrap="none" rtlCol="0">
            <a:spAutoFit/>
          </a:bodyPr>
          <a:lstStyle/>
          <a:p>
            <a:r>
              <a:rPr lang="en-US" sz="2000" dirty="0" smtClean="0">
                <a:solidFill>
                  <a:srgbClr val="FF6600"/>
                </a:solidFill>
              </a:rPr>
              <a:t>8b</a:t>
            </a:r>
          </a:p>
        </p:txBody>
      </p:sp>
      <p:sp>
        <p:nvSpPr>
          <p:cNvPr id="14" name="TextBox 13"/>
          <p:cNvSpPr txBox="1"/>
          <p:nvPr/>
        </p:nvSpPr>
        <p:spPr>
          <a:xfrm>
            <a:off x="3330500" y="2604736"/>
            <a:ext cx="449412" cy="400110"/>
          </a:xfrm>
          <a:prstGeom prst="rect">
            <a:avLst/>
          </a:prstGeom>
          <a:noFill/>
        </p:spPr>
        <p:txBody>
          <a:bodyPr wrap="none" rtlCol="0">
            <a:spAutoFit/>
          </a:bodyPr>
          <a:lstStyle/>
          <a:p>
            <a:r>
              <a:rPr lang="en-US" sz="2000" dirty="0" smtClean="0">
                <a:solidFill>
                  <a:srgbClr val="FF6600"/>
                </a:solidFill>
              </a:rPr>
              <a:t>0b</a:t>
            </a:r>
          </a:p>
        </p:txBody>
      </p:sp>
      <p:sp>
        <p:nvSpPr>
          <p:cNvPr id="15" name="TextBox 14"/>
          <p:cNvSpPr txBox="1"/>
          <p:nvPr/>
        </p:nvSpPr>
        <p:spPr>
          <a:xfrm>
            <a:off x="6300192" y="1948532"/>
            <a:ext cx="449412" cy="400110"/>
          </a:xfrm>
          <a:prstGeom prst="rect">
            <a:avLst/>
          </a:prstGeom>
          <a:noFill/>
        </p:spPr>
        <p:txBody>
          <a:bodyPr wrap="none" rtlCol="0">
            <a:spAutoFit/>
          </a:bodyPr>
          <a:lstStyle/>
          <a:p>
            <a:r>
              <a:rPr lang="en-US" sz="2000" dirty="0">
                <a:solidFill>
                  <a:srgbClr val="FF6600"/>
                </a:solidFill>
              </a:rPr>
              <a:t>4</a:t>
            </a:r>
            <a:r>
              <a:rPr lang="en-US" sz="2000" dirty="0" smtClean="0">
                <a:solidFill>
                  <a:srgbClr val="FF6600"/>
                </a:solidFill>
              </a:rPr>
              <a:t>b</a:t>
            </a:r>
          </a:p>
        </p:txBody>
      </p:sp>
      <p:sp>
        <p:nvSpPr>
          <p:cNvPr id="16" name="TextBox 15"/>
          <p:cNvSpPr txBox="1"/>
          <p:nvPr/>
        </p:nvSpPr>
        <p:spPr>
          <a:xfrm>
            <a:off x="6300192" y="2308572"/>
            <a:ext cx="449412" cy="400110"/>
          </a:xfrm>
          <a:prstGeom prst="rect">
            <a:avLst/>
          </a:prstGeom>
          <a:noFill/>
        </p:spPr>
        <p:txBody>
          <a:bodyPr wrap="none" rtlCol="0">
            <a:spAutoFit/>
          </a:bodyPr>
          <a:lstStyle/>
          <a:p>
            <a:r>
              <a:rPr lang="en-US" sz="2000" dirty="0" smtClean="0">
                <a:solidFill>
                  <a:srgbClr val="FF6600"/>
                </a:solidFill>
              </a:rPr>
              <a:t>4b</a:t>
            </a:r>
          </a:p>
        </p:txBody>
      </p:sp>
      <p:sp>
        <p:nvSpPr>
          <p:cNvPr id="17" name="TextBox 16"/>
          <p:cNvSpPr txBox="1"/>
          <p:nvPr/>
        </p:nvSpPr>
        <p:spPr>
          <a:xfrm>
            <a:off x="6354836" y="2636674"/>
            <a:ext cx="449412" cy="400110"/>
          </a:xfrm>
          <a:prstGeom prst="rect">
            <a:avLst/>
          </a:prstGeom>
          <a:noFill/>
        </p:spPr>
        <p:txBody>
          <a:bodyPr wrap="none" rtlCol="0">
            <a:spAutoFit/>
          </a:bodyPr>
          <a:lstStyle/>
          <a:p>
            <a:r>
              <a:rPr lang="en-US" sz="2000" dirty="0" smtClean="0">
                <a:solidFill>
                  <a:srgbClr val="FF6600"/>
                </a:solidFill>
              </a:rPr>
              <a:t>0b</a:t>
            </a:r>
          </a:p>
        </p:txBody>
      </p:sp>
    </p:spTree>
    <p:extLst>
      <p:ext uri="{BB962C8B-B14F-4D97-AF65-F5344CB8AC3E}">
        <p14:creationId xmlns:p14="http://schemas.microsoft.com/office/powerpoint/2010/main" val="3650493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Rod cutting example</a:t>
            </a:r>
          </a:p>
          <a:p>
            <a:r>
              <a:rPr lang="en-US" dirty="0" smtClean="0"/>
              <a:t>Text justification example</a:t>
            </a:r>
            <a:endParaRPr lang="en-US"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1860356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2400" y="3068960"/>
            <a:ext cx="8839200" cy="2168128"/>
            <a:chOff x="228600" y="3276600"/>
            <a:chExt cx="8839200" cy="2168128"/>
          </a:xfrm>
        </p:grpSpPr>
        <p:sp>
          <p:nvSpPr>
            <p:cNvPr id="11" name="TextBox 10"/>
            <p:cNvSpPr txBox="1"/>
            <p:nvPr/>
          </p:nvSpPr>
          <p:spPr>
            <a:xfrm>
              <a:off x="228600" y="3276600"/>
              <a:ext cx="8839200" cy="1938992"/>
            </a:xfrm>
            <a:prstGeom prst="rect">
              <a:avLst/>
            </a:prstGeom>
            <a:noFill/>
          </p:spPr>
          <p:txBody>
            <a:bodyPr wrap="square" rtlCol="0">
              <a:spAutoFit/>
            </a:bodyPr>
            <a:lstStyle/>
            <a:p>
              <a:r>
                <a:rPr lang="en-US" sz="2400" dirty="0" smtClean="0">
                  <a:solidFill>
                    <a:srgbClr val="008000"/>
                  </a:solidFill>
                  <a:latin typeface="Calibri"/>
                  <a:cs typeface="Calibri"/>
                </a:rPr>
                <a:t>Question 2</a:t>
              </a:r>
              <a:r>
                <a:rPr lang="en-US" sz="2400" dirty="0" smtClean="0">
                  <a:latin typeface="Calibri"/>
                  <a:cs typeface="Calibri"/>
                </a:rPr>
                <a:t>: Guess a </a:t>
              </a:r>
              <a:r>
                <a:rPr lang="en-US" sz="2400" dirty="0" smtClean="0">
                  <a:solidFill>
                    <a:srgbClr val="FF0000"/>
                  </a:solidFill>
                  <a:latin typeface="Calibri"/>
                  <a:cs typeface="Calibri"/>
                </a:rPr>
                <a:t>good</a:t>
              </a:r>
              <a:r>
                <a:rPr lang="en-US" sz="2400" dirty="0" smtClean="0">
                  <a:latin typeface="Calibri"/>
                  <a:cs typeface="Calibri"/>
                </a:rPr>
                <a:t> mathematical criterion for assessing “badness” of a solution </a:t>
              </a:r>
            </a:p>
            <a:p>
              <a:pPr marL="457200" indent="-457200">
                <a:buFont typeface="+mj-lt"/>
                <a:buAutoNum type="arabicPeriod"/>
              </a:pPr>
              <a:r>
                <a:rPr lang="en-US" sz="2400" dirty="0" smtClean="0">
                  <a:latin typeface="Calibri"/>
                  <a:cs typeface="Calibri"/>
                </a:rPr>
                <a:t>total # of blank spaces,  </a:t>
              </a:r>
            </a:p>
            <a:p>
              <a:pPr marL="457200" indent="-457200">
                <a:buFont typeface="+mj-lt"/>
                <a:buAutoNum type="arabicPeriod"/>
              </a:pPr>
              <a:r>
                <a:rPr lang="en-US" sz="2400" dirty="0" smtClean="0">
                  <a:latin typeface="Calibri"/>
                  <a:cs typeface="Calibri"/>
                </a:rPr>
                <a:t>worse case of extra blank spaces in some line, </a:t>
              </a:r>
            </a:p>
            <a:p>
              <a:pPr marL="457200" indent="-457200">
                <a:buFont typeface="+mj-lt"/>
                <a:buAutoNum type="arabicPeriod"/>
              </a:pPr>
              <a:r>
                <a:rPr lang="en-US" sz="2400" dirty="0">
                  <a:latin typeface="Calibri"/>
                  <a:cs typeface="Calibri"/>
                </a:rPr>
                <a:t> </a:t>
              </a:r>
              <a:r>
                <a:rPr lang="en-US" sz="2400" dirty="0" smtClean="0">
                  <a:latin typeface="Calibri"/>
                  <a:cs typeface="Calibri"/>
                </a:rPr>
                <a:t> </a:t>
              </a:r>
            </a:p>
          </p:txBody>
        </p:sp>
        <p:graphicFrame>
          <p:nvGraphicFramePr>
            <p:cNvPr id="12" name="Object 11"/>
            <p:cNvGraphicFramePr>
              <a:graphicFrameLocks noChangeAspect="1"/>
            </p:cNvGraphicFramePr>
            <p:nvPr>
              <p:extLst>
                <p:ext uri="{D42A27DB-BD31-4B8C-83A1-F6EECF244321}">
                  <p14:modId xmlns:p14="http://schemas.microsoft.com/office/powerpoint/2010/main" val="3597625345"/>
                </p:ext>
              </p:extLst>
            </p:nvPr>
          </p:nvGraphicFramePr>
          <p:xfrm>
            <a:off x="615752" y="4733528"/>
            <a:ext cx="4851400" cy="711200"/>
          </p:xfrm>
          <a:graphic>
            <a:graphicData uri="http://schemas.openxmlformats.org/presentationml/2006/ole">
              <mc:AlternateContent xmlns:mc="http://schemas.openxmlformats.org/markup-compatibility/2006">
                <mc:Choice xmlns:v="urn:schemas-microsoft-com:vml" Requires="v">
                  <p:oleObj spid="_x0000_s50182" name="Equation" r:id="rId4" imgW="2425700" imgH="355600" progId="Equation.3">
                    <p:embed/>
                  </p:oleObj>
                </mc:Choice>
                <mc:Fallback>
                  <p:oleObj name="Equation" r:id="rId4" imgW="2425700" imgH="355600" progId="Equation.3">
                    <p:embed/>
                    <p:pic>
                      <p:nvPicPr>
                        <p:cNvPr id="0" name=""/>
                        <p:cNvPicPr/>
                        <p:nvPr/>
                      </p:nvPicPr>
                      <p:blipFill>
                        <a:blip r:embed="rId5"/>
                        <a:stretch>
                          <a:fillRect/>
                        </a:stretch>
                      </p:blipFill>
                      <p:spPr>
                        <a:xfrm>
                          <a:off x="615752" y="4733528"/>
                          <a:ext cx="4851400" cy="711200"/>
                        </a:xfrm>
                        <a:prstGeom prst="rect">
                          <a:avLst/>
                        </a:prstGeom>
                      </p:spPr>
                    </p:pic>
                  </p:oleObj>
                </mc:Fallback>
              </mc:AlternateContent>
            </a:graphicData>
          </a:graphic>
        </p:graphicFrame>
      </p:grpSp>
      <p:sp>
        <p:nvSpPr>
          <p:cNvPr id="9" name="Title 8"/>
          <p:cNvSpPr>
            <a:spLocks noGrp="1"/>
          </p:cNvSpPr>
          <p:nvPr>
            <p:ph type="title"/>
          </p:nvPr>
        </p:nvSpPr>
        <p:spPr/>
        <p:txBody>
          <a:bodyPr>
            <a:normAutofit/>
          </a:bodyPr>
          <a:lstStyle/>
          <a:p>
            <a:r>
              <a:rPr lang="en-US" dirty="0">
                <a:cs typeface="Calibri"/>
              </a:rPr>
              <a:t>The text justification </a:t>
            </a:r>
            <a:r>
              <a:rPr lang="en-US" dirty="0" smtClean="0">
                <a:cs typeface="Calibri"/>
              </a:rPr>
              <a:t>problem</a:t>
            </a:r>
            <a:endParaRPr lang="en-US" dirty="0"/>
          </a:p>
        </p:txBody>
      </p:sp>
      <p:sp>
        <p:nvSpPr>
          <p:cNvPr id="10" name="Content Placeholder 9"/>
          <p:cNvSpPr>
            <a:spLocks noGrp="1"/>
          </p:cNvSpPr>
          <p:nvPr>
            <p:ph idx="1"/>
          </p:nvPr>
        </p:nvSpPr>
        <p:spPr>
          <a:xfrm>
            <a:off x="152400" y="916870"/>
            <a:ext cx="8733950" cy="927954"/>
          </a:xfrm>
        </p:spPr>
        <p:txBody>
          <a:bodyPr>
            <a:normAutofit fontScale="92500" lnSpcReduction="10000"/>
          </a:bodyPr>
          <a:lstStyle/>
          <a:p>
            <a:r>
              <a:rPr lang="en-US" dirty="0">
                <a:cs typeface="Calibri"/>
              </a:rPr>
              <a:t>Split text into “good” lines so that a set of consecutive </a:t>
            </a:r>
            <a:r>
              <a:rPr lang="en-US" dirty="0" smtClean="0">
                <a:cs typeface="Calibri"/>
              </a:rPr>
              <a:t>lines looks  </a:t>
            </a:r>
            <a:r>
              <a:rPr lang="en-US" dirty="0">
                <a:cs typeface="Calibri"/>
              </a:rPr>
              <a:t>“nice” </a:t>
            </a:r>
          </a:p>
          <a:p>
            <a:endParaRPr lang="en-US" b="1" dirty="0"/>
          </a:p>
        </p:txBody>
      </p:sp>
      <p:sp>
        <p:nvSpPr>
          <p:cNvPr id="2" name="Footer Placeholder 1"/>
          <p:cNvSpPr>
            <a:spLocks noGrp="1"/>
          </p:cNvSpPr>
          <p:nvPr>
            <p:ph type="ftr" sz="quarter" idx="11"/>
          </p:nvPr>
        </p:nvSpPr>
        <p:spPr/>
        <p:txBody>
          <a:bodyPr/>
          <a:lstStyle/>
          <a:p>
            <a:r>
              <a:rPr lang="en-US" smtClean="0"/>
              <a:t>SUTD ISTD 50.004 Intro to Algorithms </a:t>
            </a:r>
            <a:endParaRPr lang="en-US"/>
          </a:p>
        </p:txBody>
      </p:sp>
      <p:sp>
        <p:nvSpPr>
          <p:cNvPr id="13" name="TextBox 12"/>
          <p:cNvSpPr txBox="1"/>
          <p:nvPr/>
        </p:nvSpPr>
        <p:spPr>
          <a:xfrm>
            <a:off x="1295400" y="1828800"/>
            <a:ext cx="2061682" cy="1200328"/>
          </a:xfrm>
          <a:prstGeom prst="rect">
            <a:avLst/>
          </a:prstGeom>
          <a:noFill/>
        </p:spPr>
        <p:txBody>
          <a:bodyPr wrap="none" rtlCol="0">
            <a:spAutoFit/>
          </a:bodyPr>
          <a:lstStyle/>
          <a:p>
            <a:r>
              <a:rPr lang="en-US" sz="2400" dirty="0" smtClean="0">
                <a:latin typeface="Calibri"/>
                <a:cs typeface="Calibri"/>
              </a:rPr>
              <a:t>blah blah blah</a:t>
            </a:r>
          </a:p>
          <a:p>
            <a:r>
              <a:rPr lang="en-US" sz="2400" dirty="0" smtClean="0">
                <a:latin typeface="Calibri"/>
                <a:cs typeface="Calibri"/>
              </a:rPr>
              <a:t>blah</a:t>
            </a:r>
          </a:p>
          <a:p>
            <a:r>
              <a:rPr lang="en-US" sz="2400" dirty="0" err="1" smtClean="0">
                <a:latin typeface="Calibri"/>
                <a:cs typeface="Calibri"/>
              </a:rPr>
              <a:t>averylongword</a:t>
            </a:r>
            <a:endParaRPr lang="en-US" sz="2400" dirty="0" smtClean="0">
              <a:latin typeface="Calibri"/>
              <a:cs typeface="Calibri"/>
            </a:endParaRPr>
          </a:p>
        </p:txBody>
      </p:sp>
      <p:sp>
        <p:nvSpPr>
          <p:cNvPr id="14" name="TextBox 13"/>
          <p:cNvSpPr txBox="1"/>
          <p:nvPr/>
        </p:nvSpPr>
        <p:spPr>
          <a:xfrm>
            <a:off x="533400" y="1905000"/>
            <a:ext cx="755736" cy="461665"/>
          </a:xfrm>
          <a:prstGeom prst="rect">
            <a:avLst/>
          </a:prstGeom>
          <a:noFill/>
        </p:spPr>
        <p:txBody>
          <a:bodyPr wrap="none" rtlCol="0">
            <a:spAutoFit/>
          </a:bodyPr>
          <a:lstStyle/>
          <a:p>
            <a:r>
              <a:rPr lang="en-US" sz="2400" dirty="0" smtClean="0">
                <a:solidFill>
                  <a:srgbClr val="FF0000"/>
                </a:solidFill>
                <a:latin typeface="Calibri"/>
                <a:cs typeface="Calibri"/>
              </a:rPr>
              <a:t>bad!</a:t>
            </a:r>
          </a:p>
        </p:txBody>
      </p:sp>
      <p:sp>
        <p:nvSpPr>
          <p:cNvPr id="15" name="TextBox 14"/>
          <p:cNvSpPr txBox="1"/>
          <p:nvPr/>
        </p:nvSpPr>
        <p:spPr>
          <a:xfrm>
            <a:off x="6705600" y="1828800"/>
            <a:ext cx="916086" cy="461665"/>
          </a:xfrm>
          <a:prstGeom prst="rect">
            <a:avLst/>
          </a:prstGeom>
          <a:noFill/>
        </p:spPr>
        <p:txBody>
          <a:bodyPr wrap="none" rtlCol="0">
            <a:spAutoFit/>
          </a:bodyPr>
          <a:lstStyle/>
          <a:p>
            <a:r>
              <a:rPr lang="en-US" sz="2400" dirty="0" smtClean="0">
                <a:solidFill>
                  <a:srgbClr val="3366FF"/>
                </a:solidFill>
                <a:latin typeface="Calibri"/>
                <a:cs typeface="Calibri"/>
              </a:rPr>
              <a:t>good!</a:t>
            </a:r>
          </a:p>
        </p:txBody>
      </p:sp>
      <p:sp>
        <p:nvSpPr>
          <p:cNvPr id="16" name="TextBox 15"/>
          <p:cNvSpPr txBox="1"/>
          <p:nvPr/>
        </p:nvSpPr>
        <p:spPr>
          <a:xfrm>
            <a:off x="4267200" y="1828800"/>
            <a:ext cx="2061682" cy="1200328"/>
          </a:xfrm>
          <a:prstGeom prst="rect">
            <a:avLst/>
          </a:prstGeom>
          <a:noFill/>
        </p:spPr>
        <p:txBody>
          <a:bodyPr wrap="none" rtlCol="0">
            <a:spAutoFit/>
          </a:bodyPr>
          <a:lstStyle/>
          <a:p>
            <a:r>
              <a:rPr lang="en-US" sz="2400" dirty="0" smtClean="0">
                <a:latin typeface="Calibri"/>
                <a:cs typeface="Calibri"/>
              </a:rPr>
              <a:t>blah         blah </a:t>
            </a:r>
          </a:p>
          <a:p>
            <a:r>
              <a:rPr lang="en-US" sz="2400" dirty="0" smtClean="0">
                <a:latin typeface="Calibri"/>
                <a:cs typeface="Calibri"/>
              </a:rPr>
              <a:t>blah         blah</a:t>
            </a:r>
            <a:endParaRPr lang="en-US" sz="2400" dirty="0">
              <a:latin typeface="Calibri"/>
              <a:cs typeface="Calibri"/>
            </a:endParaRPr>
          </a:p>
          <a:p>
            <a:r>
              <a:rPr lang="en-US" sz="2400" dirty="0" err="1" smtClean="0">
                <a:latin typeface="Calibri"/>
                <a:cs typeface="Calibri"/>
              </a:rPr>
              <a:t>averylongword</a:t>
            </a:r>
            <a:endParaRPr lang="en-US" sz="2400" dirty="0" smtClean="0">
              <a:latin typeface="Calibri"/>
              <a:cs typeface="Calibri"/>
            </a:endParaRPr>
          </a:p>
        </p:txBody>
      </p:sp>
      <p:sp>
        <p:nvSpPr>
          <p:cNvPr id="17" name="TextBox 16"/>
          <p:cNvSpPr txBox="1"/>
          <p:nvPr/>
        </p:nvSpPr>
        <p:spPr>
          <a:xfrm>
            <a:off x="3275856" y="1876762"/>
            <a:ext cx="449412" cy="400110"/>
          </a:xfrm>
          <a:prstGeom prst="rect">
            <a:avLst/>
          </a:prstGeom>
          <a:noFill/>
        </p:spPr>
        <p:txBody>
          <a:bodyPr wrap="none" rtlCol="0">
            <a:spAutoFit/>
          </a:bodyPr>
          <a:lstStyle/>
          <a:p>
            <a:r>
              <a:rPr lang="en-US" sz="2000" dirty="0" smtClean="0">
                <a:solidFill>
                  <a:srgbClr val="FF6600"/>
                </a:solidFill>
              </a:rPr>
              <a:t>0b</a:t>
            </a:r>
          </a:p>
        </p:txBody>
      </p:sp>
      <p:sp>
        <p:nvSpPr>
          <p:cNvPr id="18" name="TextBox 17"/>
          <p:cNvSpPr txBox="1"/>
          <p:nvPr/>
        </p:nvSpPr>
        <p:spPr>
          <a:xfrm>
            <a:off x="3275856" y="2236802"/>
            <a:ext cx="449412" cy="400110"/>
          </a:xfrm>
          <a:prstGeom prst="rect">
            <a:avLst/>
          </a:prstGeom>
          <a:noFill/>
        </p:spPr>
        <p:txBody>
          <a:bodyPr wrap="none" rtlCol="0">
            <a:spAutoFit/>
          </a:bodyPr>
          <a:lstStyle/>
          <a:p>
            <a:r>
              <a:rPr lang="en-US" sz="2000" dirty="0" smtClean="0">
                <a:solidFill>
                  <a:srgbClr val="FF6600"/>
                </a:solidFill>
              </a:rPr>
              <a:t>8b</a:t>
            </a:r>
          </a:p>
        </p:txBody>
      </p:sp>
      <p:sp>
        <p:nvSpPr>
          <p:cNvPr id="19" name="TextBox 18"/>
          <p:cNvSpPr txBox="1"/>
          <p:nvPr/>
        </p:nvSpPr>
        <p:spPr>
          <a:xfrm>
            <a:off x="3330500" y="2564904"/>
            <a:ext cx="449412" cy="400110"/>
          </a:xfrm>
          <a:prstGeom prst="rect">
            <a:avLst/>
          </a:prstGeom>
          <a:noFill/>
        </p:spPr>
        <p:txBody>
          <a:bodyPr wrap="none" rtlCol="0">
            <a:spAutoFit/>
          </a:bodyPr>
          <a:lstStyle/>
          <a:p>
            <a:r>
              <a:rPr lang="en-US" sz="2000" dirty="0" smtClean="0">
                <a:solidFill>
                  <a:srgbClr val="FF6600"/>
                </a:solidFill>
              </a:rPr>
              <a:t>0b</a:t>
            </a:r>
          </a:p>
        </p:txBody>
      </p:sp>
      <p:sp>
        <p:nvSpPr>
          <p:cNvPr id="20" name="TextBox 19"/>
          <p:cNvSpPr txBox="1"/>
          <p:nvPr/>
        </p:nvSpPr>
        <p:spPr>
          <a:xfrm>
            <a:off x="6300192" y="1908700"/>
            <a:ext cx="449412" cy="400110"/>
          </a:xfrm>
          <a:prstGeom prst="rect">
            <a:avLst/>
          </a:prstGeom>
          <a:noFill/>
        </p:spPr>
        <p:txBody>
          <a:bodyPr wrap="none" rtlCol="0">
            <a:spAutoFit/>
          </a:bodyPr>
          <a:lstStyle/>
          <a:p>
            <a:r>
              <a:rPr lang="en-US" sz="2000" dirty="0">
                <a:solidFill>
                  <a:srgbClr val="FF6600"/>
                </a:solidFill>
              </a:rPr>
              <a:t>4</a:t>
            </a:r>
            <a:r>
              <a:rPr lang="en-US" sz="2000" dirty="0" smtClean="0">
                <a:solidFill>
                  <a:srgbClr val="FF6600"/>
                </a:solidFill>
              </a:rPr>
              <a:t>b</a:t>
            </a:r>
          </a:p>
        </p:txBody>
      </p:sp>
      <p:sp>
        <p:nvSpPr>
          <p:cNvPr id="21" name="TextBox 20"/>
          <p:cNvSpPr txBox="1"/>
          <p:nvPr/>
        </p:nvSpPr>
        <p:spPr>
          <a:xfrm>
            <a:off x="6300192" y="2268740"/>
            <a:ext cx="449412" cy="400110"/>
          </a:xfrm>
          <a:prstGeom prst="rect">
            <a:avLst/>
          </a:prstGeom>
          <a:noFill/>
        </p:spPr>
        <p:txBody>
          <a:bodyPr wrap="none" rtlCol="0">
            <a:spAutoFit/>
          </a:bodyPr>
          <a:lstStyle/>
          <a:p>
            <a:r>
              <a:rPr lang="en-US" sz="2000" dirty="0" smtClean="0">
                <a:solidFill>
                  <a:srgbClr val="FF6600"/>
                </a:solidFill>
              </a:rPr>
              <a:t>4b</a:t>
            </a:r>
          </a:p>
        </p:txBody>
      </p:sp>
      <p:sp>
        <p:nvSpPr>
          <p:cNvPr id="22" name="TextBox 21"/>
          <p:cNvSpPr txBox="1"/>
          <p:nvPr/>
        </p:nvSpPr>
        <p:spPr>
          <a:xfrm>
            <a:off x="6354836" y="2596842"/>
            <a:ext cx="449412" cy="400110"/>
          </a:xfrm>
          <a:prstGeom prst="rect">
            <a:avLst/>
          </a:prstGeom>
          <a:noFill/>
        </p:spPr>
        <p:txBody>
          <a:bodyPr wrap="none" rtlCol="0">
            <a:spAutoFit/>
          </a:bodyPr>
          <a:lstStyle/>
          <a:p>
            <a:r>
              <a:rPr lang="en-US" sz="2000" dirty="0" smtClean="0">
                <a:solidFill>
                  <a:srgbClr val="FF6600"/>
                </a:solidFill>
              </a:rPr>
              <a:t>0b</a:t>
            </a:r>
          </a:p>
        </p:txBody>
      </p:sp>
      <p:pic>
        <p:nvPicPr>
          <p:cNvPr id="25" name="Picture 24"/>
          <p:cNvPicPr>
            <a:picLocks noChangeAspect="1"/>
          </p:cNvPicPr>
          <p:nvPr/>
        </p:nvPicPr>
        <p:blipFill>
          <a:blip r:embed="rId6"/>
          <a:stretch>
            <a:fillRect/>
          </a:stretch>
        </p:blipFill>
        <p:spPr>
          <a:xfrm>
            <a:off x="5940152" y="4599260"/>
            <a:ext cx="3104070" cy="1998092"/>
          </a:xfrm>
          <a:prstGeom prst="rect">
            <a:avLst/>
          </a:prstGeom>
        </p:spPr>
      </p:pic>
    </p:spTree>
    <p:extLst>
      <p:ext uri="{BB962C8B-B14F-4D97-AF65-F5344CB8AC3E}">
        <p14:creationId xmlns:p14="http://schemas.microsoft.com/office/powerpoint/2010/main" val="421157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626029" cy="523220"/>
          </a:xfrm>
          <a:prstGeom prst="rect">
            <a:avLst/>
          </a:prstGeom>
          <a:noFill/>
        </p:spPr>
        <p:txBody>
          <a:bodyPr wrap="none" rtlCol="0">
            <a:spAutoFit/>
          </a:bodyPr>
          <a:lstStyle/>
          <a:p>
            <a:r>
              <a:rPr lang="en-US" sz="2800" dirty="0" smtClean="0">
                <a:latin typeface="Calibri"/>
                <a:cs typeface="Calibri"/>
              </a:rPr>
              <a:t>Why use the cost                                                                       ? </a:t>
            </a:r>
          </a:p>
        </p:txBody>
      </p:sp>
      <p:graphicFrame>
        <p:nvGraphicFramePr>
          <p:cNvPr id="4" name="Object 3"/>
          <p:cNvGraphicFramePr>
            <a:graphicFrameLocks noChangeAspect="1"/>
          </p:cNvGraphicFramePr>
          <p:nvPr>
            <p:extLst>
              <p:ext uri="{D42A27DB-BD31-4B8C-83A1-F6EECF244321}">
                <p14:modId xmlns:p14="http://schemas.microsoft.com/office/powerpoint/2010/main" val="1904259682"/>
              </p:ext>
            </p:extLst>
          </p:nvPr>
        </p:nvGraphicFramePr>
        <p:xfrm>
          <a:off x="2971800" y="609600"/>
          <a:ext cx="5511800" cy="711200"/>
        </p:xfrm>
        <a:graphic>
          <a:graphicData uri="http://schemas.openxmlformats.org/presentationml/2006/ole">
            <mc:AlternateContent xmlns:mc="http://schemas.openxmlformats.org/markup-compatibility/2006">
              <mc:Choice xmlns:v="urn:schemas-microsoft-com:vml" Requires="v">
                <p:oleObj spid="_x0000_s51222" name="Equation" r:id="rId3" imgW="2755900" imgH="355600" progId="Equation.DSMT4">
                  <p:embed/>
                </p:oleObj>
              </mc:Choice>
              <mc:Fallback>
                <p:oleObj name="Equation" r:id="rId3" imgW="2755900" imgH="355600" progId="Equation.DSMT4">
                  <p:embed/>
                  <p:pic>
                    <p:nvPicPr>
                      <p:cNvPr id="0" name=""/>
                      <p:cNvPicPr/>
                      <p:nvPr/>
                    </p:nvPicPr>
                    <p:blipFill>
                      <a:blip r:embed="rId4"/>
                      <a:stretch>
                        <a:fillRect/>
                      </a:stretch>
                    </p:blipFill>
                    <p:spPr>
                      <a:xfrm>
                        <a:off x="2971800" y="609600"/>
                        <a:ext cx="5511800" cy="711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54194801"/>
              </p:ext>
            </p:extLst>
          </p:nvPr>
        </p:nvGraphicFramePr>
        <p:xfrm>
          <a:off x="4191000" y="2057400"/>
          <a:ext cx="4886325" cy="863600"/>
        </p:xfrm>
        <a:graphic>
          <a:graphicData uri="http://schemas.openxmlformats.org/presentationml/2006/ole">
            <mc:AlternateContent xmlns:mc="http://schemas.openxmlformats.org/markup-compatibility/2006">
              <mc:Choice xmlns:v="urn:schemas-microsoft-com:vml" Requires="v">
                <p:oleObj spid="_x0000_s51223" name="Equation" r:id="rId5" imgW="2082800" imgH="368300" progId="Equation.DSMT4">
                  <p:embed/>
                </p:oleObj>
              </mc:Choice>
              <mc:Fallback>
                <p:oleObj name="Equation" r:id="rId5" imgW="2082800" imgH="368300" progId="Equation.DSMT4">
                  <p:embed/>
                  <p:pic>
                    <p:nvPicPr>
                      <p:cNvPr id="0" name=""/>
                      <p:cNvPicPr/>
                      <p:nvPr/>
                    </p:nvPicPr>
                    <p:blipFill>
                      <a:blip r:embed="rId6"/>
                      <a:stretch>
                        <a:fillRect/>
                      </a:stretch>
                    </p:blipFill>
                    <p:spPr>
                      <a:xfrm>
                        <a:off x="4191000" y="2057400"/>
                        <a:ext cx="4886325" cy="863600"/>
                      </a:xfrm>
                      <a:prstGeom prst="rect">
                        <a:avLst/>
                      </a:prstGeom>
                    </p:spPr>
                  </p:pic>
                </p:oleObj>
              </mc:Fallback>
            </mc:AlternateContent>
          </a:graphicData>
        </a:graphic>
      </p:graphicFrame>
      <p:sp>
        <p:nvSpPr>
          <p:cNvPr id="6" name="TextBox 5"/>
          <p:cNvSpPr txBox="1"/>
          <p:nvPr/>
        </p:nvSpPr>
        <p:spPr>
          <a:xfrm>
            <a:off x="152400" y="1600200"/>
            <a:ext cx="8915400" cy="5835444"/>
          </a:xfrm>
          <a:prstGeom prst="rect">
            <a:avLst/>
          </a:prstGeom>
          <a:noFill/>
        </p:spPr>
        <p:txBody>
          <a:bodyPr wrap="square" rtlCol="0">
            <a:spAutoFit/>
          </a:bodyPr>
          <a:lstStyle/>
          <a:p>
            <a:pPr>
              <a:lnSpc>
                <a:spcPct val="130000"/>
              </a:lnSpc>
            </a:pPr>
            <a:r>
              <a:rPr lang="en-US" sz="2400" dirty="0" smtClean="0">
                <a:latin typeface="Calibri"/>
                <a:cs typeface="Calibri"/>
              </a:rPr>
              <a:t>Consider the problem of allocating </a:t>
            </a:r>
            <a:r>
              <a:rPr lang="en-US" sz="2400" i="1" dirty="0" smtClean="0">
                <a:latin typeface="Calibri"/>
                <a:cs typeface="Calibri"/>
              </a:rPr>
              <a:t>K</a:t>
            </a:r>
            <a:r>
              <a:rPr lang="en-US" sz="2400" dirty="0" smtClean="0">
                <a:latin typeface="Calibri"/>
                <a:cs typeface="Calibri"/>
              </a:rPr>
              <a:t> extra blank spaces to </a:t>
            </a:r>
            <a:r>
              <a:rPr lang="en-US" sz="2400" i="1" dirty="0" smtClean="0">
                <a:latin typeface="Calibri"/>
                <a:cs typeface="Calibri"/>
              </a:rPr>
              <a:t>m</a:t>
            </a:r>
            <a:r>
              <a:rPr lang="en-US" sz="2400" dirty="0" smtClean="0">
                <a:latin typeface="Calibri"/>
                <a:cs typeface="Calibri"/>
              </a:rPr>
              <a:t> lines.</a:t>
            </a:r>
          </a:p>
          <a:p>
            <a:pPr>
              <a:lnSpc>
                <a:spcPct val="130000"/>
              </a:lnSpc>
            </a:pPr>
            <a:r>
              <a:rPr lang="en-US" sz="2400" dirty="0" smtClean="0">
                <a:latin typeface="Calibri"/>
                <a:cs typeface="Calibri"/>
              </a:rPr>
              <a:t>If we use the” badness” function      </a:t>
            </a:r>
          </a:p>
          <a:p>
            <a:pPr>
              <a:lnSpc>
                <a:spcPct val="130000"/>
              </a:lnSpc>
            </a:pPr>
            <a:r>
              <a:rPr lang="en-US" sz="2400" dirty="0" smtClean="0">
                <a:latin typeface="Calibri"/>
                <a:cs typeface="Calibri"/>
              </a:rPr>
              <a:t>then solving</a:t>
            </a:r>
          </a:p>
          <a:p>
            <a:pPr>
              <a:lnSpc>
                <a:spcPct val="130000"/>
              </a:lnSpc>
            </a:pPr>
            <a:endParaRPr lang="en-US" sz="2400" dirty="0">
              <a:latin typeface="Calibri"/>
              <a:cs typeface="Calibri"/>
            </a:endParaRPr>
          </a:p>
          <a:p>
            <a:pPr>
              <a:lnSpc>
                <a:spcPct val="130000"/>
              </a:lnSpc>
            </a:pPr>
            <a:endParaRPr lang="en-US" sz="2400" dirty="0" smtClean="0">
              <a:latin typeface="Calibri"/>
              <a:cs typeface="Calibri"/>
            </a:endParaRPr>
          </a:p>
          <a:p>
            <a:pPr>
              <a:lnSpc>
                <a:spcPct val="130000"/>
              </a:lnSpc>
            </a:pPr>
            <a:r>
              <a:rPr lang="en-US" sz="2400" dirty="0" smtClean="0">
                <a:latin typeface="Calibri"/>
                <a:cs typeface="Calibri"/>
              </a:rPr>
              <a:t>gets us that                                         at the optimum. Hence this cost function is reduced not only when the total number of extra blank spaces is reduces, but also when our extra blanks are </a:t>
            </a:r>
            <a:r>
              <a:rPr lang="en-US" sz="2400" dirty="0">
                <a:solidFill>
                  <a:srgbClr val="FF0000"/>
                </a:solidFill>
                <a:cs typeface="Calibri"/>
              </a:rPr>
              <a:t>distributed more evenly</a:t>
            </a:r>
            <a:r>
              <a:rPr lang="en-US" sz="2400" dirty="0">
                <a:cs typeface="Calibri"/>
              </a:rPr>
              <a:t> among </a:t>
            </a:r>
            <a:r>
              <a:rPr lang="en-US" sz="2400" dirty="0" smtClean="0">
                <a:latin typeface="Calibri"/>
                <a:cs typeface="Calibri"/>
              </a:rPr>
              <a:t>the lines. This property holds when the square is replaced by any value  a&gt;1.</a:t>
            </a:r>
            <a:endParaRPr lang="en-US" sz="2400" dirty="0">
              <a:latin typeface="Calibri"/>
              <a:cs typeface="Calibri"/>
            </a:endParaRPr>
          </a:p>
          <a:p>
            <a:pPr>
              <a:lnSpc>
                <a:spcPct val="130000"/>
              </a:lnSpc>
            </a:pPr>
            <a:endParaRPr lang="en-US" sz="2400" dirty="0" smtClean="0">
              <a:latin typeface="Calibri"/>
              <a:cs typeface="Calibri"/>
            </a:endParaRPr>
          </a:p>
          <a:p>
            <a:pPr>
              <a:lnSpc>
                <a:spcPct val="130000"/>
              </a:lnSpc>
            </a:pPr>
            <a:endParaRPr lang="en-US" sz="2400" dirty="0" smtClean="0">
              <a:latin typeface="Calibri"/>
              <a:cs typeface="Calibri"/>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784602713"/>
              </p:ext>
            </p:extLst>
          </p:nvPr>
        </p:nvGraphicFramePr>
        <p:xfrm>
          <a:off x="1295400" y="3200400"/>
          <a:ext cx="3635375" cy="863600"/>
        </p:xfrm>
        <a:graphic>
          <a:graphicData uri="http://schemas.openxmlformats.org/presentationml/2006/ole">
            <mc:AlternateContent xmlns:mc="http://schemas.openxmlformats.org/markup-compatibility/2006">
              <mc:Choice xmlns:v="urn:schemas-microsoft-com:vml" Requires="v">
                <p:oleObj spid="_x0000_s51224" name="Equation" r:id="rId7" imgW="1549400" imgH="368300" progId="Equation.DSMT4">
                  <p:embed/>
                </p:oleObj>
              </mc:Choice>
              <mc:Fallback>
                <p:oleObj name="Equation" r:id="rId7" imgW="1549400" imgH="368300" progId="Equation.DSMT4">
                  <p:embed/>
                  <p:pic>
                    <p:nvPicPr>
                      <p:cNvPr id="0" name=""/>
                      <p:cNvPicPr/>
                      <p:nvPr/>
                    </p:nvPicPr>
                    <p:blipFill>
                      <a:blip r:embed="rId8"/>
                      <a:stretch>
                        <a:fillRect/>
                      </a:stretch>
                    </p:blipFill>
                    <p:spPr>
                      <a:xfrm>
                        <a:off x="1295400" y="3200400"/>
                        <a:ext cx="3635375" cy="8636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50605838"/>
              </p:ext>
            </p:extLst>
          </p:nvPr>
        </p:nvGraphicFramePr>
        <p:xfrm>
          <a:off x="1900238" y="4095750"/>
          <a:ext cx="2443162" cy="476250"/>
        </p:xfrm>
        <a:graphic>
          <a:graphicData uri="http://schemas.openxmlformats.org/presentationml/2006/ole">
            <mc:AlternateContent xmlns:mc="http://schemas.openxmlformats.org/markup-compatibility/2006">
              <mc:Choice xmlns:v="urn:schemas-microsoft-com:vml" Requires="v">
                <p:oleObj spid="_x0000_s51225" name="Equation" r:id="rId9" imgW="1041400" imgH="203200" progId="Equation.3">
                  <p:embed/>
                </p:oleObj>
              </mc:Choice>
              <mc:Fallback>
                <p:oleObj name="Equation" r:id="rId9" imgW="1041400" imgH="203200" progId="Equation.3">
                  <p:embed/>
                  <p:pic>
                    <p:nvPicPr>
                      <p:cNvPr id="0" name=""/>
                      <p:cNvPicPr/>
                      <p:nvPr/>
                    </p:nvPicPr>
                    <p:blipFill>
                      <a:blip r:embed="rId10"/>
                      <a:stretch>
                        <a:fillRect/>
                      </a:stretch>
                    </p:blipFill>
                    <p:spPr>
                      <a:xfrm>
                        <a:off x="1900238" y="4095750"/>
                        <a:ext cx="2443162" cy="476250"/>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3241643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619672" y="871118"/>
            <a:ext cx="6588224" cy="1373607"/>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1877312915"/>
              </p:ext>
            </p:extLst>
          </p:nvPr>
        </p:nvGraphicFramePr>
        <p:xfrm>
          <a:off x="1068388" y="3171977"/>
          <a:ext cx="6899275" cy="1158875"/>
        </p:xfrm>
        <a:graphic>
          <a:graphicData uri="http://schemas.openxmlformats.org/presentationml/2006/ole">
            <mc:AlternateContent xmlns:mc="http://schemas.openxmlformats.org/markup-compatibility/2006">
              <mc:Choice xmlns:v="urn:schemas-microsoft-com:vml" Requires="v">
                <p:oleObj spid="_x0000_s52246" name="Equation" r:id="rId5" imgW="3479800" imgH="584200" progId="Equation.DSMT4">
                  <p:embed/>
                </p:oleObj>
              </mc:Choice>
              <mc:Fallback>
                <p:oleObj name="Equation" r:id="rId5" imgW="3479800" imgH="584200" progId="Equation.DSMT4">
                  <p:embed/>
                  <p:pic>
                    <p:nvPicPr>
                      <p:cNvPr id="0" name=""/>
                      <p:cNvPicPr/>
                      <p:nvPr/>
                    </p:nvPicPr>
                    <p:blipFill>
                      <a:blip r:embed="rId6"/>
                      <a:stretch>
                        <a:fillRect/>
                      </a:stretch>
                    </p:blipFill>
                    <p:spPr>
                      <a:xfrm>
                        <a:off x="1068388" y="3171977"/>
                        <a:ext cx="6899275" cy="1158875"/>
                      </a:xfrm>
                      <a:prstGeom prst="rect">
                        <a:avLst/>
                      </a:prstGeom>
                    </p:spPr>
                  </p:pic>
                </p:oleObj>
              </mc:Fallback>
            </mc:AlternateContent>
          </a:graphicData>
        </a:graphic>
      </p:graphicFrame>
      <p:sp>
        <p:nvSpPr>
          <p:cNvPr id="13" name="TextBox 12"/>
          <p:cNvSpPr txBox="1"/>
          <p:nvPr/>
        </p:nvSpPr>
        <p:spPr>
          <a:xfrm>
            <a:off x="74612" y="4953000"/>
            <a:ext cx="5845495" cy="523220"/>
          </a:xfrm>
          <a:prstGeom prst="rect">
            <a:avLst/>
          </a:prstGeom>
          <a:noFill/>
        </p:spPr>
        <p:txBody>
          <a:bodyPr wrap="none" rtlCol="0">
            <a:spAutoFit/>
          </a:bodyPr>
          <a:lstStyle/>
          <a:p>
            <a:r>
              <a:rPr lang="en-US" sz="2800" dirty="0" smtClean="0">
                <a:solidFill>
                  <a:srgbClr val="3366FF"/>
                </a:solidFill>
                <a:latin typeface="Calibri"/>
                <a:cs typeface="Calibri"/>
              </a:rPr>
              <a:t>Goal: split words into lines to minimize </a:t>
            </a:r>
          </a:p>
        </p:txBody>
      </p:sp>
      <p:graphicFrame>
        <p:nvGraphicFramePr>
          <p:cNvPr id="14" name="Object 13"/>
          <p:cNvGraphicFramePr>
            <a:graphicFrameLocks noChangeAspect="1"/>
          </p:cNvGraphicFramePr>
          <p:nvPr>
            <p:extLst>
              <p:ext uri="{D42A27DB-BD31-4B8C-83A1-F6EECF244321}">
                <p14:modId xmlns:p14="http://schemas.microsoft.com/office/powerpoint/2010/main" val="2318476675"/>
              </p:ext>
            </p:extLst>
          </p:nvPr>
        </p:nvGraphicFramePr>
        <p:xfrm>
          <a:off x="5715000" y="4953000"/>
          <a:ext cx="3028950" cy="869950"/>
        </p:xfrm>
        <a:graphic>
          <a:graphicData uri="http://schemas.openxmlformats.org/presentationml/2006/ole">
            <mc:AlternateContent xmlns:mc="http://schemas.openxmlformats.org/markup-compatibility/2006">
              <mc:Choice xmlns:v="urn:schemas-microsoft-com:vml" Requires="v">
                <p:oleObj spid="_x0000_s52247" name="Equation" r:id="rId7" imgW="1282700" imgH="368300" progId="Equation.DSMT4">
                  <p:embed/>
                </p:oleObj>
              </mc:Choice>
              <mc:Fallback>
                <p:oleObj name="Equation" r:id="rId7" imgW="1282700" imgH="368300" progId="Equation.DSMT4">
                  <p:embed/>
                  <p:pic>
                    <p:nvPicPr>
                      <p:cNvPr id="0" name=""/>
                      <p:cNvPicPr/>
                      <p:nvPr/>
                    </p:nvPicPr>
                    <p:blipFill>
                      <a:blip r:embed="rId8"/>
                      <a:stretch>
                        <a:fillRect/>
                      </a:stretch>
                    </p:blipFill>
                    <p:spPr>
                      <a:xfrm>
                        <a:off x="5715000" y="4953000"/>
                        <a:ext cx="3028950" cy="869950"/>
                      </a:xfrm>
                      <a:prstGeom prst="rect">
                        <a:avLst/>
                      </a:prstGeom>
                    </p:spPr>
                  </p:pic>
                </p:oleObj>
              </mc:Fallback>
            </mc:AlternateContent>
          </a:graphicData>
        </a:graphic>
      </p:graphicFrame>
      <p:sp>
        <p:nvSpPr>
          <p:cNvPr id="11" name="TextBox 10"/>
          <p:cNvSpPr txBox="1"/>
          <p:nvPr/>
        </p:nvSpPr>
        <p:spPr>
          <a:xfrm>
            <a:off x="228600" y="5715000"/>
            <a:ext cx="4423056" cy="523220"/>
          </a:xfrm>
          <a:prstGeom prst="rect">
            <a:avLst/>
          </a:prstGeom>
          <a:noFill/>
        </p:spPr>
        <p:txBody>
          <a:bodyPr wrap="none" rtlCol="0">
            <a:spAutoFit/>
          </a:bodyPr>
          <a:lstStyle/>
          <a:p>
            <a:r>
              <a:rPr lang="en-US" sz="2800" dirty="0" smtClean="0">
                <a:solidFill>
                  <a:srgbClr val="FF0000"/>
                </a:solidFill>
                <a:latin typeface="Calibri"/>
                <a:cs typeface="Calibri"/>
              </a:rPr>
              <a:t>Which are the DP equations?</a:t>
            </a:r>
          </a:p>
        </p:txBody>
      </p:sp>
      <p:sp>
        <p:nvSpPr>
          <p:cNvPr id="7" name="Content Placeholder 6"/>
          <p:cNvSpPr>
            <a:spLocks noGrp="1"/>
          </p:cNvSpPr>
          <p:nvPr>
            <p:ph idx="1"/>
          </p:nvPr>
        </p:nvSpPr>
        <p:spPr>
          <a:xfrm>
            <a:off x="125072" y="188641"/>
            <a:ext cx="8733950" cy="2983336"/>
          </a:xfrm>
        </p:spPr>
        <p:txBody>
          <a:bodyPr>
            <a:normAutofit fontScale="85000" lnSpcReduction="10000"/>
          </a:bodyPr>
          <a:lstStyle/>
          <a:p>
            <a:r>
              <a:rPr lang="en-US" dirty="0" smtClean="0"/>
              <a:t>We are given a sequence of </a:t>
            </a:r>
            <a:r>
              <a:rPr lang="en-US" i="1" dirty="0" smtClean="0"/>
              <a:t>n</a:t>
            </a:r>
            <a:r>
              <a:rPr lang="en-US" dirty="0" smtClean="0"/>
              <a:t> words (different lengths)</a:t>
            </a:r>
          </a:p>
          <a:p>
            <a:endParaRPr lang="en-US" dirty="0" smtClean="0">
              <a:cs typeface="Calibri"/>
            </a:endParaRPr>
          </a:p>
          <a:p>
            <a:endParaRPr lang="en-US" dirty="0" smtClean="0">
              <a:cs typeface="Calibri"/>
            </a:endParaRPr>
          </a:p>
          <a:p>
            <a:endParaRPr lang="en-US" dirty="0" smtClean="0">
              <a:cs typeface="Calibri"/>
            </a:endParaRPr>
          </a:p>
          <a:p>
            <a:r>
              <a:rPr lang="en-US" i="1" dirty="0" smtClean="0">
                <a:cs typeface="Calibri"/>
              </a:rPr>
              <a:t>length</a:t>
            </a:r>
            <a:r>
              <a:rPr lang="en-US" dirty="0">
                <a:cs typeface="Calibri"/>
              </a:rPr>
              <a:t>(</a:t>
            </a:r>
            <a:r>
              <a:rPr lang="en-US" i="1" dirty="0" err="1">
                <a:cs typeface="Calibri"/>
              </a:rPr>
              <a:t>i</a:t>
            </a:r>
            <a:r>
              <a:rPr lang="en-US" dirty="0" err="1">
                <a:cs typeface="Calibri"/>
              </a:rPr>
              <a:t>,</a:t>
            </a:r>
            <a:r>
              <a:rPr lang="en-US" i="1" dirty="0" err="1">
                <a:cs typeface="Calibri"/>
              </a:rPr>
              <a:t>j</a:t>
            </a:r>
            <a:r>
              <a:rPr lang="en-US" dirty="0">
                <a:cs typeface="Calibri"/>
              </a:rPr>
              <a:t>)</a:t>
            </a:r>
            <a:r>
              <a:rPr lang="en-US" dirty="0" smtClean="0">
                <a:cs typeface="Calibri"/>
              </a:rPr>
              <a:t>=total useful space </a:t>
            </a:r>
            <a:r>
              <a:rPr lang="en-US" dirty="0">
                <a:cs typeface="Calibri"/>
              </a:rPr>
              <a:t>needed for words </a:t>
            </a:r>
            <a:r>
              <a:rPr lang="en-US" i="1" dirty="0" err="1">
                <a:cs typeface="Calibri"/>
              </a:rPr>
              <a:t>i</a:t>
            </a:r>
            <a:r>
              <a:rPr lang="en-US" dirty="0">
                <a:cs typeface="Calibri"/>
              </a:rPr>
              <a:t>,…,</a:t>
            </a:r>
            <a:r>
              <a:rPr lang="en-US" i="1" dirty="0">
                <a:cs typeface="Calibri"/>
              </a:rPr>
              <a:t>j</a:t>
            </a:r>
            <a:r>
              <a:rPr lang="en-US" dirty="0">
                <a:cs typeface="Calibri"/>
              </a:rPr>
              <a:t>-1 </a:t>
            </a:r>
          </a:p>
        </p:txBody>
      </p:sp>
      <p:graphicFrame>
        <p:nvGraphicFramePr>
          <p:cNvPr id="12" name="Object 11"/>
          <p:cNvGraphicFramePr>
            <a:graphicFrameLocks noChangeAspect="1"/>
          </p:cNvGraphicFramePr>
          <p:nvPr>
            <p:extLst>
              <p:ext uri="{D42A27DB-BD31-4B8C-83A1-F6EECF244321}">
                <p14:modId xmlns:p14="http://schemas.microsoft.com/office/powerpoint/2010/main" val="3952468316"/>
              </p:ext>
            </p:extLst>
          </p:nvPr>
        </p:nvGraphicFramePr>
        <p:xfrm>
          <a:off x="130175" y="1181100"/>
          <a:ext cx="1489075" cy="673100"/>
        </p:xfrm>
        <a:graphic>
          <a:graphicData uri="http://schemas.openxmlformats.org/presentationml/2006/ole">
            <mc:AlternateContent xmlns:mc="http://schemas.openxmlformats.org/markup-compatibility/2006">
              <mc:Choice xmlns:v="urn:schemas-microsoft-com:vml" Requires="v">
                <p:oleObj spid="_x0000_s52248" name="Equation" r:id="rId9" imgW="927100" imgH="419100" progId="Equation.DSMT4">
                  <p:embed/>
                </p:oleObj>
              </mc:Choice>
              <mc:Fallback>
                <p:oleObj name="Equation" r:id="rId9" imgW="927100" imgH="419100" progId="Equation.DSMT4">
                  <p:embed/>
                  <p:pic>
                    <p:nvPicPr>
                      <p:cNvPr id="0" name=""/>
                      <p:cNvPicPr/>
                      <p:nvPr/>
                    </p:nvPicPr>
                    <p:blipFill>
                      <a:blip r:embed="rId10"/>
                      <a:stretch>
                        <a:fillRect/>
                      </a:stretch>
                    </p:blipFill>
                    <p:spPr>
                      <a:xfrm>
                        <a:off x="130175" y="1181100"/>
                        <a:ext cx="1489075" cy="6731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693167635"/>
              </p:ext>
            </p:extLst>
          </p:nvPr>
        </p:nvGraphicFramePr>
        <p:xfrm>
          <a:off x="3351213" y="871118"/>
          <a:ext cx="1801812" cy="412750"/>
        </p:xfrm>
        <a:graphic>
          <a:graphicData uri="http://schemas.openxmlformats.org/presentationml/2006/ole">
            <mc:AlternateContent xmlns:mc="http://schemas.openxmlformats.org/markup-compatibility/2006">
              <mc:Choice xmlns:v="urn:schemas-microsoft-com:vml" Requires="v">
                <p:oleObj spid="_x0000_s52249" name="Equation" r:id="rId11" imgW="889000" imgH="203200" progId="Equation.3">
                  <p:embed/>
                </p:oleObj>
              </mc:Choice>
              <mc:Fallback>
                <p:oleObj name="Equation" r:id="rId11" imgW="889000" imgH="203200" progId="Equation.3">
                  <p:embed/>
                  <p:pic>
                    <p:nvPicPr>
                      <p:cNvPr id="0" name=""/>
                      <p:cNvPicPr/>
                      <p:nvPr/>
                    </p:nvPicPr>
                    <p:blipFill>
                      <a:blip r:embed="rId12"/>
                      <a:stretch>
                        <a:fillRect/>
                      </a:stretch>
                    </p:blipFill>
                    <p:spPr>
                      <a:xfrm>
                        <a:off x="3351213" y="871118"/>
                        <a:ext cx="1801812" cy="412750"/>
                      </a:xfrm>
                      <a:prstGeom prst="rect">
                        <a:avLst/>
                      </a:prstGeom>
                    </p:spPr>
                  </p:pic>
                </p:oleObj>
              </mc:Fallback>
            </mc:AlternateContent>
          </a:graphicData>
        </a:graphic>
      </p:graphicFrame>
      <p:sp>
        <p:nvSpPr>
          <p:cNvPr id="19" name="Footer Placeholder 18"/>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2755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899191" cy="5981125"/>
          </a:xfrm>
          <a:prstGeom prst="rect">
            <a:avLst/>
          </a:prstGeom>
          <a:noFill/>
        </p:spPr>
        <p:txBody>
          <a:bodyPr wrap="none" rtlCol="0">
            <a:spAutoFit/>
          </a:bodyPr>
          <a:lstStyle/>
          <a:p>
            <a:r>
              <a:rPr lang="en-US" sz="2800" dirty="0" smtClean="0">
                <a:latin typeface="Calibri"/>
                <a:cs typeface="Calibri"/>
              </a:rPr>
              <a:t>DP[</a:t>
            </a:r>
            <a:r>
              <a:rPr lang="en-US" sz="2800" i="1" dirty="0" err="1" smtClean="0">
                <a:latin typeface="Calibri"/>
                <a:cs typeface="Calibri"/>
              </a:rPr>
              <a:t>i</a:t>
            </a:r>
            <a:r>
              <a:rPr lang="en-US" sz="2800" dirty="0" smtClean="0">
                <a:latin typeface="Calibri"/>
                <a:cs typeface="Calibri"/>
              </a:rPr>
              <a:t>]: minimum possible cost for words[</a:t>
            </a:r>
            <a:r>
              <a:rPr lang="en-US" sz="2800" i="1" dirty="0" smtClean="0">
                <a:latin typeface="Calibri"/>
                <a:cs typeface="Calibri"/>
              </a:rPr>
              <a:t>i</a:t>
            </a:r>
            <a:r>
              <a:rPr lang="en-US" sz="2800" dirty="0" smtClean="0">
                <a:latin typeface="Calibri"/>
                <a:cs typeface="Calibri"/>
              </a:rPr>
              <a:t>..n-1 ]</a:t>
            </a:r>
          </a:p>
          <a:p>
            <a:r>
              <a:rPr lang="en-US" sz="2800" dirty="0" smtClean="0">
                <a:latin typeface="Calibri"/>
                <a:cs typeface="Calibri"/>
              </a:rPr>
              <a:t>    sub-problem = suffix of [0..n-1],  # of sub-problems = </a:t>
            </a:r>
            <a:r>
              <a:rPr lang="el-GR" sz="2800" dirty="0" smtClean="0">
                <a:latin typeface="Calibri"/>
                <a:cs typeface="Calibri"/>
              </a:rPr>
              <a:t>Θ</a:t>
            </a:r>
            <a:r>
              <a:rPr lang="en-US" sz="2800" dirty="0" smtClean="0">
                <a:latin typeface="Calibri"/>
                <a:cs typeface="Calibri"/>
              </a:rPr>
              <a:t>(</a:t>
            </a:r>
            <a:r>
              <a:rPr lang="en-US" sz="2800" i="1" dirty="0" smtClean="0">
                <a:latin typeface="Calibri"/>
                <a:cs typeface="Calibri"/>
              </a:rPr>
              <a:t>n</a:t>
            </a:r>
            <a:r>
              <a:rPr lang="en-US" sz="2800" dirty="0" smtClean="0">
                <a:latin typeface="Calibri"/>
                <a:cs typeface="Calibri"/>
              </a:rPr>
              <a:t>)</a:t>
            </a:r>
          </a:p>
          <a:p>
            <a:endParaRPr lang="en-US" sz="2800" dirty="0">
              <a:latin typeface="Calibri"/>
              <a:cs typeface="Calibri"/>
            </a:endParaRPr>
          </a:p>
          <a:p>
            <a:pPr>
              <a:lnSpc>
                <a:spcPct val="60000"/>
              </a:lnSpc>
            </a:pPr>
            <a:r>
              <a:rPr lang="en-US" sz="2800" dirty="0" smtClean="0">
                <a:latin typeface="Calibri"/>
                <a:cs typeface="Calibri"/>
              </a:rPr>
              <a:t>Guessing: </a:t>
            </a:r>
            <a:r>
              <a:rPr lang="en-US" sz="2800" i="1" dirty="0" smtClean="0">
                <a:latin typeface="Calibri"/>
                <a:cs typeface="Calibri"/>
              </a:rPr>
              <a:t>j </a:t>
            </a:r>
            <a:r>
              <a:rPr lang="en-US" sz="2800" dirty="0" smtClean="0">
                <a:latin typeface="Calibri"/>
                <a:cs typeface="Calibri"/>
              </a:rPr>
              <a:t>= where to end first line,  # of choices = </a:t>
            </a:r>
            <a:r>
              <a:rPr lang="en-US" sz="2800" i="1" dirty="0" smtClean="0">
                <a:latin typeface="Calibri"/>
                <a:cs typeface="Calibri"/>
              </a:rPr>
              <a:t>n-</a:t>
            </a:r>
            <a:r>
              <a:rPr lang="en-US" sz="2800" i="1" dirty="0" err="1" smtClean="0">
                <a:latin typeface="Calibri"/>
                <a:cs typeface="Calibri"/>
              </a:rPr>
              <a:t>i</a:t>
            </a:r>
            <a:endParaRPr lang="en-US" sz="2800" dirty="0" smtClean="0">
              <a:latin typeface="Calibri"/>
              <a:cs typeface="Calibri"/>
            </a:endParaRPr>
          </a:p>
          <a:p>
            <a:endParaRPr lang="en-US" sz="2800" dirty="0">
              <a:latin typeface="Calibri"/>
              <a:cs typeface="Calibri"/>
            </a:endParaRPr>
          </a:p>
          <a:p>
            <a:pPr>
              <a:lnSpc>
                <a:spcPct val="60000"/>
              </a:lnSpc>
            </a:pPr>
            <a:endParaRPr lang="en-US" sz="2800" dirty="0" smtClean="0">
              <a:latin typeface="Calibri"/>
              <a:cs typeface="Calibri"/>
            </a:endParaRPr>
          </a:p>
          <a:p>
            <a:pPr>
              <a:lnSpc>
                <a:spcPct val="60000"/>
              </a:lnSpc>
            </a:pPr>
            <a:endParaRPr lang="en-US" sz="2800" dirty="0">
              <a:latin typeface="Calibri"/>
              <a:cs typeface="Calibri"/>
            </a:endParaRPr>
          </a:p>
          <a:p>
            <a:pPr>
              <a:lnSpc>
                <a:spcPct val="60000"/>
              </a:lnSpc>
            </a:pPr>
            <a:endParaRPr lang="en-US" sz="2800" dirty="0" smtClean="0">
              <a:latin typeface="Calibri"/>
              <a:cs typeface="Calibri"/>
            </a:endParaRPr>
          </a:p>
          <a:p>
            <a:pPr>
              <a:lnSpc>
                <a:spcPct val="60000"/>
              </a:lnSpc>
            </a:pPr>
            <a:endParaRPr lang="en-US" sz="2800" dirty="0">
              <a:latin typeface="Calibri"/>
              <a:cs typeface="Calibri"/>
            </a:endParaRPr>
          </a:p>
          <a:p>
            <a:pPr>
              <a:lnSpc>
                <a:spcPct val="60000"/>
              </a:lnSpc>
            </a:pPr>
            <a:endParaRPr lang="en-US" sz="2800" dirty="0" smtClean="0">
              <a:latin typeface="Calibri"/>
              <a:cs typeface="Calibri"/>
            </a:endParaRPr>
          </a:p>
          <a:p>
            <a:pPr>
              <a:lnSpc>
                <a:spcPct val="60000"/>
              </a:lnSpc>
            </a:pPr>
            <a:endParaRPr lang="en-US" sz="2800" dirty="0">
              <a:latin typeface="Calibri"/>
              <a:cs typeface="Calibri"/>
            </a:endParaRPr>
          </a:p>
          <a:p>
            <a:pPr>
              <a:lnSpc>
                <a:spcPct val="60000"/>
              </a:lnSpc>
            </a:pPr>
            <a:endParaRPr lang="en-US" sz="2800" dirty="0" smtClean="0">
              <a:latin typeface="Calibri"/>
              <a:cs typeface="Calibri"/>
            </a:endParaRPr>
          </a:p>
          <a:p>
            <a:pPr>
              <a:lnSpc>
                <a:spcPct val="60000"/>
              </a:lnSpc>
            </a:pPr>
            <a:endParaRPr lang="en-US" sz="2800" dirty="0" smtClean="0">
              <a:latin typeface="Calibri"/>
              <a:cs typeface="Calibri"/>
            </a:endParaRPr>
          </a:p>
          <a:p>
            <a:pPr>
              <a:lnSpc>
                <a:spcPct val="60000"/>
              </a:lnSpc>
            </a:pPr>
            <a:r>
              <a:rPr lang="en-US" sz="2800" dirty="0" smtClean="0">
                <a:latin typeface="Calibri"/>
                <a:cs typeface="Calibri"/>
              </a:rPr>
              <a:t>Recurrence: </a:t>
            </a:r>
            <a:endParaRPr lang="el-GR" sz="2800" dirty="0" smtClean="0">
              <a:latin typeface="Calibri"/>
              <a:cs typeface="Calibri"/>
            </a:endParaRPr>
          </a:p>
          <a:p>
            <a:pPr>
              <a:lnSpc>
                <a:spcPct val="60000"/>
              </a:lnSpc>
            </a:pPr>
            <a:endParaRPr lang="el-GR" sz="2800" dirty="0">
              <a:latin typeface="Calibri"/>
              <a:cs typeface="Calibri"/>
            </a:endParaRPr>
          </a:p>
          <a:p>
            <a:pPr>
              <a:lnSpc>
                <a:spcPct val="60000"/>
              </a:lnSpc>
            </a:pPr>
            <a:endParaRPr lang="el-GR" sz="2800" dirty="0" smtClean="0">
              <a:latin typeface="Calibri"/>
              <a:cs typeface="Calibri"/>
            </a:endParaRPr>
          </a:p>
          <a:p>
            <a:pPr>
              <a:lnSpc>
                <a:spcPct val="60000"/>
              </a:lnSpc>
            </a:pPr>
            <a:endParaRPr lang="el-GR" sz="2800" dirty="0">
              <a:latin typeface="Calibri"/>
              <a:cs typeface="Calibri"/>
            </a:endParaRPr>
          </a:p>
          <a:p>
            <a:pPr>
              <a:lnSpc>
                <a:spcPct val="60000"/>
              </a:lnSpc>
            </a:pPr>
            <a:endParaRPr lang="el-GR" sz="2800" dirty="0" smtClean="0">
              <a:latin typeface="Calibri"/>
              <a:cs typeface="Calibri"/>
            </a:endParaRPr>
          </a:p>
          <a:p>
            <a:pPr>
              <a:lnSpc>
                <a:spcPct val="60000"/>
              </a:lnSpc>
            </a:pPr>
            <a:endParaRPr lang="el-GR" sz="2800" dirty="0">
              <a:latin typeface="Calibri"/>
              <a:cs typeface="Calibri"/>
            </a:endParaRPr>
          </a:p>
          <a:p>
            <a:pPr>
              <a:lnSpc>
                <a:spcPct val="60000"/>
              </a:lnSpc>
            </a:pPr>
            <a:endParaRPr lang="el-GR" sz="2800"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53725674"/>
              </p:ext>
            </p:extLst>
          </p:nvPr>
        </p:nvGraphicFramePr>
        <p:xfrm>
          <a:off x="152400" y="793750"/>
          <a:ext cx="476250" cy="349250"/>
        </p:xfrm>
        <a:graphic>
          <a:graphicData uri="http://schemas.openxmlformats.org/presentationml/2006/ole">
            <mc:AlternateContent xmlns:mc="http://schemas.openxmlformats.org/markup-compatibility/2006">
              <mc:Choice xmlns:v="urn:schemas-microsoft-com:vml" Requires="v">
                <p:oleObj spid="_x0000_s53260" name="Equation" r:id="rId4" imgW="190500" imgH="139700" progId="Equation.DSMT4">
                  <p:embed/>
                </p:oleObj>
              </mc:Choice>
              <mc:Fallback>
                <p:oleObj name="Equation" r:id="rId4" imgW="190500" imgH="139700" progId="Equation.DSMT4">
                  <p:embed/>
                  <p:pic>
                    <p:nvPicPr>
                      <p:cNvPr id="0" name=""/>
                      <p:cNvPicPr/>
                      <p:nvPr/>
                    </p:nvPicPr>
                    <p:blipFill>
                      <a:blip r:embed="rId5"/>
                      <a:stretch>
                        <a:fillRect/>
                      </a:stretch>
                    </p:blipFill>
                    <p:spPr>
                      <a:xfrm>
                        <a:off x="152400" y="793750"/>
                        <a:ext cx="476250" cy="3492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43757076"/>
              </p:ext>
            </p:extLst>
          </p:nvPr>
        </p:nvGraphicFramePr>
        <p:xfrm>
          <a:off x="206375" y="4721659"/>
          <a:ext cx="8699500" cy="969962"/>
        </p:xfrm>
        <a:graphic>
          <a:graphicData uri="http://schemas.openxmlformats.org/presentationml/2006/ole">
            <mc:AlternateContent xmlns:mc="http://schemas.openxmlformats.org/markup-compatibility/2006">
              <mc:Choice xmlns:v="urn:schemas-microsoft-com:vml" Requires="v">
                <p:oleObj spid="_x0000_s53261" name="Equation" r:id="rId6" imgW="3873500" imgH="431800" progId="Equation.3">
                  <p:embed/>
                </p:oleObj>
              </mc:Choice>
              <mc:Fallback>
                <p:oleObj name="Equation" r:id="rId6" imgW="3873500" imgH="431800" progId="Equation.3">
                  <p:embed/>
                  <p:pic>
                    <p:nvPicPr>
                      <p:cNvPr id="0" name=""/>
                      <p:cNvPicPr/>
                      <p:nvPr/>
                    </p:nvPicPr>
                    <p:blipFill>
                      <a:blip r:embed="rId7"/>
                      <a:stretch>
                        <a:fillRect/>
                      </a:stretch>
                    </p:blipFill>
                    <p:spPr>
                      <a:xfrm>
                        <a:off x="206375" y="4721659"/>
                        <a:ext cx="8699500" cy="969962"/>
                      </a:xfrm>
                      <a:prstGeom prst="rect">
                        <a:avLst/>
                      </a:prstGeom>
                    </p:spPr>
                  </p:pic>
                </p:oleObj>
              </mc:Fallback>
            </mc:AlternateContent>
          </a:graphicData>
        </a:graphic>
      </p:graphicFrame>
      <p:pic>
        <p:nvPicPr>
          <p:cNvPr id="4" name="Picture 3"/>
          <p:cNvPicPr>
            <a:picLocks noChangeAspect="1"/>
          </p:cNvPicPr>
          <p:nvPr/>
        </p:nvPicPr>
        <p:blipFill>
          <a:blip r:embed="rId8"/>
          <a:stretch>
            <a:fillRect/>
          </a:stretch>
        </p:blipFill>
        <p:spPr>
          <a:xfrm>
            <a:off x="1489363" y="2057400"/>
            <a:ext cx="6934200" cy="1930400"/>
          </a:xfrm>
          <a:prstGeom prst="rect">
            <a:avLst/>
          </a:prstGeom>
        </p:spPr>
      </p:pic>
      <p:sp>
        <p:nvSpPr>
          <p:cNvPr id="8" name="Footer Placeholder 7"/>
          <p:cNvSpPr>
            <a:spLocks noGrp="1"/>
          </p:cNvSpPr>
          <p:nvPr>
            <p:ph type="ftr" sz="quarter" idx="11"/>
          </p:nvPr>
        </p:nvSpPr>
        <p:spPr/>
        <p:txBody>
          <a:bodyPr/>
          <a:lstStyle/>
          <a:p>
            <a:r>
              <a:rPr lang="en-US" smtClean="0"/>
              <a:t>SUTD ISTD 50.004 Intro to Algorithms </a:t>
            </a:r>
            <a:endParaRPr lang="en-US"/>
          </a:p>
        </p:txBody>
      </p:sp>
      <p:sp>
        <p:nvSpPr>
          <p:cNvPr id="7" name="TextBox 6"/>
          <p:cNvSpPr txBox="1"/>
          <p:nvPr/>
        </p:nvSpPr>
        <p:spPr>
          <a:xfrm>
            <a:off x="557083" y="2492896"/>
            <a:ext cx="1162873" cy="400110"/>
          </a:xfrm>
          <a:prstGeom prst="rect">
            <a:avLst/>
          </a:prstGeom>
          <a:noFill/>
        </p:spPr>
        <p:txBody>
          <a:bodyPr wrap="none" rtlCol="0">
            <a:spAutoFit/>
          </a:bodyPr>
          <a:lstStyle/>
          <a:p>
            <a:r>
              <a:rPr lang="en-US" sz="2000" dirty="0" smtClean="0"/>
              <a:t>cost(i,j-1)</a:t>
            </a:r>
          </a:p>
        </p:txBody>
      </p:sp>
      <p:sp>
        <p:nvSpPr>
          <p:cNvPr id="10" name="TextBox 9"/>
          <p:cNvSpPr txBox="1"/>
          <p:nvPr/>
        </p:nvSpPr>
        <p:spPr>
          <a:xfrm>
            <a:off x="3711673" y="3356992"/>
            <a:ext cx="808710" cy="461665"/>
          </a:xfrm>
          <a:prstGeom prst="rect">
            <a:avLst/>
          </a:prstGeom>
          <a:noFill/>
        </p:spPr>
        <p:txBody>
          <a:bodyPr wrap="none" rtlCol="0">
            <a:spAutoFit/>
          </a:bodyPr>
          <a:lstStyle/>
          <a:p>
            <a:r>
              <a:rPr lang="en-US" sz="2400" i="1" dirty="0" smtClean="0"/>
              <a:t>DP</a:t>
            </a:r>
            <a:r>
              <a:rPr lang="en-US" sz="2400" dirty="0" smtClean="0"/>
              <a:t>(</a:t>
            </a:r>
            <a:r>
              <a:rPr lang="en-US" sz="2400" i="1" dirty="0" smtClean="0"/>
              <a:t>j</a:t>
            </a:r>
            <a:r>
              <a:rPr lang="en-US" sz="2400" dirty="0" smtClean="0"/>
              <a:t>)</a:t>
            </a:r>
          </a:p>
        </p:txBody>
      </p:sp>
      <p:cxnSp>
        <p:nvCxnSpPr>
          <p:cNvPr id="12" name="Straight Arrow Connector 11"/>
          <p:cNvCxnSpPr/>
          <p:nvPr/>
        </p:nvCxnSpPr>
        <p:spPr>
          <a:xfrm flipV="1">
            <a:off x="2123728" y="3356992"/>
            <a:ext cx="0" cy="461665"/>
          </a:xfrm>
          <a:prstGeom prst="straightConnector1">
            <a:avLst/>
          </a:prstGeom>
          <a:ln w="127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796445" y="3356992"/>
            <a:ext cx="327283" cy="461665"/>
          </a:xfrm>
          <a:prstGeom prst="rect">
            <a:avLst/>
          </a:prstGeom>
          <a:noFill/>
        </p:spPr>
        <p:txBody>
          <a:bodyPr wrap="none" rtlCol="0">
            <a:spAutoFit/>
          </a:bodyPr>
          <a:lstStyle/>
          <a:p>
            <a:r>
              <a:rPr lang="en-US" sz="2400" dirty="0" smtClean="0">
                <a:solidFill>
                  <a:srgbClr val="FF0000"/>
                </a:solidFill>
              </a:rPr>
              <a:t>?</a:t>
            </a:r>
          </a:p>
        </p:txBody>
      </p:sp>
      <p:sp>
        <p:nvSpPr>
          <p:cNvPr id="11" name="Rounded Rectangular Callout 10"/>
          <p:cNvSpPr/>
          <p:nvPr/>
        </p:nvSpPr>
        <p:spPr>
          <a:xfrm>
            <a:off x="2228273" y="5357090"/>
            <a:ext cx="3394363" cy="1123663"/>
          </a:xfrm>
          <a:prstGeom prst="wedgeRoundRectCallout">
            <a:avLst>
              <a:gd name="adj1" fmla="val -22874"/>
              <a:gd name="adj2" fmla="val -74155"/>
              <a:gd name="adj3" fmla="val 16667"/>
            </a:avLst>
          </a:prstGeom>
          <a:ln w="12700" cmpd="sng">
            <a:solidFill>
              <a:srgbClr val="000000"/>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this is known already.</a:t>
            </a:r>
          </a:p>
          <a:p>
            <a:pPr algn="ctr"/>
            <a:r>
              <a:rPr lang="en-US" dirty="0" smtClean="0"/>
              <a:t>someone should have calculated all badness() and save in a table</a:t>
            </a:r>
            <a:endParaRPr lang="en-US" dirty="0"/>
          </a:p>
        </p:txBody>
      </p:sp>
    </p:spTree>
    <p:extLst>
      <p:ext uri="{BB962C8B-B14F-4D97-AF65-F5344CB8AC3E}">
        <p14:creationId xmlns:p14="http://schemas.microsoft.com/office/powerpoint/2010/main" val="3513341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p:cNvGraphicFramePr>
            <a:graphicFrameLocks noChangeAspect="1"/>
          </p:cNvGraphicFramePr>
          <p:nvPr>
            <p:extLst>
              <p:ext uri="{D42A27DB-BD31-4B8C-83A1-F6EECF244321}">
                <p14:modId xmlns:p14="http://schemas.microsoft.com/office/powerpoint/2010/main" val="2543701445"/>
              </p:ext>
            </p:extLst>
          </p:nvPr>
        </p:nvGraphicFramePr>
        <p:xfrm>
          <a:off x="831703" y="701546"/>
          <a:ext cx="6694635" cy="1359302"/>
        </p:xfrm>
        <a:graphic>
          <a:graphicData uri="http://schemas.openxmlformats.org/presentationml/2006/ole">
            <mc:AlternateContent xmlns:mc="http://schemas.openxmlformats.org/markup-compatibility/2006">
              <mc:Choice xmlns:v="urn:schemas-microsoft-com:vml" Requires="v">
                <p:oleObj spid="_x0000_s54305" name="Equation" r:id="rId4" imgW="3251200" imgH="660400" progId="Equation.DSMT4">
                  <p:embed/>
                </p:oleObj>
              </mc:Choice>
              <mc:Fallback>
                <p:oleObj name="Equation" r:id="rId4" imgW="3251200" imgH="660400" progId="Equation.DSMT4">
                  <p:embed/>
                  <p:pic>
                    <p:nvPicPr>
                      <p:cNvPr id="0" name=""/>
                      <p:cNvPicPr/>
                      <p:nvPr/>
                    </p:nvPicPr>
                    <p:blipFill>
                      <a:blip r:embed="rId5"/>
                      <a:stretch>
                        <a:fillRect/>
                      </a:stretch>
                    </p:blipFill>
                    <p:spPr>
                      <a:xfrm>
                        <a:off x="831703" y="701546"/>
                        <a:ext cx="6694635" cy="1359302"/>
                      </a:xfrm>
                      <a:prstGeom prst="rect">
                        <a:avLst/>
                      </a:prstGeom>
                    </p:spPr>
                  </p:pic>
                </p:oleObj>
              </mc:Fallback>
            </mc:AlternateContent>
          </a:graphicData>
        </a:graphic>
      </p:graphicFrame>
      <p:sp>
        <p:nvSpPr>
          <p:cNvPr id="2" name="TextBox 1"/>
          <p:cNvSpPr txBox="1"/>
          <p:nvPr/>
        </p:nvSpPr>
        <p:spPr>
          <a:xfrm>
            <a:off x="228600" y="228600"/>
            <a:ext cx="8164039" cy="4035977"/>
          </a:xfrm>
          <a:prstGeom prst="rect">
            <a:avLst/>
          </a:prstGeom>
          <a:noFill/>
        </p:spPr>
        <p:txBody>
          <a:bodyPr wrap="none" rtlCol="0">
            <a:spAutoFit/>
          </a:bodyPr>
          <a:lstStyle/>
          <a:p>
            <a:pPr>
              <a:lnSpc>
                <a:spcPct val="60000"/>
              </a:lnSpc>
            </a:pPr>
            <a:r>
              <a:rPr lang="en-US" sz="3200" dirty="0" smtClean="0">
                <a:solidFill>
                  <a:srgbClr val="000090"/>
                </a:solidFill>
                <a:latin typeface="Calibri"/>
                <a:cs typeface="Calibri"/>
              </a:rPr>
              <a:t>Recurrence: </a:t>
            </a:r>
            <a:endParaRPr lang="el-GR" sz="3200" dirty="0" smtClean="0">
              <a:solidFill>
                <a:srgbClr val="000090"/>
              </a:solidFill>
              <a:latin typeface="Calibri"/>
              <a:cs typeface="Calibri"/>
            </a:endParaRPr>
          </a:p>
          <a:p>
            <a:pPr>
              <a:lnSpc>
                <a:spcPct val="60000"/>
              </a:lnSpc>
            </a:pPr>
            <a:endParaRPr lang="el-GR" sz="2800" dirty="0" smtClean="0">
              <a:latin typeface="Calibri"/>
              <a:cs typeface="Calibri"/>
            </a:endParaRPr>
          </a:p>
          <a:p>
            <a:pPr>
              <a:lnSpc>
                <a:spcPct val="60000"/>
              </a:lnSpc>
            </a:pPr>
            <a:endParaRPr lang="el-GR" sz="2800" dirty="0" smtClean="0">
              <a:latin typeface="Calibri"/>
              <a:cs typeface="Calibri"/>
            </a:endParaRPr>
          </a:p>
          <a:p>
            <a:pPr>
              <a:lnSpc>
                <a:spcPct val="60000"/>
              </a:lnSpc>
            </a:pPr>
            <a:endParaRPr lang="el-GR" sz="2800" dirty="0" smtClean="0">
              <a:latin typeface="Calibri"/>
              <a:cs typeface="Calibri"/>
            </a:endParaRPr>
          </a:p>
          <a:p>
            <a:pPr>
              <a:lnSpc>
                <a:spcPct val="60000"/>
              </a:lnSpc>
            </a:pPr>
            <a:endParaRPr lang="el-GR" sz="2800" dirty="0" smtClean="0">
              <a:latin typeface="Calibri"/>
              <a:cs typeface="Calibri"/>
            </a:endParaRPr>
          </a:p>
          <a:p>
            <a:pPr>
              <a:lnSpc>
                <a:spcPct val="60000"/>
              </a:lnSpc>
            </a:pPr>
            <a:endParaRPr lang="el-GR" sz="2800" dirty="0">
              <a:latin typeface="Calibri"/>
              <a:cs typeface="Calibri"/>
            </a:endParaRPr>
          </a:p>
          <a:p>
            <a:pPr>
              <a:lnSpc>
                <a:spcPct val="60000"/>
              </a:lnSpc>
            </a:pPr>
            <a:endParaRPr lang="en-US" sz="2800" dirty="0" smtClean="0">
              <a:latin typeface="Calibri"/>
              <a:cs typeface="Calibri"/>
            </a:endParaRPr>
          </a:p>
          <a:p>
            <a:pPr>
              <a:lnSpc>
                <a:spcPct val="60000"/>
              </a:lnSpc>
            </a:pPr>
            <a:endParaRPr lang="el-GR" sz="2800" dirty="0" smtClean="0">
              <a:latin typeface="Calibri"/>
              <a:cs typeface="Calibri"/>
            </a:endParaRPr>
          </a:p>
          <a:p>
            <a:pPr>
              <a:lnSpc>
                <a:spcPct val="60000"/>
              </a:lnSpc>
            </a:pPr>
            <a:r>
              <a:rPr lang="en-US" sz="2800" dirty="0" smtClean="0">
                <a:latin typeface="Calibri"/>
                <a:cs typeface="Calibri"/>
              </a:rPr>
              <a:t>Order of computation: </a:t>
            </a:r>
            <a:r>
              <a:rPr lang="en-US" sz="2800" i="1" dirty="0" smtClean="0">
                <a:latin typeface="Calibri"/>
                <a:cs typeface="Calibri"/>
              </a:rPr>
              <a:t>n</a:t>
            </a:r>
            <a:r>
              <a:rPr lang="en-US" sz="2800" dirty="0" smtClean="0">
                <a:latin typeface="Calibri"/>
                <a:cs typeface="Calibri"/>
              </a:rPr>
              <a:t>, </a:t>
            </a:r>
            <a:r>
              <a:rPr lang="en-US" sz="2800" i="1" dirty="0" smtClean="0">
                <a:latin typeface="Calibri"/>
                <a:cs typeface="Calibri"/>
              </a:rPr>
              <a:t>n</a:t>
            </a:r>
            <a:r>
              <a:rPr lang="en-US" sz="2800" dirty="0" smtClean="0">
                <a:latin typeface="Calibri"/>
                <a:cs typeface="Calibri"/>
              </a:rPr>
              <a:t>-1, …, 1, 0  (topological sort)</a:t>
            </a:r>
          </a:p>
          <a:p>
            <a:pPr>
              <a:lnSpc>
                <a:spcPct val="60000"/>
              </a:lnSpc>
            </a:pPr>
            <a:endParaRPr lang="en-US" sz="2800" dirty="0">
              <a:latin typeface="Calibri"/>
              <a:cs typeface="Calibri"/>
            </a:endParaRPr>
          </a:p>
          <a:p>
            <a:pPr>
              <a:lnSpc>
                <a:spcPct val="60000"/>
              </a:lnSpc>
            </a:pPr>
            <a:endParaRPr lang="en-US" sz="2800" dirty="0">
              <a:latin typeface="Calibri"/>
              <a:cs typeface="Calibri"/>
            </a:endParaRPr>
          </a:p>
          <a:p>
            <a:pPr>
              <a:lnSpc>
                <a:spcPct val="60000"/>
              </a:lnSpc>
            </a:pPr>
            <a:endParaRPr lang="en-US" sz="2800" dirty="0" smtClean="0">
              <a:latin typeface="Calibri"/>
              <a:cs typeface="Calibri"/>
            </a:endParaRPr>
          </a:p>
          <a:p>
            <a:pPr>
              <a:lnSpc>
                <a:spcPct val="60000"/>
              </a:lnSpc>
            </a:pPr>
            <a:r>
              <a:rPr lang="en-US" sz="2800" dirty="0" smtClean="0">
                <a:latin typeface="Calibri"/>
                <a:cs typeface="Calibri"/>
              </a:rPr>
              <a:t>Total time = </a:t>
            </a:r>
            <a:r>
              <a:rPr lang="el-GR" sz="2800" i="1" dirty="0" smtClean="0">
                <a:latin typeface="Calibri"/>
                <a:cs typeface="Calibri"/>
              </a:rPr>
              <a:t>Θ</a:t>
            </a:r>
            <a:r>
              <a:rPr lang="en-US" sz="2800" dirty="0" smtClean="0">
                <a:latin typeface="Calibri"/>
                <a:cs typeface="Calibri"/>
              </a:rPr>
              <a:t>(</a:t>
            </a:r>
            <a:r>
              <a:rPr lang="en-US" sz="2800" i="1" dirty="0" smtClean="0">
                <a:latin typeface="Calibri"/>
                <a:cs typeface="Calibri"/>
              </a:rPr>
              <a:t>n</a:t>
            </a:r>
            <a:r>
              <a:rPr lang="en-US" sz="2800" baseline="30000" dirty="0" smtClean="0">
                <a:latin typeface="Calibri"/>
                <a:cs typeface="Calibri"/>
              </a:rPr>
              <a:t>2</a:t>
            </a:r>
            <a:r>
              <a:rPr lang="en-US" sz="2800" dirty="0" smtClean="0">
                <a:latin typeface="Calibri"/>
                <a:cs typeface="Calibri"/>
              </a:rPr>
              <a:t>)</a:t>
            </a:r>
          </a:p>
          <a:p>
            <a:pPr>
              <a:lnSpc>
                <a:spcPct val="60000"/>
              </a:lnSpc>
            </a:pPr>
            <a:endParaRPr lang="en-US" sz="2800" dirty="0">
              <a:latin typeface="Calibri"/>
              <a:cs typeface="Calibri"/>
            </a:endParaRPr>
          </a:p>
          <a:p>
            <a:pPr>
              <a:lnSpc>
                <a:spcPct val="60000"/>
              </a:lnSpc>
            </a:pPr>
            <a:r>
              <a:rPr lang="en-US" sz="2800" dirty="0" smtClean="0">
                <a:latin typeface="Calibri"/>
                <a:cs typeface="Calibri"/>
              </a:rPr>
              <a:t>Solution = </a:t>
            </a:r>
            <a:r>
              <a:rPr lang="en-US" sz="2800" i="1" dirty="0" smtClean="0">
                <a:latin typeface="Calibri"/>
                <a:cs typeface="Calibri"/>
              </a:rPr>
              <a:t>DP</a:t>
            </a:r>
            <a:r>
              <a:rPr lang="en-US" sz="2800" dirty="0" smtClean="0">
                <a:latin typeface="Calibri"/>
                <a:cs typeface="Calibri"/>
              </a:rPr>
              <a:t>[0]</a:t>
            </a:r>
          </a:p>
        </p:txBody>
      </p:sp>
      <p:sp>
        <p:nvSpPr>
          <p:cNvPr id="3" name="Footer Placeholder 2"/>
          <p:cNvSpPr>
            <a:spLocks noGrp="1"/>
          </p:cNvSpPr>
          <p:nvPr>
            <p:ph type="ftr" sz="quarter" idx="11"/>
          </p:nvPr>
        </p:nvSpPr>
        <p:spPr/>
        <p:txBody>
          <a:bodyPr/>
          <a:lstStyle/>
          <a:p>
            <a:r>
              <a:rPr lang="en-US" smtClean="0"/>
              <a:t>SUTD ISTD 50.004 Intro to Algorithms </a:t>
            </a:r>
            <a:endParaRPr lang="en-US"/>
          </a:p>
        </p:txBody>
      </p:sp>
      <p:sp>
        <p:nvSpPr>
          <p:cNvPr id="10" name="Rectangle 9"/>
          <p:cNvSpPr/>
          <p:nvPr/>
        </p:nvSpPr>
        <p:spPr>
          <a:xfrm>
            <a:off x="6179284" y="3879474"/>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6755348" y="3879474"/>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ectangle 11"/>
          <p:cNvSpPr/>
          <p:nvPr/>
        </p:nvSpPr>
        <p:spPr>
          <a:xfrm>
            <a:off x="7319948" y="3879474"/>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Rectangle 12"/>
          <p:cNvSpPr/>
          <p:nvPr/>
        </p:nvSpPr>
        <p:spPr>
          <a:xfrm>
            <a:off x="7896012" y="3879474"/>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4238010617"/>
              </p:ext>
            </p:extLst>
          </p:nvPr>
        </p:nvGraphicFramePr>
        <p:xfrm>
          <a:off x="8108950" y="4509120"/>
          <a:ext cx="249238" cy="247650"/>
        </p:xfrm>
        <a:graphic>
          <a:graphicData uri="http://schemas.openxmlformats.org/presentationml/2006/ole">
            <mc:AlternateContent xmlns:mc="http://schemas.openxmlformats.org/markup-compatibility/2006">
              <mc:Choice xmlns:v="urn:schemas-microsoft-com:vml" Requires="v">
                <p:oleObj spid="_x0000_s54306" name="Equation" r:id="rId6" imgW="127000" imgH="127000" progId="Equation.DSMT4">
                  <p:embed/>
                </p:oleObj>
              </mc:Choice>
              <mc:Fallback>
                <p:oleObj name="Equation" r:id="rId6" imgW="127000" imgH="127000" progId="Equation.DSMT4">
                  <p:embed/>
                  <p:pic>
                    <p:nvPicPr>
                      <p:cNvPr id="0" name=""/>
                      <p:cNvPicPr/>
                      <p:nvPr/>
                    </p:nvPicPr>
                    <p:blipFill>
                      <a:blip r:embed="rId7"/>
                      <a:stretch>
                        <a:fillRect/>
                      </a:stretch>
                    </p:blipFill>
                    <p:spPr>
                      <a:xfrm>
                        <a:off x="8108950" y="4509120"/>
                        <a:ext cx="249238" cy="2476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113464058"/>
              </p:ext>
            </p:extLst>
          </p:nvPr>
        </p:nvGraphicFramePr>
        <p:xfrm>
          <a:off x="7308304" y="4495595"/>
          <a:ext cx="551451" cy="264697"/>
        </p:xfrm>
        <a:graphic>
          <a:graphicData uri="http://schemas.openxmlformats.org/presentationml/2006/ole">
            <mc:AlternateContent xmlns:mc="http://schemas.openxmlformats.org/markup-compatibility/2006">
              <mc:Choice xmlns:v="urn:schemas-microsoft-com:vml" Requires="v">
                <p:oleObj spid="_x0000_s54307" name="Equation" r:id="rId8" imgW="317500" imgH="152400" progId="Equation.DSMT4">
                  <p:embed/>
                </p:oleObj>
              </mc:Choice>
              <mc:Fallback>
                <p:oleObj name="Equation" r:id="rId8" imgW="317500" imgH="152400" progId="Equation.DSMT4">
                  <p:embed/>
                  <p:pic>
                    <p:nvPicPr>
                      <p:cNvPr id="0" name=""/>
                      <p:cNvPicPr/>
                      <p:nvPr/>
                    </p:nvPicPr>
                    <p:blipFill>
                      <a:blip r:embed="rId9"/>
                      <a:stretch>
                        <a:fillRect/>
                      </a:stretch>
                    </p:blipFill>
                    <p:spPr>
                      <a:xfrm>
                        <a:off x="7308304" y="4495595"/>
                        <a:ext cx="551451" cy="26469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340532981"/>
              </p:ext>
            </p:extLst>
          </p:nvPr>
        </p:nvGraphicFramePr>
        <p:xfrm>
          <a:off x="6660232" y="4495595"/>
          <a:ext cx="659167" cy="290718"/>
        </p:xfrm>
        <a:graphic>
          <a:graphicData uri="http://schemas.openxmlformats.org/presentationml/2006/ole">
            <mc:AlternateContent xmlns:mc="http://schemas.openxmlformats.org/markup-compatibility/2006">
              <mc:Choice xmlns:v="urn:schemas-microsoft-com:vml" Requires="v">
                <p:oleObj spid="_x0000_s54308" name="Equation" r:id="rId10" imgW="342900" imgH="152400" progId="Equation.DSMT4">
                  <p:embed/>
                </p:oleObj>
              </mc:Choice>
              <mc:Fallback>
                <p:oleObj name="Equation" r:id="rId10" imgW="342900" imgH="152400" progId="Equation.DSMT4">
                  <p:embed/>
                  <p:pic>
                    <p:nvPicPr>
                      <p:cNvPr id="0" name=""/>
                      <p:cNvPicPr/>
                      <p:nvPr/>
                    </p:nvPicPr>
                    <p:blipFill>
                      <a:blip r:embed="rId11"/>
                      <a:stretch>
                        <a:fillRect/>
                      </a:stretch>
                    </p:blipFill>
                    <p:spPr>
                      <a:xfrm>
                        <a:off x="6660232" y="4495595"/>
                        <a:ext cx="659167" cy="290718"/>
                      </a:xfrm>
                      <a:prstGeom prst="rect">
                        <a:avLst/>
                      </a:prstGeom>
                    </p:spPr>
                  </p:pic>
                </p:oleObj>
              </mc:Fallback>
            </mc:AlternateContent>
          </a:graphicData>
        </a:graphic>
      </p:graphicFrame>
      <p:sp>
        <p:nvSpPr>
          <p:cNvPr id="23" name="Rectangle 22"/>
          <p:cNvSpPr/>
          <p:nvPr/>
        </p:nvSpPr>
        <p:spPr>
          <a:xfrm>
            <a:off x="4958953" y="3858431"/>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aphicFrame>
        <p:nvGraphicFramePr>
          <p:cNvPr id="24" name="Object 23"/>
          <p:cNvGraphicFramePr>
            <a:graphicFrameLocks noChangeAspect="1"/>
          </p:cNvGraphicFramePr>
          <p:nvPr>
            <p:extLst>
              <p:ext uri="{D42A27DB-BD31-4B8C-83A1-F6EECF244321}">
                <p14:modId xmlns:p14="http://schemas.microsoft.com/office/powerpoint/2010/main" val="343747077"/>
              </p:ext>
            </p:extLst>
          </p:nvPr>
        </p:nvGraphicFramePr>
        <p:xfrm>
          <a:off x="4867895" y="4435475"/>
          <a:ext cx="784225" cy="339725"/>
        </p:xfrm>
        <a:graphic>
          <a:graphicData uri="http://schemas.openxmlformats.org/presentationml/2006/ole">
            <mc:AlternateContent xmlns:mc="http://schemas.openxmlformats.org/markup-compatibility/2006">
              <mc:Choice xmlns:v="urn:schemas-microsoft-com:vml" Requires="v">
                <p:oleObj spid="_x0000_s54309" name="Equation" r:id="rId12" imgW="406400" imgH="177800" progId="Equation.3">
                  <p:embed/>
                </p:oleObj>
              </mc:Choice>
              <mc:Fallback>
                <p:oleObj name="Equation" r:id="rId12" imgW="406400" imgH="177800" progId="Equation.3">
                  <p:embed/>
                  <p:pic>
                    <p:nvPicPr>
                      <p:cNvPr id="0" name=""/>
                      <p:cNvPicPr/>
                      <p:nvPr/>
                    </p:nvPicPr>
                    <p:blipFill>
                      <a:blip r:embed="rId13"/>
                      <a:stretch>
                        <a:fillRect/>
                      </a:stretch>
                    </p:blipFill>
                    <p:spPr>
                      <a:xfrm>
                        <a:off x="4867895" y="4435475"/>
                        <a:ext cx="784225" cy="339725"/>
                      </a:xfrm>
                      <a:prstGeom prst="rect">
                        <a:avLst/>
                      </a:prstGeom>
                    </p:spPr>
                  </p:pic>
                </p:oleObj>
              </mc:Fallback>
            </mc:AlternateContent>
          </a:graphicData>
        </a:graphic>
      </p:graphicFrame>
      <p:sp>
        <p:nvSpPr>
          <p:cNvPr id="25" name="Freeform 24"/>
          <p:cNvSpPr/>
          <p:nvPr/>
        </p:nvSpPr>
        <p:spPr>
          <a:xfrm>
            <a:off x="5201980" y="3378234"/>
            <a:ext cx="1891893" cy="472108"/>
          </a:xfrm>
          <a:custGeom>
            <a:avLst/>
            <a:gdLst>
              <a:gd name="connsiteX0" fmla="*/ 0 w 1891893"/>
              <a:gd name="connsiteY0" fmla="*/ 458598 h 472108"/>
              <a:gd name="connsiteX1" fmla="*/ 324279 w 1891893"/>
              <a:gd name="connsiteY1" fmla="*/ 66809 h 472108"/>
              <a:gd name="connsiteX2" fmla="*/ 1648420 w 1891893"/>
              <a:gd name="connsiteY2" fmla="*/ 39789 h 472108"/>
              <a:gd name="connsiteX3" fmla="*/ 1891629 w 1891893"/>
              <a:gd name="connsiteY3" fmla="*/ 472108 h 472108"/>
              <a:gd name="connsiteX4" fmla="*/ 1891629 w 1891893"/>
              <a:gd name="connsiteY4" fmla="*/ 472108 h 472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893" h="472108">
                <a:moveTo>
                  <a:pt x="0" y="458598"/>
                </a:moveTo>
                <a:cubicBezTo>
                  <a:pt x="24771" y="297604"/>
                  <a:pt x="49542" y="136610"/>
                  <a:pt x="324279" y="66809"/>
                </a:cubicBezTo>
                <a:cubicBezTo>
                  <a:pt x="599016" y="-2992"/>
                  <a:pt x="1387195" y="-27761"/>
                  <a:pt x="1648420" y="39789"/>
                </a:cubicBezTo>
                <a:cubicBezTo>
                  <a:pt x="1909645" y="107339"/>
                  <a:pt x="1891629" y="472108"/>
                  <a:pt x="1891629" y="472108"/>
                </a:cubicBezTo>
                <a:lnTo>
                  <a:pt x="1891629" y="472108"/>
                </a:lnTo>
              </a:path>
            </a:pathLst>
          </a:custGeom>
          <a:ln>
            <a:solidFill>
              <a:srgbClr val="FF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a:off x="5233337" y="3386322"/>
            <a:ext cx="1282879" cy="493151"/>
          </a:xfrm>
          <a:custGeom>
            <a:avLst/>
            <a:gdLst>
              <a:gd name="connsiteX0" fmla="*/ 0 w 1891893"/>
              <a:gd name="connsiteY0" fmla="*/ 458598 h 472108"/>
              <a:gd name="connsiteX1" fmla="*/ 324279 w 1891893"/>
              <a:gd name="connsiteY1" fmla="*/ 66809 h 472108"/>
              <a:gd name="connsiteX2" fmla="*/ 1648420 w 1891893"/>
              <a:gd name="connsiteY2" fmla="*/ 39789 h 472108"/>
              <a:gd name="connsiteX3" fmla="*/ 1891629 w 1891893"/>
              <a:gd name="connsiteY3" fmla="*/ 472108 h 472108"/>
              <a:gd name="connsiteX4" fmla="*/ 1891629 w 1891893"/>
              <a:gd name="connsiteY4" fmla="*/ 472108 h 472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893" h="472108">
                <a:moveTo>
                  <a:pt x="0" y="458598"/>
                </a:moveTo>
                <a:cubicBezTo>
                  <a:pt x="24771" y="297604"/>
                  <a:pt x="49542" y="136610"/>
                  <a:pt x="324279" y="66809"/>
                </a:cubicBezTo>
                <a:cubicBezTo>
                  <a:pt x="599016" y="-2992"/>
                  <a:pt x="1387195" y="-27761"/>
                  <a:pt x="1648420" y="39789"/>
                </a:cubicBezTo>
                <a:cubicBezTo>
                  <a:pt x="1909645" y="107339"/>
                  <a:pt x="1891629" y="472108"/>
                  <a:pt x="1891629" y="472108"/>
                </a:cubicBezTo>
                <a:lnTo>
                  <a:pt x="1891629" y="472108"/>
                </a:lnTo>
              </a:path>
            </a:pathLst>
          </a:custGeom>
          <a:ln>
            <a:solidFill>
              <a:srgbClr val="FF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201980" y="3284984"/>
            <a:ext cx="2324358" cy="556379"/>
          </a:xfrm>
          <a:custGeom>
            <a:avLst/>
            <a:gdLst>
              <a:gd name="connsiteX0" fmla="*/ 0 w 1891893"/>
              <a:gd name="connsiteY0" fmla="*/ 458598 h 472108"/>
              <a:gd name="connsiteX1" fmla="*/ 324279 w 1891893"/>
              <a:gd name="connsiteY1" fmla="*/ 66809 h 472108"/>
              <a:gd name="connsiteX2" fmla="*/ 1648420 w 1891893"/>
              <a:gd name="connsiteY2" fmla="*/ 39789 h 472108"/>
              <a:gd name="connsiteX3" fmla="*/ 1891629 w 1891893"/>
              <a:gd name="connsiteY3" fmla="*/ 472108 h 472108"/>
              <a:gd name="connsiteX4" fmla="*/ 1891629 w 1891893"/>
              <a:gd name="connsiteY4" fmla="*/ 472108 h 472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893" h="472108">
                <a:moveTo>
                  <a:pt x="0" y="458598"/>
                </a:moveTo>
                <a:cubicBezTo>
                  <a:pt x="24771" y="297604"/>
                  <a:pt x="49542" y="136610"/>
                  <a:pt x="324279" y="66809"/>
                </a:cubicBezTo>
                <a:cubicBezTo>
                  <a:pt x="599016" y="-2992"/>
                  <a:pt x="1387195" y="-27761"/>
                  <a:pt x="1648420" y="39789"/>
                </a:cubicBezTo>
                <a:cubicBezTo>
                  <a:pt x="1909645" y="107339"/>
                  <a:pt x="1891629" y="472108"/>
                  <a:pt x="1891629" y="472108"/>
                </a:cubicBezTo>
                <a:lnTo>
                  <a:pt x="1891629" y="472108"/>
                </a:lnTo>
              </a:path>
            </a:pathLst>
          </a:custGeom>
          <a:ln>
            <a:solidFill>
              <a:srgbClr val="FF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5201980" y="3284984"/>
            <a:ext cx="3053020" cy="556379"/>
          </a:xfrm>
          <a:custGeom>
            <a:avLst/>
            <a:gdLst>
              <a:gd name="connsiteX0" fmla="*/ 0 w 1891893"/>
              <a:gd name="connsiteY0" fmla="*/ 458598 h 472108"/>
              <a:gd name="connsiteX1" fmla="*/ 324279 w 1891893"/>
              <a:gd name="connsiteY1" fmla="*/ 66809 h 472108"/>
              <a:gd name="connsiteX2" fmla="*/ 1648420 w 1891893"/>
              <a:gd name="connsiteY2" fmla="*/ 39789 h 472108"/>
              <a:gd name="connsiteX3" fmla="*/ 1891629 w 1891893"/>
              <a:gd name="connsiteY3" fmla="*/ 472108 h 472108"/>
              <a:gd name="connsiteX4" fmla="*/ 1891629 w 1891893"/>
              <a:gd name="connsiteY4" fmla="*/ 472108 h 472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893" h="472108">
                <a:moveTo>
                  <a:pt x="0" y="458598"/>
                </a:moveTo>
                <a:cubicBezTo>
                  <a:pt x="24771" y="297604"/>
                  <a:pt x="49542" y="136610"/>
                  <a:pt x="324279" y="66809"/>
                </a:cubicBezTo>
                <a:cubicBezTo>
                  <a:pt x="599016" y="-2992"/>
                  <a:pt x="1387195" y="-27761"/>
                  <a:pt x="1648420" y="39789"/>
                </a:cubicBezTo>
                <a:cubicBezTo>
                  <a:pt x="1909645" y="107339"/>
                  <a:pt x="1891629" y="472108"/>
                  <a:pt x="1891629" y="472108"/>
                </a:cubicBezTo>
                <a:lnTo>
                  <a:pt x="1891629" y="472108"/>
                </a:lnTo>
              </a:path>
            </a:pathLst>
          </a:custGeom>
          <a:ln>
            <a:solidFill>
              <a:srgbClr val="FF0000"/>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2020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119" y="415339"/>
            <a:ext cx="8733950" cy="779372"/>
          </a:xfrm>
        </p:spPr>
        <p:txBody>
          <a:bodyPr>
            <a:normAutofit fontScale="90000"/>
          </a:bodyPr>
          <a:lstStyle/>
          <a:p>
            <a:r>
              <a:rPr lang="en-US" altLang="zh-TW" dirty="0" smtClean="0"/>
              <a:t>What you need to learn from this example</a:t>
            </a:r>
            <a:endParaRPr lang="en-US" dirty="0"/>
          </a:p>
        </p:txBody>
      </p:sp>
      <p:sp>
        <p:nvSpPr>
          <p:cNvPr id="6" name="Content Placeholder 5"/>
          <p:cNvSpPr>
            <a:spLocks noGrp="1"/>
          </p:cNvSpPr>
          <p:nvPr>
            <p:ph idx="1"/>
          </p:nvPr>
        </p:nvSpPr>
        <p:spPr>
          <a:xfrm>
            <a:off x="141119" y="1557632"/>
            <a:ext cx="8733950" cy="4694779"/>
          </a:xfrm>
        </p:spPr>
        <p:txBody>
          <a:bodyPr/>
          <a:lstStyle/>
          <a:p>
            <a:r>
              <a:rPr lang="en-US" dirty="0" smtClean="0"/>
              <a:t>The mindset in constructing the DP sub-problem</a:t>
            </a:r>
            <a:endParaRPr lang="en-US" dirty="0"/>
          </a:p>
        </p:txBody>
      </p:sp>
      <p:sp>
        <p:nvSpPr>
          <p:cNvPr id="2" name="Footer Placeholder 1"/>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104391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568" y="1124744"/>
            <a:ext cx="8915400" cy="830997"/>
          </a:xfrm>
          <a:prstGeom prst="rect">
            <a:avLst/>
          </a:prstGeom>
          <a:noFill/>
        </p:spPr>
        <p:txBody>
          <a:bodyPr wrap="square" rtlCol="0">
            <a:spAutoFit/>
          </a:bodyPr>
          <a:lstStyle/>
          <a:p>
            <a:pPr marL="800100" lvl="1" indent="-342900">
              <a:buFont typeface="Wingdings" charset="2"/>
              <a:buChar char="²"/>
            </a:pPr>
            <a:endParaRPr lang="en-US" sz="2400" dirty="0">
              <a:latin typeface="Calibri"/>
              <a:cs typeface="Calibri"/>
            </a:endParaRPr>
          </a:p>
          <a:p>
            <a:pPr marL="342900" indent="-342900">
              <a:buFont typeface="Arial"/>
              <a:buChar char="•"/>
            </a:pPr>
            <a:endParaRPr lang="en-US" sz="2400" dirty="0">
              <a:latin typeface="Calibri"/>
              <a:cs typeface="Calibri"/>
            </a:endParaRPr>
          </a:p>
        </p:txBody>
      </p:sp>
      <p:sp>
        <p:nvSpPr>
          <p:cNvPr id="3" name="Title 2"/>
          <p:cNvSpPr>
            <a:spLocks noGrp="1"/>
          </p:cNvSpPr>
          <p:nvPr>
            <p:ph type="title"/>
          </p:nvPr>
        </p:nvSpPr>
        <p:spPr>
          <a:xfrm>
            <a:off x="141119" y="25652"/>
            <a:ext cx="8733950" cy="1099091"/>
          </a:xfrm>
        </p:spPr>
        <p:txBody>
          <a:bodyPr>
            <a:noAutofit/>
          </a:bodyPr>
          <a:lstStyle/>
          <a:p>
            <a:r>
              <a:rPr lang="en-US" sz="3200" dirty="0">
                <a:cs typeface="Calibri"/>
              </a:rPr>
              <a:t>How do we use dynamic programming to solve some problem P</a:t>
            </a:r>
            <a:r>
              <a:rPr lang="en-US" sz="3200" dirty="0" smtClean="0">
                <a:cs typeface="Calibri"/>
              </a:rPr>
              <a:t>?</a:t>
            </a:r>
            <a:endParaRPr lang="en-US" sz="3200" dirty="0"/>
          </a:p>
        </p:txBody>
      </p:sp>
      <p:sp>
        <p:nvSpPr>
          <p:cNvPr id="5" name="Content Placeholder 4"/>
          <p:cNvSpPr>
            <a:spLocks noGrp="1"/>
          </p:cNvSpPr>
          <p:nvPr>
            <p:ph idx="1"/>
          </p:nvPr>
        </p:nvSpPr>
        <p:spPr>
          <a:xfrm>
            <a:off x="141119" y="1156092"/>
            <a:ext cx="8733950" cy="5275366"/>
          </a:xfrm>
        </p:spPr>
        <p:txBody>
          <a:bodyPr/>
          <a:lstStyle/>
          <a:p>
            <a:r>
              <a:rPr lang="en-US" sz="2400" dirty="0">
                <a:solidFill>
                  <a:schemeClr val="tx1"/>
                </a:solidFill>
                <a:cs typeface="Calibri"/>
              </a:rPr>
              <a:t>Break-down P using divide-and-conquer into sub-problems (SPs)  </a:t>
            </a:r>
          </a:p>
          <a:p>
            <a:pPr lvl="1">
              <a:buFont typeface="Arial"/>
              <a:buChar char="•"/>
            </a:pPr>
            <a:r>
              <a:rPr lang="en-US" sz="2400" dirty="0">
                <a:solidFill>
                  <a:schemeClr val="tx1"/>
                </a:solidFill>
                <a:cs typeface="Calibri"/>
              </a:rPr>
              <a:t>By writing the solution of P in terms of the solutions of sub-problems of </a:t>
            </a:r>
            <a:r>
              <a:rPr lang="en-US" sz="2400" dirty="0" smtClean="0">
                <a:solidFill>
                  <a:schemeClr val="tx1"/>
                </a:solidFill>
                <a:cs typeface="Calibri"/>
              </a:rPr>
              <a:t>P</a:t>
            </a:r>
            <a:endParaRPr lang="en-US" sz="2400" dirty="0">
              <a:solidFill>
                <a:schemeClr val="tx1"/>
              </a:solidFill>
              <a:cs typeface="Calibri"/>
            </a:endParaRPr>
          </a:p>
          <a:p>
            <a:pPr lvl="1">
              <a:buFont typeface="Arial"/>
              <a:buChar char="•"/>
            </a:pPr>
            <a:r>
              <a:rPr lang="en-US" sz="2400" dirty="0" err="1">
                <a:solidFill>
                  <a:srgbClr val="FF0000"/>
                </a:solidFill>
                <a:cs typeface="Calibri"/>
              </a:rPr>
              <a:t>Recurse</a:t>
            </a:r>
            <a:r>
              <a:rPr lang="en-US" sz="2400" dirty="0">
                <a:solidFill>
                  <a:srgbClr val="FF0000"/>
                </a:solidFill>
                <a:cs typeface="Calibri"/>
              </a:rPr>
              <a:t> and </a:t>
            </a:r>
            <a:r>
              <a:rPr lang="en-US" sz="2400" dirty="0" err="1" smtClean="0">
                <a:solidFill>
                  <a:srgbClr val="FF0000"/>
                </a:solidFill>
                <a:cs typeface="Calibri"/>
              </a:rPr>
              <a:t>memoize</a:t>
            </a:r>
            <a:r>
              <a:rPr lang="en-US" sz="2400" dirty="0">
                <a:solidFill>
                  <a:srgbClr val="FF0000"/>
                </a:solidFill>
                <a:cs typeface="Calibri"/>
              </a:rPr>
              <a:t> </a:t>
            </a:r>
            <a:r>
              <a:rPr lang="en-US" sz="2400" dirty="0" smtClean="0">
                <a:solidFill>
                  <a:schemeClr val="tx1"/>
                </a:solidFill>
                <a:cs typeface="Calibri"/>
              </a:rPr>
              <a:t>OR </a:t>
            </a:r>
            <a:r>
              <a:rPr lang="en-US" sz="2400" dirty="0">
                <a:solidFill>
                  <a:srgbClr val="FF0000"/>
                </a:solidFill>
                <a:cs typeface="Calibri"/>
              </a:rPr>
              <a:t>build SP table bottom up</a:t>
            </a:r>
          </a:p>
          <a:p>
            <a:pPr lvl="1">
              <a:buFont typeface="Arial"/>
              <a:buChar char="•"/>
            </a:pPr>
            <a:r>
              <a:rPr lang="en-US" sz="2400" dirty="0">
                <a:solidFill>
                  <a:schemeClr val="tx1"/>
                </a:solidFill>
                <a:cs typeface="Calibri"/>
              </a:rPr>
              <a:t>Complexity: </a:t>
            </a:r>
            <a:r>
              <a:rPr lang="en-US" sz="2400" dirty="0" smtClean="0">
                <a:solidFill>
                  <a:schemeClr val="tx1"/>
                </a:solidFill>
                <a:cs typeface="Calibri"/>
              </a:rPr>
              <a:t>we </a:t>
            </a:r>
            <a:r>
              <a:rPr lang="en-US" sz="2400" dirty="0">
                <a:solidFill>
                  <a:schemeClr val="tx1"/>
                </a:solidFill>
                <a:cs typeface="Calibri"/>
              </a:rPr>
              <a:t>assume that due to </a:t>
            </a:r>
            <a:r>
              <a:rPr lang="en-US" sz="2400" dirty="0" err="1">
                <a:solidFill>
                  <a:schemeClr val="tx1"/>
                </a:solidFill>
                <a:cs typeface="Calibri"/>
              </a:rPr>
              <a:t>memoization</a:t>
            </a:r>
            <a:r>
              <a:rPr lang="en-US" sz="2400" dirty="0">
                <a:solidFill>
                  <a:schemeClr val="tx1"/>
                </a:solidFill>
                <a:cs typeface="Calibri"/>
              </a:rPr>
              <a:t>, each sub-problem is solved only </a:t>
            </a:r>
            <a:r>
              <a:rPr lang="en-US" sz="2400" dirty="0" smtClean="0">
                <a:solidFill>
                  <a:schemeClr val="tx1"/>
                </a:solidFill>
                <a:cs typeface="Calibri"/>
              </a:rPr>
              <a:t>once</a:t>
            </a:r>
          </a:p>
        </p:txBody>
      </p:sp>
      <p:sp>
        <p:nvSpPr>
          <p:cNvPr id="6" name="Footer Placeholder 5"/>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362382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cs typeface="Calibri"/>
              </a:rPr>
              <a:t>Alternative way to </a:t>
            </a:r>
            <a:r>
              <a:rPr lang="en-US" dirty="0" smtClean="0">
                <a:cs typeface="Calibri"/>
              </a:rPr>
              <a:t>think </a:t>
            </a:r>
            <a:r>
              <a:rPr lang="en-US" dirty="0">
                <a:cs typeface="Calibri"/>
              </a:rPr>
              <a:t>about </a:t>
            </a:r>
            <a:r>
              <a:rPr lang="en-US" dirty="0" smtClean="0">
                <a:cs typeface="Calibri"/>
              </a:rPr>
              <a:t>it</a:t>
            </a:r>
            <a:endParaRPr lang="en-US" dirty="0"/>
          </a:p>
        </p:txBody>
      </p:sp>
      <p:sp>
        <p:nvSpPr>
          <p:cNvPr id="5" name="Content Placeholder 4"/>
          <p:cNvSpPr>
            <a:spLocks noGrp="1"/>
          </p:cNvSpPr>
          <p:nvPr>
            <p:ph idx="1"/>
          </p:nvPr>
        </p:nvSpPr>
        <p:spPr>
          <a:xfrm>
            <a:off x="141118" y="977046"/>
            <a:ext cx="9002881" cy="5275366"/>
          </a:xfrm>
        </p:spPr>
        <p:txBody>
          <a:bodyPr/>
          <a:lstStyle/>
          <a:p>
            <a:r>
              <a:rPr lang="en-US" dirty="0">
                <a:cs typeface="Calibri"/>
              </a:rPr>
              <a:t>How do we use dynamic programming to solve some problem P?</a:t>
            </a:r>
          </a:p>
          <a:p>
            <a:r>
              <a:rPr lang="en-US" sz="2400" dirty="0">
                <a:cs typeface="Calibri"/>
              </a:rPr>
              <a:t>Break-down P using divide-and-conquer into sub-problems  </a:t>
            </a:r>
          </a:p>
          <a:p>
            <a:pPr lvl="1">
              <a:buFont typeface="Arial"/>
              <a:buChar char="•"/>
            </a:pPr>
            <a:r>
              <a:rPr lang="en-US" sz="2400" dirty="0">
                <a:solidFill>
                  <a:srgbClr val="3366FF"/>
                </a:solidFill>
                <a:cs typeface="Calibri"/>
              </a:rPr>
              <a:t>Define</a:t>
            </a:r>
            <a:r>
              <a:rPr lang="en-US" sz="2400" dirty="0">
                <a:solidFill>
                  <a:srgbClr val="000090"/>
                </a:solidFill>
                <a:cs typeface="Calibri"/>
              </a:rPr>
              <a:t> potential sub-problems</a:t>
            </a:r>
          </a:p>
          <a:p>
            <a:pPr lvl="1">
              <a:buFont typeface="Arial"/>
              <a:buChar char="•"/>
            </a:pPr>
            <a:r>
              <a:rPr lang="en-US" sz="2400" dirty="0">
                <a:solidFill>
                  <a:srgbClr val="3366FF"/>
                </a:solidFill>
                <a:cs typeface="Calibri"/>
              </a:rPr>
              <a:t>Guess</a:t>
            </a:r>
            <a:r>
              <a:rPr lang="en-US" sz="2400" dirty="0">
                <a:solidFill>
                  <a:srgbClr val="000090"/>
                </a:solidFill>
                <a:cs typeface="Calibri"/>
              </a:rPr>
              <a:t>: a possible solution in terms of solutions of sub-problems</a:t>
            </a:r>
          </a:p>
          <a:p>
            <a:pPr lvl="1">
              <a:buFont typeface="Arial"/>
              <a:buChar char="•"/>
            </a:pPr>
            <a:r>
              <a:rPr lang="en-US" sz="2400" dirty="0">
                <a:solidFill>
                  <a:srgbClr val="3366FF"/>
                </a:solidFill>
                <a:cs typeface="Calibri"/>
              </a:rPr>
              <a:t>Optimization</a:t>
            </a:r>
            <a:r>
              <a:rPr lang="en-US" sz="2400" dirty="0">
                <a:solidFill>
                  <a:srgbClr val="000090"/>
                </a:solidFill>
                <a:cs typeface="Calibri"/>
              </a:rPr>
              <a:t>: optimize over all possible guesses</a:t>
            </a:r>
            <a:r>
              <a:rPr lang="en-US" sz="2400" dirty="0" smtClean="0">
                <a:solidFill>
                  <a:srgbClr val="000090"/>
                </a:solidFill>
                <a:cs typeface="Calibri"/>
              </a:rPr>
              <a:t>, k= </a:t>
            </a:r>
            <a:r>
              <a:rPr lang="en-US" sz="2400" dirty="0">
                <a:solidFill>
                  <a:srgbClr val="000090"/>
                </a:solidFill>
                <a:cs typeface="Calibri"/>
              </a:rPr>
              <a:t># of guesses </a:t>
            </a:r>
          </a:p>
          <a:p>
            <a:pPr lvl="1">
              <a:buFont typeface="Arial"/>
              <a:buChar char="•"/>
            </a:pPr>
            <a:r>
              <a:rPr lang="en-US" sz="2400" dirty="0" err="1">
                <a:solidFill>
                  <a:srgbClr val="FF0000"/>
                </a:solidFill>
                <a:cs typeface="Calibri"/>
              </a:rPr>
              <a:t>Recurse</a:t>
            </a:r>
            <a:r>
              <a:rPr lang="en-US" sz="2400" dirty="0">
                <a:solidFill>
                  <a:srgbClr val="FF0000"/>
                </a:solidFill>
                <a:cs typeface="Calibri"/>
              </a:rPr>
              <a:t> and </a:t>
            </a:r>
            <a:r>
              <a:rPr lang="en-US" sz="2400" dirty="0" err="1">
                <a:solidFill>
                  <a:srgbClr val="FF0000"/>
                </a:solidFill>
                <a:cs typeface="Calibri"/>
              </a:rPr>
              <a:t>memoize</a:t>
            </a:r>
            <a:r>
              <a:rPr lang="en-US" sz="2400" dirty="0">
                <a:solidFill>
                  <a:srgbClr val="FF0000"/>
                </a:solidFill>
                <a:cs typeface="Calibri"/>
              </a:rPr>
              <a:t> </a:t>
            </a:r>
            <a:r>
              <a:rPr lang="en-US" sz="2400" dirty="0">
                <a:cs typeface="Calibri"/>
              </a:rPr>
              <a:t>OR </a:t>
            </a:r>
            <a:r>
              <a:rPr lang="en-US" sz="2400" dirty="0">
                <a:solidFill>
                  <a:srgbClr val="008000"/>
                </a:solidFill>
                <a:cs typeface="Calibri"/>
              </a:rPr>
              <a:t>build table bottom up</a:t>
            </a:r>
          </a:p>
          <a:p>
            <a:pPr lvl="1">
              <a:buFont typeface="Arial"/>
              <a:buChar char="•"/>
            </a:pPr>
            <a:r>
              <a:rPr lang="en-US" sz="2400" dirty="0">
                <a:solidFill>
                  <a:srgbClr val="008A87"/>
                </a:solidFill>
                <a:cs typeface="Calibri"/>
              </a:rPr>
              <a:t>Complexity</a:t>
            </a:r>
            <a:r>
              <a:rPr lang="en-US" sz="2400" dirty="0">
                <a:cs typeface="Calibri"/>
              </a:rPr>
              <a:t>: # of potential sub-problems that need to be solved x k </a:t>
            </a:r>
            <a:r>
              <a:rPr lang="en-US" sz="2400" dirty="0">
                <a:solidFill>
                  <a:srgbClr val="000090"/>
                </a:solidFill>
                <a:cs typeface="Calibri"/>
              </a:rPr>
              <a:t>guesses</a:t>
            </a:r>
            <a:r>
              <a:rPr lang="en-US" sz="2400" dirty="0">
                <a:cs typeface="Calibri"/>
              </a:rPr>
              <a:t>/sub-</a:t>
            </a:r>
            <a:r>
              <a:rPr lang="en-US" sz="2400" dirty="0">
                <a:solidFill>
                  <a:srgbClr val="000090"/>
                </a:solidFill>
                <a:cs typeface="Calibri"/>
              </a:rPr>
              <a:t>problem </a:t>
            </a:r>
            <a:r>
              <a:rPr lang="en-US" sz="2400" dirty="0">
                <a:solidFill>
                  <a:srgbClr val="3366FF"/>
                </a:solidFill>
                <a:cs typeface="Calibri"/>
              </a:rPr>
              <a:t>(due to </a:t>
            </a:r>
            <a:r>
              <a:rPr lang="en-US" sz="2400" dirty="0" err="1">
                <a:solidFill>
                  <a:srgbClr val="3366FF"/>
                </a:solidFill>
                <a:cs typeface="Calibri"/>
              </a:rPr>
              <a:t>memoization</a:t>
            </a:r>
            <a:r>
              <a:rPr lang="en-US" sz="2400" dirty="0">
                <a:solidFill>
                  <a:srgbClr val="3366FF"/>
                </a:solidFill>
                <a:cs typeface="Calibri"/>
              </a:rPr>
              <a:t> each sub-problem is solved only once; each guess takes </a:t>
            </a:r>
            <a:r>
              <a:rPr lang="el-GR" sz="2400" dirty="0">
                <a:solidFill>
                  <a:srgbClr val="3366FF"/>
                </a:solidFill>
                <a:cs typeface="Calibri"/>
              </a:rPr>
              <a:t>Θ</a:t>
            </a:r>
            <a:r>
              <a:rPr lang="en-US" sz="2400" dirty="0">
                <a:solidFill>
                  <a:srgbClr val="3366FF"/>
                </a:solidFill>
                <a:cs typeface="Calibri"/>
              </a:rPr>
              <a:t>(1) time)</a:t>
            </a:r>
          </a:p>
          <a:p>
            <a:endParaRPr lang="en-US" dirty="0"/>
          </a:p>
        </p:txBody>
      </p:sp>
      <p:sp>
        <p:nvSpPr>
          <p:cNvPr id="2" name="Footer Placeholder 1"/>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317090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 rod cutting</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254082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1520" y="2780928"/>
            <a:ext cx="6319520" cy="755595"/>
          </a:xfrm>
          <a:prstGeom prst="rect">
            <a:avLst/>
          </a:prstGeom>
        </p:spPr>
      </p:pic>
      <p:sp>
        <p:nvSpPr>
          <p:cNvPr id="9" name="TextBox 8"/>
          <p:cNvSpPr txBox="1"/>
          <p:nvPr/>
        </p:nvSpPr>
        <p:spPr>
          <a:xfrm>
            <a:off x="365760" y="5994400"/>
            <a:ext cx="8060470" cy="461665"/>
          </a:xfrm>
          <a:prstGeom prst="rect">
            <a:avLst/>
          </a:prstGeom>
          <a:noFill/>
        </p:spPr>
        <p:txBody>
          <a:bodyPr wrap="none" rtlCol="0">
            <a:spAutoFit/>
          </a:bodyPr>
          <a:lstStyle/>
          <a:p>
            <a:r>
              <a:rPr lang="en-US" sz="2400" dirty="0" smtClean="0">
                <a:solidFill>
                  <a:srgbClr val="008000"/>
                </a:solidFill>
                <a:latin typeface="Calibri"/>
                <a:cs typeface="Calibri"/>
              </a:rPr>
              <a:t>Do we need to consider all possible combinations? No! use DP!</a:t>
            </a:r>
          </a:p>
        </p:txBody>
      </p:sp>
      <p:sp>
        <p:nvSpPr>
          <p:cNvPr id="2" name="Title 1"/>
          <p:cNvSpPr>
            <a:spLocks noGrp="1"/>
          </p:cNvSpPr>
          <p:nvPr>
            <p:ph type="title"/>
          </p:nvPr>
        </p:nvSpPr>
        <p:spPr>
          <a:xfrm>
            <a:off x="196630" y="0"/>
            <a:ext cx="8229600" cy="779372"/>
          </a:xfrm>
        </p:spPr>
        <p:txBody>
          <a:bodyPr/>
          <a:lstStyle/>
          <a:p>
            <a:r>
              <a:rPr lang="en-US" dirty="0">
                <a:cs typeface="Calibri"/>
              </a:rPr>
              <a:t>Rod cutting problem</a:t>
            </a:r>
            <a:endParaRPr lang="en-US" dirty="0"/>
          </a:p>
        </p:txBody>
      </p:sp>
      <p:sp>
        <p:nvSpPr>
          <p:cNvPr id="3" name="Content Placeholder 2"/>
          <p:cNvSpPr>
            <a:spLocks noGrp="1"/>
          </p:cNvSpPr>
          <p:nvPr>
            <p:ph idx="1"/>
          </p:nvPr>
        </p:nvSpPr>
        <p:spPr>
          <a:xfrm>
            <a:off x="141119" y="889938"/>
            <a:ext cx="8733950" cy="5275366"/>
          </a:xfrm>
        </p:spPr>
        <p:txBody>
          <a:bodyPr>
            <a:normAutofit/>
          </a:bodyPr>
          <a:lstStyle/>
          <a:p>
            <a:r>
              <a:rPr lang="en-US" sz="2400" dirty="0">
                <a:cs typeface="Calibri"/>
              </a:rPr>
              <a:t>A</a:t>
            </a:r>
            <a:r>
              <a:rPr lang="en-US" sz="2400" dirty="0" smtClean="0">
                <a:cs typeface="Calibri"/>
              </a:rPr>
              <a:t> </a:t>
            </a:r>
            <a:r>
              <a:rPr lang="en-US" sz="2400" dirty="0">
                <a:cs typeface="Calibri"/>
              </a:rPr>
              <a:t>rod of size </a:t>
            </a:r>
            <a:r>
              <a:rPr lang="en-US" sz="2400" i="1" dirty="0">
                <a:cs typeface="Calibri"/>
              </a:rPr>
              <a:t>n</a:t>
            </a:r>
            <a:r>
              <a:rPr lang="en-US" sz="2400" dirty="0">
                <a:cs typeface="Calibri"/>
              </a:rPr>
              <a:t> </a:t>
            </a:r>
          </a:p>
          <a:p>
            <a:r>
              <a:rPr lang="en-US" sz="2400" dirty="0" smtClean="0">
                <a:cs typeface="Calibri"/>
              </a:rPr>
              <a:t>A </a:t>
            </a:r>
            <a:r>
              <a:rPr lang="en-US" sz="2400" dirty="0">
                <a:cs typeface="Calibri"/>
              </a:rPr>
              <a:t>table of prices </a:t>
            </a:r>
            <a:r>
              <a:rPr lang="en-US" sz="2400" i="1" dirty="0">
                <a:cs typeface="Calibri"/>
              </a:rPr>
              <a:t>p</a:t>
            </a:r>
            <a:r>
              <a:rPr lang="en-US" sz="2400" i="1" baseline="-25000" dirty="0">
                <a:cs typeface="Calibri"/>
              </a:rPr>
              <a:t>i</a:t>
            </a:r>
            <a:r>
              <a:rPr lang="en-US" sz="2400" dirty="0">
                <a:cs typeface="Calibri"/>
              </a:rPr>
              <a:t> = price in the market of a rod of size </a:t>
            </a:r>
            <a:r>
              <a:rPr lang="en-US" sz="2400" i="1" dirty="0" err="1">
                <a:cs typeface="Calibri"/>
              </a:rPr>
              <a:t>i</a:t>
            </a:r>
            <a:r>
              <a:rPr lang="en-US" sz="2400" dirty="0">
                <a:cs typeface="Calibri"/>
              </a:rPr>
              <a:t> = 1,2,…,</a:t>
            </a:r>
            <a:r>
              <a:rPr lang="en-US" sz="2400" i="1" dirty="0">
                <a:cs typeface="Calibri"/>
              </a:rPr>
              <a:t>n</a:t>
            </a:r>
          </a:p>
          <a:p>
            <a:pPr marL="457200" indent="-457200"/>
            <a:r>
              <a:rPr lang="en-US" sz="2400" dirty="0">
                <a:cs typeface="Calibri"/>
              </a:rPr>
              <a:t>Determine the maximum revenue </a:t>
            </a:r>
            <a:r>
              <a:rPr lang="en-US" sz="2400" i="1" dirty="0">
                <a:cs typeface="Calibri"/>
              </a:rPr>
              <a:t>DP</a:t>
            </a:r>
            <a:r>
              <a:rPr lang="en-US" sz="2400" dirty="0">
                <a:cs typeface="Calibri"/>
              </a:rPr>
              <a:t>[</a:t>
            </a:r>
            <a:r>
              <a:rPr lang="en-US" sz="2400" i="1" dirty="0">
                <a:cs typeface="Calibri"/>
              </a:rPr>
              <a:t>n</a:t>
            </a:r>
            <a:r>
              <a:rPr lang="en-US" sz="2400" dirty="0">
                <a:cs typeface="Calibri"/>
              </a:rPr>
              <a:t>] obtained by cutting the rode into pieces and selling these to the market </a:t>
            </a:r>
          </a:p>
          <a:p>
            <a:endParaRPr lang="en-US" sz="2400"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spTree>
    <p:extLst>
      <p:ext uri="{BB962C8B-B14F-4D97-AF65-F5344CB8AC3E}">
        <p14:creationId xmlns:p14="http://schemas.microsoft.com/office/powerpoint/2010/main" val="407227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1119" y="1177970"/>
            <a:ext cx="8733950" cy="5275366"/>
          </a:xfrm>
        </p:spPr>
        <p:txBody>
          <a:bodyPr/>
          <a:lstStyle/>
          <a:p>
            <a:r>
              <a:rPr lang="en-US" dirty="0" smtClean="0"/>
              <a:t>Rod of size n=4</a:t>
            </a:r>
          </a:p>
          <a:p>
            <a:r>
              <a:rPr lang="en-US" dirty="0" smtClean="0"/>
              <a:t>Write down the </a:t>
            </a:r>
            <a:r>
              <a:rPr lang="en-US" dirty="0" smtClean="0">
                <a:solidFill>
                  <a:srgbClr val="FF0000"/>
                </a:solidFill>
              </a:rPr>
              <a:t>DP equations </a:t>
            </a:r>
            <a:r>
              <a:rPr lang="en-US" dirty="0" smtClean="0"/>
              <a:t>(recurrence)</a:t>
            </a:r>
          </a:p>
          <a:p>
            <a:r>
              <a:rPr lang="en-US" dirty="0" smtClean="0"/>
              <a:t>Which are my sub-problems?</a:t>
            </a:r>
          </a:p>
          <a:p>
            <a:r>
              <a:rPr lang="en-US" dirty="0" smtClean="0"/>
              <a:t>How are these related?</a:t>
            </a:r>
            <a:endParaRPr lang="en-US"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19061783"/>
              </p:ext>
            </p:extLst>
          </p:nvPr>
        </p:nvGraphicFramePr>
        <p:xfrm>
          <a:off x="3511170" y="332656"/>
          <a:ext cx="5381310" cy="1280160"/>
        </p:xfrm>
        <a:graphic>
          <a:graphicData uri="http://schemas.openxmlformats.org/drawingml/2006/table">
            <a:tbl>
              <a:tblPr firstCol="1" bandRow="1">
                <a:tableStyleId>{5C22544A-7EE6-4342-B048-85BDC9FD1C3A}</a:tableStyleId>
              </a:tblPr>
              <a:tblGrid>
                <a:gridCol w="1076262"/>
                <a:gridCol w="1076262"/>
                <a:gridCol w="1076262"/>
                <a:gridCol w="1076262"/>
                <a:gridCol w="1076262"/>
              </a:tblGrid>
              <a:tr h="532068">
                <a:tc>
                  <a:txBody>
                    <a:bodyPr/>
                    <a:lstStyle/>
                    <a:p>
                      <a:r>
                        <a:rPr lang="en-US" dirty="0" smtClean="0"/>
                        <a:t>size of piece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532068">
                <a:tc>
                  <a:txBody>
                    <a:bodyPr/>
                    <a:lstStyle/>
                    <a:p>
                      <a:r>
                        <a:rPr lang="en-US" dirty="0" smtClean="0"/>
                        <a:t>market price</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spTree>
    <p:extLst>
      <p:ext uri="{BB962C8B-B14F-4D97-AF65-F5344CB8AC3E}">
        <p14:creationId xmlns:p14="http://schemas.microsoft.com/office/powerpoint/2010/main" val="49937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1119" y="1177970"/>
            <a:ext cx="8733950" cy="5275366"/>
          </a:xfrm>
        </p:spPr>
        <p:txBody>
          <a:bodyPr/>
          <a:lstStyle/>
          <a:p>
            <a:r>
              <a:rPr lang="en-US" dirty="0" smtClean="0"/>
              <a:t>Rod of size n=4</a:t>
            </a:r>
          </a:p>
          <a:p>
            <a:r>
              <a:rPr lang="en-US" dirty="0" smtClean="0"/>
              <a:t>Write down the DP equations (recurrence)</a:t>
            </a:r>
          </a:p>
          <a:p>
            <a:r>
              <a:rPr lang="en-US" dirty="0" smtClean="0"/>
              <a:t>Which are my sub-problems?</a:t>
            </a:r>
          </a:p>
          <a:p>
            <a:r>
              <a:rPr lang="en-US" dirty="0" smtClean="0"/>
              <a:t>How are these related?</a:t>
            </a:r>
            <a:endParaRPr lang="en-US"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96008923"/>
              </p:ext>
            </p:extLst>
          </p:nvPr>
        </p:nvGraphicFramePr>
        <p:xfrm>
          <a:off x="3511170" y="332656"/>
          <a:ext cx="5381310" cy="1280160"/>
        </p:xfrm>
        <a:graphic>
          <a:graphicData uri="http://schemas.openxmlformats.org/drawingml/2006/table">
            <a:tbl>
              <a:tblPr firstCol="1" bandRow="1">
                <a:tableStyleId>{5C22544A-7EE6-4342-B048-85BDC9FD1C3A}</a:tableStyleId>
              </a:tblPr>
              <a:tblGrid>
                <a:gridCol w="1076262"/>
                <a:gridCol w="1076262"/>
                <a:gridCol w="1076262"/>
                <a:gridCol w="1076262"/>
                <a:gridCol w="1076262"/>
              </a:tblGrid>
              <a:tr h="532068">
                <a:tc>
                  <a:txBody>
                    <a:bodyPr/>
                    <a:lstStyle/>
                    <a:p>
                      <a:r>
                        <a:rPr lang="en-US" dirty="0" smtClean="0"/>
                        <a:t>size of piece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532068">
                <a:tc>
                  <a:txBody>
                    <a:bodyPr/>
                    <a:lstStyle/>
                    <a:p>
                      <a:r>
                        <a:rPr lang="en-US" dirty="0" smtClean="0"/>
                        <a:t>market price</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pic>
        <p:nvPicPr>
          <p:cNvPr id="6" name="Picture 5"/>
          <p:cNvPicPr>
            <a:picLocks noChangeAspect="1"/>
          </p:cNvPicPr>
          <p:nvPr/>
        </p:nvPicPr>
        <p:blipFill>
          <a:blip r:embed="rId3"/>
          <a:stretch>
            <a:fillRect/>
          </a:stretch>
        </p:blipFill>
        <p:spPr>
          <a:xfrm>
            <a:off x="141119" y="3717032"/>
            <a:ext cx="4026231" cy="199915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688935281"/>
              </p:ext>
            </p:extLst>
          </p:nvPr>
        </p:nvGraphicFramePr>
        <p:xfrm>
          <a:off x="4326679" y="3841707"/>
          <a:ext cx="4392341" cy="1754379"/>
        </p:xfrm>
        <a:graphic>
          <a:graphicData uri="http://schemas.openxmlformats.org/presentationml/2006/ole">
            <mc:AlternateContent xmlns:mc="http://schemas.openxmlformats.org/markup-compatibility/2006">
              <mc:Choice xmlns:v="urn:schemas-microsoft-com:vml" Requires="v">
                <p:oleObj spid="_x0000_s1030" name="Equation" r:id="rId4" imgW="2451100" imgH="977900" progId="Equation.3">
                  <p:embed/>
                </p:oleObj>
              </mc:Choice>
              <mc:Fallback>
                <p:oleObj name="Equation" r:id="rId4" imgW="2451100" imgH="977900" progId="Equation.3">
                  <p:embed/>
                  <p:pic>
                    <p:nvPicPr>
                      <p:cNvPr id="0" name=""/>
                      <p:cNvPicPr/>
                      <p:nvPr/>
                    </p:nvPicPr>
                    <p:blipFill>
                      <a:blip r:embed="rId5"/>
                      <a:stretch>
                        <a:fillRect/>
                      </a:stretch>
                    </p:blipFill>
                    <p:spPr>
                      <a:xfrm>
                        <a:off x="4326679" y="3841707"/>
                        <a:ext cx="4392341" cy="1754379"/>
                      </a:xfrm>
                      <a:prstGeom prst="rect">
                        <a:avLst/>
                      </a:prstGeom>
                    </p:spPr>
                  </p:pic>
                </p:oleObj>
              </mc:Fallback>
            </mc:AlternateContent>
          </a:graphicData>
        </a:graphic>
      </p:graphicFrame>
      <p:sp>
        <p:nvSpPr>
          <p:cNvPr id="9" name="Oval 8"/>
          <p:cNvSpPr/>
          <p:nvPr/>
        </p:nvSpPr>
        <p:spPr>
          <a:xfrm>
            <a:off x="5190775" y="4513064"/>
            <a:ext cx="3096344" cy="605408"/>
          </a:xfrm>
          <a:prstGeom prst="ellipse">
            <a:avLst/>
          </a:prstGeom>
          <a:noFill/>
          <a:ln>
            <a:solidFill>
              <a:srgbClr val="078EE9"/>
            </a:solidFill>
          </a:ln>
        </p:spPr>
        <p:txBody>
          <a:bodyPr rtlCol="0" anchor="ctr"/>
          <a:lstStyle/>
          <a:p>
            <a:pPr algn="ctr"/>
            <a:endParaRPr lang="en-US"/>
          </a:p>
        </p:txBody>
      </p:sp>
      <p:sp>
        <p:nvSpPr>
          <p:cNvPr id="13" name="TextBox 12"/>
          <p:cNvSpPr txBox="1"/>
          <p:nvPr/>
        </p:nvSpPr>
        <p:spPr>
          <a:xfrm>
            <a:off x="7659596" y="4225032"/>
            <a:ext cx="1102135" cy="461665"/>
          </a:xfrm>
          <a:prstGeom prst="rect">
            <a:avLst/>
          </a:prstGeom>
          <a:noFill/>
        </p:spPr>
        <p:txBody>
          <a:bodyPr wrap="none" rtlCol="0">
            <a:spAutoFit/>
          </a:bodyPr>
          <a:lstStyle/>
          <a:p>
            <a:r>
              <a:rPr lang="en-US" sz="2400" dirty="0" smtClean="0">
                <a:solidFill>
                  <a:srgbClr val="3366FF"/>
                </a:solidFill>
                <a:latin typeface="Calibri"/>
                <a:cs typeface="Calibri"/>
              </a:rPr>
              <a:t>a guess</a:t>
            </a:r>
          </a:p>
        </p:txBody>
      </p:sp>
    </p:spTree>
    <p:extLst>
      <p:ext uri="{BB962C8B-B14F-4D97-AF65-F5344CB8AC3E}">
        <p14:creationId xmlns:p14="http://schemas.microsoft.com/office/powerpoint/2010/main" val="62690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1119" y="1177970"/>
            <a:ext cx="8733950" cy="5275366"/>
          </a:xfrm>
        </p:spPr>
        <p:txBody>
          <a:bodyPr/>
          <a:lstStyle/>
          <a:p>
            <a:r>
              <a:rPr lang="en-US" dirty="0" smtClean="0"/>
              <a:t>Rod of size n=4</a:t>
            </a:r>
          </a:p>
          <a:p>
            <a:r>
              <a:rPr lang="en-US" dirty="0" smtClean="0"/>
              <a:t>Write down the DP equations (recurrence)</a:t>
            </a:r>
          </a:p>
          <a:p>
            <a:r>
              <a:rPr lang="en-US" dirty="0" smtClean="0"/>
              <a:t>Which are my sub-problems?</a:t>
            </a:r>
          </a:p>
          <a:p>
            <a:r>
              <a:rPr lang="en-US" dirty="0" smtClean="0"/>
              <a:t>How are these related?</a:t>
            </a:r>
            <a:endParaRPr lang="en-US" dirty="0"/>
          </a:p>
        </p:txBody>
      </p:sp>
      <p:sp>
        <p:nvSpPr>
          <p:cNvPr id="4" name="Footer Placeholder 3"/>
          <p:cNvSpPr>
            <a:spLocks noGrp="1"/>
          </p:cNvSpPr>
          <p:nvPr>
            <p:ph type="ftr" sz="quarter" idx="11"/>
          </p:nvPr>
        </p:nvSpPr>
        <p:spPr/>
        <p:txBody>
          <a:bodyPr/>
          <a:lstStyle/>
          <a:p>
            <a:r>
              <a:rPr lang="en-US" smtClean="0"/>
              <a:t>SUTD ISTD 50.004 Intro to Algorithms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48639988"/>
              </p:ext>
            </p:extLst>
          </p:nvPr>
        </p:nvGraphicFramePr>
        <p:xfrm>
          <a:off x="3511170" y="332656"/>
          <a:ext cx="5381310" cy="1280160"/>
        </p:xfrm>
        <a:graphic>
          <a:graphicData uri="http://schemas.openxmlformats.org/drawingml/2006/table">
            <a:tbl>
              <a:tblPr firstCol="1" bandRow="1">
                <a:tableStyleId>{5C22544A-7EE6-4342-B048-85BDC9FD1C3A}</a:tableStyleId>
              </a:tblPr>
              <a:tblGrid>
                <a:gridCol w="1076262"/>
                <a:gridCol w="1076262"/>
                <a:gridCol w="1076262"/>
                <a:gridCol w="1076262"/>
                <a:gridCol w="1076262"/>
              </a:tblGrid>
              <a:tr h="532068">
                <a:tc>
                  <a:txBody>
                    <a:bodyPr/>
                    <a:lstStyle/>
                    <a:p>
                      <a:r>
                        <a:rPr lang="en-US" dirty="0" smtClean="0"/>
                        <a:t>size of piece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532068">
                <a:tc>
                  <a:txBody>
                    <a:bodyPr/>
                    <a:lstStyle/>
                    <a:p>
                      <a:r>
                        <a:rPr lang="en-US" dirty="0" smtClean="0"/>
                        <a:t>market price</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2432991"/>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3054" name="Equation" r:id="rId3" imgW="114300" imgH="165100" progId="Equation.DSMT4">
                  <p:embed/>
                </p:oleObj>
              </mc:Choice>
              <mc:Fallback>
                <p:oleObj name="Equation" r:id="rId3"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36159571"/>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3055" name="Equation" r:id="rId5" imgW="114300" imgH="165100" progId="Equation.DSMT4">
                  <p:embed/>
                </p:oleObj>
              </mc:Choice>
              <mc:Fallback>
                <p:oleObj name="Equation" r:id="rId5"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34024854"/>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3056" name="Equation" r:id="rId6" imgW="114300" imgH="165100" progId="Equation.DSMT4">
                  <p:embed/>
                </p:oleObj>
              </mc:Choice>
              <mc:Fallback>
                <p:oleObj name="Equation" r:id="rId6"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27213641"/>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3057" name="Equation" r:id="rId7" imgW="114300" imgH="165100" progId="Equation.DSMT4">
                  <p:embed/>
                </p:oleObj>
              </mc:Choice>
              <mc:Fallback>
                <p:oleObj name="Equation" r:id="rId7"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81932387"/>
              </p:ext>
            </p:extLst>
          </p:nvPr>
        </p:nvGraphicFramePr>
        <p:xfrm>
          <a:off x="4584700" y="3289300"/>
          <a:ext cx="114300" cy="165100"/>
        </p:xfrm>
        <a:graphic>
          <a:graphicData uri="http://schemas.openxmlformats.org/presentationml/2006/ole">
            <mc:AlternateContent xmlns:mc="http://schemas.openxmlformats.org/markup-compatibility/2006">
              <mc:Choice xmlns:v="urn:schemas-microsoft-com:vml" Requires="v">
                <p:oleObj spid="_x0000_s43058" name="Equation" r:id="rId8" imgW="114300" imgH="165100" progId="Equation.DSMT4">
                  <p:embed/>
                </p:oleObj>
              </mc:Choice>
              <mc:Fallback>
                <p:oleObj name="Equation" r:id="rId8" imgW="114300" imgH="165100" progId="Equation.DSMT4">
                  <p:embed/>
                  <p:pic>
                    <p:nvPicPr>
                      <p:cNvPr id="0" name=""/>
                      <p:cNvPicPr/>
                      <p:nvPr/>
                    </p:nvPicPr>
                    <p:blipFill>
                      <a:blip r:embed="rId4"/>
                      <a:stretch>
                        <a:fillRect/>
                      </a:stretch>
                    </p:blipFill>
                    <p:spPr>
                      <a:xfrm>
                        <a:off x="4584700" y="3289300"/>
                        <a:ext cx="114300" cy="1651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48973536"/>
              </p:ext>
            </p:extLst>
          </p:nvPr>
        </p:nvGraphicFramePr>
        <p:xfrm>
          <a:off x="643155" y="3369816"/>
          <a:ext cx="7332589" cy="1427336"/>
        </p:xfrm>
        <a:graphic>
          <a:graphicData uri="http://schemas.openxmlformats.org/presentationml/2006/ole">
            <mc:AlternateContent xmlns:mc="http://schemas.openxmlformats.org/markup-compatibility/2006">
              <mc:Choice xmlns:v="urn:schemas-microsoft-com:vml" Requires="v">
                <p:oleObj spid="_x0000_s43059" name="Equation" r:id="rId9" imgW="3327400" imgH="647700" progId="Equation.DSMT4">
                  <p:embed/>
                </p:oleObj>
              </mc:Choice>
              <mc:Fallback>
                <p:oleObj name="Equation" r:id="rId9" imgW="3327400" imgH="647700" progId="Equation.DSMT4">
                  <p:embed/>
                  <p:pic>
                    <p:nvPicPr>
                      <p:cNvPr id="0" name=""/>
                      <p:cNvPicPr/>
                      <p:nvPr/>
                    </p:nvPicPr>
                    <p:blipFill>
                      <a:blip r:embed="rId10"/>
                      <a:stretch>
                        <a:fillRect/>
                      </a:stretch>
                    </p:blipFill>
                    <p:spPr>
                      <a:xfrm>
                        <a:off x="643155" y="3369816"/>
                        <a:ext cx="7332589" cy="1427336"/>
                      </a:xfrm>
                      <a:prstGeom prst="rect">
                        <a:avLst/>
                      </a:prstGeom>
                    </p:spPr>
                  </p:pic>
                </p:oleObj>
              </mc:Fallback>
            </mc:AlternateContent>
          </a:graphicData>
        </a:graphic>
      </p:graphicFrame>
      <p:sp>
        <p:nvSpPr>
          <p:cNvPr id="12" name="Rectangle 11"/>
          <p:cNvSpPr/>
          <p:nvPr/>
        </p:nvSpPr>
        <p:spPr>
          <a:xfrm>
            <a:off x="3277071" y="5013176"/>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t>0</a:t>
            </a:r>
            <a:endParaRPr lang="en-US" dirty="0"/>
          </a:p>
        </p:txBody>
      </p:sp>
      <p:sp>
        <p:nvSpPr>
          <p:cNvPr id="13" name="Rectangle 12"/>
          <p:cNvSpPr/>
          <p:nvPr/>
        </p:nvSpPr>
        <p:spPr>
          <a:xfrm>
            <a:off x="3853135" y="5013176"/>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ectangle 13"/>
          <p:cNvSpPr/>
          <p:nvPr/>
        </p:nvSpPr>
        <p:spPr>
          <a:xfrm>
            <a:off x="4429199" y="5013176"/>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p:cNvSpPr/>
          <p:nvPr/>
        </p:nvSpPr>
        <p:spPr>
          <a:xfrm>
            <a:off x="4993799" y="5013176"/>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p:cNvSpPr/>
          <p:nvPr/>
        </p:nvSpPr>
        <p:spPr>
          <a:xfrm>
            <a:off x="5569863" y="5013176"/>
            <a:ext cx="576064" cy="576064"/>
          </a:xfrm>
          <a:prstGeom prst="rect">
            <a:avLst/>
          </a:prstGeom>
          <a:solidFill>
            <a:schemeClr val="bg1"/>
          </a:solidFill>
          <a:ln w="9525"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002252315"/>
              </p:ext>
            </p:extLst>
          </p:nvPr>
        </p:nvGraphicFramePr>
        <p:xfrm>
          <a:off x="3277071" y="5661248"/>
          <a:ext cx="576064" cy="237203"/>
        </p:xfrm>
        <a:graphic>
          <a:graphicData uri="http://schemas.openxmlformats.org/presentationml/2006/ole">
            <mc:AlternateContent xmlns:mc="http://schemas.openxmlformats.org/markup-compatibility/2006">
              <mc:Choice xmlns:v="urn:schemas-microsoft-com:vml" Requires="v">
                <p:oleObj spid="_x0000_s43060" name="Equation" r:id="rId11" imgW="431800" imgH="177800" progId="Equation.DSMT4">
                  <p:embed/>
                </p:oleObj>
              </mc:Choice>
              <mc:Fallback>
                <p:oleObj name="Equation" r:id="rId11" imgW="431800" imgH="177800" progId="Equation.DSMT4">
                  <p:embed/>
                  <p:pic>
                    <p:nvPicPr>
                      <p:cNvPr id="0" name=""/>
                      <p:cNvPicPr/>
                      <p:nvPr/>
                    </p:nvPicPr>
                    <p:blipFill>
                      <a:blip r:embed="rId12"/>
                      <a:stretch>
                        <a:fillRect/>
                      </a:stretch>
                    </p:blipFill>
                    <p:spPr>
                      <a:xfrm>
                        <a:off x="3277071" y="5661248"/>
                        <a:ext cx="576064" cy="237203"/>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269683887"/>
              </p:ext>
            </p:extLst>
          </p:nvPr>
        </p:nvGraphicFramePr>
        <p:xfrm>
          <a:off x="3868588" y="5661248"/>
          <a:ext cx="542925" cy="238125"/>
        </p:xfrm>
        <a:graphic>
          <a:graphicData uri="http://schemas.openxmlformats.org/presentationml/2006/ole">
            <mc:AlternateContent xmlns:mc="http://schemas.openxmlformats.org/markup-compatibility/2006">
              <mc:Choice xmlns:v="urn:schemas-microsoft-com:vml" Requires="v">
                <p:oleObj spid="_x0000_s43061" name="Equation" r:id="rId13" imgW="406400" imgH="177800" progId="Equation.DSMT4">
                  <p:embed/>
                </p:oleObj>
              </mc:Choice>
              <mc:Fallback>
                <p:oleObj name="Equation" r:id="rId13" imgW="406400" imgH="177800" progId="Equation.DSMT4">
                  <p:embed/>
                  <p:pic>
                    <p:nvPicPr>
                      <p:cNvPr id="0" name=""/>
                      <p:cNvPicPr/>
                      <p:nvPr/>
                    </p:nvPicPr>
                    <p:blipFill>
                      <a:blip r:embed="rId14"/>
                      <a:stretch>
                        <a:fillRect/>
                      </a:stretch>
                    </p:blipFill>
                    <p:spPr>
                      <a:xfrm>
                        <a:off x="3868588" y="5661248"/>
                        <a:ext cx="542925" cy="2381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601715467"/>
              </p:ext>
            </p:extLst>
          </p:nvPr>
        </p:nvGraphicFramePr>
        <p:xfrm>
          <a:off x="4440088" y="5660901"/>
          <a:ext cx="576263" cy="238125"/>
        </p:xfrm>
        <a:graphic>
          <a:graphicData uri="http://schemas.openxmlformats.org/presentationml/2006/ole">
            <mc:AlternateContent xmlns:mc="http://schemas.openxmlformats.org/markup-compatibility/2006">
              <mc:Choice xmlns:v="urn:schemas-microsoft-com:vml" Requires="v">
                <p:oleObj spid="_x0000_s43062" name="Equation" r:id="rId15" imgW="431800" imgH="177800" progId="Equation.DSMT4">
                  <p:embed/>
                </p:oleObj>
              </mc:Choice>
              <mc:Fallback>
                <p:oleObj name="Equation" r:id="rId15" imgW="431800" imgH="177800" progId="Equation.DSMT4">
                  <p:embed/>
                  <p:pic>
                    <p:nvPicPr>
                      <p:cNvPr id="0" name=""/>
                      <p:cNvPicPr/>
                      <p:nvPr/>
                    </p:nvPicPr>
                    <p:blipFill>
                      <a:blip r:embed="rId16"/>
                      <a:stretch>
                        <a:fillRect/>
                      </a:stretch>
                    </p:blipFill>
                    <p:spPr>
                      <a:xfrm>
                        <a:off x="4440088" y="5660901"/>
                        <a:ext cx="576263" cy="23812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934783731"/>
              </p:ext>
            </p:extLst>
          </p:nvPr>
        </p:nvGraphicFramePr>
        <p:xfrm>
          <a:off x="5011588" y="5660901"/>
          <a:ext cx="576263" cy="238125"/>
        </p:xfrm>
        <a:graphic>
          <a:graphicData uri="http://schemas.openxmlformats.org/presentationml/2006/ole">
            <mc:AlternateContent xmlns:mc="http://schemas.openxmlformats.org/markup-compatibility/2006">
              <mc:Choice xmlns:v="urn:schemas-microsoft-com:vml" Requires="v">
                <p:oleObj spid="_x0000_s43063" name="Equation" r:id="rId17" imgW="431800" imgH="177800" progId="Equation.DSMT4">
                  <p:embed/>
                </p:oleObj>
              </mc:Choice>
              <mc:Fallback>
                <p:oleObj name="Equation" r:id="rId17" imgW="431800" imgH="177800" progId="Equation.DSMT4">
                  <p:embed/>
                  <p:pic>
                    <p:nvPicPr>
                      <p:cNvPr id="0" name=""/>
                      <p:cNvPicPr/>
                      <p:nvPr/>
                    </p:nvPicPr>
                    <p:blipFill>
                      <a:blip r:embed="rId18"/>
                      <a:stretch>
                        <a:fillRect/>
                      </a:stretch>
                    </p:blipFill>
                    <p:spPr>
                      <a:xfrm>
                        <a:off x="5011588" y="5660901"/>
                        <a:ext cx="576263" cy="23812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020417883"/>
              </p:ext>
            </p:extLst>
          </p:nvPr>
        </p:nvGraphicFramePr>
        <p:xfrm>
          <a:off x="5562451" y="5660901"/>
          <a:ext cx="593725" cy="238125"/>
        </p:xfrm>
        <a:graphic>
          <a:graphicData uri="http://schemas.openxmlformats.org/presentationml/2006/ole">
            <mc:AlternateContent xmlns:mc="http://schemas.openxmlformats.org/markup-compatibility/2006">
              <mc:Choice xmlns:v="urn:schemas-microsoft-com:vml" Requires="v">
                <p:oleObj spid="_x0000_s43064" name="Equation" r:id="rId19" imgW="444500" imgH="177800" progId="Equation.3">
                  <p:embed/>
                </p:oleObj>
              </mc:Choice>
              <mc:Fallback>
                <p:oleObj name="Equation" r:id="rId19" imgW="444500" imgH="177800" progId="Equation.3">
                  <p:embed/>
                  <p:pic>
                    <p:nvPicPr>
                      <p:cNvPr id="0" name=""/>
                      <p:cNvPicPr/>
                      <p:nvPr/>
                    </p:nvPicPr>
                    <p:blipFill>
                      <a:blip r:embed="rId20"/>
                      <a:stretch>
                        <a:fillRect/>
                      </a:stretch>
                    </p:blipFill>
                    <p:spPr>
                      <a:xfrm>
                        <a:off x="5562451" y="5660901"/>
                        <a:ext cx="593725" cy="238125"/>
                      </a:xfrm>
                      <a:prstGeom prst="rect">
                        <a:avLst/>
                      </a:prstGeom>
                    </p:spPr>
                  </p:pic>
                </p:oleObj>
              </mc:Fallback>
            </mc:AlternateContent>
          </a:graphicData>
        </a:graphic>
      </p:graphicFrame>
    </p:spTree>
    <p:extLst>
      <p:ext uri="{BB962C8B-B14F-4D97-AF65-F5344CB8AC3E}">
        <p14:creationId xmlns:p14="http://schemas.microsoft.com/office/powerpoint/2010/main" val="3917910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solidFill>
            <a:srgbClr val="000000"/>
          </a:solidFill>
          <a:headEnd type="none"/>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cmpd="sng">
          <a:solidFill>
            <a:srgbClr val="000000"/>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12841</TotalTime>
  <Words>1354</Words>
  <Application>Microsoft Office PowerPoint</Application>
  <PresentationFormat>On-screen Show (4:3)</PresentationFormat>
  <Paragraphs>347</Paragraphs>
  <Slides>25</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新細明體</vt:lpstr>
      <vt:lpstr>Arial</vt:lpstr>
      <vt:lpstr>Calibri</vt:lpstr>
      <vt:lpstr>Wingdings</vt:lpstr>
      <vt:lpstr>Office Theme</vt:lpstr>
      <vt:lpstr>Equation</vt:lpstr>
      <vt:lpstr>L11.01 Dynamic Programming II</vt:lpstr>
      <vt:lpstr>Objective</vt:lpstr>
      <vt:lpstr>How do we use dynamic programming to solve some problem P?</vt:lpstr>
      <vt:lpstr>Alternative way to think about it</vt:lpstr>
      <vt:lpstr>Example – rod cutting</vt:lpstr>
      <vt:lpstr>Rod cutting problem</vt:lpstr>
      <vt:lpstr>Example</vt:lpstr>
      <vt:lpstr>Example</vt:lpstr>
      <vt:lpstr>Example</vt:lpstr>
      <vt:lpstr>Example</vt:lpstr>
      <vt:lpstr>Example</vt:lpstr>
      <vt:lpstr>Example</vt:lpstr>
      <vt:lpstr>Example</vt:lpstr>
      <vt:lpstr>PowerPoint Presentation</vt:lpstr>
      <vt:lpstr>PowerPoint Presentation</vt:lpstr>
      <vt:lpstr>PowerPoint Presentation</vt:lpstr>
      <vt:lpstr>Answer</vt:lpstr>
      <vt:lpstr>Example – text justification</vt:lpstr>
      <vt:lpstr>The text justification problem</vt:lpstr>
      <vt:lpstr>The text justification problem</vt:lpstr>
      <vt:lpstr>PowerPoint Presentation</vt:lpstr>
      <vt:lpstr>PowerPoint Presentation</vt:lpstr>
      <vt:lpstr>PowerPoint Presentation</vt:lpstr>
      <vt:lpstr>PowerPoint Presentation</vt:lpstr>
      <vt:lpstr>What you need to learn from this example</vt:lpstr>
    </vt:vector>
  </TitlesOfParts>
  <Company>SUTD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Courcoubetis</dc:creator>
  <cp:lastModifiedBy>Zhe Xian Zhang</cp:lastModifiedBy>
  <cp:revision>349</cp:revision>
  <dcterms:created xsi:type="dcterms:W3CDTF">2014-08-07T07:57:10Z</dcterms:created>
  <dcterms:modified xsi:type="dcterms:W3CDTF">2015-11-30T14:20:01Z</dcterms:modified>
</cp:coreProperties>
</file>