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08" r:id="rId2"/>
    <p:sldId id="310" r:id="rId3"/>
    <p:sldId id="344" r:id="rId4"/>
    <p:sldId id="311" r:id="rId5"/>
    <p:sldId id="312" r:id="rId6"/>
    <p:sldId id="313" r:id="rId7"/>
    <p:sldId id="314" r:id="rId8"/>
    <p:sldId id="315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35" r:id="rId17"/>
    <p:sldId id="317" r:id="rId18"/>
    <p:sldId id="318" r:id="rId19"/>
    <p:sldId id="346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33" r:id="rId28"/>
    <p:sldId id="334" r:id="rId29"/>
    <p:sldId id="347" r:id="rId30"/>
    <p:sldId id="326" r:id="rId31"/>
    <p:sldId id="327" r:id="rId32"/>
    <p:sldId id="328" r:id="rId33"/>
    <p:sldId id="348" r:id="rId34"/>
    <p:sldId id="330" r:id="rId35"/>
    <p:sldId id="349" r:id="rId36"/>
    <p:sldId id="33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C972F"/>
    <a:srgbClr val="E085E6"/>
    <a:srgbClr val="255A1B"/>
    <a:srgbClr val="000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0" autoAdjust="0"/>
    <p:restoredTop sz="92702" autoAdjust="0"/>
  </p:normalViewPr>
  <p:slideViewPr>
    <p:cSldViewPr snapToGrid="0" snapToObjects="1">
      <p:cViewPr>
        <p:scale>
          <a:sx n="110" d="100"/>
          <a:sy n="110" d="100"/>
        </p:scale>
        <p:origin x="-8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DB57-B240-E54A-A9BF-3F3837817597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81E98-48A9-6F47-AF37-B2929395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0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B186C-C5F4-3F4D-B328-DFE6A4ECCE74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B785D-4DC1-9047-B49C-65F02338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8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DNA: mutation C-&gt;G low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2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9BE8-EE14-CB4F-8A46-649581FDD8F4}" type="datetime1">
              <a:rPr lang="en-SG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0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0BE2-1088-5B43-8D53-6C5BB889C9CB}" type="datetime1">
              <a:rPr lang="en-SG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C91D-FF10-6445-B0E3-B750EAED4805}" type="datetime1">
              <a:rPr lang="en-SG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4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89B1-CA8A-4F4B-A2F3-E4BB21DA2DA4}" type="datetime1">
              <a:rPr lang="en-SG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4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6BB-FB82-C247-8762-594D9AB96445}" type="datetime1">
              <a:rPr lang="en-SG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E5F-8D7F-D341-98E8-43519653F0BB}" type="datetime1">
              <a:rPr lang="en-SG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92C-685B-7D4E-9869-CD25C6F6D611}" type="datetime1">
              <a:rPr lang="en-SG" smtClean="0"/>
              <a:t>30/11/15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519-4E9B-B242-93F7-DCE40FC7628D}" type="datetime1">
              <a:rPr lang="en-SG" smtClean="0"/>
              <a:t>30/11/15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FC37-E632-FF45-BF05-E3646DAD9778}" type="datetime1">
              <a:rPr lang="en-SG" smtClean="0"/>
              <a:t>30/11/15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709A-0A19-F348-ACDC-89AFC24BE385}" type="datetime1">
              <a:rPr lang="en-SG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CDE6-D97F-5444-97A3-1B25C0A31163}" type="datetime1">
              <a:rPr lang="en-SG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2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119" y="25653"/>
            <a:ext cx="8229600" cy="77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119" y="977046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8306" y="644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95"/>
                </a:solidFill>
              </a:defRPr>
            </a:lvl1pPr>
          </a:lstStyle>
          <a:p>
            <a:fld id="{C599FFE3-3340-AF4F-8EAA-9D5A84A85908}" type="datetime1">
              <a:rPr lang="en-SG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5306" y="64807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95"/>
                </a:solidFill>
              </a:defRPr>
            </a:lvl1pPr>
          </a:lstStyle>
          <a:p>
            <a:r>
              <a:rPr lang="en-US" smtClean="0"/>
              <a:t>SUTD ISTD 50.004 Intro to Algorithms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14306" y="64807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95"/>
                </a:solidFill>
              </a:defRPr>
            </a:lvl1pPr>
          </a:lstStyle>
          <a:p>
            <a:fld id="{EE23B9CF-0974-BD43-A4CE-5DCBE850C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6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009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00095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009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009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009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009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8.emf"/><Relationship Id="rId5" Type="http://schemas.openxmlformats.org/officeDocument/2006/relationships/image" Target="../media/image19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8.emf"/><Relationship Id="rId5" Type="http://schemas.openxmlformats.org/officeDocument/2006/relationships/image" Target="../media/image19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5.emf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8.emf"/><Relationship Id="rId5" Type="http://schemas.openxmlformats.org/officeDocument/2006/relationships/image" Target="../media/image29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emf"/><Relationship Id="rId12" Type="http://schemas.openxmlformats.org/officeDocument/2006/relationships/image" Target="../media/image8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3.emf"/><Relationship Id="rId7" Type="http://schemas.openxmlformats.org/officeDocument/2006/relationships/image" Target="../media/image8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1001"/>
            <a:ext cx="8123382" cy="1949450"/>
          </a:xfrm>
        </p:spPr>
        <p:txBody>
          <a:bodyPr>
            <a:normAutofit/>
          </a:bodyPr>
          <a:lstStyle/>
          <a:p>
            <a:r>
              <a:rPr lang="en-US" smtClean="0"/>
              <a:t>L12.01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Dynamic </a:t>
            </a:r>
            <a:r>
              <a:rPr lang="en-US" smtClean="0"/>
              <a:t>Programming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50.004 Introduction to Algorithm</a:t>
            </a:r>
          </a:p>
          <a:p>
            <a:r>
              <a:rPr lang="en-US" dirty="0" smtClean="0"/>
              <a:t>Dr. Simon LUI</a:t>
            </a:r>
          </a:p>
          <a:p>
            <a:r>
              <a:rPr lang="en-US" dirty="0" smtClean="0"/>
              <a:t>ISTD, SUTD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9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3" name="Picture 2" descr="Screen Shot 2015-11-30 at 12.15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2" y="0"/>
            <a:ext cx="90906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68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3" name="Picture 2" descr="Screen Shot 2015-11-30 at 12.15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" y="0"/>
            <a:ext cx="9141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21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3" name="Picture 2" descr="Screen Shot 2015-11-30 at 12.15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6" y="0"/>
            <a:ext cx="8968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03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3" name="Picture 2" descr="Screen Shot 2015-11-30 at 12.15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1" y="0"/>
            <a:ext cx="90244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62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3" name="Picture 2" descr="Screen Shot 2015-11-30 at 12.15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89"/>
            <a:ext cx="9144000" cy="676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5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3" name="Picture 2" descr="Screen Shot 2015-11-30 at 12.15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0" y="0"/>
            <a:ext cx="83037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47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984268"/>
              </p:ext>
            </p:extLst>
          </p:nvPr>
        </p:nvGraphicFramePr>
        <p:xfrm>
          <a:off x="292100" y="2057400"/>
          <a:ext cx="39211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1651000" imgH="203200" progId="Equation.3">
                  <p:embed/>
                </p:oleObj>
              </mc:Choice>
              <mc:Fallback>
                <p:oleObj name="Equation" r:id="rId3" imgW="1651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100" y="2057400"/>
                        <a:ext cx="39211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" y="1524000"/>
            <a:ext cx="7368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Use DP to find the most efficient way to compute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881693"/>
              </p:ext>
            </p:extLst>
          </p:nvPr>
        </p:nvGraphicFramePr>
        <p:xfrm>
          <a:off x="685800" y="3352803"/>
          <a:ext cx="7924800" cy="2914645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  <a:gridCol w="1320800"/>
              </a:tblGrid>
              <a:tr h="4810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58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DP[1,1]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DP[1,2]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DP[1,3]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DP[1,4]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DP[1,5]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01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DP[2,2]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DP[2,3]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DP[2,4]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DP[2,5]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01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DP[3,3]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DP[3,4]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DP[3,5]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01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DP[4,4]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DP[4,5]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012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DP[5,5]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2514600"/>
            <a:ext cx="3947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(5,1) (1,5) (5,1) (1,4) (4,2)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10400" y="452735"/>
            <a:ext cx="794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C0000"/>
                </a:solidFill>
                <a:latin typeface="Calibri"/>
                <a:cs typeface="Calibri"/>
              </a:rPr>
              <a:t>&lt;- k*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470441"/>
              </p:ext>
            </p:extLst>
          </p:nvPr>
        </p:nvGraphicFramePr>
        <p:xfrm>
          <a:off x="304800" y="631371"/>
          <a:ext cx="6705600" cy="957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5" imgW="3733800" imgH="533400" progId="Equation.3">
                  <p:embed/>
                </p:oleObj>
              </mc:Choice>
              <mc:Fallback>
                <p:oleObj name="Equation" r:id="rId5" imgW="37338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631371"/>
                        <a:ext cx="6705600" cy="957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5567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308304" y="5310297"/>
            <a:ext cx="1296144" cy="432048"/>
          </a:xfrm>
          <a:prstGeom prst="rect">
            <a:avLst/>
          </a:prstGeom>
          <a:solidFill>
            <a:srgbClr val="CCFFCC"/>
          </a:solidFill>
          <a:ln>
            <a:noFill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40152" y="4869160"/>
            <a:ext cx="1296144" cy="432048"/>
          </a:xfrm>
          <a:prstGeom prst="rect">
            <a:avLst/>
          </a:prstGeom>
          <a:solidFill>
            <a:srgbClr val="CCFFCC"/>
          </a:solidFill>
          <a:ln>
            <a:noFill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4008" y="4348122"/>
            <a:ext cx="1296144" cy="432048"/>
          </a:xfrm>
          <a:prstGeom prst="rect">
            <a:avLst/>
          </a:prstGeom>
          <a:solidFill>
            <a:srgbClr val="CCFFCC"/>
          </a:solidFill>
          <a:ln>
            <a:noFill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7864" y="3861048"/>
            <a:ext cx="1296144" cy="432048"/>
          </a:xfrm>
          <a:prstGeom prst="rect">
            <a:avLst/>
          </a:prstGeom>
          <a:solidFill>
            <a:srgbClr val="CCFFCC"/>
          </a:solidFill>
          <a:ln>
            <a:noFill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1524000"/>
            <a:ext cx="7368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Use DP to find the most efficient way to compute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7560"/>
              </p:ext>
            </p:extLst>
          </p:nvPr>
        </p:nvGraphicFramePr>
        <p:xfrm>
          <a:off x="685800" y="3352803"/>
          <a:ext cx="7924800" cy="2914645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  <a:gridCol w="1320800"/>
              </a:tblGrid>
              <a:tr h="4810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58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DP[1,1]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 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25,  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k*=1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  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k*=1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29,  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k*=1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25,  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k*=1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01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DP[2,2]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 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5,  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k*=2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9,  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k*=3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15,  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k*=3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01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DP[3,3]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 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20,  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k*=3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18,  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k*=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dirty="0" smtClean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01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DP[4,4]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 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8,  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k*=4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012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DP[5,5]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 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2514600"/>
            <a:ext cx="3947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(5,1) (1,5) (5,1) (1,4) (4,2)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862568"/>
              </p:ext>
            </p:extLst>
          </p:nvPr>
        </p:nvGraphicFramePr>
        <p:xfrm>
          <a:off x="292100" y="2057400"/>
          <a:ext cx="39211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6" name="Equation" r:id="rId3" imgW="1651000" imgH="203200" progId="Equation.3">
                  <p:embed/>
                </p:oleObj>
              </mc:Choice>
              <mc:Fallback>
                <p:oleObj name="Equation" r:id="rId3" imgW="1651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100" y="2057400"/>
                        <a:ext cx="39211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- Solution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616241"/>
              </p:ext>
            </p:extLst>
          </p:nvPr>
        </p:nvGraphicFramePr>
        <p:xfrm>
          <a:off x="381000" y="665018"/>
          <a:ext cx="6033655" cy="8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7" name="Equation" r:id="rId5" imgW="3733800" imgH="533400" progId="Equation.3">
                  <p:embed/>
                </p:oleObj>
              </mc:Choice>
              <mc:Fallback>
                <p:oleObj name="Equation" r:id="rId5" imgW="37338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665018"/>
                        <a:ext cx="6033655" cy="8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3909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21208"/>
            <a:ext cx="5664200" cy="271881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08304" y="5310297"/>
            <a:ext cx="1296144" cy="432048"/>
          </a:xfrm>
          <a:prstGeom prst="rect">
            <a:avLst/>
          </a:prstGeom>
          <a:solidFill>
            <a:srgbClr val="CCFFCC"/>
          </a:solidFill>
          <a:ln>
            <a:noFill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0152" y="4869160"/>
            <a:ext cx="1296144" cy="432048"/>
          </a:xfrm>
          <a:prstGeom prst="rect">
            <a:avLst/>
          </a:prstGeom>
          <a:solidFill>
            <a:srgbClr val="CCFFCC"/>
          </a:solidFill>
          <a:ln>
            <a:noFill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4008" y="4348122"/>
            <a:ext cx="1296144" cy="432048"/>
          </a:xfrm>
          <a:prstGeom prst="rect">
            <a:avLst/>
          </a:prstGeom>
          <a:solidFill>
            <a:srgbClr val="CCFFCC"/>
          </a:solidFill>
          <a:ln>
            <a:noFill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7864" y="3861048"/>
            <a:ext cx="1296144" cy="432048"/>
          </a:xfrm>
          <a:prstGeom prst="rect">
            <a:avLst/>
          </a:prstGeom>
          <a:solidFill>
            <a:srgbClr val="CCFFCC"/>
          </a:solidFill>
          <a:ln>
            <a:noFill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206111"/>
              </p:ext>
            </p:extLst>
          </p:nvPr>
        </p:nvGraphicFramePr>
        <p:xfrm>
          <a:off x="685800" y="3352803"/>
          <a:ext cx="7924800" cy="2914645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  <a:gridCol w="1320800"/>
              </a:tblGrid>
              <a:tr h="4810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58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DP[1,1]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 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25,  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k*=1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  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k*=1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29,  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k*=1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25,  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k*=1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01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DP[2,2]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 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5,  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k*=2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9,  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k*=3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15,  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k*=3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01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DP[3,3]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 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20,  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k*=3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18,  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k*</a:t>
                      </a:r>
                      <a:r>
                        <a:rPr lang="en-US" smtClean="0">
                          <a:solidFill>
                            <a:schemeClr val="accent2"/>
                          </a:solidFill>
                        </a:rPr>
                        <a:t>=</a:t>
                      </a:r>
                      <a:r>
                        <a:rPr lang="en-US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dirty="0" smtClean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01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DP[4,4]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 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8,  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k*=4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012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DP[5,5]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 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83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common subsequence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1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DP problems with different structure</a:t>
            </a:r>
          </a:p>
          <a:p>
            <a:pPr lvl="1"/>
            <a:r>
              <a:rPr lang="en-US" altLang="zh-TW" dirty="0" smtClean="0"/>
              <a:t>Parenthesization</a:t>
            </a:r>
          </a:p>
          <a:p>
            <a:pPr lvl="1"/>
            <a:r>
              <a:rPr lang="en-US" dirty="0" smtClean="0"/>
              <a:t>Longest common subsequence</a:t>
            </a:r>
          </a:p>
          <a:p>
            <a:pPr lvl="1"/>
            <a:r>
              <a:rPr lang="en-US" dirty="0" smtClean="0"/>
              <a:t>Activity scheduling</a:t>
            </a:r>
          </a:p>
          <a:p>
            <a:pPr lvl="1"/>
            <a:r>
              <a:rPr lang="en-US" dirty="0" smtClean="0"/>
              <a:t>Introduction to greedy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5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052736" y="2566304"/>
            <a:ext cx="1846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6800" y="6172200"/>
            <a:ext cx="2641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cost = |x|+|y|-2|z|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0090"/>
                </a:solidFill>
                <a:cs typeface="Calibri"/>
              </a:rPr>
              <a:t>Longest common subsequence (LCS)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1119" y="805025"/>
            <a:ext cx="8733950" cy="5447387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cs typeface="Calibri"/>
              </a:rPr>
              <a:t>Given two strings x and y find the size of  a </a:t>
            </a:r>
            <a:r>
              <a:rPr lang="en-US" dirty="0" smtClean="0">
                <a:cs typeface="Calibri"/>
              </a:rPr>
              <a:t>longest common </a:t>
            </a:r>
            <a:r>
              <a:rPr lang="en-US" dirty="0">
                <a:cs typeface="Calibri"/>
              </a:rPr>
              <a:t>substring z of x and 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sz="3200" dirty="0" smtClean="0">
              <a:solidFill>
                <a:schemeClr val="accent2"/>
              </a:solidFill>
              <a:cs typeface="Calibri"/>
            </a:endParaRPr>
          </a:p>
          <a:p>
            <a:endParaRPr lang="en-US" sz="3200" dirty="0" smtClean="0">
              <a:solidFill>
                <a:schemeClr val="accent2"/>
              </a:solidFill>
              <a:cs typeface="Calibri"/>
            </a:endParaRPr>
          </a:p>
          <a:p>
            <a:r>
              <a:rPr lang="en-US" dirty="0" smtClean="0">
                <a:cs typeface="Calibri"/>
              </a:rPr>
              <a:t>Application: Given </a:t>
            </a:r>
            <a:r>
              <a:rPr lang="en-US" dirty="0">
                <a:cs typeface="Calibri"/>
              </a:rPr>
              <a:t>two strings x and y, find the “cheapest” </a:t>
            </a:r>
            <a:r>
              <a:rPr lang="en-US" dirty="0" smtClean="0">
                <a:cs typeface="Calibri"/>
              </a:rPr>
              <a:t>number of edits </a:t>
            </a:r>
            <a:r>
              <a:rPr lang="en-US" dirty="0">
                <a:cs typeface="Calibri"/>
              </a:rPr>
              <a:t>to transform x into y </a:t>
            </a:r>
          </a:p>
          <a:p>
            <a:r>
              <a:rPr lang="en-US" dirty="0" smtClean="0">
                <a:cs typeface="Calibri"/>
              </a:rPr>
              <a:t>Edit ops: cost</a:t>
            </a:r>
            <a:r>
              <a:rPr lang="en-US" dirty="0">
                <a:cs typeface="Calibri"/>
              </a:rPr>
              <a:t>(insert, c) </a:t>
            </a:r>
            <a:r>
              <a:rPr lang="en-US" dirty="0" smtClean="0">
                <a:cs typeface="Calibri"/>
              </a:rPr>
              <a:t>, cost</a:t>
            </a:r>
            <a:r>
              <a:rPr lang="en-US" dirty="0">
                <a:cs typeface="Calibri"/>
              </a:rPr>
              <a:t>(delete, c</a:t>
            </a:r>
            <a:r>
              <a:rPr lang="en-US" dirty="0" smtClean="0">
                <a:cs typeface="Calibri"/>
              </a:rPr>
              <a:t>), cost</a:t>
            </a:r>
            <a:r>
              <a:rPr lang="en-US" dirty="0">
                <a:cs typeface="Calibri"/>
              </a:rPr>
              <a:t>(replace, c-&gt;c’)</a:t>
            </a:r>
          </a:p>
          <a:p>
            <a:r>
              <a:rPr lang="en-US" dirty="0" smtClean="0">
                <a:cs typeface="Calibri"/>
              </a:rPr>
              <a:t>Cost </a:t>
            </a:r>
            <a:r>
              <a:rPr lang="en-US" dirty="0">
                <a:cs typeface="Calibri"/>
              </a:rPr>
              <a:t>of transformation = sum of costs of all edit ops</a:t>
            </a:r>
          </a:p>
          <a:p>
            <a:r>
              <a:rPr lang="en-US" dirty="0">
                <a:solidFill>
                  <a:srgbClr val="008000"/>
                </a:solidFill>
                <a:cs typeface="Calibri"/>
              </a:rPr>
              <a:t>If insert cost = delete cost =1, replace cost = ∞, then </a:t>
            </a:r>
            <a:r>
              <a:rPr lang="en-US" dirty="0">
                <a:cs typeface="Calibri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LCS</a:t>
            </a:r>
            <a:r>
              <a:rPr lang="en-US" dirty="0">
                <a:cs typeface="Calibri"/>
              </a:rPr>
              <a:t> </a:t>
            </a:r>
            <a:endParaRPr lang="en-US" dirty="0" smtClean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6360" y="2004742"/>
            <a:ext cx="4737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x = </a:t>
            </a:r>
            <a:r>
              <a:rPr lang="en-US" sz="2800" dirty="0" smtClean="0">
                <a:solidFill>
                  <a:schemeClr val="accent2"/>
                </a:solidFill>
                <a:latin typeface="Calibri"/>
                <a:cs typeface="Calibri"/>
              </a:rPr>
              <a:t>H</a:t>
            </a:r>
            <a:r>
              <a:rPr lang="en-US" sz="2800" dirty="0" smtClean="0">
                <a:latin typeface="Calibri"/>
                <a:cs typeface="Calibri"/>
              </a:rPr>
              <a:t> I </a:t>
            </a:r>
            <a:r>
              <a:rPr lang="en-US" sz="2800" dirty="0" smtClean="0">
                <a:solidFill>
                  <a:srgbClr val="CC0000"/>
                </a:solidFill>
                <a:latin typeface="Calibri"/>
                <a:cs typeface="Calibri"/>
              </a:rPr>
              <a:t>E</a:t>
            </a:r>
            <a:r>
              <a:rPr lang="en-US" sz="2800" dirty="0" smtClean="0">
                <a:latin typeface="Calibri"/>
                <a:cs typeface="Calibri"/>
              </a:rPr>
              <a:t> R O </a:t>
            </a:r>
            <a:r>
              <a:rPr lang="en-US" sz="2800" dirty="0" smtClean="0">
                <a:solidFill>
                  <a:srgbClr val="CC0000"/>
                </a:solidFill>
                <a:latin typeface="Calibri"/>
                <a:cs typeface="Calibri"/>
              </a:rPr>
              <a:t>G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dirty="0" smtClean="0">
                <a:solidFill>
                  <a:srgbClr val="CC0000"/>
                </a:solidFill>
                <a:latin typeface="Calibri"/>
                <a:cs typeface="Calibri"/>
              </a:rPr>
              <a:t>L</a:t>
            </a:r>
            <a:r>
              <a:rPr lang="en-US" sz="2800" dirty="0" smtClean="0">
                <a:latin typeface="Calibri"/>
                <a:cs typeface="Calibri"/>
              </a:rPr>
              <a:t> Y P H </a:t>
            </a:r>
            <a:r>
              <a:rPr lang="en-US" sz="2800" dirty="0" smtClean="0">
                <a:solidFill>
                  <a:srgbClr val="CC0000"/>
                </a:solidFill>
                <a:latin typeface="Calibri"/>
                <a:cs typeface="Calibri"/>
              </a:rPr>
              <a:t>O</a:t>
            </a:r>
            <a:r>
              <a:rPr lang="en-US" sz="2800" dirty="0" smtClean="0">
                <a:latin typeface="Calibri"/>
                <a:cs typeface="Calibri"/>
              </a:rPr>
              <a:t> L O G Y</a:t>
            </a:r>
          </a:p>
          <a:p>
            <a:r>
              <a:rPr lang="en-US" sz="2800" dirty="0" smtClean="0">
                <a:latin typeface="Calibri"/>
                <a:cs typeface="Calibri"/>
              </a:rPr>
              <a:t>y = M I C </a:t>
            </a:r>
            <a:r>
              <a:rPr lang="en-US" sz="2800" dirty="0" smtClean="0">
                <a:solidFill>
                  <a:srgbClr val="CC0000"/>
                </a:solidFill>
                <a:latin typeface="Calibri"/>
                <a:cs typeface="Calibri"/>
              </a:rPr>
              <a:t>H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dirty="0" smtClean="0">
                <a:solidFill>
                  <a:srgbClr val="CC0000"/>
                </a:solidFill>
                <a:latin typeface="Calibri"/>
                <a:cs typeface="Calibri"/>
              </a:rPr>
              <a:t>E</a:t>
            </a:r>
            <a:r>
              <a:rPr lang="en-US" sz="2800" dirty="0" smtClean="0">
                <a:latin typeface="Calibri"/>
                <a:cs typeface="Calibri"/>
              </a:rPr>
              <a:t> L A N </a:t>
            </a:r>
            <a:r>
              <a:rPr lang="en-US" sz="2800" dirty="0" smtClean="0">
                <a:solidFill>
                  <a:srgbClr val="CC0000"/>
                </a:solidFill>
                <a:latin typeface="Calibri"/>
                <a:cs typeface="Calibri"/>
              </a:rPr>
              <a:t>G</a:t>
            </a:r>
            <a:r>
              <a:rPr lang="en-US" sz="2800" dirty="0" smtClean="0">
                <a:latin typeface="Calibri"/>
                <a:cs typeface="Calibri"/>
              </a:rPr>
              <a:t> E </a:t>
            </a:r>
            <a:r>
              <a:rPr lang="en-US" sz="2800" dirty="0" smtClean="0">
                <a:solidFill>
                  <a:srgbClr val="CC0000"/>
                </a:solidFill>
                <a:latin typeface="Calibri"/>
                <a:cs typeface="Calibri"/>
              </a:rPr>
              <a:t>L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dirty="0" smtClean="0">
                <a:solidFill>
                  <a:srgbClr val="CC0000"/>
                </a:solidFill>
                <a:latin typeface="Calibri"/>
                <a:cs typeface="Calibri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34900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Calibri"/>
              </a:rPr>
              <a:t>Optimal substructure of an </a:t>
            </a:r>
            <a:r>
              <a:rPr lang="en-US" sz="3600" dirty="0" smtClean="0">
                <a:cs typeface="Calibri"/>
              </a:rPr>
              <a:t>LCS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86910" y="1700808"/>
            <a:ext cx="3406909" cy="310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Case1: x = X</a:t>
            </a:r>
            <a:r>
              <a:rPr lang="en-US" sz="2800" baseline="-25000" dirty="0" smtClean="0">
                <a:latin typeface="Calibri"/>
                <a:cs typeface="Calibri"/>
              </a:rPr>
              <a:t>1</a:t>
            </a:r>
            <a:r>
              <a:rPr lang="en-US" sz="2800" dirty="0" smtClean="0">
                <a:latin typeface="Calibri"/>
                <a:cs typeface="Calibri"/>
              </a:rPr>
              <a:t>X</a:t>
            </a:r>
            <a:r>
              <a:rPr lang="en-US" sz="2800" baseline="-25000" dirty="0" smtClean="0">
                <a:latin typeface="Calibri"/>
                <a:cs typeface="Calibri"/>
              </a:rPr>
              <a:t>2</a:t>
            </a:r>
            <a:r>
              <a:rPr lang="en-US" sz="2800" dirty="0" smtClean="0">
                <a:latin typeface="Calibri"/>
                <a:cs typeface="Calibri"/>
              </a:rPr>
              <a:t>…X</a:t>
            </a:r>
            <a:r>
              <a:rPr lang="en-US" sz="2800" baseline="-25000" dirty="0" smtClean="0">
                <a:latin typeface="Calibri"/>
                <a:cs typeface="Calibri"/>
              </a:rPr>
              <a:t>n-1 </a:t>
            </a:r>
            <a:r>
              <a:rPr lang="en-US" sz="280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</a:p>
          <a:p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smtClean="0">
                <a:latin typeface="Calibri"/>
                <a:cs typeface="Calibri"/>
              </a:rPr>
              <a:t>            y = Y</a:t>
            </a:r>
            <a:r>
              <a:rPr lang="en-US" sz="2800" baseline="-25000" dirty="0" smtClean="0">
                <a:latin typeface="Calibri"/>
                <a:cs typeface="Calibri"/>
              </a:rPr>
              <a:t>1</a:t>
            </a:r>
            <a:r>
              <a:rPr lang="en-US" sz="2800" dirty="0" smtClean="0">
                <a:latin typeface="Calibri"/>
                <a:cs typeface="Calibri"/>
              </a:rPr>
              <a:t>Y</a:t>
            </a:r>
            <a:r>
              <a:rPr lang="en-US" sz="2800" baseline="-25000" dirty="0" smtClean="0">
                <a:latin typeface="Calibri"/>
                <a:cs typeface="Calibri"/>
              </a:rPr>
              <a:t>2</a:t>
            </a:r>
            <a:r>
              <a:rPr lang="en-US" sz="2800" dirty="0" smtClean="0">
                <a:latin typeface="Calibri"/>
                <a:cs typeface="Calibri"/>
              </a:rPr>
              <a:t>…Y</a:t>
            </a:r>
            <a:r>
              <a:rPr lang="en-US" sz="2800" baseline="-25000" dirty="0">
                <a:latin typeface="Calibri"/>
                <a:cs typeface="Calibri"/>
              </a:rPr>
              <a:t>m</a:t>
            </a:r>
            <a:r>
              <a:rPr lang="en-US" sz="2800" baseline="-25000" dirty="0" smtClean="0">
                <a:latin typeface="Calibri"/>
                <a:cs typeface="Calibri"/>
              </a:rPr>
              <a:t>-</a:t>
            </a:r>
            <a:r>
              <a:rPr lang="en-US" sz="2800" baseline="-25000" dirty="0">
                <a:latin typeface="Calibri"/>
                <a:cs typeface="Calibri"/>
              </a:rPr>
              <a:t>1 </a:t>
            </a:r>
            <a:r>
              <a:rPr lang="en-US" sz="280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</a:p>
          <a:p>
            <a:endParaRPr lang="en-US" sz="2800" dirty="0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Case2: </a:t>
            </a:r>
            <a:r>
              <a:rPr lang="en-US" sz="2800" dirty="0">
                <a:latin typeface="Calibri"/>
                <a:cs typeface="Calibri"/>
              </a:rPr>
              <a:t>x = X</a:t>
            </a:r>
            <a:r>
              <a:rPr lang="en-US" sz="2800" baseline="-25000" dirty="0">
                <a:latin typeface="Calibri"/>
                <a:cs typeface="Calibri"/>
              </a:rPr>
              <a:t>1</a:t>
            </a:r>
            <a:r>
              <a:rPr lang="en-US" sz="2800" dirty="0">
                <a:latin typeface="Calibri"/>
                <a:cs typeface="Calibri"/>
              </a:rPr>
              <a:t>X</a:t>
            </a:r>
            <a:r>
              <a:rPr lang="en-US" sz="2800" baseline="-25000" dirty="0">
                <a:latin typeface="Calibri"/>
                <a:cs typeface="Calibri"/>
              </a:rPr>
              <a:t>2</a:t>
            </a:r>
            <a:r>
              <a:rPr lang="en-US" sz="2800" dirty="0">
                <a:latin typeface="Calibri"/>
                <a:cs typeface="Calibri"/>
              </a:rPr>
              <a:t>…X</a:t>
            </a:r>
            <a:r>
              <a:rPr lang="en-US" sz="2800" baseline="-25000" dirty="0">
                <a:latin typeface="Calibri"/>
                <a:cs typeface="Calibri"/>
              </a:rPr>
              <a:t>n-1 </a:t>
            </a:r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</a:p>
          <a:p>
            <a:r>
              <a:rPr lang="en-US" sz="2800" dirty="0">
                <a:latin typeface="Calibri"/>
                <a:cs typeface="Calibri"/>
              </a:rPr>
              <a:t>             y = Y</a:t>
            </a:r>
            <a:r>
              <a:rPr lang="en-US" sz="2800" baseline="-25000" dirty="0">
                <a:latin typeface="Calibri"/>
                <a:cs typeface="Calibri"/>
              </a:rPr>
              <a:t>1</a:t>
            </a:r>
            <a:r>
              <a:rPr lang="en-US" sz="2800" dirty="0">
                <a:latin typeface="Calibri"/>
                <a:cs typeface="Calibri"/>
              </a:rPr>
              <a:t>Y</a:t>
            </a:r>
            <a:r>
              <a:rPr lang="en-US" sz="2800" baseline="-25000" dirty="0">
                <a:latin typeface="Calibri"/>
                <a:cs typeface="Calibri"/>
              </a:rPr>
              <a:t>2</a:t>
            </a:r>
            <a:r>
              <a:rPr lang="en-US" sz="2800" dirty="0">
                <a:latin typeface="Calibri"/>
                <a:cs typeface="Calibri"/>
              </a:rPr>
              <a:t>…Y</a:t>
            </a:r>
            <a:r>
              <a:rPr lang="en-US" sz="2800" baseline="-25000" dirty="0">
                <a:latin typeface="Calibri"/>
                <a:cs typeface="Calibri"/>
              </a:rPr>
              <a:t>m-1 </a:t>
            </a:r>
            <a:r>
              <a:rPr lang="en-US" sz="2800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endParaRPr lang="en-US" sz="2800" dirty="0">
              <a:solidFill>
                <a:srgbClr val="FF0000"/>
              </a:solidFill>
              <a:latin typeface="Calibri"/>
              <a:cs typeface="Calibri"/>
            </a:endParaRPr>
          </a:p>
          <a:p>
            <a:endParaRPr lang="en-US" sz="28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600" y="2209800"/>
            <a:ext cx="4942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Calibri"/>
                <a:cs typeface="Calibri"/>
              </a:rPr>
              <a:t>Clearly LCS(</a:t>
            </a:r>
            <a:r>
              <a:rPr lang="en-US" sz="2400" dirty="0" err="1" smtClean="0">
                <a:latin typeface="Calibri"/>
                <a:cs typeface="Calibri"/>
              </a:rPr>
              <a:t>x,y</a:t>
            </a:r>
            <a:r>
              <a:rPr lang="en-US" sz="2400" dirty="0" smtClean="0">
                <a:latin typeface="Calibri"/>
                <a:cs typeface="Calibri"/>
              </a:rPr>
              <a:t>) =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LCS’</a:t>
            </a:r>
            <a:r>
              <a:rPr lang="en-US" sz="2400" dirty="0" smtClean="0">
                <a:solidFill>
                  <a:schemeClr val="accent2"/>
                </a:solidFill>
                <a:latin typeface="Calibri"/>
                <a:cs typeface="Calibri"/>
              </a:rPr>
              <a:t>A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Calibri"/>
                <a:cs typeface="Calibri"/>
              </a:rPr>
              <a:t>LCS’ = LCS of x[1..n-1] and y[1..m-1]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1401" y="3505200"/>
            <a:ext cx="556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Calibri"/>
                <a:cs typeface="Calibri"/>
              </a:rPr>
              <a:t>Then either A or B or both are not part of a LCS 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Calibri"/>
                <a:cs typeface="Calibri"/>
              </a:rPr>
              <a:t>CLS(</a:t>
            </a:r>
            <a:r>
              <a:rPr lang="en-US" sz="2400" dirty="0" err="1" smtClean="0">
                <a:latin typeface="Calibri"/>
                <a:cs typeface="Calibri"/>
              </a:rPr>
              <a:t>x,y</a:t>
            </a:r>
            <a:r>
              <a:rPr lang="en-US" sz="2400" dirty="0" smtClean="0">
                <a:latin typeface="Calibri"/>
                <a:cs typeface="Calibri"/>
              </a:rPr>
              <a:t>) = CLS(x[1..n],y[1..m-1]), or</a:t>
            </a:r>
            <a:r>
              <a:rPr lang="en-US" sz="2400" dirty="0">
                <a:latin typeface="Calibri"/>
                <a:cs typeface="Calibri"/>
              </a:rPr>
              <a:t> CLS(</a:t>
            </a:r>
            <a:r>
              <a:rPr lang="en-US" sz="2400" dirty="0" err="1">
                <a:latin typeface="Calibri"/>
                <a:cs typeface="Calibri"/>
              </a:rPr>
              <a:t>x,y</a:t>
            </a:r>
            <a:r>
              <a:rPr lang="en-US" sz="2400" dirty="0">
                <a:latin typeface="Calibri"/>
                <a:cs typeface="Calibri"/>
              </a:rPr>
              <a:t>) = CLS(x[</a:t>
            </a:r>
            <a:r>
              <a:rPr lang="en-US" sz="2400" dirty="0" smtClean="0">
                <a:latin typeface="Calibri"/>
                <a:cs typeface="Calibri"/>
              </a:rPr>
              <a:t>1..n-1]</a:t>
            </a:r>
            <a:r>
              <a:rPr lang="en-US" sz="2400" dirty="0">
                <a:latin typeface="Calibri"/>
                <a:cs typeface="Calibri"/>
              </a:rPr>
              <a:t>,y[</a:t>
            </a:r>
            <a:r>
              <a:rPr lang="en-US" sz="2400" dirty="0" smtClean="0">
                <a:latin typeface="Calibri"/>
                <a:cs typeface="Calibri"/>
              </a:rPr>
              <a:t>1..m])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6910" y="5105400"/>
            <a:ext cx="9007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Hence CLS(</a:t>
            </a:r>
            <a:r>
              <a:rPr lang="en-US" sz="2800" dirty="0" err="1">
                <a:latin typeface="Calibri"/>
                <a:cs typeface="Calibri"/>
              </a:rPr>
              <a:t>x,y</a:t>
            </a:r>
            <a:r>
              <a:rPr lang="en-US" sz="2800" dirty="0">
                <a:latin typeface="Calibri"/>
                <a:cs typeface="Calibri"/>
              </a:rPr>
              <a:t>) = </a:t>
            </a:r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smtClean="0">
                <a:latin typeface="Calibri"/>
                <a:cs typeface="Calibri"/>
              </a:rPr>
              <a:t>               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max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{</a:t>
            </a:r>
            <a:r>
              <a:rPr lang="en-US" sz="2800" dirty="0">
                <a:latin typeface="Calibri"/>
                <a:cs typeface="Calibri"/>
              </a:rPr>
              <a:t>CLS(x[</a:t>
            </a:r>
            <a:r>
              <a:rPr lang="en-US" sz="2800" dirty="0" smtClean="0">
                <a:latin typeface="Calibri"/>
                <a:cs typeface="Calibri"/>
              </a:rPr>
              <a:t>1..n]</a:t>
            </a:r>
            <a:r>
              <a:rPr lang="en-US" sz="2800" dirty="0">
                <a:latin typeface="Calibri"/>
                <a:cs typeface="Calibri"/>
              </a:rPr>
              <a:t>,y[</a:t>
            </a:r>
            <a:r>
              <a:rPr lang="en-US" sz="2800" dirty="0" smtClean="0">
                <a:latin typeface="Calibri"/>
                <a:cs typeface="Calibri"/>
              </a:rPr>
              <a:t>1..m-1]</a:t>
            </a:r>
            <a:r>
              <a:rPr lang="en-US" sz="2800" dirty="0">
                <a:latin typeface="Calibri"/>
                <a:cs typeface="Calibri"/>
              </a:rPr>
              <a:t>)</a:t>
            </a:r>
            <a:r>
              <a:rPr lang="en-US" sz="2800" dirty="0">
                <a:solidFill>
                  <a:srgbClr val="5959FF"/>
                </a:solidFill>
                <a:latin typeface="Calibri"/>
                <a:cs typeface="Calibri"/>
              </a:rPr>
              <a:t>,</a:t>
            </a:r>
            <a:r>
              <a:rPr lang="en-US" sz="2800" dirty="0">
                <a:latin typeface="Calibri"/>
                <a:cs typeface="Calibri"/>
              </a:rPr>
              <a:t> CLS(x[</a:t>
            </a:r>
            <a:r>
              <a:rPr lang="en-US" sz="2800" dirty="0" smtClean="0">
                <a:latin typeface="Calibri"/>
                <a:cs typeface="Calibri"/>
              </a:rPr>
              <a:t>1..n-1]</a:t>
            </a:r>
            <a:r>
              <a:rPr lang="en-US" sz="2800" dirty="0">
                <a:latin typeface="Calibri"/>
                <a:cs typeface="Calibri"/>
              </a:rPr>
              <a:t>,y[</a:t>
            </a:r>
            <a:r>
              <a:rPr lang="en-US" sz="2800" dirty="0" smtClean="0">
                <a:latin typeface="Calibri"/>
                <a:cs typeface="Calibri"/>
              </a:rPr>
              <a:t>1..m]</a:t>
            </a:r>
            <a:r>
              <a:rPr lang="en-US" sz="2800" dirty="0">
                <a:latin typeface="Calibri"/>
                <a:cs typeface="Calibri"/>
              </a:rPr>
              <a:t>)</a:t>
            </a:r>
            <a:r>
              <a:rPr lang="en-US" sz="2800" dirty="0">
                <a:solidFill>
                  <a:srgbClr val="5959FF"/>
                </a:solidFill>
                <a:latin typeface="Calibri"/>
                <a:cs typeface="Calibri"/>
              </a:rPr>
              <a:t>}</a:t>
            </a:r>
          </a:p>
          <a:p>
            <a:endParaRPr lang="en-US" sz="2800" dirty="0" smtClean="0">
              <a:latin typeface="Calibri"/>
              <a:cs typeface="Calibri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41119" y="805026"/>
            <a:ext cx="8733950" cy="603520"/>
          </a:xfrm>
        </p:spPr>
        <p:txBody>
          <a:bodyPr/>
          <a:lstStyle/>
          <a:p>
            <a:r>
              <a:rPr lang="en-US" dirty="0" smtClean="0">
                <a:cs typeface="Calibri"/>
              </a:rPr>
              <a:t>Find the </a:t>
            </a:r>
            <a:r>
              <a:rPr lang="en-US" dirty="0">
                <a:cs typeface="Calibri"/>
              </a:rPr>
              <a:t>LCS of sub-problems </a:t>
            </a:r>
          </a:p>
        </p:txBody>
      </p:sp>
    </p:spTree>
    <p:extLst>
      <p:ext uri="{BB962C8B-B14F-4D97-AF65-F5344CB8AC3E}">
        <p14:creationId xmlns:p14="http://schemas.microsoft.com/office/powerpoint/2010/main" val="3361233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73152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5959FF"/>
                </a:solidFill>
                <a:latin typeface="Calibri"/>
                <a:cs typeface="Calibri"/>
              </a:rPr>
              <a:t>The DP formulation</a:t>
            </a:r>
          </a:p>
          <a:p>
            <a:r>
              <a:rPr lang="en-US" sz="2800" dirty="0" smtClean="0">
                <a:latin typeface="Calibri"/>
                <a:cs typeface="Calibri"/>
              </a:rPr>
              <a:t>Sub-problems: DP[</a:t>
            </a:r>
            <a:r>
              <a:rPr lang="en-US" sz="2800" dirty="0" err="1" smtClean="0">
                <a:latin typeface="Calibri"/>
                <a:cs typeface="Calibri"/>
              </a:rPr>
              <a:t>i,j</a:t>
            </a:r>
            <a:r>
              <a:rPr lang="en-US" sz="2800" dirty="0" smtClean="0">
                <a:latin typeface="Calibri"/>
                <a:cs typeface="Calibri"/>
              </a:rPr>
              <a:t>]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Recursion: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06201"/>
              </p:ext>
            </p:extLst>
          </p:nvPr>
        </p:nvGraphicFramePr>
        <p:xfrm>
          <a:off x="342900" y="3457575"/>
          <a:ext cx="727710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3" name="Equation" r:id="rId3" imgW="3213100" imgH="660400" progId="Equation.3">
                  <p:embed/>
                </p:oleObj>
              </mc:Choice>
              <mc:Fallback>
                <p:oleObj name="Equation" r:id="rId3" imgW="32131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" y="3457575"/>
                        <a:ext cx="7277100" cy="149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1447800"/>
            <a:ext cx="5130800" cy="1479319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66005"/>
              </p:ext>
            </p:extLst>
          </p:nvPr>
        </p:nvGraphicFramePr>
        <p:xfrm>
          <a:off x="5334000" y="4572000"/>
          <a:ext cx="2438400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924800" y="5334000"/>
            <a:ext cx="95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DP[1,2]</a:t>
            </a: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 bwMode="auto">
          <a:xfrm flipH="1">
            <a:off x="6705600" y="5534055"/>
            <a:ext cx="1219200" cy="28545"/>
          </a:xfrm>
          <a:prstGeom prst="straightConnector1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24886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9144000" cy="669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42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6502100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5959FF"/>
                </a:solidFill>
                <a:latin typeface="Calibri"/>
                <a:cs typeface="Calibri"/>
              </a:rPr>
              <a:t>The DP formulation</a:t>
            </a:r>
          </a:p>
          <a:p>
            <a:r>
              <a:rPr lang="en-US" sz="2800" dirty="0" smtClean="0">
                <a:latin typeface="Calibri"/>
                <a:cs typeface="Calibri"/>
              </a:rPr>
              <a:t>Sub-problems: DP[</a:t>
            </a:r>
            <a:r>
              <a:rPr lang="en-US" sz="2800" dirty="0" err="1" smtClean="0">
                <a:latin typeface="Calibri"/>
                <a:cs typeface="Calibri"/>
              </a:rPr>
              <a:t>i,j</a:t>
            </a:r>
            <a:r>
              <a:rPr lang="en-US" sz="2800" dirty="0" smtClean="0">
                <a:latin typeface="Calibri"/>
                <a:cs typeface="Calibri"/>
              </a:rPr>
              <a:t>]       (i.e., x[1..i], y[1..j])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Recursion: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Topological </a:t>
            </a:r>
            <a:r>
              <a:rPr lang="en-US" sz="2800" dirty="0">
                <a:latin typeface="Calibri"/>
                <a:cs typeface="Calibri"/>
              </a:rPr>
              <a:t>sort: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Solution</a:t>
            </a:r>
            <a:r>
              <a:rPr lang="en-US" sz="2800" dirty="0">
                <a:latin typeface="Calibri"/>
                <a:cs typeface="Calibri"/>
              </a:rPr>
              <a:t>: DP</a:t>
            </a:r>
            <a:r>
              <a:rPr lang="en-US" sz="2800" dirty="0" smtClean="0">
                <a:latin typeface="Calibri"/>
                <a:cs typeface="Calibri"/>
              </a:rPr>
              <a:t>[3,</a:t>
            </a:r>
            <a:r>
              <a:rPr lang="en-US" sz="2800" dirty="0">
                <a:latin typeface="Calibri"/>
                <a:cs typeface="Calibri"/>
              </a:rPr>
              <a:t>4</a:t>
            </a:r>
            <a:r>
              <a:rPr lang="en-US" sz="2800" dirty="0" smtClean="0">
                <a:latin typeface="Calibri"/>
                <a:cs typeface="Calibri"/>
              </a:rPr>
              <a:t>]</a:t>
            </a:r>
            <a:endParaRPr lang="en-US" sz="2800" dirty="0">
              <a:latin typeface="Calibri"/>
              <a:cs typeface="Calibri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161079"/>
              </p:ext>
            </p:extLst>
          </p:nvPr>
        </p:nvGraphicFramePr>
        <p:xfrm>
          <a:off x="342900" y="3457575"/>
          <a:ext cx="727710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7" name="Equation" r:id="rId3" imgW="3213100" imgH="660400" progId="Equation.3">
                  <p:embed/>
                </p:oleObj>
              </mc:Choice>
              <mc:Fallback>
                <p:oleObj name="Equation" r:id="rId3" imgW="32131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" y="3457575"/>
                        <a:ext cx="7277100" cy="149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1447800"/>
            <a:ext cx="5130800" cy="1479319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35571"/>
              </p:ext>
            </p:extLst>
          </p:nvPr>
        </p:nvGraphicFramePr>
        <p:xfrm>
          <a:off x="4724400" y="4671290"/>
          <a:ext cx="2438400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Freeform 9"/>
          <p:cNvSpPr/>
          <p:nvPr/>
        </p:nvSpPr>
        <p:spPr>
          <a:xfrm>
            <a:off x="5295080" y="5174661"/>
            <a:ext cx="1700896" cy="146948"/>
          </a:xfrm>
          <a:custGeom>
            <a:avLst/>
            <a:gdLst>
              <a:gd name="connsiteX0" fmla="*/ 0 w 1700896"/>
              <a:gd name="connsiteY0" fmla="*/ 52481 h 146948"/>
              <a:gd name="connsiteX1" fmla="*/ 629716 w 1700896"/>
              <a:gd name="connsiteY1" fmla="*/ 73474 h 146948"/>
              <a:gd name="connsiteX2" fmla="*/ 1385375 w 1700896"/>
              <a:gd name="connsiteY2" fmla="*/ 52481 h 146948"/>
              <a:gd name="connsiteX3" fmla="*/ 1626766 w 1700896"/>
              <a:gd name="connsiteY3" fmla="*/ 62977 h 146948"/>
              <a:gd name="connsiteX4" fmla="*/ 1700233 w 1700896"/>
              <a:gd name="connsiteY4" fmla="*/ 52481 h 146948"/>
              <a:gd name="connsiteX5" fmla="*/ 1637261 w 1700896"/>
              <a:gd name="connsiteY5" fmla="*/ 0 h 146948"/>
              <a:gd name="connsiteX6" fmla="*/ 1647757 w 1700896"/>
              <a:gd name="connsiteY6" fmla="*/ 31489 h 146948"/>
              <a:gd name="connsiteX7" fmla="*/ 1668747 w 1700896"/>
              <a:gd name="connsiteY7" fmla="*/ 94466 h 146948"/>
              <a:gd name="connsiteX8" fmla="*/ 1637261 w 1700896"/>
              <a:gd name="connsiteY8" fmla="*/ 115459 h 146948"/>
              <a:gd name="connsiteX9" fmla="*/ 1605776 w 1700896"/>
              <a:gd name="connsiteY9" fmla="*/ 146948 h 14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00896" h="146948">
                <a:moveTo>
                  <a:pt x="0" y="52481"/>
                </a:moveTo>
                <a:lnTo>
                  <a:pt x="629716" y="73474"/>
                </a:lnTo>
                <a:cubicBezTo>
                  <a:pt x="736032" y="73474"/>
                  <a:pt x="1250044" y="56710"/>
                  <a:pt x="1385375" y="52481"/>
                </a:cubicBezTo>
                <a:cubicBezTo>
                  <a:pt x="1465839" y="55980"/>
                  <a:pt x="1546226" y="62977"/>
                  <a:pt x="1626766" y="62977"/>
                </a:cubicBezTo>
                <a:cubicBezTo>
                  <a:pt x="1651504" y="62977"/>
                  <a:pt x="1682742" y="69974"/>
                  <a:pt x="1700233" y="52481"/>
                </a:cubicBezTo>
                <a:cubicBezTo>
                  <a:pt x="1708315" y="44399"/>
                  <a:pt x="1639893" y="1754"/>
                  <a:pt x="1637261" y="0"/>
                </a:cubicBezTo>
                <a:cubicBezTo>
                  <a:pt x="1640760" y="10496"/>
                  <a:pt x="1640846" y="22849"/>
                  <a:pt x="1647757" y="31489"/>
                </a:cubicBezTo>
                <a:cubicBezTo>
                  <a:pt x="1671246" y="60853"/>
                  <a:pt x="1705174" y="39821"/>
                  <a:pt x="1668747" y="94466"/>
                </a:cubicBezTo>
                <a:cubicBezTo>
                  <a:pt x="1661750" y="104962"/>
                  <a:pt x="1646951" y="107383"/>
                  <a:pt x="1637261" y="115459"/>
                </a:cubicBezTo>
                <a:cubicBezTo>
                  <a:pt x="1625859" y="124962"/>
                  <a:pt x="1605776" y="146948"/>
                  <a:pt x="1605776" y="146948"/>
                </a:cubicBezTo>
              </a:path>
            </a:pathLst>
          </a:custGeom>
          <a:ln>
            <a:solidFill>
              <a:srgbClr val="CC0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257800" y="5562600"/>
            <a:ext cx="1700896" cy="146948"/>
          </a:xfrm>
          <a:custGeom>
            <a:avLst/>
            <a:gdLst>
              <a:gd name="connsiteX0" fmla="*/ 0 w 1700896"/>
              <a:gd name="connsiteY0" fmla="*/ 52481 h 146948"/>
              <a:gd name="connsiteX1" fmla="*/ 629716 w 1700896"/>
              <a:gd name="connsiteY1" fmla="*/ 73474 h 146948"/>
              <a:gd name="connsiteX2" fmla="*/ 1385375 w 1700896"/>
              <a:gd name="connsiteY2" fmla="*/ 52481 h 146948"/>
              <a:gd name="connsiteX3" fmla="*/ 1626766 w 1700896"/>
              <a:gd name="connsiteY3" fmla="*/ 62977 h 146948"/>
              <a:gd name="connsiteX4" fmla="*/ 1700233 w 1700896"/>
              <a:gd name="connsiteY4" fmla="*/ 52481 h 146948"/>
              <a:gd name="connsiteX5" fmla="*/ 1637261 w 1700896"/>
              <a:gd name="connsiteY5" fmla="*/ 0 h 146948"/>
              <a:gd name="connsiteX6" fmla="*/ 1647757 w 1700896"/>
              <a:gd name="connsiteY6" fmla="*/ 31489 h 146948"/>
              <a:gd name="connsiteX7" fmla="*/ 1668747 w 1700896"/>
              <a:gd name="connsiteY7" fmla="*/ 94466 h 146948"/>
              <a:gd name="connsiteX8" fmla="*/ 1637261 w 1700896"/>
              <a:gd name="connsiteY8" fmla="*/ 115459 h 146948"/>
              <a:gd name="connsiteX9" fmla="*/ 1605776 w 1700896"/>
              <a:gd name="connsiteY9" fmla="*/ 146948 h 14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00896" h="146948">
                <a:moveTo>
                  <a:pt x="0" y="52481"/>
                </a:moveTo>
                <a:lnTo>
                  <a:pt x="629716" y="73474"/>
                </a:lnTo>
                <a:cubicBezTo>
                  <a:pt x="736032" y="73474"/>
                  <a:pt x="1250044" y="56710"/>
                  <a:pt x="1385375" y="52481"/>
                </a:cubicBezTo>
                <a:cubicBezTo>
                  <a:pt x="1465839" y="55980"/>
                  <a:pt x="1546226" y="62977"/>
                  <a:pt x="1626766" y="62977"/>
                </a:cubicBezTo>
                <a:cubicBezTo>
                  <a:pt x="1651504" y="62977"/>
                  <a:pt x="1682742" y="69974"/>
                  <a:pt x="1700233" y="52481"/>
                </a:cubicBezTo>
                <a:cubicBezTo>
                  <a:pt x="1708315" y="44399"/>
                  <a:pt x="1639893" y="1754"/>
                  <a:pt x="1637261" y="0"/>
                </a:cubicBezTo>
                <a:cubicBezTo>
                  <a:pt x="1640760" y="10496"/>
                  <a:pt x="1640846" y="22849"/>
                  <a:pt x="1647757" y="31489"/>
                </a:cubicBezTo>
                <a:cubicBezTo>
                  <a:pt x="1671246" y="60853"/>
                  <a:pt x="1705174" y="39821"/>
                  <a:pt x="1668747" y="94466"/>
                </a:cubicBezTo>
                <a:cubicBezTo>
                  <a:pt x="1661750" y="104962"/>
                  <a:pt x="1646951" y="107383"/>
                  <a:pt x="1637261" y="115459"/>
                </a:cubicBezTo>
                <a:cubicBezTo>
                  <a:pt x="1625859" y="124962"/>
                  <a:pt x="1605776" y="146948"/>
                  <a:pt x="1605776" y="146948"/>
                </a:cubicBezTo>
              </a:path>
            </a:pathLst>
          </a:custGeom>
          <a:ln>
            <a:solidFill>
              <a:srgbClr val="CC0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5257800" y="5943600"/>
            <a:ext cx="1700896" cy="146948"/>
          </a:xfrm>
          <a:custGeom>
            <a:avLst/>
            <a:gdLst>
              <a:gd name="connsiteX0" fmla="*/ 0 w 1700896"/>
              <a:gd name="connsiteY0" fmla="*/ 52481 h 146948"/>
              <a:gd name="connsiteX1" fmla="*/ 629716 w 1700896"/>
              <a:gd name="connsiteY1" fmla="*/ 73474 h 146948"/>
              <a:gd name="connsiteX2" fmla="*/ 1385375 w 1700896"/>
              <a:gd name="connsiteY2" fmla="*/ 52481 h 146948"/>
              <a:gd name="connsiteX3" fmla="*/ 1626766 w 1700896"/>
              <a:gd name="connsiteY3" fmla="*/ 62977 h 146948"/>
              <a:gd name="connsiteX4" fmla="*/ 1700233 w 1700896"/>
              <a:gd name="connsiteY4" fmla="*/ 52481 h 146948"/>
              <a:gd name="connsiteX5" fmla="*/ 1637261 w 1700896"/>
              <a:gd name="connsiteY5" fmla="*/ 0 h 146948"/>
              <a:gd name="connsiteX6" fmla="*/ 1647757 w 1700896"/>
              <a:gd name="connsiteY6" fmla="*/ 31489 h 146948"/>
              <a:gd name="connsiteX7" fmla="*/ 1668747 w 1700896"/>
              <a:gd name="connsiteY7" fmla="*/ 94466 h 146948"/>
              <a:gd name="connsiteX8" fmla="*/ 1637261 w 1700896"/>
              <a:gd name="connsiteY8" fmla="*/ 115459 h 146948"/>
              <a:gd name="connsiteX9" fmla="*/ 1605776 w 1700896"/>
              <a:gd name="connsiteY9" fmla="*/ 146948 h 14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00896" h="146948">
                <a:moveTo>
                  <a:pt x="0" y="52481"/>
                </a:moveTo>
                <a:lnTo>
                  <a:pt x="629716" y="73474"/>
                </a:lnTo>
                <a:cubicBezTo>
                  <a:pt x="736032" y="73474"/>
                  <a:pt x="1250044" y="56710"/>
                  <a:pt x="1385375" y="52481"/>
                </a:cubicBezTo>
                <a:cubicBezTo>
                  <a:pt x="1465839" y="55980"/>
                  <a:pt x="1546226" y="62977"/>
                  <a:pt x="1626766" y="62977"/>
                </a:cubicBezTo>
                <a:cubicBezTo>
                  <a:pt x="1651504" y="62977"/>
                  <a:pt x="1682742" y="69974"/>
                  <a:pt x="1700233" y="52481"/>
                </a:cubicBezTo>
                <a:cubicBezTo>
                  <a:pt x="1708315" y="44399"/>
                  <a:pt x="1639893" y="1754"/>
                  <a:pt x="1637261" y="0"/>
                </a:cubicBezTo>
                <a:cubicBezTo>
                  <a:pt x="1640760" y="10496"/>
                  <a:pt x="1640846" y="22849"/>
                  <a:pt x="1647757" y="31489"/>
                </a:cubicBezTo>
                <a:cubicBezTo>
                  <a:pt x="1671246" y="60853"/>
                  <a:pt x="1705174" y="39821"/>
                  <a:pt x="1668747" y="94466"/>
                </a:cubicBezTo>
                <a:cubicBezTo>
                  <a:pt x="1661750" y="104962"/>
                  <a:pt x="1646951" y="107383"/>
                  <a:pt x="1637261" y="115459"/>
                </a:cubicBezTo>
                <a:cubicBezTo>
                  <a:pt x="1625859" y="124962"/>
                  <a:pt x="1605776" y="146948"/>
                  <a:pt x="1605776" y="146948"/>
                </a:cubicBezTo>
              </a:path>
            </a:pathLst>
          </a:custGeom>
          <a:ln>
            <a:solidFill>
              <a:srgbClr val="CC0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10202362">
            <a:off x="5333889" y="5327596"/>
            <a:ext cx="1700896" cy="146948"/>
          </a:xfrm>
          <a:custGeom>
            <a:avLst/>
            <a:gdLst>
              <a:gd name="connsiteX0" fmla="*/ 0 w 1700896"/>
              <a:gd name="connsiteY0" fmla="*/ 52481 h 146948"/>
              <a:gd name="connsiteX1" fmla="*/ 629716 w 1700896"/>
              <a:gd name="connsiteY1" fmla="*/ 73474 h 146948"/>
              <a:gd name="connsiteX2" fmla="*/ 1385375 w 1700896"/>
              <a:gd name="connsiteY2" fmla="*/ 52481 h 146948"/>
              <a:gd name="connsiteX3" fmla="*/ 1626766 w 1700896"/>
              <a:gd name="connsiteY3" fmla="*/ 62977 h 146948"/>
              <a:gd name="connsiteX4" fmla="*/ 1700233 w 1700896"/>
              <a:gd name="connsiteY4" fmla="*/ 52481 h 146948"/>
              <a:gd name="connsiteX5" fmla="*/ 1637261 w 1700896"/>
              <a:gd name="connsiteY5" fmla="*/ 0 h 146948"/>
              <a:gd name="connsiteX6" fmla="*/ 1647757 w 1700896"/>
              <a:gd name="connsiteY6" fmla="*/ 31489 h 146948"/>
              <a:gd name="connsiteX7" fmla="*/ 1668747 w 1700896"/>
              <a:gd name="connsiteY7" fmla="*/ 94466 h 146948"/>
              <a:gd name="connsiteX8" fmla="*/ 1637261 w 1700896"/>
              <a:gd name="connsiteY8" fmla="*/ 115459 h 146948"/>
              <a:gd name="connsiteX9" fmla="*/ 1605776 w 1700896"/>
              <a:gd name="connsiteY9" fmla="*/ 146948 h 14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00896" h="146948">
                <a:moveTo>
                  <a:pt x="0" y="52481"/>
                </a:moveTo>
                <a:lnTo>
                  <a:pt x="629716" y="73474"/>
                </a:lnTo>
                <a:cubicBezTo>
                  <a:pt x="736032" y="73474"/>
                  <a:pt x="1250044" y="56710"/>
                  <a:pt x="1385375" y="52481"/>
                </a:cubicBezTo>
                <a:cubicBezTo>
                  <a:pt x="1465839" y="55980"/>
                  <a:pt x="1546226" y="62977"/>
                  <a:pt x="1626766" y="62977"/>
                </a:cubicBezTo>
                <a:cubicBezTo>
                  <a:pt x="1651504" y="62977"/>
                  <a:pt x="1682742" y="69974"/>
                  <a:pt x="1700233" y="52481"/>
                </a:cubicBezTo>
                <a:cubicBezTo>
                  <a:pt x="1708315" y="44399"/>
                  <a:pt x="1639893" y="1754"/>
                  <a:pt x="1637261" y="0"/>
                </a:cubicBezTo>
                <a:cubicBezTo>
                  <a:pt x="1640760" y="10496"/>
                  <a:pt x="1640846" y="22849"/>
                  <a:pt x="1647757" y="31489"/>
                </a:cubicBezTo>
                <a:cubicBezTo>
                  <a:pt x="1671246" y="60853"/>
                  <a:pt x="1705174" y="39821"/>
                  <a:pt x="1668747" y="94466"/>
                </a:cubicBezTo>
                <a:cubicBezTo>
                  <a:pt x="1661750" y="104962"/>
                  <a:pt x="1646951" y="107383"/>
                  <a:pt x="1637261" y="115459"/>
                </a:cubicBezTo>
                <a:cubicBezTo>
                  <a:pt x="1625859" y="124962"/>
                  <a:pt x="1605776" y="146948"/>
                  <a:pt x="1605776" y="146948"/>
                </a:cubicBezTo>
              </a:path>
            </a:pathLst>
          </a:custGeom>
          <a:ln>
            <a:solidFill>
              <a:srgbClr val="CC0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10202362">
            <a:off x="5257691" y="5708596"/>
            <a:ext cx="1700896" cy="146948"/>
          </a:xfrm>
          <a:custGeom>
            <a:avLst/>
            <a:gdLst>
              <a:gd name="connsiteX0" fmla="*/ 0 w 1700896"/>
              <a:gd name="connsiteY0" fmla="*/ 52481 h 146948"/>
              <a:gd name="connsiteX1" fmla="*/ 629716 w 1700896"/>
              <a:gd name="connsiteY1" fmla="*/ 73474 h 146948"/>
              <a:gd name="connsiteX2" fmla="*/ 1385375 w 1700896"/>
              <a:gd name="connsiteY2" fmla="*/ 52481 h 146948"/>
              <a:gd name="connsiteX3" fmla="*/ 1626766 w 1700896"/>
              <a:gd name="connsiteY3" fmla="*/ 62977 h 146948"/>
              <a:gd name="connsiteX4" fmla="*/ 1700233 w 1700896"/>
              <a:gd name="connsiteY4" fmla="*/ 52481 h 146948"/>
              <a:gd name="connsiteX5" fmla="*/ 1637261 w 1700896"/>
              <a:gd name="connsiteY5" fmla="*/ 0 h 146948"/>
              <a:gd name="connsiteX6" fmla="*/ 1647757 w 1700896"/>
              <a:gd name="connsiteY6" fmla="*/ 31489 h 146948"/>
              <a:gd name="connsiteX7" fmla="*/ 1668747 w 1700896"/>
              <a:gd name="connsiteY7" fmla="*/ 94466 h 146948"/>
              <a:gd name="connsiteX8" fmla="*/ 1637261 w 1700896"/>
              <a:gd name="connsiteY8" fmla="*/ 115459 h 146948"/>
              <a:gd name="connsiteX9" fmla="*/ 1605776 w 1700896"/>
              <a:gd name="connsiteY9" fmla="*/ 146948 h 14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00896" h="146948">
                <a:moveTo>
                  <a:pt x="0" y="52481"/>
                </a:moveTo>
                <a:lnTo>
                  <a:pt x="629716" y="73474"/>
                </a:lnTo>
                <a:cubicBezTo>
                  <a:pt x="736032" y="73474"/>
                  <a:pt x="1250044" y="56710"/>
                  <a:pt x="1385375" y="52481"/>
                </a:cubicBezTo>
                <a:cubicBezTo>
                  <a:pt x="1465839" y="55980"/>
                  <a:pt x="1546226" y="62977"/>
                  <a:pt x="1626766" y="62977"/>
                </a:cubicBezTo>
                <a:cubicBezTo>
                  <a:pt x="1651504" y="62977"/>
                  <a:pt x="1682742" y="69974"/>
                  <a:pt x="1700233" y="52481"/>
                </a:cubicBezTo>
                <a:cubicBezTo>
                  <a:pt x="1708315" y="44399"/>
                  <a:pt x="1639893" y="1754"/>
                  <a:pt x="1637261" y="0"/>
                </a:cubicBezTo>
                <a:cubicBezTo>
                  <a:pt x="1640760" y="10496"/>
                  <a:pt x="1640846" y="22849"/>
                  <a:pt x="1647757" y="31489"/>
                </a:cubicBezTo>
                <a:cubicBezTo>
                  <a:pt x="1671246" y="60853"/>
                  <a:pt x="1705174" y="39821"/>
                  <a:pt x="1668747" y="94466"/>
                </a:cubicBezTo>
                <a:cubicBezTo>
                  <a:pt x="1661750" y="104962"/>
                  <a:pt x="1646951" y="107383"/>
                  <a:pt x="1637261" y="115459"/>
                </a:cubicBezTo>
                <a:cubicBezTo>
                  <a:pt x="1625859" y="124962"/>
                  <a:pt x="1605776" y="146948"/>
                  <a:pt x="1605776" y="146948"/>
                </a:cubicBezTo>
              </a:path>
            </a:pathLst>
          </a:custGeom>
          <a:ln>
            <a:solidFill>
              <a:srgbClr val="CC0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785270" y="6262335"/>
            <a:ext cx="314996" cy="276841"/>
          </a:xfrm>
          <a:custGeom>
            <a:avLst/>
            <a:gdLst>
              <a:gd name="connsiteX0" fmla="*/ 115586 w 314996"/>
              <a:gd name="connsiteY0" fmla="*/ 119397 h 276841"/>
              <a:gd name="connsiteX1" fmla="*/ 84100 w 314996"/>
              <a:gd name="connsiteY1" fmla="*/ 224359 h 276841"/>
              <a:gd name="connsiteX2" fmla="*/ 157567 w 314996"/>
              <a:gd name="connsiteY2" fmla="*/ 213863 h 276841"/>
              <a:gd name="connsiteX3" fmla="*/ 199548 w 314996"/>
              <a:gd name="connsiteY3" fmla="*/ 182374 h 276841"/>
              <a:gd name="connsiteX4" fmla="*/ 220538 w 314996"/>
              <a:gd name="connsiteY4" fmla="*/ 150886 h 276841"/>
              <a:gd name="connsiteX5" fmla="*/ 178557 w 314996"/>
              <a:gd name="connsiteY5" fmla="*/ 161382 h 276841"/>
              <a:gd name="connsiteX6" fmla="*/ 126081 w 314996"/>
              <a:gd name="connsiteY6" fmla="*/ 224359 h 276841"/>
              <a:gd name="connsiteX7" fmla="*/ 157567 w 314996"/>
              <a:gd name="connsiteY7" fmla="*/ 245352 h 276841"/>
              <a:gd name="connsiteX8" fmla="*/ 199548 w 314996"/>
              <a:gd name="connsiteY8" fmla="*/ 234856 h 276841"/>
              <a:gd name="connsiteX9" fmla="*/ 220538 w 314996"/>
              <a:gd name="connsiteY9" fmla="*/ 119397 h 276841"/>
              <a:gd name="connsiteX10" fmla="*/ 189053 w 314996"/>
              <a:gd name="connsiteY10" fmla="*/ 108901 h 276841"/>
              <a:gd name="connsiteX11" fmla="*/ 157567 w 314996"/>
              <a:gd name="connsiteY11" fmla="*/ 119397 h 276841"/>
              <a:gd name="connsiteX12" fmla="*/ 115586 w 314996"/>
              <a:gd name="connsiteY12" fmla="*/ 182374 h 276841"/>
              <a:gd name="connsiteX13" fmla="*/ 105090 w 314996"/>
              <a:gd name="connsiteY13" fmla="*/ 224359 h 276841"/>
              <a:gd name="connsiteX14" fmla="*/ 178557 w 314996"/>
              <a:gd name="connsiteY14" fmla="*/ 213863 h 276841"/>
              <a:gd name="connsiteX15" fmla="*/ 199548 w 314996"/>
              <a:gd name="connsiteY15" fmla="*/ 182374 h 276841"/>
              <a:gd name="connsiteX16" fmla="*/ 199548 w 314996"/>
              <a:gd name="connsiteY16" fmla="*/ 56419 h 276841"/>
              <a:gd name="connsiteX17" fmla="*/ 168062 w 314996"/>
              <a:gd name="connsiteY17" fmla="*/ 66915 h 276841"/>
              <a:gd name="connsiteX18" fmla="*/ 126081 w 314996"/>
              <a:gd name="connsiteY18" fmla="*/ 140389 h 276841"/>
              <a:gd name="connsiteX19" fmla="*/ 105090 w 314996"/>
              <a:gd name="connsiteY19" fmla="*/ 182374 h 276841"/>
              <a:gd name="connsiteX20" fmla="*/ 115586 w 314996"/>
              <a:gd name="connsiteY20" fmla="*/ 245352 h 276841"/>
              <a:gd name="connsiteX21" fmla="*/ 210043 w 314996"/>
              <a:gd name="connsiteY21" fmla="*/ 245352 h 276841"/>
              <a:gd name="connsiteX22" fmla="*/ 241529 w 314996"/>
              <a:gd name="connsiteY22" fmla="*/ 213863 h 276841"/>
              <a:gd name="connsiteX23" fmla="*/ 273015 w 314996"/>
              <a:gd name="connsiteY23" fmla="*/ 119397 h 276841"/>
              <a:gd name="connsiteX24" fmla="*/ 262519 w 314996"/>
              <a:gd name="connsiteY24" fmla="*/ 66915 h 276841"/>
              <a:gd name="connsiteX25" fmla="*/ 126081 w 314996"/>
              <a:gd name="connsiteY25" fmla="*/ 129893 h 276841"/>
              <a:gd name="connsiteX26" fmla="*/ 105090 w 314996"/>
              <a:gd name="connsiteY26" fmla="*/ 245352 h 276841"/>
              <a:gd name="connsiteX27" fmla="*/ 136576 w 314996"/>
              <a:gd name="connsiteY27" fmla="*/ 255848 h 276841"/>
              <a:gd name="connsiteX28" fmla="*/ 189053 w 314996"/>
              <a:gd name="connsiteY28" fmla="*/ 245352 h 276841"/>
              <a:gd name="connsiteX29" fmla="*/ 199548 w 314996"/>
              <a:gd name="connsiteY29" fmla="*/ 98404 h 276841"/>
              <a:gd name="connsiteX30" fmla="*/ 157567 w 314996"/>
              <a:gd name="connsiteY30" fmla="*/ 108901 h 276841"/>
              <a:gd name="connsiteX31" fmla="*/ 115586 w 314996"/>
              <a:gd name="connsiteY31" fmla="*/ 182374 h 276841"/>
              <a:gd name="connsiteX32" fmla="*/ 126081 w 314996"/>
              <a:gd name="connsiteY32" fmla="*/ 245352 h 276841"/>
              <a:gd name="connsiteX33" fmla="*/ 220538 w 314996"/>
              <a:gd name="connsiteY33" fmla="*/ 245352 h 276841"/>
              <a:gd name="connsiteX34" fmla="*/ 231034 w 314996"/>
              <a:gd name="connsiteY34" fmla="*/ 203367 h 276841"/>
              <a:gd name="connsiteX35" fmla="*/ 241529 w 314996"/>
              <a:gd name="connsiteY35" fmla="*/ 171878 h 276841"/>
              <a:gd name="connsiteX36" fmla="*/ 231034 w 314996"/>
              <a:gd name="connsiteY36" fmla="*/ 98404 h 276841"/>
              <a:gd name="connsiteX37" fmla="*/ 210043 w 314996"/>
              <a:gd name="connsiteY37" fmla="*/ 66915 h 276841"/>
              <a:gd name="connsiteX38" fmla="*/ 178557 w 314996"/>
              <a:gd name="connsiteY38" fmla="*/ 87908 h 276841"/>
              <a:gd name="connsiteX39" fmla="*/ 126081 w 314996"/>
              <a:gd name="connsiteY39" fmla="*/ 171878 h 276841"/>
              <a:gd name="connsiteX40" fmla="*/ 115586 w 314996"/>
              <a:gd name="connsiteY40" fmla="*/ 203367 h 276841"/>
              <a:gd name="connsiteX41" fmla="*/ 126081 w 314996"/>
              <a:gd name="connsiteY41" fmla="*/ 234856 h 276841"/>
              <a:gd name="connsiteX42" fmla="*/ 210043 w 314996"/>
              <a:gd name="connsiteY42" fmla="*/ 192871 h 276841"/>
              <a:gd name="connsiteX43" fmla="*/ 210043 w 314996"/>
              <a:gd name="connsiteY43" fmla="*/ 87908 h 276841"/>
              <a:gd name="connsiteX44" fmla="*/ 178557 w 314996"/>
              <a:gd name="connsiteY44" fmla="*/ 77412 h 276841"/>
              <a:gd name="connsiteX45" fmla="*/ 105090 w 314996"/>
              <a:gd name="connsiteY45" fmla="*/ 87908 h 276841"/>
              <a:gd name="connsiteX46" fmla="*/ 52614 w 314996"/>
              <a:gd name="connsiteY46" fmla="*/ 150886 h 276841"/>
              <a:gd name="connsiteX47" fmla="*/ 115586 w 314996"/>
              <a:gd name="connsiteY47" fmla="*/ 171878 h 276841"/>
              <a:gd name="connsiteX48" fmla="*/ 126081 w 314996"/>
              <a:gd name="connsiteY48" fmla="*/ 129893 h 276841"/>
              <a:gd name="connsiteX49" fmla="*/ 115586 w 314996"/>
              <a:gd name="connsiteY49" fmla="*/ 87908 h 276841"/>
              <a:gd name="connsiteX50" fmla="*/ 10633 w 314996"/>
              <a:gd name="connsiteY50" fmla="*/ 87908 h 276841"/>
              <a:gd name="connsiteX51" fmla="*/ 138 w 314996"/>
              <a:gd name="connsiteY51" fmla="*/ 129893 h 276841"/>
              <a:gd name="connsiteX52" fmla="*/ 21128 w 314996"/>
              <a:gd name="connsiteY52" fmla="*/ 203367 h 276841"/>
              <a:gd name="connsiteX53" fmla="*/ 63109 w 314996"/>
              <a:gd name="connsiteY53" fmla="*/ 245352 h 276841"/>
              <a:gd name="connsiteX54" fmla="*/ 136576 w 314996"/>
              <a:gd name="connsiteY54" fmla="*/ 276841 h 276841"/>
              <a:gd name="connsiteX55" fmla="*/ 210043 w 314996"/>
              <a:gd name="connsiteY55" fmla="*/ 266345 h 276841"/>
              <a:gd name="connsiteX56" fmla="*/ 241529 w 314996"/>
              <a:gd name="connsiteY56" fmla="*/ 224359 h 276841"/>
              <a:gd name="connsiteX57" fmla="*/ 262519 w 314996"/>
              <a:gd name="connsiteY57" fmla="*/ 140389 h 276841"/>
              <a:gd name="connsiteX58" fmla="*/ 273015 w 314996"/>
              <a:gd name="connsiteY58" fmla="*/ 192871 h 276841"/>
              <a:gd name="connsiteX59" fmla="*/ 283510 w 314996"/>
              <a:gd name="connsiteY59" fmla="*/ 161382 h 276841"/>
              <a:gd name="connsiteX60" fmla="*/ 314996 w 314996"/>
              <a:gd name="connsiteY60" fmla="*/ 56419 h 276841"/>
              <a:gd name="connsiteX61" fmla="*/ 304500 w 314996"/>
              <a:gd name="connsiteY61" fmla="*/ 3938 h 276841"/>
              <a:gd name="connsiteX62" fmla="*/ 241529 w 314996"/>
              <a:gd name="connsiteY62" fmla="*/ 14434 h 276841"/>
              <a:gd name="connsiteX63" fmla="*/ 168062 w 314996"/>
              <a:gd name="connsiteY63" fmla="*/ 87908 h 276841"/>
              <a:gd name="connsiteX64" fmla="*/ 178557 w 314996"/>
              <a:gd name="connsiteY64" fmla="*/ 140389 h 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14996" h="276841">
                <a:moveTo>
                  <a:pt x="115586" y="119397"/>
                </a:moveTo>
                <a:cubicBezTo>
                  <a:pt x="110535" y="125711"/>
                  <a:pt x="30928" y="197770"/>
                  <a:pt x="84100" y="224359"/>
                </a:cubicBezTo>
                <a:cubicBezTo>
                  <a:pt x="106226" y="235423"/>
                  <a:pt x="133078" y="217362"/>
                  <a:pt x="157567" y="213863"/>
                </a:cubicBezTo>
                <a:cubicBezTo>
                  <a:pt x="171561" y="203367"/>
                  <a:pt x="187179" y="194744"/>
                  <a:pt x="199548" y="182374"/>
                </a:cubicBezTo>
                <a:cubicBezTo>
                  <a:pt x="208467" y="173454"/>
                  <a:pt x="229457" y="159806"/>
                  <a:pt x="220538" y="150886"/>
                </a:cubicBezTo>
                <a:cubicBezTo>
                  <a:pt x="210339" y="140686"/>
                  <a:pt x="192551" y="157883"/>
                  <a:pt x="178557" y="161382"/>
                </a:cubicBezTo>
                <a:cubicBezTo>
                  <a:pt x="175405" y="164535"/>
                  <a:pt x="123646" y="212182"/>
                  <a:pt x="126081" y="224359"/>
                </a:cubicBezTo>
                <a:cubicBezTo>
                  <a:pt x="128555" y="236728"/>
                  <a:pt x="147072" y="238354"/>
                  <a:pt x="157567" y="245352"/>
                </a:cubicBezTo>
                <a:cubicBezTo>
                  <a:pt x="171561" y="241853"/>
                  <a:pt x="187024" y="242013"/>
                  <a:pt x="199548" y="234856"/>
                </a:cubicBezTo>
                <a:cubicBezTo>
                  <a:pt x="245562" y="208560"/>
                  <a:pt x="243169" y="170321"/>
                  <a:pt x="220538" y="119397"/>
                </a:cubicBezTo>
                <a:cubicBezTo>
                  <a:pt x="216045" y="109288"/>
                  <a:pt x="199548" y="112400"/>
                  <a:pt x="189053" y="108901"/>
                </a:cubicBezTo>
                <a:cubicBezTo>
                  <a:pt x="178558" y="112400"/>
                  <a:pt x="165389" y="111574"/>
                  <a:pt x="157567" y="119397"/>
                </a:cubicBezTo>
                <a:cubicBezTo>
                  <a:pt x="139728" y="137237"/>
                  <a:pt x="115586" y="182374"/>
                  <a:pt x="115586" y="182374"/>
                </a:cubicBezTo>
                <a:cubicBezTo>
                  <a:pt x="112087" y="196369"/>
                  <a:pt x="97669" y="211989"/>
                  <a:pt x="105090" y="224359"/>
                </a:cubicBezTo>
                <a:cubicBezTo>
                  <a:pt x="126390" y="259864"/>
                  <a:pt x="163857" y="223664"/>
                  <a:pt x="178557" y="213863"/>
                </a:cubicBezTo>
                <a:cubicBezTo>
                  <a:pt x="185554" y="203367"/>
                  <a:pt x="195119" y="194186"/>
                  <a:pt x="199548" y="182374"/>
                </a:cubicBezTo>
                <a:cubicBezTo>
                  <a:pt x="218599" y="131567"/>
                  <a:pt x="207429" y="111589"/>
                  <a:pt x="199548" y="56419"/>
                </a:cubicBezTo>
                <a:cubicBezTo>
                  <a:pt x="189053" y="59918"/>
                  <a:pt x="176561" y="59832"/>
                  <a:pt x="168062" y="66915"/>
                </a:cubicBezTo>
                <a:cubicBezTo>
                  <a:pt x="131383" y="97484"/>
                  <a:pt x="141193" y="105124"/>
                  <a:pt x="126081" y="140389"/>
                </a:cubicBezTo>
                <a:cubicBezTo>
                  <a:pt x="119918" y="154771"/>
                  <a:pt x="112087" y="168379"/>
                  <a:pt x="105090" y="182374"/>
                </a:cubicBezTo>
                <a:cubicBezTo>
                  <a:pt x="108589" y="203367"/>
                  <a:pt x="105028" y="226873"/>
                  <a:pt x="115586" y="245352"/>
                </a:cubicBezTo>
                <a:cubicBezTo>
                  <a:pt x="129066" y="268944"/>
                  <a:pt x="209627" y="245421"/>
                  <a:pt x="210043" y="245352"/>
                </a:cubicBezTo>
                <a:cubicBezTo>
                  <a:pt x="220538" y="234856"/>
                  <a:pt x="233663" y="226450"/>
                  <a:pt x="241529" y="213863"/>
                </a:cubicBezTo>
                <a:cubicBezTo>
                  <a:pt x="257994" y="187516"/>
                  <a:pt x="265516" y="149396"/>
                  <a:pt x="273015" y="119397"/>
                </a:cubicBezTo>
                <a:cubicBezTo>
                  <a:pt x="269516" y="101903"/>
                  <a:pt x="279444" y="72557"/>
                  <a:pt x="262519" y="66915"/>
                </a:cubicBezTo>
                <a:cubicBezTo>
                  <a:pt x="211226" y="49816"/>
                  <a:pt x="158839" y="103684"/>
                  <a:pt x="126081" y="129893"/>
                </a:cubicBezTo>
                <a:cubicBezTo>
                  <a:pt x="100159" y="173099"/>
                  <a:pt x="74015" y="190965"/>
                  <a:pt x="105090" y="245352"/>
                </a:cubicBezTo>
                <a:cubicBezTo>
                  <a:pt x="110578" y="254958"/>
                  <a:pt x="126081" y="252349"/>
                  <a:pt x="136576" y="255848"/>
                </a:cubicBezTo>
                <a:cubicBezTo>
                  <a:pt x="154068" y="252349"/>
                  <a:pt x="173926" y="254807"/>
                  <a:pt x="189053" y="245352"/>
                </a:cubicBezTo>
                <a:cubicBezTo>
                  <a:pt x="248605" y="208129"/>
                  <a:pt x="210383" y="152584"/>
                  <a:pt x="199548" y="98404"/>
                </a:cubicBezTo>
                <a:cubicBezTo>
                  <a:pt x="185554" y="101903"/>
                  <a:pt x="170091" y="101744"/>
                  <a:pt x="157567" y="108901"/>
                </a:cubicBezTo>
                <a:cubicBezTo>
                  <a:pt x="121091" y="129746"/>
                  <a:pt x="124617" y="146246"/>
                  <a:pt x="115586" y="182374"/>
                </a:cubicBezTo>
                <a:cubicBezTo>
                  <a:pt x="119084" y="203367"/>
                  <a:pt x="113712" y="228033"/>
                  <a:pt x="126081" y="245352"/>
                </a:cubicBezTo>
                <a:cubicBezTo>
                  <a:pt x="142755" y="268698"/>
                  <a:pt x="206616" y="248137"/>
                  <a:pt x="220538" y="245352"/>
                </a:cubicBezTo>
                <a:cubicBezTo>
                  <a:pt x="224037" y="231357"/>
                  <a:pt x="227071" y="217238"/>
                  <a:pt x="231034" y="203367"/>
                </a:cubicBezTo>
                <a:cubicBezTo>
                  <a:pt x="234073" y="192729"/>
                  <a:pt x="241529" y="182942"/>
                  <a:pt x="241529" y="171878"/>
                </a:cubicBezTo>
                <a:cubicBezTo>
                  <a:pt x="241529" y="147138"/>
                  <a:pt x="238142" y="122101"/>
                  <a:pt x="231034" y="98404"/>
                </a:cubicBezTo>
                <a:cubicBezTo>
                  <a:pt x="227409" y="86321"/>
                  <a:pt x="217040" y="77411"/>
                  <a:pt x="210043" y="66915"/>
                </a:cubicBezTo>
                <a:cubicBezTo>
                  <a:pt x="199548" y="73913"/>
                  <a:pt x="187476" y="78988"/>
                  <a:pt x="178557" y="87908"/>
                </a:cubicBezTo>
                <a:cubicBezTo>
                  <a:pt x="155954" y="110513"/>
                  <a:pt x="138551" y="142777"/>
                  <a:pt x="126081" y="171878"/>
                </a:cubicBezTo>
                <a:cubicBezTo>
                  <a:pt x="121723" y="182048"/>
                  <a:pt x="119084" y="192871"/>
                  <a:pt x="115586" y="203367"/>
                </a:cubicBezTo>
                <a:cubicBezTo>
                  <a:pt x="119084" y="213863"/>
                  <a:pt x="115443" y="231816"/>
                  <a:pt x="126081" y="234856"/>
                </a:cubicBezTo>
                <a:cubicBezTo>
                  <a:pt x="182390" y="250945"/>
                  <a:pt x="188575" y="225077"/>
                  <a:pt x="210043" y="192871"/>
                </a:cubicBezTo>
                <a:cubicBezTo>
                  <a:pt x="219253" y="156027"/>
                  <a:pt x="232419" y="127070"/>
                  <a:pt x="210043" y="87908"/>
                </a:cubicBezTo>
                <a:cubicBezTo>
                  <a:pt x="204555" y="78302"/>
                  <a:pt x="189052" y="80911"/>
                  <a:pt x="178557" y="77412"/>
                </a:cubicBezTo>
                <a:cubicBezTo>
                  <a:pt x="154068" y="80911"/>
                  <a:pt x="128058" y="78720"/>
                  <a:pt x="105090" y="87908"/>
                </a:cubicBezTo>
                <a:cubicBezTo>
                  <a:pt x="86726" y="95254"/>
                  <a:pt x="63107" y="135146"/>
                  <a:pt x="52614" y="150886"/>
                </a:cubicBezTo>
                <a:cubicBezTo>
                  <a:pt x="62261" y="179829"/>
                  <a:pt x="62723" y="215934"/>
                  <a:pt x="115586" y="171878"/>
                </a:cubicBezTo>
                <a:cubicBezTo>
                  <a:pt x="126668" y="162642"/>
                  <a:pt x="122583" y="143888"/>
                  <a:pt x="126081" y="129893"/>
                </a:cubicBezTo>
                <a:cubicBezTo>
                  <a:pt x="122583" y="115898"/>
                  <a:pt x="123587" y="99911"/>
                  <a:pt x="115586" y="87908"/>
                </a:cubicBezTo>
                <a:cubicBezTo>
                  <a:pt x="87491" y="45762"/>
                  <a:pt x="46595" y="77632"/>
                  <a:pt x="10633" y="87908"/>
                </a:cubicBezTo>
                <a:cubicBezTo>
                  <a:pt x="7135" y="101903"/>
                  <a:pt x="-1168" y="115527"/>
                  <a:pt x="138" y="129893"/>
                </a:cubicBezTo>
                <a:cubicBezTo>
                  <a:pt x="2444" y="155260"/>
                  <a:pt x="8932" y="181005"/>
                  <a:pt x="21128" y="203367"/>
                </a:cubicBezTo>
                <a:cubicBezTo>
                  <a:pt x="30604" y="220742"/>
                  <a:pt x="47277" y="233477"/>
                  <a:pt x="63109" y="245352"/>
                </a:cubicBezTo>
                <a:cubicBezTo>
                  <a:pt x="83861" y="260918"/>
                  <a:pt x="112255" y="268733"/>
                  <a:pt x="136576" y="276841"/>
                </a:cubicBezTo>
                <a:cubicBezTo>
                  <a:pt x="161065" y="273342"/>
                  <a:pt x="187917" y="277409"/>
                  <a:pt x="210043" y="266345"/>
                </a:cubicBezTo>
                <a:cubicBezTo>
                  <a:pt x="225689" y="258521"/>
                  <a:pt x="232850" y="239548"/>
                  <a:pt x="241529" y="224359"/>
                </a:cubicBezTo>
                <a:cubicBezTo>
                  <a:pt x="251459" y="206979"/>
                  <a:pt x="259862" y="153678"/>
                  <a:pt x="262519" y="140389"/>
                </a:cubicBezTo>
                <a:cubicBezTo>
                  <a:pt x="266018" y="157883"/>
                  <a:pt x="260401" y="180255"/>
                  <a:pt x="273015" y="192871"/>
                </a:cubicBezTo>
                <a:cubicBezTo>
                  <a:pt x="280838" y="200695"/>
                  <a:pt x="279626" y="171742"/>
                  <a:pt x="283510" y="161382"/>
                </a:cubicBezTo>
                <a:cubicBezTo>
                  <a:pt x="313098" y="82471"/>
                  <a:pt x="298937" y="136718"/>
                  <a:pt x="314996" y="56419"/>
                </a:cubicBezTo>
                <a:cubicBezTo>
                  <a:pt x="311497" y="38925"/>
                  <a:pt x="319989" y="12790"/>
                  <a:pt x="304500" y="3938"/>
                </a:cubicBezTo>
                <a:cubicBezTo>
                  <a:pt x="286024" y="-6621"/>
                  <a:pt x="261287" y="6530"/>
                  <a:pt x="241529" y="14434"/>
                </a:cubicBezTo>
                <a:cubicBezTo>
                  <a:pt x="206545" y="28429"/>
                  <a:pt x="189051" y="59920"/>
                  <a:pt x="168062" y="87908"/>
                </a:cubicBezTo>
                <a:cubicBezTo>
                  <a:pt x="155670" y="137482"/>
                  <a:pt x="144665" y="123441"/>
                  <a:pt x="178557" y="140389"/>
                </a:cubicBezTo>
              </a:path>
            </a:pathLst>
          </a:custGeom>
          <a:ln>
            <a:solidFill>
              <a:srgbClr val="CC0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971800" y="5334000"/>
            <a:ext cx="1524000" cy="0"/>
          </a:xfrm>
          <a:prstGeom prst="straightConnector1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64969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3736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Example: (CLRS Fig 15.8)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498885"/>
              </p:ext>
            </p:extLst>
          </p:nvPr>
        </p:nvGraphicFramePr>
        <p:xfrm>
          <a:off x="539552" y="1844824"/>
          <a:ext cx="6095997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</a:t>
                      </a:r>
                      <a:r>
                        <a:rPr lang="en-US" baseline="-25000" dirty="0" err="1" smtClean="0"/>
                        <a:t>i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sz="1800" baseline="-25000" dirty="0" smtClean="0"/>
                        <a:t>i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781228"/>
            <a:ext cx="1396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BDCABA</a:t>
            </a:r>
          </a:p>
          <a:p>
            <a:r>
              <a:rPr lang="en-US" sz="2400" dirty="0" smtClean="0"/>
              <a:t>ABCBDAB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2976679"/>
            <a:ext cx="2217478" cy="232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88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3736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Example: (CLRS Fig 15.8)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50389"/>
            <a:ext cx="5791200" cy="565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08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longest common subsequence of</a:t>
            </a:r>
          </a:p>
          <a:p>
            <a:pPr lvl="1"/>
            <a:r>
              <a:rPr lang="en-US" dirty="0" smtClean="0"/>
              <a:t>AGCGA and CAGATAGAG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23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- Answer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longest common subsequence of</a:t>
            </a:r>
          </a:p>
          <a:p>
            <a:pPr lvl="1"/>
            <a:r>
              <a:rPr lang="en-US" dirty="0" smtClean="0"/>
              <a:t>AGCGA and CAGATAGAG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5" name="Picture 4" descr="imglec3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06" y="2128981"/>
            <a:ext cx="6025476" cy="426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32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scheduling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4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Parenthesization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85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scheduling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84784"/>
            <a:ext cx="7092280" cy="396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14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143000"/>
            <a:ext cx="8763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We are given a set of n activities </a:t>
            </a:r>
            <a:r>
              <a:rPr lang="en-US" sz="2800" i="1" dirty="0" smtClean="0">
                <a:latin typeface="Calibri"/>
                <a:cs typeface="Calibri"/>
              </a:rPr>
              <a:t>S</a:t>
            </a:r>
            <a:r>
              <a:rPr lang="en-US" sz="2800" dirty="0" smtClean="0">
                <a:latin typeface="Calibri"/>
                <a:cs typeface="Calibri"/>
              </a:rPr>
              <a:t>={</a:t>
            </a:r>
            <a:r>
              <a:rPr lang="en-US" sz="2800" i="1" dirty="0" smtClean="0">
                <a:latin typeface="Calibri"/>
                <a:cs typeface="Calibri"/>
              </a:rPr>
              <a:t>a</a:t>
            </a:r>
            <a:r>
              <a:rPr lang="en-US" sz="2800" baseline="-25000" dirty="0" smtClean="0">
                <a:latin typeface="Calibri"/>
                <a:cs typeface="Calibri"/>
              </a:rPr>
              <a:t>1</a:t>
            </a:r>
            <a:r>
              <a:rPr lang="en-US" sz="2800" dirty="0" smtClean="0">
                <a:latin typeface="Calibri"/>
                <a:cs typeface="Calibri"/>
              </a:rPr>
              <a:t>,…,</a:t>
            </a:r>
            <a:r>
              <a:rPr lang="en-US" sz="2800" i="1" dirty="0" smtClean="0">
                <a:latin typeface="Calibri"/>
                <a:cs typeface="Calibri"/>
              </a:rPr>
              <a:t>a</a:t>
            </a:r>
            <a:r>
              <a:rPr lang="en-US" sz="2800" baseline="-25000" dirty="0" smtClean="0">
                <a:latin typeface="Calibri"/>
                <a:cs typeface="Calibri"/>
              </a:rPr>
              <a:t>n</a:t>
            </a:r>
            <a:r>
              <a:rPr lang="en-US" sz="2800" dirty="0" smtClean="0">
                <a:latin typeface="Calibri"/>
                <a:cs typeface="Calibri"/>
              </a:rPr>
              <a:t>}, each with a known starting time </a:t>
            </a:r>
            <a:r>
              <a:rPr lang="en-US" sz="2800" i="1" dirty="0" err="1">
                <a:cs typeface="Calibri"/>
              </a:rPr>
              <a:t>s</a:t>
            </a:r>
            <a:r>
              <a:rPr lang="en-US" sz="2800" i="1" baseline="-25000" dirty="0" err="1">
                <a:cs typeface="Calibri"/>
              </a:rPr>
              <a:t>i</a:t>
            </a:r>
            <a:r>
              <a:rPr lang="en-US" sz="2800" dirty="0" smtClean="0">
                <a:latin typeface="Calibri"/>
                <a:cs typeface="Calibri"/>
              </a:rPr>
              <a:t> and finishing time </a:t>
            </a:r>
            <a:r>
              <a:rPr lang="en-US" sz="2800" i="1" dirty="0" smtClean="0">
                <a:latin typeface="Calibri"/>
                <a:cs typeface="Calibri"/>
              </a:rPr>
              <a:t>f</a:t>
            </a:r>
            <a:r>
              <a:rPr lang="en-US" sz="2800" i="1" baseline="-25000" dirty="0" smtClean="0">
                <a:latin typeface="Calibri"/>
                <a:cs typeface="Calibri"/>
              </a:rPr>
              <a:t>i</a:t>
            </a:r>
            <a:r>
              <a:rPr lang="en-US" sz="2800" dirty="0" smtClean="0">
                <a:latin typeface="Calibri"/>
                <a:cs typeface="Calibri"/>
              </a:rPr>
              <a:t>. </a:t>
            </a:r>
          </a:p>
          <a:p>
            <a:r>
              <a:rPr lang="en-US" sz="2800" dirty="0" smtClean="0">
                <a:latin typeface="Calibri"/>
                <a:cs typeface="Calibri"/>
              </a:rPr>
              <a:t>Two activities are </a:t>
            </a:r>
            <a:r>
              <a:rPr lang="en-US" sz="2800" dirty="0" smtClean="0">
                <a:solidFill>
                  <a:srgbClr val="CC0000"/>
                </a:solidFill>
                <a:latin typeface="Calibri"/>
                <a:cs typeface="Calibri"/>
              </a:rPr>
              <a:t>compatible</a:t>
            </a:r>
            <a:r>
              <a:rPr lang="en-US" sz="2800" dirty="0" smtClean="0">
                <a:latin typeface="Calibri"/>
                <a:cs typeface="Calibri"/>
              </a:rPr>
              <a:t> if they don</a:t>
            </a:r>
            <a:r>
              <a:rPr lang="fr-FR" sz="2800" dirty="0" smtClean="0">
                <a:latin typeface="Calibri"/>
                <a:cs typeface="Calibri"/>
              </a:rPr>
              <a:t>’</a:t>
            </a:r>
            <a:r>
              <a:rPr lang="en-US" sz="2800" dirty="0" smtClean="0">
                <a:latin typeface="Calibri"/>
                <a:cs typeface="Calibri"/>
              </a:rPr>
              <a:t>t overlap. </a:t>
            </a:r>
          </a:p>
          <a:p>
            <a:r>
              <a:rPr lang="en-US" sz="2800" dirty="0" smtClean="0">
                <a:latin typeface="Calibri"/>
                <a:cs typeface="Calibri"/>
              </a:rPr>
              <a:t>We want to find the max number of compatible activities.</a:t>
            </a:r>
          </a:p>
          <a:p>
            <a:r>
              <a:rPr lang="en-US" sz="2800" dirty="0" smtClean="0">
                <a:latin typeface="Calibri"/>
                <a:cs typeface="Calibri"/>
              </a:rPr>
              <a:t>Assume that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065921"/>
              </p:ext>
            </p:extLst>
          </p:nvPr>
        </p:nvGraphicFramePr>
        <p:xfrm>
          <a:off x="2362200" y="2819400"/>
          <a:ext cx="17335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1" name="Equation" r:id="rId3" imgW="723900" imgH="241300" progId="Equation.3">
                  <p:embed/>
                </p:oleObj>
              </mc:Choice>
              <mc:Fallback>
                <p:oleObj name="Equation" r:id="rId3" imgW="723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2819400"/>
                        <a:ext cx="1733550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733800"/>
            <a:ext cx="1520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Example: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3429000"/>
            <a:ext cx="7315200" cy="13599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876800"/>
            <a:ext cx="6438900" cy="1171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5200" y="525780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n*=4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141119" y="25653"/>
            <a:ext cx="8229600" cy="779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9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Activity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39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30545"/>
            <a:ext cx="8763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latin typeface="Calibri"/>
                <a:cs typeface="Calibri"/>
              </a:rPr>
              <a:t>S</a:t>
            </a:r>
            <a:r>
              <a:rPr lang="en-US" sz="2800" i="1" baseline="-25000" dirty="0" err="1" smtClean="0">
                <a:latin typeface="Calibri"/>
                <a:cs typeface="Calibri"/>
              </a:rPr>
              <a:t>ij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smtClean="0">
                <a:latin typeface="Calibri"/>
                <a:cs typeface="Calibri"/>
              </a:rPr>
              <a:t>= set of activities that </a:t>
            </a:r>
            <a:r>
              <a:rPr lang="en-US" sz="2800" dirty="0" smtClean="0">
                <a:solidFill>
                  <a:srgbClr val="FF0000"/>
                </a:solidFill>
                <a:latin typeface="Calibri"/>
                <a:cs typeface="Calibri"/>
              </a:rPr>
              <a:t>start after activity </a:t>
            </a:r>
            <a:r>
              <a:rPr lang="en-US" sz="2800" i="1" dirty="0" err="1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Calibri"/>
                <a:cs typeface="Calibri"/>
              </a:rPr>
              <a:t> finishes </a:t>
            </a:r>
            <a:r>
              <a:rPr lang="en-US" sz="2800" dirty="0" smtClean="0">
                <a:latin typeface="Calibri"/>
                <a:cs typeface="Calibri"/>
              </a:rPr>
              <a:t>and </a:t>
            </a:r>
            <a:r>
              <a:rPr lang="en-US" sz="2800" dirty="0" smtClean="0">
                <a:solidFill>
                  <a:srgbClr val="FF0000"/>
                </a:solidFill>
                <a:latin typeface="Calibri"/>
                <a:cs typeface="Calibri"/>
              </a:rPr>
              <a:t>end before activity  </a:t>
            </a:r>
            <a:r>
              <a:rPr lang="en-US" sz="2800" i="1" dirty="0" smtClean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lang="en-US" sz="2800" dirty="0" smtClean="0">
                <a:solidFill>
                  <a:srgbClr val="FF0000"/>
                </a:solidFill>
                <a:latin typeface="Calibri"/>
                <a:cs typeface="Calibri"/>
              </a:rPr>
              <a:t> starts</a:t>
            </a:r>
            <a:r>
              <a:rPr lang="en-US" sz="2800" dirty="0" smtClean="0">
                <a:latin typeface="Calibri"/>
                <a:cs typeface="Calibri"/>
              </a:rPr>
              <a:t>.</a:t>
            </a:r>
            <a:endParaRPr lang="en-US" sz="2800" i="1" baseline="-25000" dirty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DP[</a:t>
            </a:r>
            <a:r>
              <a:rPr lang="en-US" sz="2800" dirty="0" err="1" smtClean="0">
                <a:latin typeface="Calibri"/>
                <a:cs typeface="Calibri"/>
              </a:rPr>
              <a:t>i,j</a:t>
            </a:r>
            <a:r>
              <a:rPr lang="en-US" sz="2800" dirty="0" smtClean="0">
                <a:latin typeface="Calibri"/>
                <a:cs typeface="Calibri"/>
              </a:rPr>
              <a:t>]: optimal solution of activities in </a:t>
            </a:r>
            <a:r>
              <a:rPr lang="en-US" sz="2800" i="1" dirty="0" err="1" smtClean="0">
                <a:latin typeface="Calibri"/>
                <a:cs typeface="Calibri"/>
              </a:rPr>
              <a:t>S</a:t>
            </a:r>
            <a:r>
              <a:rPr lang="en-US" sz="2800" i="1" baseline="-25000" dirty="0" err="1" smtClean="0">
                <a:latin typeface="Calibri"/>
                <a:cs typeface="Calibri"/>
              </a:rPr>
              <a:t>ij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Recurrence: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603742"/>
              </p:ext>
            </p:extLst>
          </p:nvPr>
        </p:nvGraphicFramePr>
        <p:xfrm>
          <a:off x="1066800" y="3140345"/>
          <a:ext cx="697547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4" name="Equation" r:id="rId3" imgW="3289300" imgH="330200" progId="Equation.3">
                  <p:embed/>
                </p:oleObj>
              </mc:Choice>
              <mc:Fallback>
                <p:oleObj name="Equation" r:id="rId3" imgW="32893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3140345"/>
                        <a:ext cx="6975475" cy="700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3749945"/>
            <a:ext cx="7086600" cy="1626284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41119" y="25653"/>
            <a:ext cx="8229600" cy="779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9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Solution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99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Greedy 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41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818903"/>
            <a:ext cx="8915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C0000"/>
                </a:solidFill>
                <a:latin typeface="Calibri"/>
                <a:cs typeface="Calibri"/>
              </a:rPr>
              <a:t>Greedy</a:t>
            </a:r>
            <a:r>
              <a:rPr lang="en-US" sz="2800" dirty="0" smtClean="0">
                <a:latin typeface="Calibri"/>
                <a:cs typeface="Calibri"/>
              </a:rPr>
              <a:t> algorithm: always choose the </a:t>
            </a:r>
            <a:r>
              <a:rPr lang="en-US" sz="2800" u="sng" dirty="0" smtClean="0">
                <a:latin typeface="Calibri"/>
                <a:cs typeface="Calibri"/>
              </a:rPr>
              <a:t>locally optimal </a:t>
            </a:r>
            <a:r>
              <a:rPr lang="en-US" sz="2800" dirty="0" smtClean="0">
                <a:latin typeface="Calibri"/>
                <a:cs typeface="Calibri"/>
              </a:rPr>
              <a:t>choice without caring for how this affects the future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(In general it is not optimal)</a:t>
            </a:r>
          </a:p>
          <a:p>
            <a:r>
              <a:rPr lang="en-US" sz="2800" dirty="0" smtClean="0">
                <a:latin typeface="Calibri"/>
                <a:cs typeface="Calibri"/>
              </a:rPr>
              <a:t>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2895600"/>
            <a:ext cx="8839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Question: which of the following policies is the best?</a:t>
            </a:r>
          </a:p>
          <a:p>
            <a:r>
              <a:rPr lang="en-US" sz="2800" dirty="0" smtClean="0">
                <a:latin typeface="Calibri"/>
                <a:cs typeface="Calibri"/>
              </a:rPr>
              <a:t>A. schedule the activity that has the </a:t>
            </a:r>
            <a:r>
              <a:rPr lang="en-US" sz="2800" u="sng" dirty="0" smtClean="0">
                <a:latin typeface="Calibri"/>
                <a:cs typeface="Calibri"/>
              </a:rPr>
              <a:t>shortest duration </a:t>
            </a:r>
            <a:r>
              <a:rPr lang="en-US" sz="2800" dirty="0" smtClean="0">
                <a:latin typeface="Calibri"/>
                <a:cs typeface="Calibri"/>
              </a:rPr>
              <a:t>first</a:t>
            </a:r>
          </a:p>
          <a:p>
            <a:r>
              <a:rPr lang="en-US" sz="2800" dirty="0" smtClean="0">
                <a:latin typeface="Calibri"/>
                <a:cs typeface="Calibri"/>
              </a:rPr>
              <a:t>B. schedule the activity with the </a:t>
            </a:r>
            <a:r>
              <a:rPr lang="en-US" sz="2800" u="sng" dirty="0" smtClean="0">
                <a:latin typeface="Calibri"/>
                <a:cs typeface="Calibri"/>
              </a:rPr>
              <a:t>earliest finishing time </a:t>
            </a:r>
            <a:r>
              <a:rPr lang="en-US" sz="2800" dirty="0" smtClean="0">
                <a:latin typeface="Calibri"/>
                <a:cs typeface="Calibri"/>
              </a:rPr>
              <a:t>first</a:t>
            </a:r>
          </a:p>
          <a:p>
            <a:r>
              <a:rPr lang="en-US" sz="2800" dirty="0" smtClean="0">
                <a:latin typeface="Calibri"/>
                <a:cs typeface="Calibri"/>
              </a:rPr>
              <a:t>C. schedule the activity with the </a:t>
            </a:r>
            <a:r>
              <a:rPr lang="en-US" sz="2800" u="sng" dirty="0" smtClean="0">
                <a:latin typeface="Calibri"/>
                <a:cs typeface="Calibri"/>
              </a:rPr>
              <a:t>earliest start time </a:t>
            </a:r>
            <a:r>
              <a:rPr lang="en-US" sz="2800" dirty="0" smtClean="0">
                <a:latin typeface="Calibri"/>
                <a:cs typeface="Calibri"/>
              </a:rPr>
              <a:t>first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41119" y="25653"/>
            <a:ext cx="8229600" cy="779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9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Solution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80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7909" y="-1892"/>
            <a:ext cx="8647545" cy="6368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– greedy algorithm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5" name="Picture 4" descr="Screen Shot 2015-11-30 at 12.58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5" y="753054"/>
            <a:ext cx="78994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38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8100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Observation: it is always optimal to schedule first the activity with the </a:t>
            </a:r>
            <a:r>
              <a:rPr lang="en-US" sz="2800" b="1" u="sng" dirty="0" smtClean="0">
                <a:latin typeface="Calibri"/>
                <a:cs typeface="Calibri"/>
              </a:rPr>
              <a:t>earliest finishing time</a:t>
            </a:r>
            <a:r>
              <a:rPr lang="en-US" sz="2800" dirty="0" smtClean="0">
                <a:latin typeface="Calibri"/>
                <a:cs typeface="Calibri"/>
              </a:rPr>
              <a:t>!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958109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…Hence less constraints in the future! 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We will talk about Greedy Algorithm in the next lecture</a:t>
            </a:r>
          </a:p>
        </p:txBody>
      </p:sp>
    </p:spTree>
    <p:extLst>
      <p:ext uri="{BB962C8B-B14F-4D97-AF65-F5344CB8AC3E}">
        <p14:creationId xmlns:p14="http://schemas.microsoft.com/office/powerpoint/2010/main" val="399437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226170"/>
              </p:ext>
            </p:extLst>
          </p:nvPr>
        </p:nvGraphicFramePr>
        <p:xfrm>
          <a:off x="2540000" y="1531938"/>
          <a:ext cx="25336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6" name="Equation" r:id="rId3" imgW="1066800" imgH="203200" progId="Equation.3">
                  <p:embed/>
                </p:oleObj>
              </mc:Choice>
              <mc:Fallback>
                <p:oleObj name="Equation" r:id="rId3" imgW="1066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0000" y="1531938"/>
                        <a:ext cx="253365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90"/>
                </a:solidFill>
                <a:cs typeface="Calibri"/>
              </a:rPr>
              <a:t>Parenthesization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1119" y="981364"/>
            <a:ext cx="8009972" cy="5271048"/>
          </a:xfrm>
        </p:spPr>
        <p:txBody>
          <a:bodyPr/>
          <a:lstStyle/>
          <a:p>
            <a:r>
              <a:rPr lang="en-US" dirty="0" smtClean="0">
                <a:cs typeface="Calibri"/>
              </a:rPr>
              <a:t>Example</a:t>
            </a:r>
            <a:r>
              <a:rPr lang="en-US" dirty="0">
                <a:cs typeface="Calibri"/>
              </a:rPr>
              <a:t>: matrix multiplication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3212976"/>
            <a:ext cx="6019800" cy="253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9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533400"/>
            <a:ext cx="4025900" cy="22809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800"/>
            <a:ext cx="5310218" cy="4832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Guessing: outermost multiplication</a:t>
            </a:r>
          </a:p>
          <a:p>
            <a:r>
              <a:rPr lang="en-US" sz="2800" dirty="0" smtClean="0">
                <a:latin typeface="Calibri"/>
                <a:cs typeface="Calibri"/>
              </a:rPr>
              <a:t>-&gt; # of choices = O(</a:t>
            </a:r>
            <a:r>
              <a:rPr lang="en-US" sz="2800" i="1" dirty="0" smtClean="0">
                <a:latin typeface="Calibri"/>
                <a:cs typeface="Calibri"/>
              </a:rPr>
              <a:t>n</a:t>
            </a:r>
            <a:r>
              <a:rPr lang="en-US" sz="2800" dirty="0" smtClean="0">
                <a:latin typeface="Calibri"/>
                <a:cs typeface="Calibri"/>
              </a:rPr>
              <a:t>)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Recurrence: 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385711"/>
              </p:ext>
            </p:extLst>
          </p:nvPr>
        </p:nvGraphicFramePr>
        <p:xfrm>
          <a:off x="285750" y="3352800"/>
          <a:ext cx="84010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6" name="Equation" r:id="rId4" imgW="3733800" imgH="533400" progId="Equation.DSMT4">
                  <p:embed/>
                </p:oleObj>
              </mc:Choice>
              <mc:Fallback>
                <p:oleObj name="Equation" r:id="rId4" imgW="3733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5750" y="3352800"/>
                        <a:ext cx="8401050" cy="120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66191"/>
              </p:ext>
            </p:extLst>
          </p:nvPr>
        </p:nvGraphicFramePr>
        <p:xfrm>
          <a:off x="5691188" y="3733800"/>
          <a:ext cx="12906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7" name="Equation" r:id="rId6" imgW="558800" imgH="165100" progId="Equation.DSMT4">
                  <p:embed/>
                </p:oleObj>
              </mc:Choice>
              <mc:Fallback>
                <p:oleObj name="Equation" r:id="rId6" imgW="5588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91188" y="3733800"/>
                        <a:ext cx="129063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558795"/>
              </p:ext>
            </p:extLst>
          </p:nvPr>
        </p:nvGraphicFramePr>
        <p:xfrm>
          <a:off x="1957388" y="5943600"/>
          <a:ext cx="70246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8" name="Equation" r:id="rId8" imgW="3746500" imgH="203200" progId="Equation.DSMT4">
                  <p:embed/>
                </p:oleObj>
              </mc:Choice>
              <mc:Fallback>
                <p:oleObj name="Equation" r:id="rId8" imgW="3746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57388" y="5943600"/>
                        <a:ext cx="702468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114445"/>
              </p:ext>
            </p:extLst>
          </p:nvPr>
        </p:nvGraphicFramePr>
        <p:xfrm>
          <a:off x="6248400" y="3124200"/>
          <a:ext cx="1381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9" name="Equation" r:id="rId10" imgW="736600" imgH="203200" progId="Equation.3">
                  <p:embed/>
                </p:oleObj>
              </mc:Choice>
              <mc:Fallback>
                <p:oleObj name="Equation" r:id="rId10" imgW="736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48400" y="3124200"/>
                        <a:ext cx="13811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24200" y="4343400"/>
            <a:ext cx="5626100" cy="164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93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389463"/>
              </p:ext>
            </p:extLst>
          </p:nvPr>
        </p:nvGraphicFramePr>
        <p:xfrm>
          <a:off x="6096000" y="609600"/>
          <a:ext cx="12906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8" name="Equation" r:id="rId3" imgW="558800" imgH="165100" progId="Equation.DSMT4">
                  <p:embed/>
                </p:oleObj>
              </mc:Choice>
              <mc:Fallback>
                <p:oleObj name="Equation" r:id="rId3" imgW="5588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609600"/>
                        <a:ext cx="129063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" y="2819400"/>
            <a:ext cx="86228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Question: The topological order to solve the sub-problems is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Calibri"/>
                <a:cs typeface="Calibri"/>
              </a:rPr>
              <a:t>in increasing prefix order (1, 12, 123, 1234,…)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Calibri"/>
                <a:cs typeface="Calibri"/>
              </a:rPr>
              <a:t>in decreasing suffix order (n,(n-1)n , (n-2)(n-1)n,…)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Calibri"/>
                <a:cs typeface="Calibri"/>
              </a:rPr>
              <a:t>in increasing substring size (1,2,…,n, 12,23,…(n-1)n, 123, 234,…)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80325"/>
              </p:ext>
            </p:extLst>
          </p:nvPr>
        </p:nvGraphicFramePr>
        <p:xfrm>
          <a:off x="304800" y="152400"/>
          <a:ext cx="84010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9" name="Equation" r:id="rId5" imgW="3733800" imgH="533400" progId="Equation.3">
                  <p:embed/>
                </p:oleObj>
              </mc:Choice>
              <mc:Fallback>
                <p:oleObj name="Equation" r:id="rId5" imgW="37338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152400"/>
                        <a:ext cx="8401050" cy="120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1219200"/>
            <a:ext cx="5626100" cy="164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70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069361" cy="5693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Calibri"/>
                <a:cs typeface="Calibri"/>
              </a:rPr>
              <a:t>Guessing</a:t>
            </a:r>
            <a:r>
              <a:rPr lang="en-US" sz="2800" dirty="0" smtClean="0">
                <a:latin typeface="Calibri"/>
                <a:cs typeface="Calibri"/>
              </a:rPr>
              <a:t>: outermost multiplication</a:t>
            </a:r>
          </a:p>
          <a:p>
            <a:r>
              <a:rPr lang="en-US" sz="2800" dirty="0" smtClean="0">
                <a:latin typeface="Calibri"/>
                <a:cs typeface="Calibri"/>
              </a:rPr>
              <a:t>-&gt; # of choices = O(</a:t>
            </a:r>
            <a:r>
              <a:rPr lang="en-US" sz="2800" i="1" dirty="0" smtClean="0">
                <a:latin typeface="Calibri"/>
                <a:cs typeface="Calibri"/>
              </a:rPr>
              <a:t>n</a:t>
            </a:r>
            <a:r>
              <a:rPr lang="en-US" sz="2800" dirty="0" smtClean="0">
                <a:latin typeface="Calibri"/>
                <a:cs typeface="Calibri"/>
              </a:rPr>
              <a:t>)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r>
              <a:rPr lang="en-US" sz="2800" dirty="0" smtClean="0">
                <a:solidFill>
                  <a:srgbClr val="CC0000"/>
                </a:solidFill>
                <a:latin typeface="Calibri"/>
                <a:cs typeface="Calibri"/>
              </a:rPr>
              <a:t>Sub-problems</a:t>
            </a:r>
            <a:r>
              <a:rPr lang="en-US" sz="2800" dirty="0" smtClean="0">
                <a:latin typeface="Calibri"/>
                <a:cs typeface="Calibri"/>
              </a:rPr>
              <a:t>: </a:t>
            </a:r>
          </a:p>
          <a:p>
            <a:r>
              <a:rPr lang="en-US" sz="2800" dirty="0" smtClean="0">
                <a:latin typeface="Calibri"/>
                <a:cs typeface="Calibri"/>
              </a:rPr>
              <a:t>cost of substring A[</a:t>
            </a:r>
            <a:r>
              <a:rPr lang="en-US" sz="2800" i="1" dirty="0" err="1" smtClean="0">
                <a:latin typeface="Calibri"/>
                <a:cs typeface="Calibri"/>
              </a:rPr>
              <a:t>i</a:t>
            </a:r>
            <a:r>
              <a:rPr lang="en-US" sz="2800" dirty="0" err="1" smtClean="0">
                <a:latin typeface="Calibri"/>
                <a:cs typeface="Calibri"/>
              </a:rPr>
              <a:t>:</a:t>
            </a:r>
            <a:r>
              <a:rPr lang="en-US" sz="2800" i="1" dirty="0" err="1" smtClean="0">
                <a:latin typeface="Calibri"/>
                <a:cs typeface="Calibri"/>
              </a:rPr>
              <a:t>j</a:t>
            </a:r>
            <a:r>
              <a:rPr lang="en-US" sz="2800" dirty="0" smtClean="0">
                <a:latin typeface="Calibri"/>
                <a:cs typeface="Calibri"/>
              </a:rPr>
              <a:t>]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r>
              <a:rPr lang="en-US" sz="2800" dirty="0" smtClean="0">
                <a:solidFill>
                  <a:srgbClr val="CC0000"/>
                </a:solidFill>
                <a:latin typeface="Calibri"/>
                <a:cs typeface="Calibri"/>
              </a:rPr>
              <a:t>Recurrence</a:t>
            </a:r>
            <a:r>
              <a:rPr lang="en-US" sz="2800" dirty="0" smtClean="0">
                <a:latin typeface="Calibri"/>
                <a:cs typeface="Calibri"/>
              </a:rPr>
              <a:t>: 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r>
              <a:rPr lang="en-US" sz="2800" dirty="0" smtClean="0">
                <a:solidFill>
                  <a:srgbClr val="CC0000"/>
                </a:solidFill>
                <a:latin typeface="Calibri"/>
                <a:cs typeface="Calibri"/>
              </a:rPr>
              <a:t>Topological sort</a:t>
            </a:r>
            <a:r>
              <a:rPr lang="en-US" sz="2800" dirty="0" smtClean="0">
                <a:latin typeface="Calibri"/>
                <a:cs typeface="Calibri"/>
              </a:rPr>
              <a:t>: solve sub-problems in increasing size</a:t>
            </a:r>
          </a:p>
          <a:p>
            <a:r>
              <a:rPr lang="en-US" sz="2800" dirty="0" smtClean="0">
                <a:latin typeface="Calibri"/>
                <a:cs typeface="Calibri"/>
              </a:rPr>
              <a:t>(Answer of QS in P.5 = (3))</a:t>
            </a:r>
          </a:p>
          <a:p>
            <a:endParaRPr lang="en-US" sz="2800" dirty="0">
              <a:latin typeface="Calibri"/>
              <a:cs typeface="Calibri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051601"/>
              </p:ext>
            </p:extLst>
          </p:nvPr>
        </p:nvGraphicFramePr>
        <p:xfrm>
          <a:off x="228600" y="3352800"/>
          <a:ext cx="7620000" cy="1088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6" name="Equation" r:id="rId3" imgW="3733800" imgH="533400" progId="Equation.3">
                  <p:embed/>
                </p:oleObj>
              </mc:Choice>
              <mc:Fallback>
                <p:oleObj name="Equation" r:id="rId3" imgW="37338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3352800"/>
                        <a:ext cx="7620000" cy="1088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439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010400" y="452735"/>
            <a:ext cx="794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C0000"/>
                </a:solidFill>
                <a:latin typeface="Calibri"/>
                <a:cs typeface="Calibri"/>
              </a:rPr>
              <a:t>&lt;- k* 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977687"/>
              </p:ext>
            </p:extLst>
          </p:nvPr>
        </p:nvGraphicFramePr>
        <p:xfrm>
          <a:off x="304800" y="152400"/>
          <a:ext cx="84010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7" name="Equation" r:id="rId3" imgW="3733800" imgH="533400" progId="Equation.3">
                  <p:embed/>
                </p:oleObj>
              </mc:Choice>
              <mc:Fallback>
                <p:oleObj name="Equation" r:id="rId3" imgW="37338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"/>
                        <a:ext cx="8401050" cy="120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1535544"/>
            <a:ext cx="8733950" cy="4716867"/>
          </a:xfrm>
        </p:spPr>
        <p:txBody>
          <a:bodyPr/>
          <a:lstStyle/>
          <a:p>
            <a:r>
              <a:rPr lang="en-US" dirty="0" smtClean="0"/>
              <a:t>Let’s look at an example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4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3" name="Picture 2" descr="Screen Shot 2015-11-30 at 12.14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23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51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13037</TotalTime>
  <Words>1358</Words>
  <Application>Microsoft Macintosh PowerPoint</Application>
  <PresentationFormat>On-screen Show (4:3)</PresentationFormat>
  <Paragraphs>294</Paragraphs>
  <Slides>36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Office Theme</vt:lpstr>
      <vt:lpstr>Microsoft Equation</vt:lpstr>
      <vt:lpstr>Equation</vt:lpstr>
      <vt:lpstr>L12.01 Dynamic Programming III</vt:lpstr>
      <vt:lpstr>Objectives</vt:lpstr>
      <vt:lpstr>Parenthesization</vt:lpstr>
      <vt:lpstr>Parenthesization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Exercise - Solution</vt:lpstr>
      <vt:lpstr>PowerPoint Presentation</vt:lpstr>
      <vt:lpstr>Longest common subsequence</vt:lpstr>
      <vt:lpstr>Longest common subsequence (LCS)</vt:lpstr>
      <vt:lpstr>Optimal substructure of an LCS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Exercise - Answer</vt:lpstr>
      <vt:lpstr>Activity scheduling</vt:lpstr>
      <vt:lpstr>Activity scheduling</vt:lpstr>
      <vt:lpstr>PowerPoint Presentation</vt:lpstr>
      <vt:lpstr>PowerPoint Presentation</vt:lpstr>
      <vt:lpstr>Introduction to  Greedy algorithm</vt:lpstr>
      <vt:lpstr>PowerPoint Presentation</vt:lpstr>
      <vt:lpstr>Example – greedy algorithm</vt:lpstr>
      <vt:lpstr>PowerPoint Presentation</vt:lpstr>
    </vt:vector>
  </TitlesOfParts>
  <Company>SUTD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Konstantinos Courcoubetis</dc:creator>
  <cp:lastModifiedBy>Simon Lui</cp:lastModifiedBy>
  <cp:revision>369</cp:revision>
  <dcterms:created xsi:type="dcterms:W3CDTF">2014-08-07T07:57:10Z</dcterms:created>
  <dcterms:modified xsi:type="dcterms:W3CDTF">2015-11-30T09:19:04Z</dcterms:modified>
</cp:coreProperties>
</file>