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8" r:id="rId2"/>
    <p:sldId id="310" r:id="rId3"/>
    <p:sldId id="313" r:id="rId4"/>
    <p:sldId id="315" r:id="rId5"/>
    <p:sldId id="316" r:id="rId6"/>
    <p:sldId id="317" r:id="rId7"/>
    <p:sldId id="318" r:id="rId8"/>
    <p:sldId id="319" r:id="rId9"/>
    <p:sldId id="329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8" r:id="rId27"/>
    <p:sldId id="34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2702" autoAdjust="0"/>
  </p:normalViewPr>
  <p:slideViewPr>
    <p:cSldViewPr snapToGrid="0" snapToObjects="1">
      <p:cViewPr>
        <p:scale>
          <a:sx n="110" d="100"/>
          <a:sy n="110" d="100"/>
        </p:scale>
        <p:origin x="-1704" y="-1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4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image" Target="../media/image3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3.bin"/><Relationship Id="rId8" Type="http://schemas.openxmlformats.org/officeDocument/2006/relationships/oleObject" Target="../embeddings/oleObject14.bin"/><Relationship Id="rId9" Type="http://schemas.openxmlformats.org/officeDocument/2006/relationships/oleObject" Target="../embeddings/oleObject15.bin"/><Relationship Id="rId10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5.bin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21.bin"/><Relationship Id="rId8" Type="http://schemas.openxmlformats.org/officeDocument/2006/relationships/oleObject" Target="../embeddings/oleObject22.bin"/><Relationship Id="rId9" Type="http://schemas.openxmlformats.org/officeDocument/2006/relationships/oleObject" Target="../embeddings/oleObject23.bin"/><Relationship Id="rId10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8123382" cy="1949450"/>
          </a:xfrm>
        </p:spPr>
        <p:txBody>
          <a:bodyPr>
            <a:normAutofit/>
          </a:bodyPr>
          <a:lstStyle/>
          <a:p>
            <a:r>
              <a:rPr lang="en-US" dirty="0" smtClean="0"/>
              <a:t>L12.01</a:t>
            </a:r>
            <a:br>
              <a:rPr lang="en-US" dirty="0" smtClean="0"/>
            </a:br>
            <a:r>
              <a:rPr lang="en-US" dirty="0" smtClean="0"/>
              <a:t>Dynamic Programming 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00" y="3048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90800" y="1600200"/>
            <a:ext cx="762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0800" y="1905000"/>
            <a:ext cx="762000" cy="685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1747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1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2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 = 1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781301" y="2247900"/>
            <a:ext cx="3810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21550" y="1752600"/>
            <a:ext cx="1822450" cy="369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(Weight, value)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1)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553900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55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323064" y="1889510"/>
            <a:ext cx="685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00" y="304800"/>
            <a:ext cx="1143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5000" y="1905000"/>
            <a:ext cx="762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618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1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2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2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133600"/>
            <a:ext cx="11430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679" name="TextBox 2"/>
          <p:cNvSpPr txBox="1">
            <a:spLocks noChangeArrowheads="1"/>
          </p:cNvSpPr>
          <p:nvPr/>
        </p:nvSpPr>
        <p:spPr bwMode="auto">
          <a:xfrm>
            <a:off x="3048000" y="11430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Bag weight =2</a:t>
            </a:r>
          </a:p>
        </p:txBody>
      </p:sp>
      <p:sp>
        <p:nvSpPr>
          <p:cNvPr id="23680" name="TextBox 11"/>
          <p:cNvSpPr txBox="1">
            <a:spLocks noChangeArrowheads="1"/>
          </p:cNvSpPr>
          <p:nvPr/>
        </p:nvSpPr>
        <p:spPr bwMode="auto">
          <a:xfrm>
            <a:off x="0" y="22098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Use item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036374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369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38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1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2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133600"/>
            <a:ext cx="10668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05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662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1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2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209800"/>
            <a:ext cx="1143000" cy="1524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72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686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1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2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5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9600" y="2209800"/>
            <a:ext cx="11430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3048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16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710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1747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2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1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-2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667794" y="2590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65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734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1541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2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2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277394" y="2590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991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758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2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514600"/>
            <a:ext cx="1676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413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82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2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514600"/>
            <a:ext cx="1676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3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81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34000" y="2209800"/>
            <a:ext cx="762000" cy="381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2590800"/>
            <a:ext cx="7620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52800" y="2286000"/>
            <a:ext cx="685800" cy="304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</a:t>
            </a:r>
            <a:r>
              <a:rPr lang="en-US" sz="3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4</a:t>
            </a:r>
            <a:r>
              <a:rPr lang="en-US" sz="3200" dirty="0">
                <a:latin typeface="+mn-lt"/>
                <a:ea typeface="+mn-ea"/>
                <a:cs typeface="+mn-cs"/>
              </a:rPr>
              <a:t>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810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2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3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5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438400"/>
            <a:ext cx="1828800" cy="3048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8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solidFill>
                          <a:srgbClr val="8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8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solidFill>
                          <a:srgbClr val="8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6096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7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15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last DP problem</a:t>
            </a:r>
          </a:p>
          <a:p>
            <a:pPr lvl="1"/>
            <a:r>
              <a:rPr lang="en-US" dirty="0" smtClean="0"/>
              <a:t>Knapsack problem (yeah, the Google Interview QS)</a:t>
            </a:r>
          </a:p>
          <a:p>
            <a:pPr lvl="1"/>
            <a:r>
              <a:rPr lang="en-US" dirty="0" smtClean="0"/>
              <a:t>It should sounds much easier for you today, after we went through so many of DP question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5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830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95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5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4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1..3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-3..-1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667001" y="2971800"/>
            <a:ext cx="3048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275807" y="2971006"/>
            <a:ext cx="304800" cy="1587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963194" y="29710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1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76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854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5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4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2819400"/>
            <a:ext cx="2438400" cy="228600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5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61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878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3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5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4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5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410201" y="2971800"/>
            <a:ext cx="304800" cy="3175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914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9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27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902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495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6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5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1..4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-4..-1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25915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1295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3535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0393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251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06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926" name="TextBox 5"/>
          <p:cNvSpPr txBox="1">
            <a:spLocks noChangeArrowheads="1"/>
          </p:cNvSpPr>
          <p:nvPr/>
        </p:nvSpPr>
        <p:spPr bwMode="auto">
          <a:xfrm>
            <a:off x="6248400" y="1905000"/>
            <a:ext cx="10699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i = 4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v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6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</a:t>
            </a:r>
            <a:r>
              <a:rPr lang="en-US" sz="2000">
                <a:latin typeface="Times New Roman" charset="0"/>
                <a:cs typeface="Times New Roman" charset="0"/>
              </a:rPr>
              <a:t> = 5</a:t>
            </a:r>
          </a:p>
          <a:p>
            <a:pPr eaLnBrk="1" hangingPunct="1"/>
            <a:r>
              <a:rPr lang="en-US" sz="2000" b="1">
                <a:latin typeface="Times New Roman" charset="0"/>
                <a:cs typeface="Times New Roman" charset="0"/>
              </a:rPr>
              <a:t>w = 5</a:t>
            </a:r>
          </a:p>
          <a:p>
            <a:pPr eaLnBrk="1" hangingPunct="1"/>
            <a:r>
              <a:rPr lang="en-US" sz="2000">
                <a:latin typeface="Times New Roman" charset="0"/>
                <a:cs typeface="Times New Roman" charset="0"/>
              </a:rPr>
              <a:t>w-w</a:t>
            </a:r>
            <a:r>
              <a:rPr lang="en-US" sz="2000" baseline="-25000">
                <a:latin typeface="Times New Roman" charset="0"/>
                <a:cs typeface="Times New Roman" charset="0"/>
              </a:rPr>
              <a:t>i </a:t>
            </a:r>
            <a:r>
              <a:rPr lang="en-US" sz="2000">
                <a:latin typeface="Times New Roman" charset="0"/>
                <a:cs typeface="Times New Roman" charset="0"/>
              </a:rPr>
              <a:t>= 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334794" y="3275806"/>
            <a:ext cx="304800" cy="1588"/>
          </a:xfrm>
          <a:prstGeom prst="straightConnector1">
            <a:avLst/>
          </a:prstGeom>
          <a:ln w="28575">
            <a:solidFill>
              <a:srgbClr val="0070C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1295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28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0" y="3200400"/>
            <a:ext cx="8382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0" y="0"/>
            <a:ext cx="106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62500" lnSpcReduction="20000"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u="sng" dirty="0">
                <a:latin typeface="+mn-lt"/>
                <a:ea typeface="+mn-ea"/>
                <a:cs typeface="+mn-cs"/>
              </a:rPr>
              <a:t>Items: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1: (2,3)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2: (3,4)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3: (4,5)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3200" dirty="0">
                <a:latin typeface="+mn-lt"/>
                <a:ea typeface="+mn-ea"/>
                <a:cs typeface="+mn-cs"/>
              </a:rPr>
              <a:t>4: (5,6)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1600200"/>
          <a:ext cx="4800601" cy="1981200"/>
        </p:xfrm>
        <a:graphic>
          <a:graphicData uri="http://schemas.openxmlformats.org/drawingml/2006/table">
            <a:tbl>
              <a:tblPr/>
              <a:tblGrid>
                <a:gridCol w="648803"/>
                <a:gridCol w="690844"/>
                <a:gridCol w="690844"/>
                <a:gridCol w="690844"/>
                <a:gridCol w="690844"/>
                <a:gridCol w="690844"/>
                <a:gridCol w="697578"/>
              </a:tblGrid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 / w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620000" y="1295400"/>
            <a:ext cx="1066800" cy="304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19" y="977046"/>
            <a:ext cx="8733950" cy="27636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815982"/>
              </p:ext>
            </p:extLst>
          </p:nvPr>
        </p:nvGraphicFramePr>
        <p:xfrm>
          <a:off x="352425" y="5740833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1" name="Equation" r:id="rId3" imgW="3111500" imgH="292100" progId="Equation.3">
                  <p:embed/>
                </p:oleObj>
              </mc:Choice>
              <mc:Fallback>
                <p:oleObj name="Equation" r:id="rId3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5740833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68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Greedy Algorithm</a:t>
            </a:r>
          </a:p>
          <a:p>
            <a:pPr lvl="1"/>
            <a:r>
              <a:rPr lang="en-US" dirty="0" smtClean="0"/>
              <a:t>Calculate the average price per g of each item</a:t>
            </a:r>
          </a:p>
          <a:p>
            <a:r>
              <a:rPr lang="en-US" dirty="0" smtClean="0"/>
              <a:t>Item 1: $3/2</a:t>
            </a:r>
          </a:p>
          <a:p>
            <a:r>
              <a:rPr lang="en-US" dirty="0" smtClean="0"/>
              <a:t>Item 2: $4/3</a:t>
            </a:r>
          </a:p>
          <a:p>
            <a:r>
              <a:rPr lang="en-US" dirty="0" smtClean="0"/>
              <a:t>Item 3: $5/4</a:t>
            </a:r>
          </a:p>
          <a:p>
            <a:r>
              <a:rPr lang="en-US" dirty="0" smtClean="0"/>
              <a:t>Item 4: $6/5</a:t>
            </a:r>
          </a:p>
          <a:p>
            <a:endParaRPr lang="en-US" dirty="0"/>
          </a:p>
          <a:p>
            <a:pPr lvl="1"/>
            <a:r>
              <a:rPr lang="en-US" dirty="0" smtClean="0"/>
              <a:t>So, we should choose item 4</a:t>
            </a:r>
          </a:p>
          <a:p>
            <a:pPr lvl="1"/>
            <a:r>
              <a:rPr lang="en-US" dirty="0" smtClean="0"/>
              <a:t>Then… no more space for other item. End</a:t>
            </a:r>
          </a:p>
          <a:p>
            <a:pPr lvl="1"/>
            <a:r>
              <a:rPr lang="en-US" dirty="0" smtClean="0"/>
              <a:t>The total value is $6 </a:t>
            </a:r>
            <a:r>
              <a:rPr lang="en-US" dirty="0" smtClean="0">
                <a:sym typeface="Wingdings"/>
              </a:rPr>
              <a:t> it is not the optimal answer!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DP: always give the best solution</a:t>
            </a:r>
          </a:p>
          <a:p>
            <a:r>
              <a:rPr lang="en-US" dirty="0" smtClean="0"/>
              <a:t>Greedy Algorithm: Can’t guarantee for optimal solution, but the answer is usually… not so bad.</a:t>
            </a:r>
          </a:p>
          <a:p>
            <a:endParaRPr lang="en-US" dirty="0"/>
          </a:p>
          <a:p>
            <a:r>
              <a:rPr lang="en-US" dirty="0" smtClean="0"/>
              <a:t>DP: slower</a:t>
            </a:r>
          </a:p>
          <a:p>
            <a:r>
              <a:rPr lang="en-US" dirty="0" smtClean="0"/>
              <a:t>Greedy: usually very fast</a:t>
            </a:r>
          </a:p>
          <a:p>
            <a:endParaRPr lang="en-US" dirty="0"/>
          </a:p>
          <a:p>
            <a:r>
              <a:rPr lang="en-US" dirty="0" smtClean="0"/>
              <a:t>So, DP or greedy? It depends….</a:t>
            </a:r>
          </a:p>
          <a:p>
            <a:pPr lvl="1"/>
            <a:r>
              <a:rPr lang="en-US" dirty="0" smtClean="0"/>
              <a:t>You want speed? Or 100% accuracy?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077" y="908720"/>
            <a:ext cx="56042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We pack a knapsack of size </a:t>
            </a:r>
            <a:r>
              <a:rPr lang="en-US" sz="2800" i="1" dirty="0" smtClean="0">
                <a:latin typeface="Calibri"/>
                <a:cs typeface="Calibri"/>
              </a:rPr>
              <a:t>S</a:t>
            </a:r>
            <a:r>
              <a:rPr lang="en-US" sz="2800" dirty="0" smtClean="0">
                <a:latin typeface="Calibri"/>
                <a:cs typeface="Calibri"/>
              </a:rPr>
              <a:t> with items chosen from a set of </a:t>
            </a:r>
            <a:r>
              <a:rPr lang="en-US" sz="2800" i="1" dirty="0" smtClean="0">
                <a:latin typeface="Calibri"/>
                <a:cs typeface="Calibri"/>
              </a:rPr>
              <a:t>n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items: </a:t>
            </a:r>
            <a:endParaRPr lang="en-US" sz="2800" i="1" dirty="0" smtClean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Calibri"/>
                <a:cs typeface="Calibri"/>
              </a:rPr>
              <a:t>I</a:t>
            </a:r>
            <a:r>
              <a:rPr lang="en-US" sz="2800" dirty="0" smtClean="0">
                <a:latin typeface="Calibri"/>
                <a:cs typeface="Calibri"/>
              </a:rPr>
              <a:t>tem </a:t>
            </a:r>
            <a:r>
              <a:rPr lang="en-US" sz="2800" i="1" dirty="0" err="1" smtClean="0">
                <a:latin typeface="Calibri"/>
                <a:cs typeface="Calibri"/>
              </a:rPr>
              <a:t>i</a:t>
            </a:r>
            <a:r>
              <a:rPr lang="en-US" sz="2800" dirty="0" smtClean="0">
                <a:latin typeface="Calibri"/>
                <a:cs typeface="Calibri"/>
              </a:rPr>
              <a:t> has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size </a:t>
            </a:r>
            <a:r>
              <a:rPr lang="en-US" sz="2800" i="1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2800" i="1" baseline="-25000" dirty="0" err="1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n-US" sz="2800" dirty="0" smtClean="0">
                <a:latin typeface="Calibri"/>
                <a:cs typeface="Calibri"/>
              </a:rPr>
              <a:t> ,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value </a:t>
            </a:r>
            <a:r>
              <a:rPr lang="en-US" sz="2800" i="1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lang="en-US" sz="2800" i="1" baseline="-2500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endParaRPr lang="en-US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Goal</a:t>
            </a:r>
            <a:r>
              <a:rPr lang="en-US" sz="2800" dirty="0" smtClean="0">
                <a:latin typeface="Calibri"/>
                <a:cs typeface="Calibri"/>
              </a:rPr>
              <a:t>: choose items of </a:t>
            </a:r>
            <a:r>
              <a:rPr 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maximum total value</a:t>
            </a:r>
            <a:r>
              <a:rPr lang="en-US" sz="2800" dirty="0" smtClean="0">
                <a:latin typeface="Calibri"/>
                <a:cs typeface="Calibri"/>
              </a:rPr>
              <a:t> such that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total size ≤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791" y="1268760"/>
            <a:ext cx="3060700" cy="2648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3528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  <a:p>
            <a:r>
              <a:rPr lang="en-US" sz="2800" dirty="0" smtClean="0">
                <a:latin typeface="Calibri"/>
                <a:cs typeface="Calibri"/>
              </a:rPr>
              <a:t>We need to figure out 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>
                <a:latin typeface="Calibri"/>
                <a:cs typeface="Calibri"/>
              </a:rPr>
              <a:t>Subproblem</a:t>
            </a:r>
            <a:endParaRPr lang="en-US" sz="2800" dirty="0" smtClean="0"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latin typeface="Calibri"/>
                <a:cs typeface="Calibri"/>
              </a:rPr>
              <a:t>Recurrence formula</a:t>
            </a: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integer (0/1) Knapsack </a:t>
            </a:r>
            <a:r>
              <a:rPr lang="en-US" dirty="0"/>
              <a:t>P</a:t>
            </a:r>
            <a:r>
              <a:rPr lang="en-US" dirty="0" smtClean="0"/>
              <a:t>roblem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3940" y="620688"/>
            <a:ext cx="2200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numbers = integers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no repetition</a:t>
            </a:r>
          </a:p>
        </p:txBody>
      </p:sp>
    </p:spTree>
    <p:extLst>
      <p:ext uri="{BB962C8B-B14F-4D97-AF65-F5344CB8AC3E}">
        <p14:creationId xmlns:p14="http://schemas.microsoft.com/office/powerpoint/2010/main" val="169170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853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  <a:latin typeface="Calibri"/>
                <a:cs typeface="Calibri"/>
              </a:rPr>
              <a:t>DP[</a:t>
            </a:r>
            <a:r>
              <a:rPr lang="en-US" altLang="zh-TW" sz="2800" dirty="0" err="1" smtClean="0">
                <a:solidFill>
                  <a:srgbClr val="FF0000"/>
                </a:solidFill>
                <a:latin typeface="Calibri"/>
                <a:cs typeface="Calibri"/>
              </a:rPr>
              <a:t>i,X</a:t>
            </a:r>
            <a:r>
              <a:rPr lang="en-US" altLang="zh-TW" sz="2800" dirty="0" smtClean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lang="en-US" altLang="zh-TW" sz="2800" dirty="0" smtClean="0">
                <a:solidFill>
                  <a:srgbClr val="000000"/>
                </a:solidFill>
                <a:latin typeface="Calibri"/>
                <a:cs typeface="Calibri"/>
              </a:rPr>
              <a:t>: the best </a:t>
            </a:r>
            <a:r>
              <a:rPr lang="en-US" altLang="zh-TW" sz="2800" u="sng" dirty="0" smtClean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lang="en-US" altLang="zh-TW" sz="28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altLang="zh-TW" sz="2800" dirty="0" smtClean="0">
                <a:latin typeface="Calibri"/>
                <a:cs typeface="Calibri"/>
              </a:rPr>
              <a:t>that you </a:t>
            </a:r>
            <a:r>
              <a:rPr lang="en-US" altLang="zh-TW" sz="2800" dirty="0" smtClean="0">
                <a:solidFill>
                  <a:srgbClr val="000000"/>
                </a:solidFill>
                <a:latin typeface="Calibri"/>
                <a:cs typeface="Calibri"/>
              </a:rPr>
              <a:t>can get 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/>
                <a:cs typeface="Calibri"/>
              </a:rPr>
              <a:t>only using</a:t>
            </a:r>
            <a:r>
              <a:rPr lang="en-US" altLang="zh-TW" sz="2800" dirty="0" smtClean="0">
                <a:solidFill>
                  <a:srgbClr val="000000"/>
                </a:solidFill>
                <a:latin typeface="Calibri"/>
                <a:cs typeface="Calibri"/>
              </a:rPr>
              <a:t> item from 1 to </a:t>
            </a:r>
            <a:r>
              <a:rPr lang="en-US" altLang="zh-TW" sz="2800" dirty="0" err="1" smtClean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endParaRPr lang="en-US" altLang="zh-TW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altLang="zh-TW" sz="28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altLang="zh-TW" sz="2800" dirty="0" smtClean="0">
                <a:solidFill>
                  <a:srgbClr val="000000"/>
                </a:solidFill>
                <a:latin typeface="Calibri"/>
                <a:cs typeface="Calibri"/>
              </a:rPr>
              <a:t>place them in a </a:t>
            </a:r>
            <a:r>
              <a:rPr lang="en-US" altLang="zh-TW" sz="2800" dirty="0" smtClean="0">
                <a:solidFill>
                  <a:srgbClr val="000000"/>
                </a:solidFill>
                <a:cs typeface="Calibri"/>
              </a:rPr>
              <a:t>bag </a:t>
            </a:r>
            <a:r>
              <a:rPr lang="en-US" altLang="zh-TW" sz="2800" dirty="0">
                <a:solidFill>
                  <a:srgbClr val="000000"/>
                </a:solidFill>
                <a:cs typeface="Calibri"/>
              </a:rPr>
              <a:t>of size X</a:t>
            </a:r>
          </a:p>
          <a:p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Recurrence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33750"/>
              </p:ext>
            </p:extLst>
          </p:nvPr>
        </p:nvGraphicFramePr>
        <p:xfrm>
          <a:off x="5994400" y="41783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Equation" r:id="rId3" imgW="127000" imgH="203200" progId="Equation.DSMT4">
                  <p:embed/>
                </p:oleObj>
              </mc:Choice>
              <mc:Fallback>
                <p:oleObj name="Equation" r:id="rId3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4400" y="41783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83375"/>
              </p:ext>
            </p:extLst>
          </p:nvPr>
        </p:nvGraphicFramePr>
        <p:xfrm>
          <a:off x="5994400" y="41783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5" imgW="127000" imgH="203200" progId="Equation.DSMT4">
                  <p:embed/>
                </p:oleObj>
              </mc:Choice>
              <mc:Fallback>
                <p:oleObj name="Equation" r:id="rId5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4400" y="41783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539865"/>
              </p:ext>
            </p:extLst>
          </p:nvPr>
        </p:nvGraphicFramePr>
        <p:xfrm>
          <a:off x="307256" y="3021013"/>
          <a:ext cx="38131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6" imgW="1600200" imgH="203200" progId="Equation.3">
                  <p:embed/>
                </p:oleObj>
              </mc:Choice>
              <mc:Fallback>
                <p:oleObj name="Equation" r:id="rId6" imgW="1600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256" y="3021013"/>
                        <a:ext cx="381317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779912" y="3632200"/>
            <a:ext cx="1080120" cy="414318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32312" y="4792682"/>
            <a:ext cx="1080120" cy="414318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50968"/>
              </p:ext>
            </p:extLst>
          </p:nvPr>
        </p:nvGraphicFramePr>
        <p:xfrm>
          <a:off x="352425" y="2300288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8" imgW="3111500" imgH="292100" progId="Equation.3">
                  <p:embed/>
                </p:oleObj>
              </mc:Choice>
              <mc:Fallback>
                <p:oleObj name="Equation" r:id="rId8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425" y="2300288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64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687362"/>
            <a:ext cx="8915400" cy="249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Topological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order:</a:t>
            </a:r>
          </a:p>
          <a:p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Solution:</a:t>
            </a:r>
          </a:p>
          <a:p>
            <a:pPr>
              <a:lnSpc>
                <a:spcPct val="120000"/>
              </a:lnSpc>
            </a:pP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Complexity:  </a:t>
            </a:r>
            <a:r>
              <a:rPr lang="en-US" sz="2800" i="1" dirty="0" smtClean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2800" i="1" dirty="0" err="1" smtClean="0">
                <a:solidFill>
                  <a:srgbClr val="000000"/>
                </a:solidFill>
                <a:latin typeface="Calibri"/>
                <a:cs typeface="Calibri"/>
              </a:rPr>
              <a:t>nS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2800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489714"/>
              </p:ext>
            </p:extLst>
          </p:nvPr>
        </p:nvGraphicFramePr>
        <p:xfrm>
          <a:off x="5994400" y="41783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tion" r:id="rId3" imgW="127000" imgH="203200" progId="Equation.DSMT4">
                  <p:embed/>
                </p:oleObj>
              </mc:Choice>
              <mc:Fallback>
                <p:oleObj name="Equation" r:id="rId3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4400" y="41783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47196"/>
              </p:ext>
            </p:extLst>
          </p:nvPr>
        </p:nvGraphicFramePr>
        <p:xfrm>
          <a:off x="5994400" y="417830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5" imgW="127000" imgH="203200" progId="Equation.DSMT4">
                  <p:embed/>
                </p:oleObj>
              </mc:Choice>
              <mc:Fallback>
                <p:oleObj name="Equation" r:id="rId5" imgW="127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4400" y="417830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95509"/>
              </p:ext>
            </p:extLst>
          </p:nvPr>
        </p:nvGraphicFramePr>
        <p:xfrm>
          <a:off x="422275" y="1081376"/>
          <a:ext cx="38131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Equation" r:id="rId6" imgW="1600200" imgH="203200" progId="Equation.DSMT4">
                  <p:embed/>
                </p:oleObj>
              </mc:Choice>
              <mc:Fallback>
                <p:oleObj name="Equation" r:id="rId6" imgW="1600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275" y="1081376"/>
                        <a:ext cx="3813175" cy="484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04764"/>
              </p:ext>
            </p:extLst>
          </p:nvPr>
        </p:nvGraphicFramePr>
        <p:xfrm>
          <a:off x="3150532" y="1687362"/>
          <a:ext cx="509109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Equation" r:id="rId8" imgW="2120900" imgH="190500" progId="Equation.DSMT4">
                  <p:embed/>
                </p:oleObj>
              </mc:Choice>
              <mc:Fallback>
                <p:oleObj name="Equation" r:id="rId8" imgW="21209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0532" y="1687362"/>
                        <a:ext cx="509109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15007"/>
              </p:ext>
            </p:extLst>
          </p:nvPr>
        </p:nvGraphicFramePr>
        <p:xfrm>
          <a:off x="1671782" y="2683164"/>
          <a:ext cx="1339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Equation" r:id="rId10" imgW="571500" imgH="203200" progId="Equation.3">
                  <p:embed/>
                </p:oleObj>
              </mc:Choice>
              <mc:Fallback>
                <p:oleObj name="Equation" r:id="rId10" imgW="571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1782" y="2683164"/>
                        <a:ext cx="13398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120530"/>
              </p:ext>
            </p:extLst>
          </p:nvPr>
        </p:nvGraphicFramePr>
        <p:xfrm>
          <a:off x="422275" y="408276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8" name="Equation" r:id="rId12" imgW="3111500" imgH="292100" progId="Equation.3">
                  <p:embed/>
                </p:oleObj>
              </mc:Choice>
              <mc:Fallback>
                <p:oleObj name="Equation" r:id="rId12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2275" y="408276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10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computation time grows as a function of size of input </a:t>
            </a:r>
            <a:r>
              <a:rPr lang="en-US" dirty="0" smtClean="0">
                <a:solidFill>
                  <a:srgbClr val="FF0000"/>
                </a:solidFill>
              </a:rPr>
              <a:t>in bits!</a:t>
            </a:r>
          </a:p>
          <a:p>
            <a:r>
              <a:rPr lang="en-US" dirty="0" smtClean="0"/>
              <a:t>every item is characterized by 2 numbers of say 64 bits each</a:t>
            </a:r>
          </a:p>
          <a:p>
            <a:pPr lvl="1"/>
            <a:r>
              <a:rPr lang="en-US" dirty="0" smtClean="0"/>
              <a:t>if I double this total size =&gt; I double </a:t>
            </a:r>
            <a:r>
              <a:rPr lang="en-US" i="1" dirty="0" smtClean="0"/>
              <a:t>n</a:t>
            </a:r>
            <a:endParaRPr lang="en-US" dirty="0" smtClean="0"/>
          </a:p>
          <a:p>
            <a:r>
              <a:rPr lang="en-US" dirty="0" smtClean="0"/>
              <a:t>S is given by k bits (a number in the range 0,…,2</a:t>
            </a:r>
            <a:r>
              <a:rPr lang="en-US" baseline="30000" dirty="0" smtClean="0"/>
              <a:t>k</a:t>
            </a:r>
            <a:r>
              <a:rPr lang="en-US" dirty="0" smtClean="0"/>
              <a:t>-1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if I double this =&gt; I square the maximum size of </a:t>
            </a:r>
            <a:r>
              <a:rPr lang="en-US" i="1" dirty="0" smtClean="0">
                <a:solidFill>
                  <a:srgbClr val="008000"/>
                </a:solidFill>
              </a:rPr>
              <a:t>S</a:t>
            </a:r>
          </a:p>
          <a:p>
            <a:pPr lvl="1"/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our DP solution is exponential in the size of the input for 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71600"/>
            <a:ext cx="1424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Example</a:t>
            </a:r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441354"/>
              </p:ext>
            </p:extLst>
          </p:nvPr>
        </p:nvGraphicFramePr>
        <p:xfrm>
          <a:off x="1981200" y="1524000"/>
          <a:ext cx="4432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Equation" r:id="rId3" imgW="2336800" imgH="431800" progId="Equation.DSMT4">
                  <p:embed/>
                </p:oleObj>
              </mc:Choice>
              <mc:Fallback>
                <p:oleObj name="Equation" r:id="rId3" imgW="2336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524000"/>
                        <a:ext cx="443230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62316"/>
              </p:ext>
            </p:extLst>
          </p:nvPr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31342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797706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718605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089205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05726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4"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565046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5"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13267"/>
              </p:ext>
            </p:extLst>
          </p:nvPr>
        </p:nvGraphicFramePr>
        <p:xfrm>
          <a:off x="479425" y="383742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6" name="Equation" r:id="rId12" imgW="3111500" imgH="292100" progId="Equation.3">
                  <p:embed/>
                </p:oleObj>
              </mc:Choice>
              <mc:Fallback>
                <p:oleObj name="Equation" r:id="rId12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9425" y="383742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79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71600"/>
            <a:ext cx="1424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Example</a:t>
            </a:r>
            <a:endParaRPr lang="en-US" sz="2800" dirty="0">
              <a:latin typeface="Calibri"/>
              <a:cs typeface="Calibri"/>
            </a:endParaRPr>
          </a:p>
          <a:p>
            <a:endParaRPr lang="en-US" sz="2800" dirty="0" smtClean="0">
              <a:latin typeface="Calibri"/>
              <a:cs typeface="Calibri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7928"/>
              </p:ext>
            </p:extLst>
          </p:nvPr>
        </p:nvGraphicFramePr>
        <p:xfrm>
          <a:off x="1905000" y="1524000"/>
          <a:ext cx="4432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Equation" r:id="rId3" imgW="2336800" imgH="431800" progId="Equation.DSMT4">
                  <p:embed/>
                </p:oleObj>
              </mc:Choice>
              <mc:Fallback>
                <p:oleObj name="Equation" r:id="rId3" imgW="23368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524000"/>
                        <a:ext cx="443230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79585"/>
              </p:ext>
            </p:extLst>
          </p:nvPr>
        </p:nvGraphicFramePr>
        <p:xfrm>
          <a:off x="609600" y="2819400"/>
          <a:ext cx="8153400" cy="2895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579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A87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A8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A87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A8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A87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A8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A87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A8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A87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A8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A87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A8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A87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8A8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A87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8A8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A87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8A8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162789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8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625223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9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418743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950993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49219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2"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72766"/>
              </p:ext>
            </p:extLst>
          </p:nvPr>
        </p:nvGraphicFramePr>
        <p:xfrm>
          <a:off x="6400800" y="51689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name="Equation" r:id="rId11" imgW="114300" imgH="165100" progId="Equation.DSMT4">
                  <p:embed/>
                </p:oleObj>
              </mc:Choice>
              <mc:Fallback>
                <p:oleObj name="Equation" r:id="rId11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51689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863050"/>
              </p:ext>
            </p:extLst>
          </p:nvPr>
        </p:nvGraphicFramePr>
        <p:xfrm>
          <a:off x="540327" y="372198"/>
          <a:ext cx="71612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4" name="Equation" r:id="rId12" imgW="3111500" imgH="292100" progId="Equation.3">
                  <p:embed/>
                </p:oleObj>
              </mc:Choice>
              <mc:Fallback>
                <p:oleObj name="Equation" r:id="rId12" imgW="3111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0327" y="372198"/>
                        <a:ext cx="716121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83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Gold pieces (weight, value)</a:t>
            </a:r>
          </a:p>
          <a:p>
            <a:pPr lvl="1"/>
            <a:r>
              <a:rPr lang="en-US" dirty="0" smtClean="0"/>
              <a:t>(2g, $3), (3g, $4), (4g, $5), (5g, $6)</a:t>
            </a:r>
          </a:p>
          <a:p>
            <a:pPr lvl="1"/>
            <a:r>
              <a:rPr lang="en-US" dirty="0" smtClean="0"/>
              <a:t>S = 5 (capacity of your bag)</a:t>
            </a:r>
          </a:p>
          <a:p>
            <a:pPr lvl="1"/>
            <a:endParaRPr lang="en-US" dirty="0"/>
          </a:p>
          <a:p>
            <a:r>
              <a:rPr lang="en-US" dirty="0" smtClean="0"/>
              <a:t>1) Solve with DP. What is the best total value that you can get? </a:t>
            </a:r>
          </a:p>
          <a:p>
            <a:endParaRPr lang="en-US" dirty="0"/>
          </a:p>
          <a:p>
            <a:r>
              <a:rPr lang="en-US" dirty="0" smtClean="0"/>
              <a:t>2) Solve with Greedy Algorithm. Is the result worse than 1)?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7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13154</TotalTime>
  <Words>2163</Words>
  <Application>Microsoft Macintosh PowerPoint</Application>
  <PresentationFormat>On-screen Show (4:3)</PresentationFormat>
  <Paragraphs>1230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Equation</vt:lpstr>
      <vt:lpstr>Microsoft Equation</vt:lpstr>
      <vt:lpstr>L12.01 Dynamic Programming IV</vt:lpstr>
      <vt:lpstr>Objectives</vt:lpstr>
      <vt:lpstr>The integer (0/1) Knapsack Problem</vt:lpstr>
      <vt:lpstr>PowerPoint Presentation</vt:lpstr>
      <vt:lpstr>PowerPoint Presentation</vt:lpstr>
      <vt:lpstr>Complexity of problem</vt:lpstr>
      <vt:lpstr>PowerPoint Presentation</vt:lpstr>
      <vt:lpstr>PowerPoint Presentation</vt:lpstr>
      <vt:lpstr>Exercise</vt:lpstr>
      <vt:lpstr>Solution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2)</vt:lpstr>
      <vt:lpstr>Discussion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Simon Lui</cp:lastModifiedBy>
  <cp:revision>377</cp:revision>
  <dcterms:created xsi:type="dcterms:W3CDTF">2014-08-07T07:57:10Z</dcterms:created>
  <dcterms:modified xsi:type="dcterms:W3CDTF">2015-11-30T15:31:22Z</dcterms:modified>
</cp:coreProperties>
</file>