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2"/>
    <p:sldId id="257" r:id="rId3"/>
    <p:sldId id="291" r:id="rId4"/>
    <p:sldId id="292" r:id="rId5"/>
    <p:sldId id="306" r:id="rId6"/>
    <p:sldId id="293" r:id="rId7"/>
    <p:sldId id="294" r:id="rId8"/>
    <p:sldId id="295" r:id="rId9"/>
    <p:sldId id="296" r:id="rId10"/>
    <p:sldId id="297" r:id="rId11"/>
    <p:sldId id="298" r:id="rId12"/>
    <p:sldId id="311" r:id="rId13"/>
    <p:sldId id="309" r:id="rId14"/>
    <p:sldId id="299" r:id="rId15"/>
    <p:sldId id="300" r:id="rId16"/>
    <p:sldId id="301" r:id="rId17"/>
    <p:sldId id="302" r:id="rId18"/>
    <p:sldId id="303" r:id="rId19"/>
    <p:sldId id="304" r:id="rId20"/>
    <p:sldId id="305" r:id="rId21"/>
    <p:sldId id="312" r:id="rId22"/>
    <p:sldId id="310" r:id="rId23"/>
    <p:sldId id="307" r:id="rId24"/>
    <p:sldId id="308" r:id="rId25"/>
  </p:sldIdLst>
  <p:sldSz cx="9144000" cy="6858000" type="screen4x3"/>
  <p:notesSz cx="9926638" cy="67976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6481" autoAdjust="0"/>
  </p:normalViewPr>
  <p:slideViewPr>
    <p:cSldViewPr>
      <p:cViewPr varScale="1">
        <p:scale>
          <a:sx n="83" d="100"/>
          <a:sy n="83" d="100"/>
        </p:scale>
        <p:origin x="1204" y="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22798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DD82D1-F375-47A0-8CD7-EEBF474ADF0E}" type="datetimeFigureOut">
              <a:rPr lang="en-US" smtClean="0"/>
              <a:t>13-Oct-15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22798" y="6456612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CB1CDD-1F90-4D74-AC9B-D104391E7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8950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22798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D18E4A-3D2C-4A47-BD07-91A99EBD1728}" type="datetimeFigureOut">
              <a:rPr lang="en-US" smtClean="0"/>
              <a:t>13-Oct-15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263900" y="509588"/>
            <a:ext cx="3398838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2664" y="3228896"/>
            <a:ext cx="7941310" cy="30589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22798" y="6456612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2C68DD-908E-432D-8098-0E2CFB4C4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291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6457B-A742-4C29-9B08-0397A7215E9E}" type="datetime1">
              <a:rPr lang="en-US" smtClean="0"/>
              <a:t>13-Oct-15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B87A0-14EA-4D9C-A7CE-8B47A4B67A27}" type="datetime1">
              <a:rPr lang="en-US" smtClean="0"/>
              <a:t>13-Oct-15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48B8A-7EB8-4F4F-9E00-EE6EB82916CB}" type="datetime1">
              <a:rPr lang="en-US" smtClean="0"/>
              <a:t>13-Oct-15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84330-16D6-47E0-83E2-B934505D2D64}" type="datetime1">
              <a:rPr lang="en-US" smtClean="0"/>
              <a:t>13-Oct-15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4633F-54F3-4EBD-B550-C286470A625A}" type="datetime1">
              <a:rPr lang="en-US" smtClean="0"/>
              <a:t>13-Oct-15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69A86-C10F-4884-B4BA-BA4D777D5791}" type="datetime1">
              <a:rPr lang="en-US" smtClean="0"/>
              <a:t>13-Oct-15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0EF89-1792-42D4-837C-19EBCA2AA394}" type="datetime1">
              <a:rPr lang="en-US" smtClean="0"/>
              <a:t>13-Oct-15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DD982-9B2F-4F34-9C8E-7338F7C0E0E2}" type="datetime1">
              <a:rPr lang="en-US" smtClean="0"/>
              <a:t>13-Oct-15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693C4-B436-4858-A6E8-9D140EBED824}" type="datetime1">
              <a:rPr lang="en-US" smtClean="0"/>
              <a:t>13-Oct-15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954BB-24DB-4F55-987E-2122F5DD604E}" type="datetime1">
              <a:rPr lang="en-US" smtClean="0"/>
              <a:t>13-Oct-15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82551-6D3C-4984-BDAB-88EA859B62A1}" type="datetime1">
              <a:rPr lang="en-US" smtClean="0"/>
              <a:t>13-Oct-15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A2D055-5420-4675-AA19-D000DE145DD9}" type="datetime1">
              <a:rPr lang="en-US" smtClean="0"/>
              <a:t>13-Oct-15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Information Systems and Programming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Abstract Class and Interface</a:t>
            </a:r>
          </a:p>
          <a:p>
            <a:endParaRPr lang="en-US" dirty="0"/>
          </a:p>
          <a:p>
            <a:r>
              <a:rPr lang="en-US" sz="2200" dirty="0" smtClean="0"/>
              <a:t>[some materials adopted from Liang, Introduction to Java Programming]</a:t>
            </a: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87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In interface, since all data fields are public static final and all methods are public abstract, these modifiers are ok to be omitted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Similar to abstract class:</a:t>
            </a:r>
          </a:p>
          <a:p>
            <a:pPr lvl="1"/>
            <a:r>
              <a:rPr lang="en-US" dirty="0" smtClean="0"/>
              <a:t>Cannot create an instance from an interface using the new operator</a:t>
            </a:r>
          </a:p>
          <a:p>
            <a:pPr lvl="1"/>
            <a:r>
              <a:rPr lang="en-US" dirty="0" smtClean="0"/>
              <a:t>Ok to use an interface as a data type for a variable</a:t>
            </a:r>
          </a:p>
          <a:p>
            <a:pPr lvl="1"/>
            <a:r>
              <a:rPr lang="en-US" dirty="0" smtClean="0"/>
              <a:t>Use it for casting</a:t>
            </a:r>
          </a:p>
          <a:p>
            <a:pPr lvl="1"/>
            <a:r>
              <a:rPr lang="en-US" dirty="0" err="1" smtClean="0"/>
              <a:t>etc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787" y="2667000"/>
            <a:ext cx="7389813" cy="1323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231018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Comparable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Suppose you want to design a generic method to sort the objects of the same type: circles, rectangles, students, fruits</a:t>
            </a:r>
          </a:p>
          <a:p>
            <a:r>
              <a:rPr lang="en-US" dirty="0" smtClean="0"/>
              <a:t>We need common behavior for the objects: comparable</a:t>
            </a:r>
          </a:p>
          <a:p>
            <a:r>
              <a:rPr lang="en-US" dirty="0" smtClean="0"/>
              <a:t>Java provide the Comparable interface for this purpose</a:t>
            </a:r>
          </a:p>
          <a:p>
            <a:r>
              <a:rPr lang="en-US" b="1" dirty="0" smtClean="0"/>
              <a:t>Classes that implement the Comparable interface become comparable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4106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Comparable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Comparable interface provided by Java: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981199" y="3048000"/>
            <a:ext cx="5581977" cy="1661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public interface Comparable&lt;E&gt; {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 public abstract </a:t>
            </a:r>
            <a:r>
              <a:rPr lang="en-US" sz="2800" dirty="0" err="1" smtClean="0"/>
              <a:t>int</a:t>
            </a:r>
            <a:r>
              <a:rPr lang="en-US" sz="2800" dirty="0" smtClean="0"/>
              <a:t> </a:t>
            </a:r>
            <a:r>
              <a:rPr lang="en-US" sz="2800" dirty="0" err="1" smtClean="0"/>
              <a:t>compareTo</a:t>
            </a:r>
            <a:r>
              <a:rPr lang="en-US" sz="2800" dirty="0" smtClean="0"/>
              <a:t>(E o);</a:t>
            </a:r>
          </a:p>
          <a:p>
            <a:r>
              <a:rPr lang="en-US" sz="2800" dirty="0" smtClean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5741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Comparable interface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81000" y="1447800"/>
            <a:ext cx="83820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dirty="0"/>
              <a:t>class Circle extends GeometricObject implements </a:t>
            </a:r>
            <a:r>
              <a:rPr lang="en-US" b="1" dirty="0"/>
              <a:t>Comparable&lt;Circle&gt;</a:t>
            </a:r>
            <a:r>
              <a:rPr lang="en-US" dirty="0"/>
              <a:t>{</a:t>
            </a:r>
          </a:p>
          <a:p>
            <a:r>
              <a:rPr lang="en-US" dirty="0"/>
              <a:t>	private double radius = 1</a:t>
            </a:r>
            <a:r>
              <a:rPr lang="en-US" dirty="0" smtClean="0"/>
              <a:t>;</a:t>
            </a:r>
            <a:endParaRPr lang="en-US" dirty="0"/>
          </a:p>
          <a:p>
            <a:r>
              <a:rPr lang="en-US" dirty="0"/>
              <a:t>	Circle() </a:t>
            </a:r>
            <a:r>
              <a:rPr lang="en-US" dirty="0" smtClean="0"/>
              <a:t>{</a:t>
            </a:r>
            <a:endParaRPr lang="en-US" dirty="0"/>
          </a:p>
          <a:p>
            <a:r>
              <a:rPr lang="en-US" dirty="0"/>
              <a:t>	}</a:t>
            </a:r>
          </a:p>
          <a:p>
            <a:r>
              <a:rPr lang="en-US" dirty="0"/>
              <a:t>	Circle (double radius) {</a:t>
            </a:r>
          </a:p>
          <a:p>
            <a:r>
              <a:rPr lang="en-US" dirty="0"/>
              <a:t>		</a:t>
            </a:r>
            <a:r>
              <a:rPr lang="en-US" dirty="0" err="1"/>
              <a:t>this.radius</a:t>
            </a:r>
            <a:r>
              <a:rPr lang="en-US" dirty="0"/>
              <a:t> = radius;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	</a:t>
            </a:r>
            <a:r>
              <a:rPr lang="en-US" b="1" dirty="0"/>
              <a:t>public 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b="1" dirty="0" err="1"/>
              <a:t>compareTo</a:t>
            </a:r>
            <a:r>
              <a:rPr lang="en-US" b="1" dirty="0"/>
              <a:t>(Circle c)</a:t>
            </a:r>
            <a:r>
              <a:rPr lang="en-US" dirty="0"/>
              <a:t>{</a:t>
            </a:r>
          </a:p>
          <a:p>
            <a:r>
              <a:rPr lang="en-US" dirty="0"/>
              <a:t>		if (</a:t>
            </a:r>
            <a:r>
              <a:rPr lang="en-US" dirty="0" err="1"/>
              <a:t>this.radius</a:t>
            </a:r>
            <a:r>
              <a:rPr lang="en-US" dirty="0"/>
              <a:t> &gt; </a:t>
            </a:r>
            <a:r>
              <a:rPr lang="en-US" dirty="0" err="1"/>
              <a:t>c.radius</a:t>
            </a:r>
            <a:r>
              <a:rPr lang="en-US" dirty="0"/>
              <a:t>) </a:t>
            </a:r>
          </a:p>
          <a:p>
            <a:r>
              <a:rPr lang="en-US" dirty="0"/>
              <a:t>			return 1;</a:t>
            </a:r>
          </a:p>
          <a:p>
            <a:r>
              <a:rPr lang="en-US" dirty="0"/>
              <a:t>		else if (</a:t>
            </a:r>
            <a:r>
              <a:rPr lang="en-US" dirty="0" err="1"/>
              <a:t>this.radius</a:t>
            </a:r>
            <a:r>
              <a:rPr lang="en-US" dirty="0"/>
              <a:t> == </a:t>
            </a:r>
            <a:r>
              <a:rPr lang="en-US" dirty="0" err="1"/>
              <a:t>c.radius</a:t>
            </a:r>
            <a:r>
              <a:rPr lang="en-US" dirty="0"/>
              <a:t>) </a:t>
            </a:r>
          </a:p>
          <a:p>
            <a:r>
              <a:rPr lang="en-US" dirty="0"/>
              <a:t>			return 0;</a:t>
            </a:r>
          </a:p>
          <a:p>
            <a:r>
              <a:rPr lang="en-US" dirty="0"/>
              <a:t>		else</a:t>
            </a:r>
          </a:p>
          <a:p>
            <a:r>
              <a:rPr lang="en-US" dirty="0"/>
              <a:t>			return -1;</a:t>
            </a:r>
          </a:p>
          <a:p>
            <a:r>
              <a:rPr lang="en-US" dirty="0"/>
              <a:t>			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991437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Comparable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Implements Comparable&lt;E&gt;: provides implementation for the abstract method public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compareTo</a:t>
            </a:r>
            <a:r>
              <a:rPr lang="en-US" dirty="0" smtClean="0"/>
              <a:t>(E o)</a:t>
            </a:r>
            <a:endParaRPr lang="en-US" dirty="0"/>
          </a:p>
          <a:p>
            <a:r>
              <a:rPr lang="en-US" dirty="0" smtClean="0"/>
              <a:t>Comparable interface is a generic interface, the generic type E is replaced by a concrete type when implementing the interface</a:t>
            </a:r>
          </a:p>
          <a:p>
            <a:r>
              <a:rPr lang="en-US" dirty="0" smtClean="0"/>
              <a:t>Classes Integer, String, Date, </a:t>
            </a:r>
            <a:r>
              <a:rPr lang="en-US" dirty="0" err="1" smtClean="0"/>
              <a:t>etc</a:t>
            </a:r>
            <a:r>
              <a:rPr lang="en-US" dirty="0" smtClean="0"/>
              <a:t> all implement Comparable, thus they are comparable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7504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Comparable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19200"/>
            <a:ext cx="9142413" cy="561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2737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Comparator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Comparator interface can be used to:</a:t>
            </a:r>
          </a:p>
          <a:p>
            <a:pPr lvl="1"/>
            <a:r>
              <a:rPr lang="en-US" dirty="0" smtClean="0"/>
              <a:t>Provide addition way of ordering</a:t>
            </a:r>
          </a:p>
          <a:p>
            <a:pPr lvl="2"/>
            <a:r>
              <a:rPr lang="en-US" dirty="0" smtClean="0"/>
              <a:t>Comparable&lt;E&gt;.</a:t>
            </a:r>
            <a:r>
              <a:rPr lang="en-US" dirty="0" err="1" smtClean="0"/>
              <a:t>compareTo</a:t>
            </a:r>
            <a:r>
              <a:rPr lang="en-US" dirty="0" smtClean="0"/>
              <a:t>() defines the “natural” ordering for E</a:t>
            </a:r>
          </a:p>
          <a:p>
            <a:pPr lvl="2"/>
            <a:r>
              <a:rPr lang="en-US" dirty="0" smtClean="0"/>
              <a:t>Comparator&lt;E&gt;.compare() defines additional, alternative ordering for E</a:t>
            </a:r>
          </a:p>
          <a:p>
            <a:pPr lvl="1"/>
            <a:r>
              <a:rPr lang="en-US" dirty="0" smtClean="0"/>
              <a:t>Enable comparison for objects which their classes do not implement comparable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4756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Comparator Interface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 Integer to be ordered based on their absolute value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42950" y="2667000"/>
            <a:ext cx="76200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public </a:t>
            </a:r>
            <a:r>
              <a:rPr lang="en-US" dirty="0"/>
              <a:t>class </a:t>
            </a:r>
            <a:r>
              <a:rPr lang="en-US" dirty="0" err="1"/>
              <a:t>IntegerAbsComparator</a:t>
            </a:r>
            <a:r>
              <a:rPr lang="en-US" dirty="0"/>
              <a:t> implements Comparator&lt;Integer&gt; {</a:t>
            </a:r>
          </a:p>
          <a:p>
            <a:r>
              <a:rPr lang="en-US" dirty="0"/>
              <a:t>	public </a:t>
            </a:r>
            <a:r>
              <a:rPr lang="en-US" dirty="0" err="1"/>
              <a:t>int</a:t>
            </a:r>
            <a:r>
              <a:rPr lang="en-US" dirty="0"/>
              <a:t> compare(Integer a, Integer b) {</a:t>
            </a:r>
          </a:p>
          <a:p>
            <a:r>
              <a:rPr lang="en-US" dirty="0"/>
              <a:t>		if (</a:t>
            </a:r>
            <a:r>
              <a:rPr lang="en-US" dirty="0" err="1"/>
              <a:t>Math.abs</a:t>
            </a:r>
            <a:r>
              <a:rPr lang="en-US" dirty="0"/>
              <a:t>(a) &gt; </a:t>
            </a:r>
            <a:r>
              <a:rPr lang="en-US" dirty="0" err="1"/>
              <a:t>Math.abs</a:t>
            </a:r>
            <a:r>
              <a:rPr lang="en-US" dirty="0"/>
              <a:t>(b)) </a:t>
            </a:r>
          </a:p>
          <a:p>
            <a:r>
              <a:rPr lang="en-US" dirty="0"/>
              <a:t>			return 1;</a:t>
            </a:r>
          </a:p>
          <a:p>
            <a:r>
              <a:rPr lang="en-US" dirty="0"/>
              <a:t>		else if (</a:t>
            </a:r>
            <a:r>
              <a:rPr lang="en-US" dirty="0" err="1"/>
              <a:t>Math.abs</a:t>
            </a:r>
            <a:r>
              <a:rPr lang="en-US" dirty="0"/>
              <a:t>(a) == </a:t>
            </a:r>
            <a:r>
              <a:rPr lang="en-US" dirty="0" err="1"/>
              <a:t>Math.abs</a:t>
            </a:r>
            <a:r>
              <a:rPr lang="en-US" dirty="0"/>
              <a:t>(b))</a:t>
            </a:r>
          </a:p>
          <a:p>
            <a:r>
              <a:rPr lang="en-US" dirty="0"/>
              <a:t>			return 0;</a:t>
            </a:r>
          </a:p>
          <a:p>
            <a:r>
              <a:rPr lang="en-US" dirty="0"/>
              <a:t>		else </a:t>
            </a:r>
          </a:p>
          <a:p>
            <a:r>
              <a:rPr lang="en-US" dirty="0"/>
              <a:t>			return -1;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	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smtClean="0"/>
              <a:t>// code skip </a:t>
            </a:r>
            <a:endParaRPr lang="en-US" dirty="0"/>
          </a:p>
          <a:p>
            <a:r>
              <a:rPr lang="en-US" dirty="0" smtClean="0"/>
              <a:t>                 </a:t>
            </a:r>
            <a:r>
              <a:rPr lang="en-US" dirty="0" err="1" smtClean="0"/>
              <a:t>Collections.sort</a:t>
            </a:r>
            <a:r>
              <a:rPr lang="en-US" dirty="0" smtClean="0"/>
              <a:t>(l</a:t>
            </a:r>
            <a:r>
              <a:rPr lang="en-US" dirty="0"/>
              <a:t>, new </a:t>
            </a:r>
            <a:r>
              <a:rPr lang="en-US" dirty="0" err="1"/>
              <a:t>IntegerAbsComparator</a:t>
            </a:r>
            <a:r>
              <a:rPr lang="en-US" dirty="0"/>
              <a:t>());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7260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Class vs.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983163"/>
          </a:xfrm>
        </p:spPr>
        <p:txBody>
          <a:bodyPr/>
          <a:lstStyle/>
          <a:p>
            <a:r>
              <a:rPr lang="en-US" sz="2400" dirty="0" smtClean="0"/>
              <a:t>Interface: all data must be constants</a:t>
            </a:r>
          </a:p>
          <a:p>
            <a:r>
              <a:rPr lang="en-US" sz="2400" dirty="0" smtClean="0"/>
              <a:t>Abstract class: all types of data</a:t>
            </a:r>
          </a:p>
          <a:p>
            <a:r>
              <a:rPr lang="en-US" sz="2400" dirty="0" smtClean="0"/>
              <a:t>Interface: all methods are abstract (signature only)</a:t>
            </a:r>
          </a:p>
          <a:p>
            <a:r>
              <a:rPr lang="en-US" sz="2400" dirty="0" smtClean="0"/>
              <a:t>An abstract class can have concrete methods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200400"/>
            <a:ext cx="8188325" cy="306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052453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Class vs.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classes share the same root, Object; but there is no single root for interfaces</a:t>
            </a:r>
          </a:p>
          <a:p>
            <a:r>
              <a:rPr lang="en-US" dirty="0" smtClean="0"/>
              <a:t>Like a class, a variable of an interface type can reference any instance of the class that implements the interface</a:t>
            </a:r>
          </a:p>
          <a:p>
            <a:r>
              <a:rPr lang="en-US" dirty="0" smtClean="0"/>
              <a:t>If a class implements an interface, this interface plays the similar role as a superclass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171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>
            <a:noAutofit/>
          </a:bodyPr>
          <a:lstStyle/>
          <a:p>
            <a:r>
              <a:rPr lang="en-US" sz="2400" dirty="0" smtClean="0"/>
              <a:t>Inheritance: derives new classes from existing classes</a:t>
            </a:r>
          </a:p>
          <a:p>
            <a:pPr lvl="1"/>
            <a:r>
              <a:rPr lang="en-US" sz="2000" dirty="0" smtClean="0"/>
              <a:t>Superclass: more general; Subclass: more specific</a:t>
            </a:r>
          </a:p>
          <a:p>
            <a:r>
              <a:rPr lang="en-US" sz="2400" dirty="0" smtClean="0"/>
              <a:t>Example: GeometricObject models common features of geometric objects</a:t>
            </a:r>
          </a:p>
          <a:p>
            <a:r>
              <a:rPr lang="en-US" sz="2400" dirty="0" smtClean="0"/>
              <a:t>We can compute areas and perimeters for all geometric objects, it is </a:t>
            </a:r>
            <a:r>
              <a:rPr lang="en-US" sz="2400" b="1" dirty="0" smtClean="0"/>
              <a:t>better </a:t>
            </a:r>
            <a:r>
              <a:rPr lang="en-US" sz="2400" dirty="0" smtClean="0"/>
              <a:t>to define </a:t>
            </a:r>
            <a:r>
              <a:rPr lang="en-US" sz="2400" dirty="0" err="1" smtClean="0"/>
              <a:t>getArea</a:t>
            </a:r>
            <a:r>
              <a:rPr lang="en-US" sz="2400" dirty="0" smtClean="0"/>
              <a:t>() and </a:t>
            </a:r>
            <a:r>
              <a:rPr lang="en-US" sz="2400" dirty="0" err="1" smtClean="0"/>
              <a:t>getPerimeter</a:t>
            </a:r>
            <a:r>
              <a:rPr lang="en-US" sz="2400" dirty="0" smtClean="0"/>
              <a:t>() methods in the GeometricObject class</a:t>
            </a:r>
          </a:p>
          <a:p>
            <a:r>
              <a:rPr lang="en-US" sz="2400" dirty="0" smtClean="0"/>
              <a:t>But these methods cannot be implemented in GeometricObject, as their implementation depends on specific type of geometric object (Circle or Rectangle)</a:t>
            </a:r>
          </a:p>
          <a:p>
            <a:r>
              <a:rPr lang="en-US" sz="2400" dirty="0" smtClean="0"/>
              <a:t>Solution: Can define them as </a:t>
            </a:r>
            <a:r>
              <a:rPr lang="en-US" sz="2400" b="1" dirty="0" smtClean="0"/>
              <a:t>abstract methods </a:t>
            </a:r>
            <a:r>
              <a:rPr lang="en-US" sz="2400" dirty="0" smtClean="0"/>
              <a:t>in GeometricObject, provide concrete implementation in the </a:t>
            </a:r>
            <a:r>
              <a:rPr lang="en-US" sz="2400" b="1" dirty="0" smtClean="0"/>
              <a:t>concrete subclass</a:t>
            </a:r>
          </a:p>
          <a:p>
            <a:r>
              <a:rPr lang="en-US" sz="2400" dirty="0" smtClean="0"/>
              <a:t>GeometricObject becomes an </a:t>
            </a:r>
            <a:r>
              <a:rPr lang="en-US" sz="2400" b="1" dirty="0" smtClean="0"/>
              <a:t>abstract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266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Class vs.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c is an instance of Class2, c is also an instance of Object, Class1, Interface1, Interface1_1, Interface1_2, Interface2_1, Interface2_2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" y="3790950"/>
            <a:ext cx="7542213" cy="283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777509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Collection Framework</a:t>
            </a:r>
            <a:endParaRPr lang="en-US" dirty="0"/>
          </a:p>
        </p:txBody>
      </p:sp>
      <p:pic>
        <p:nvPicPr>
          <p:cNvPr id="5" name="Content Placeholder 4" descr="Screen Shot 2015-10-13 at 8.43.31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2316" b="-12316"/>
          <a:stretch>
            <a:fillRect/>
          </a:stretch>
        </p:blipFill>
        <p:spPr>
          <a:xfrm>
            <a:off x="98069" y="1295400"/>
            <a:ext cx="8893531" cy="4891146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9012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Cohort Activity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Comparable for Octagon</a:t>
            </a:r>
          </a:p>
          <a:p>
            <a:r>
              <a:rPr lang="en-US" dirty="0" smtClean="0"/>
              <a:t>Comparator for Octagon</a:t>
            </a:r>
          </a:p>
          <a:p>
            <a:r>
              <a:rPr lang="en-US" dirty="0" smtClean="0"/>
              <a:t>Comparator for String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7169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Cohort Activity (true or false)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An abstract method cannot be contained in a concrete class (true, need to be an abstract class)</a:t>
            </a:r>
          </a:p>
          <a:p>
            <a:r>
              <a:rPr lang="en-US" dirty="0" smtClean="0"/>
              <a:t>A subclass of an abstract superclass does not need to implement all the abstract methods (true, in the case the subclass is abstract)</a:t>
            </a:r>
          </a:p>
          <a:p>
            <a:r>
              <a:rPr lang="en-US" dirty="0" smtClean="0"/>
              <a:t>An abstract class can still define its constructors (true, invoked during construction of the concrete subclass)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886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Cohort Activity (true or false)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An abstract class must contain abstract method (false, but an abstract class cannot be instantiated using the new operator)</a:t>
            </a:r>
          </a:p>
          <a:p>
            <a:r>
              <a:rPr lang="en-US" dirty="0" smtClean="0"/>
              <a:t>A subclass can be abstract even if its superclass is concrete (true, e.g., Object is concrete, GeometricObject is abstract)</a:t>
            </a:r>
          </a:p>
          <a:p>
            <a:r>
              <a:rPr lang="en-US" dirty="0" smtClean="0"/>
              <a:t>An abstract class can be used as a data type (true, have seen this in generic programming example)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206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Abstract Class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295400" y="1800285"/>
            <a:ext cx="6858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public </a:t>
            </a:r>
            <a:r>
              <a:rPr lang="en-US" b="1" dirty="0"/>
              <a:t>abstract</a:t>
            </a:r>
            <a:r>
              <a:rPr lang="en-US" dirty="0"/>
              <a:t> class GeometricObject {</a:t>
            </a:r>
          </a:p>
          <a:p>
            <a:r>
              <a:rPr lang="en-US" dirty="0"/>
              <a:t>	private String color</a:t>
            </a:r>
            <a:r>
              <a:rPr lang="en-US" dirty="0" smtClean="0"/>
              <a:t>;</a:t>
            </a:r>
            <a:endParaRPr lang="en-US" dirty="0"/>
          </a:p>
          <a:p>
            <a:r>
              <a:rPr lang="en-US" dirty="0"/>
              <a:t>	protected GeometricObject(){</a:t>
            </a:r>
          </a:p>
          <a:p>
            <a:r>
              <a:rPr lang="en-US" dirty="0"/>
              <a:t>		</a:t>
            </a:r>
            <a:r>
              <a:rPr lang="en-US" dirty="0" err="1"/>
              <a:t>this.color</a:t>
            </a:r>
            <a:r>
              <a:rPr lang="en-US" dirty="0"/>
              <a:t> = "yellow";</a:t>
            </a:r>
          </a:p>
          <a:p>
            <a:r>
              <a:rPr lang="en-US" dirty="0"/>
              <a:t>	</a:t>
            </a:r>
            <a:r>
              <a:rPr lang="en-US" dirty="0" smtClean="0"/>
              <a:t>}</a:t>
            </a:r>
            <a:endParaRPr lang="en-US" dirty="0"/>
          </a:p>
          <a:p>
            <a:r>
              <a:rPr lang="en-US" dirty="0"/>
              <a:t>	protected GeometricObject(String color) {</a:t>
            </a:r>
          </a:p>
          <a:p>
            <a:r>
              <a:rPr lang="en-US" dirty="0"/>
              <a:t>		</a:t>
            </a:r>
            <a:r>
              <a:rPr lang="en-US" dirty="0" err="1"/>
              <a:t>this.color</a:t>
            </a:r>
            <a:r>
              <a:rPr lang="en-US" dirty="0"/>
              <a:t> = color;		</a:t>
            </a:r>
          </a:p>
          <a:p>
            <a:r>
              <a:rPr lang="en-US" dirty="0"/>
              <a:t>	</a:t>
            </a:r>
            <a:r>
              <a:rPr lang="en-US" dirty="0" smtClean="0"/>
              <a:t>}</a:t>
            </a:r>
            <a:endParaRPr lang="en-US" dirty="0"/>
          </a:p>
          <a:p>
            <a:r>
              <a:rPr lang="en-US" dirty="0"/>
              <a:t>	public String </a:t>
            </a:r>
            <a:r>
              <a:rPr lang="en-US" dirty="0" err="1"/>
              <a:t>getColor</a:t>
            </a:r>
            <a:r>
              <a:rPr lang="en-US" dirty="0"/>
              <a:t>() {</a:t>
            </a:r>
          </a:p>
          <a:p>
            <a:r>
              <a:rPr lang="en-US" dirty="0"/>
              <a:t>		return color;</a:t>
            </a:r>
          </a:p>
          <a:p>
            <a:r>
              <a:rPr lang="en-US" dirty="0"/>
              <a:t>	</a:t>
            </a:r>
            <a:r>
              <a:rPr lang="en-US" dirty="0" smtClean="0"/>
              <a:t>}</a:t>
            </a:r>
            <a:endParaRPr lang="en-US" dirty="0"/>
          </a:p>
          <a:p>
            <a:r>
              <a:rPr lang="en-US" dirty="0"/>
              <a:t>	public void </a:t>
            </a:r>
            <a:r>
              <a:rPr lang="en-US" dirty="0" err="1"/>
              <a:t>setColor</a:t>
            </a:r>
            <a:r>
              <a:rPr lang="en-US" dirty="0"/>
              <a:t>(String color) {</a:t>
            </a:r>
          </a:p>
          <a:p>
            <a:r>
              <a:rPr lang="en-US" dirty="0"/>
              <a:t>		</a:t>
            </a:r>
            <a:r>
              <a:rPr lang="en-US" dirty="0" err="1"/>
              <a:t>this.color</a:t>
            </a:r>
            <a:r>
              <a:rPr lang="en-US" dirty="0"/>
              <a:t> = color;</a:t>
            </a:r>
          </a:p>
          <a:p>
            <a:r>
              <a:rPr lang="en-US" dirty="0"/>
              <a:t>	</a:t>
            </a:r>
            <a:r>
              <a:rPr lang="en-US" dirty="0" smtClean="0"/>
              <a:t>}</a:t>
            </a:r>
            <a:endParaRPr lang="en-US" dirty="0"/>
          </a:p>
          <a:p>
            <a:r>
              <a:rPr lang="en-US" dirty="0"/>
              <a:t>	public </a:t>
            </a:r>
            <a:r>
              <a:rPr lang="en-US" b="1" dirty="0"/>
              <a:t>abstract</a:t>
            </a:r>
            <a:r>
              <a:rPr lang="en-US" dirty="0"/>
              <a:t> double </a:t>
            </a:r>
            <a:r>
              <a:rPr lang="en-US" dirty="0" err="1"/>
              <a:t>getArea</a:t>
            </a:r>
            <a:r>
              <a:rPr lang="en-US" dirty="0"/>
              <a:t>();</a:t>
            </a:r>
          </a:p>
          <a:p>
            <a:r>
              <a:rPr lang="en-US" dirty="0"/>
              <a:t>}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5791200" y="1981200"/>
            <a:ext cx="990600" cy="0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5791200" y="5867400"/>
            <a:ext cx="990600" cy="0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067550" y="1796534"/>
            <a:ext cx="1742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 abstract class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096864" y="5638800"/>
            <a:ext cx="2042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 abstract method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129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Cannot create instance of abstract class using the new operator</a:t>
            </a:r>
          </a:p>
          <a:p>
            <a:r>
              <a:rPr lang="en-US" dirty="0" smtClean="0"/>
              <a:t>An abstract method is defined without implementation</a:t>
            </a:r>
          </a:p>
          <a:p>
            <a:r>
              <a:rPr lang="en-US" dirty="0" smtClean="0"/>
              <a:t>Implementation provided by subclass</a:t>
            </a:r>
          </a:p>
          <a:p>
            <a:r>
              <a:rPr lang="en-US" dirty="0" smtClean="0"/>
              <a:t>A class that contains abstract methods must be defined as an abstract class</a:t>
            </a:r>
          </a:p>
          <a:p>
            <a:r>
              <a:rPr lang="en-US" b="1" dirty="0" smtClean="0"/>
              <a:t>Practical advantage of abstract class: generic programming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723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Generic Programming using</a:t>
            </a:r>
            <a:br>
              <a:rPr lang="en-US" dirty="0" smtClean="0"/>
            </a:br>
            <a:r>
              <a:rPr lang="en-US" dirty="0" smtClean="0"/>
              <a:t>Abstract Class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33400" y="2133600"/>
            <a:ext cx="83058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public class </a:t>
            </a:r>
            <a:r>
              <a:rPr lang="en-US" dirty="0" err="1"/>
              <a:t>TestGeoObject</a:t>
            </a:r>
            <a:r>
              <a:rPr lang="en-US" dirty="0"/>
              <a:t> {</a:t>
            </a:r>
          </a:p>
          <a:p>
            <a:r>
              <a:rPr lang="en-US" dirty="0"/>
              <a:t>	public static </a:t>
            </a:r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equalArea</a:t>
            </a:r>
            <a:r>
              <a:rPr lang="en-US" dirty="0"/>
              <a:t>(GeometricObject o1, GeometricObject o2){</a:t>
            </a:r>
          </a:p>
          <a:p>
            <a:r>
              <a:rPr lang="en-US" dirty="0"/>
              <a:t>		return o1.getArea() == o2.getArea();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public static void main (String[] </a:t>
            </a:r>
            <a:r>
              <a:rPr lang="en-US" dirty="0" err="1"/>
              <a:t>args</a:t>
            </a:r>
            <a:r>
              <a:rPr lang="en-US" dirty="0"/>
              <a:t>){</a:t>
            </a:r>
          </a:p>
          <a:p>
            <a:r>
              <a:rPr lang="en-US" dirty="0"/>
              <a:t>		Circle c = new Circle();</a:t>
            </a:r>
          </a:p>
          <a:p>
            <a:r>
              <a:rPr lang="en-US" dirty="0"/>
              <a:t>		</a:t>
            </a:r>
            <a:r>
              <a:rPr lang="en-US" dirty="0" err="1"/>
              <a:t>Rect</a:t>
            </a:r>
            <a:r>
              <a:rPr lang="en-US" dirty="0"/>
              <a:t> r = new </a:t>
            </a:r>
            <a:r>
              <a:rPr lang="en-US" dirty="0" err="1"/>
              <a:t>Rect</a:t>
            </a:r>
            <a:r>
              <a:rPr lang="en-US" dirty="0"/>
              <a:t>();</a:t>
            </a:r>
          </a:p>
          <a:p>
            <a:r>
              <a:rPr lang="en-US" dirty="0"/>
              <a:t>		</a:t>
            </a:r>
            <a:r>
              <a:rPr lang="en-US" dirty="0" err="1"/>
              <a:t>System.out.println</a:t>
            </a:r>
            <a:r>
              <a:rPr lang="en-US" dirty="0"/>
              <a:t>( </a:t>
            </a:r>
            <a:r>
              <a:rPr lang="en-US" dirty="0" err="1"/>
              <a:t>equalArea</a:t>
            </a:r>
            <a:r>
              <a:rPr lang="en-US" dirty="0"/>
              <a:t>(</a:t>
            </a:r>
            <a:r>
              <a:rPr lang="en-US" dirty="0" err="1"/>
              <a:t>r,c</a:t>
            </a:r>
            <a:r>
              <a:rPr lang="en-US" dirty="0"/>
              <a:t>));</a:t>
            </a:r>
          </a:p>
          <a:p>
            <a:r>
              <a:rPr lang="en-US" dirty="0"/>
              <a:t>	}</a:t>
            </a:r>
          </a:p>
          <a:p>
            <a:endParaRPr lang="en-US" dirty="0"/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18510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Cohort Activity (true or false)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1. An abstract method cannot be contained in a concrete class </a:t>
            </a:r>
          </a:p>
          <a:p>
            <a:r>
              <a:rPr lang="en-US" dirty="0" smtClean="0"/>
              <a:t>2. A subclass of an abstract superclass does not need to implement all the abstract methods</a:t>
            </a:r>
          </a:p>
          <a:p>
            <a:r>
              <a:rPr lang="en-US" dirty="0" smtClean="0"/>
              <a:t>3. An abstract class can still define its constructors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903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Cohort Activity (true or false)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4. An abstract class must contain abstract method </a:t>
            </a:r>
          </a:p>
          <a:p>
            <a:r>
              <a:rPr lang="en-US" dirty="0" smtClean="0"/>
              <a:t>5. A subclass can be abstract even if its superclass is concrete </a:t>
            </a:r>
          </a:p>
          <a:p>
            <a:r>
              <a:rPr lang="en-US" dirty="0" smtClean="0"/>
              <a:t>6. An abstract class can be used as a </a:t>
            </a:r>
            <a:r>
              <a:rPr lang="en-US" smtClean="0"/>
              <a:t>data type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802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Interface is a class-like programming construct that contains only constants and abstract methods</a:t>
            </a:r>
          </a:p>
          <a:p>
            <a:r>
              <a:rPr lang="en-US" dirty="0" smtClean="0"/>
              <a:t>In many ways similar to abstract class, as we will see</a:t>
            </a:r>
          </a:p>
          <a:p>
            <a:r>
              <a:rPr lang="en-US" dirty="0" smtClean="0"/>
              <a:t>But its intent is to </a:t>
            </a:r>
            <a:r>
              <a:rPr lang="en-US" b="1" dirty="0" smtClean="0"/>
              <a:t>specify common behavior / characteristics</a:t>
            </a:r>
            <a:r>
              <a:rPr lang="en-US" dirty="0" smtClean="0"/>
              <a:t> of objects of related classes or unrelated classes, e.g., comparable, eatable, </a:t>
            </a:r>
            <a:r>
              <a:rPr lang="en-US" dirty="0" err="1" smtClean="0"/>
              <a:t>etc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2712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066800" y="1524000"/>
            <a:ext cx="76962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public interface Eatable {</a:t>
            </a:r>
          </a:p>
          <a:p>
            <a:r>
              <a:rPr lang="en-US" dirty="0"/>
              <a:t>	public abstract String </a:t>
            </a:r>
            <a:r>
              <a:rPr lang="en-US" dirty="0" err="1"/>
              <a:t>howToEat</a:t>
            </a:r>
            <a:r>
              <a:rPr lang="en-US" dirty="0" smtClean="0"/>
              <a:t>();</a:t>
            </a:r>
            <a:endParaRPr lang="en-US" dirty="0"/>
          </a:p>
          <a:p>
            <a:r>
              <a:rPr lang="en-US" dirty="0" smtClean="0"/>
              <a:t>}</a:t>
            </a:r>
          </a:p>
          <a:p>
            <a:endParaRPr lang="en-US" dirty="0"/>
          </a:p>
          <a:p>
            <a:r>
              <a:rPr lang="en-US" dirty="0"/>
              <a:t>class Animal</a:t>
            </a:r>
            <a:r>
              <a:rPr lang="en-US" dirty="0" smtClean="0"/>
              <a:t>{</a:t>
            </a:r>
            <a:endParaRPr lang="en-US" dirty="0"/>
          </a:p>
          <a:p>
            <a:r>
              <a:rPr lang="en-US" dirty="0" smtClean="0"/>
              <a:t>}</a:t>
            </a:r>
            <a:endParaRPr lang="en-US" dirty="0"/>
          </a:p>
          <a:p>
            <a:r>
              <a:rPr lang="en-US" dirty="0"/>
              <a:t>class Chicken extends Animal implements Eatable {</a:t>
            </a:r>
          </a:p>
          <a:p>
            <a:r>
              <a:rPr lang="en-US" dirty="0"/>
              <a:t>	public String </a:t>
            </a:r>
            <a:r>
              <a:rPr lang="en-US" dirty="0" err="1"/>
              <a:t>howToEat</a:t>
            </a:r>
            <a:r>
              <a:rPr lang="en-US" dirty="0"/>
              <a:t>(){</a:t>
            </a:r>
          </a:p>
          <a:p>
            <a:r>
              <a:rPr lang="en-US" dirty="0"/>
              <a:t>		return "chicken: fry it";</a:t>
            </a:r>
          </a:p>
          <a:p>
            <a:r>
              <a:rPr lang="en-US" dirty="0"/>
              <a:t>	}</a:t>
            </a:r>
          </a:p>
          <a:p>
            <a:r>
              <a:rPr lang="en-US" dirty="0" smtClean="0"/>
              <a:t>}</a:t>
            </a:r>
            <a:endParaRPr lang="en-US" dirty="0"/>
          </a:p>
          <a:p>
            <a:r>
              <a:rPr lang="en-US" dirty="0"/>
              <a:t>class Dog extends Animal </a:t>
            </a:r>
            <a:r>
              <a:rPr lang="en-US" dirty="0" smtClean="0"/>
              <a:t>{</a:t>
            </a:r>
            <a:endParaRPr lang="en-US" dirty="0"/>
          </a:p>
          <a:p>
            <a:r>
              <a:rPr lang="en-US" dirty="0" smtClean="0"/>
              <a:t>}</a:t>
            </a:r>
            <a:endParaRPr lang="en-US" dirty="0"/>
          </a:p>
          <a:p>
            <a:r>
              <a:rPr lang="en-US" dirty="0"/>
              <a:t>class Chocolate implements Eatable {</a:t>
            </a:r>
          </a:p>
          <a:p>
            <a:r>
              <a:rPr lang="en-US" dirty="0"/>
              <a:t>	public String </a:t>
            </a:r>
            <a:r>
              <a:rPr lang="en-US" dirty="0" err="1"/>
              <a:t>howToEat</a:t>
            </a:r>
            <a:r>
              <a:rPr lang="en-US" dirty="0"/>
              <a:t>() {</a:t>
            </a:r>
          </a:p>
          <a:p>
            <a:r>
              <a:rPr lang="en-US" dirty="0"/>
              <a:t>		return "chocolate: eat everyday";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22110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4564</TotalTime>
  <Words>909</Words>
  <Application>Microsoft Office PowerPoint</Application>
  <PresentationFormat>On-screen Show (4:3)</PresentationFormat>
  <Paragraphs>196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Arial</vt:lpstr>
      <vt:lpstr>Calibri</vt:lpstr>
      <vt:lpstr>Office Theme</vt:lpstr>
      <vt:lpstr>Introduction to Information Systems and Programming</vt:lpstr>
      <vt:lpstr>Abstract Class</vt:lpstr>
      <vt:lpstr>Example: Abstract Class</vt:lpstr>
      <vt:lpstr>Abstract Class</vt:lpstr>
      <vt:lpstr>Generic Programming using Abstract Class</vt:lpstr>
      <vt:lpstr>Cohort Activity (true or false)</vt:lpstr>
      <vt:lpstr>Cohort Activity (true or false)</vt:lpstr>
      <vt:lpstr>Interface</vt:lpstr>
      <vt:lpstr>Interface Example</vt:lpstr>
      <vt:lpstr>Interface</vt:lpstr>
      <vt:lpstr>Comparable Interface</vt:lpstr>
      <vt:lpstr>Comparable Interface</vt:lpstr>
      <vt:lpstr>Comparable interface example</vt:lpstr>
      <vt:lpstr>Comparable Interface</vt:lpstr>
      <vt:lpstr>Comparable Interface</vt:lpstr>
      <vt:lpstr>Comparator Interface</vt:lpstr>
      <vt:lpstr>Comparator Interface Example</vt:lpstr>
      <vt:lpstr>Abstract Class vs. Interface</vt:lpstr>
      <vt:lpstr>Abstract Class vs. Interface</vt:lpstr>
      <vt:lpstr>Abstract Class vs. Interface</vt:lpstr>
      <vt:lpstr>Java Collection Framework</vt:lpstr>
      <vt:lpstr>Cohort Activity</vt:lpstr>
      <vt:lpstr>Cohort Activity (true or false)</vt:lpstr>
      <vt:lpstr>Cohort Activity (true or false)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Cheung Ngai Man</dc:creator>
  <cp:lastModifiedBy>Zhe Xian Zhang</cp:lastModifiedBy>
  <cp:revision>192</cp:revision>
  <cp:lastPrinted>2013-09-24T02:20:24Z</cp:lastPrinted>
  <dcterms:created xsi:type="dcterms:W3CDTF">2006-08-16T00:00:00Z</dcterms:created>
  <dcterms:modified xsi:type="dcterms:W3CDTF">2015-10-13T01:22:19Z</dcterms:modified>
</cp:coreProperties>
</file>