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3" r:id="rId3"/>
    <p:sldId id="282" r:id="rId4"/>
    <p:sldId id="283" r:id="rId5"/>
    <p:sldId id="284" r:id="rId6"/>
    <p:sldId id="290" r:id="rId7"/>
    <p:sldId id="291" r:id="rId8"/>
    <p:sldId id="292" r:id="rId9"/>
    <p:sldId id="293" r:id="rId10"/>
    <p:sldId id="288" r:id="rId11"/>
    <p:sldId id="294" r:id="rId12"/>
    <p:sldId id="289" r:id="rId13"/>
    <p:sldId id="295" r:id="rId14"/>
    <p:sldId id="296" r:id="rId15"/>
    <p:sldId id="285" r:id="rId16"/>
    <p:sldId id="286" r:id="rId17"/>
    <p:sldId id="287" r:id="rId18"/>
    <p:sldId id="260" r:id="rId19"/>
  </p:sldIdLst>
  <p:sldSz cx="9144000" cy="6858000" type="screen4x3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70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3424"/>
  </p:normalViewPr>
  <p:slideViewPr>
    <p:cSldViewPr>
      <p:cViewPr varScale="1">
        <p:scale>
          <a:sx n="145" d="100"/>
          <a:sy n="145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65894-A843-4DCA-A2BE-F14C3B4B7F99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D83C-684D-4741-AACE-5C175E70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0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62AEE-FB35-4CED-9D84-A229A62C5EBB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93F-59B8-422E-8806-0233AC5D3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2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8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44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3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72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1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9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96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41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9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6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1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7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381E8-1CB3-49BD-9E57-2E0617D65C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8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-11113" y="737395"/>
            <a:ext cx="9155113" cy="1039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" name="Picture 9" descr="background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7650" cy="73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" y="162097"/>
            <a:ext cx="6003447" cy="434975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700000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9952" y="6492875"/>
            <a:ext cx="689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3AE48-424B-4728-9C41-D49A4DA46172}" type="slidenum">
              <a:rPr lang="zh-CN" altLang="en-US" smtClean="0"/>
              <a:pPr/>
              <a:t>‹#›</a:t>
            </a:fld>
            <a:r>
              <a:rPr lang="en-US" altLang="zh-CN" dirty="0" smtClean="0"/>
              <a:t>/29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7557"/>
            <a:ext cx="2035687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29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98376" y="24208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dirty="0"/>
              <a:t>Computer System </a:t>
            </a:r>
            <a:r>
              <a:rPr lang="en-US" sz="4400" b="0" dirty="0" smtClean="0"/>
              <a:t>Engineering</a:t>
            </a:r>
          </a:p>
          <a:p>
            <a:pPr algn="ctr"/>
            <a:endParaRPr lang="en-US" sz="4400" b="0" dirty="0" smtClean="0"/>
          </a:p>
          <a:p>
            <a:pPr algn="ctr"/>
            <a:r>
              <a:rPr lang="en-US" sz="4400" b="0" dirty="0" smtClean="0"/>
              <a:t>Lab2: Multi-Threads</a:t>
            </a:r>
            <a:endParaRPr lang="en-US" sz="4400" b="0" dirty="0"/>
          </a:p>
        </p:txBody>
      </p:sp>
      <p:sp>
        <p:nvSpPr>
          <p:cNvPr id="3" name="Rectangle 2"/>
          <p:cNvSpPr/>
          <p:nvPr/>
        </p:nvSpPr>
        <p:spPr>
          <a:xfrm>
            <a:off x="395536" y="556954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Contact:</a:t>
            </a:r>
            <a:endParaRPr lang="en-US" dirty="0"/>
          </a:p>
          <a:p>
            <a:r>
              <a:rPr lang="en-US" dirty="0"/>
              <a:t>dima_rabadi@mymail.sutd.edu.sg</a:t>
            </a:r>
            <a:endParaRPr lang="en-SG" dirty="0"/>
          </a:p>
          <a:p>
            <a:r>
              <a:rPr lang="en-SG" dirty="0"/>
              <a:t>jie_yang@mymail.sutd.edu.sg</a:t>
            </a:r>
          </a:p>
        </p:txBody>
      </p:sp>
    </p:spTree>
    <p:extLst>
      <p:ext uri="{BB962C8B-B14F-4D97-AF65-F5344CB8AC3E}">
        <p14:creationId xmlns:p14="http://schemas.microsoft.com/office/powerpoint/2010/main" val="21088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 tips: multi-thread</a:t>
            </a:r>
            <a:r>
              <a:rPr lang="en-US" altLang="zh-CN" b="0" dirty="0"/>
              <a:t> </a:t>
            </a:r>
            <a:r>
              <a:rPr lang="en-US" altLang="zh-CN" b="0" dirty="0" smtClean="0"/>
              <a:t>(Java)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01864" y="1196752"/>
            <a:ext cx="7076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Java example</a:t>
            </a:r>
            <a:r>
              <a:rPr lang="en-US" altLang="zh-CN" sz="2800" dirty="0"/>
              <a:t>: </a:t>
            </a:r>
            <a:r>
              <a:rPr lang="en-US" altLang="zh-CN" sz="2800" dirty="0" smtClean="0"/>
              <a:t>inherit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Thread</a:t>
            </a:r>
            <a:r>
              <a:rPr lang="en-US" altLang="zh-CN" sz="2800" dirty="0" smtClean="0"/>
              <a:t> and use it</a:t>
            </a:r>
            <a:endParaRPr lang="en-US" altLang="zh-CN" sz="2800" dirty="0"/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US" altLang="zh-CN" sz="2000" dirty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SG" altLang="zh-CN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76" y="1876857"/>
            <a:ext cx="6042039" cy="47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 tips: multi-thread</a:t>
            </a:r>
            <a:r>
              <a:rPr lang="en-US" altLang="zh-CN" b="0" dirty="0"/>
              <a:t> </a:t>
            </a:r>
            <a:r>
              <a:rPr lang="en-US" altLang="zh-CN" b="0" dirty="0" smtClean="0"/>
              <a:t>(Java)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01864" y="1124744"/>
            <a:ext cx="707617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Java example</a:t>
            </a:r>
            <a:r>
              <a:rPr lang="en-US" altLang="zh-CN" sz="2800" dirty="0"/>
              <a:t>: </a:t>
            </a:r>
            <a:r>
              <a:rPr lang="en-US" altLang="zh-CN" sz="2800" dirty="0" smtClean="0"/>
              <a:t>inherit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Thread</a:t>
            </a:r>
            <a:r>
              <a:rPr lang="en-US" altLang="zh-CN" sz="2800" dirty="0" smtClean="0"/>
              <a:t> and use it</a:t>
            </a:r>
            <a:endParaRPr lang="en-US" altLang="zh-CN" sz="2800" dirty="0"/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US" altLang="zh-CN" sz="2000" i="1" dirty="0"/>
          </a:p>
          <a:p>
            <a:r>
              <a:rPr lang="en-US" altLang="zh-CN" sz="2000" i="1" dirty="0" err="1"/>
              <a:t>SimpleThread</a:t>
            </a:r>
            <a:r>
              <a:rPr lang="en-US" altLang="zh-CN" sz="2000" i="1" dirty="0"/>
              <a:t> runner1 = new </a:t>
            </a:r>
            <a:r>
              <a:rPr lang="en-US" altLang="zh-CN" sz="2000" i="1" dirty="0" err="1"/>
              <a:t>SimpleThread</a:t>
            </a:r>
            <a:r>
              <a:rPr lang="en-US" altLang="zh-CN" sz="2000" i="1" dirty="0"/>
              <a:t>(subArray1);</a:t>
            </a:r>
          </a:p>
          <a:p>
            <a:r>
              <a:rPr lang="en-US" altLang="zh-CN" sz="2000" dirty="0" smtClean="0"/>
              <a:t>// create a object for class </a:t>
            </a:r>
            <a:r>
              <a:rPr lang="en-US" altLang="zh-CN" sz="2000" i="1" dirty="0" err="1" smtClean="0"/>
              <a:t>SimpleThread</a:t>
            </a:r>
            <a:endParaRPr lang="en-US" altLang="zh-CN" sz="2000" i="1" dirty="0" smtClean="0"/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r>
              <a:rPr lang="en-US" altLang="zh-CN" sz="2000" i="1" dirty="0" smtClean="0"/>
              <a:t>runner1.start();  // </a:t>
            </a:r>
            <a:r>
              <a:rPr lang="en-US" altLang="zh-CN" sz="2000" dirty="0" smtClean="0"/>
              <a:t>will start the thread in </a:t>
            </a:r>
            <a:r>
              <a:rPr lang="en-US" altLang="zh-CN" sz="2000" i="1" dirty="0" smtClean="0">
                <a:solidFill>
                  <a:srgbClr val="C00000"/>
                </a:solidFill>
              </a:rPr>
              <a:t>run() </a:t>
            </a:r>
            <a:r>
              <a:rPr lang="en-US" altLang="zh-CN" sz="2000" dirty="0" smtClean="0"/>
              <a:t>function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i="1" dirty="0" smtClean="0"/>
              <a:t>runner1.join();   //</a:t>
            </a:r>
            <a:r>
              <a:rPr lang="en-US" altLang="zh-CN" sz="2000" dirty="0" smtClean="0"/>
              <a:t>waits corresponding thread terminates</a:t>
            </a:r>
          </a:p>
          <a:p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798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 tips: multi-thread (C)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215817"/>
            <a:ext cx="7076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example: how to use </a:t>
            </a:r>
            <a:r>
              <a:rPr lang="en-US" altLang="zh-CN" sz="2800" i="1" dirty="0" err="1" smtClean="0"/>
              <a:t>pthread</a:t>
            </a:r>
            <a:endParaRPr lang="zh-CN" altLang="en-US" sz="2800" i="1" dirty="0"/>
          </a:p>
          <a:p>
            <a:endParaRPr lang="zh-CN" altLang="en-US" sz="2000" dirty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SG" altLang="zh-CN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16832"/>
            <a:ext cx="710706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 tips: multi-thread (C)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215817"/>
            <a:ext cx="7076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example: how to use </a:t>
            </a:r>
            <a:r>
              <a:rPr lang="en-US" altLang="zh-CN" sz="2800" i="1" dirty="0" err="1" smtClean="0"/>
              <a:t>pthread</a:t>
            </a:r>
            <a:endParaRPr lang="zh-CN" altLang="en-US" sz="2800" i="1" dirty="0"/>
          </a:p>
          <a:p>
            <a:endParaRPr lang="zh-CN" altLang="en-US" sz="2000" dirty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SG" altLang="zh-CN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3568" y="2017415"/>
            <a:ext cx="73448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pthread_create</a:t>
            </a:r>
            <a:r>
              <a:rPr lang="en-US" i="1" dirty="0"/>
              <a:t>(&amp;workers[0], NULL, function1, data0</a:t>
            </a:r>
            <a:r>
              <a:rPr lang="en-US" i="1" dirty="0" smtClean="0"/>
              <a:t>); </a:t>
            </a:r>
            <a:r>
              <a:rPr lang="en-US" dirty="0" smtClean="0"/>
              <a:t>// create thread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pthread_exit</a:t>
            </a:r>
            <a:r>
              <a:rPr lang="en-US" i="1" dirty="0" smtClean="0"/>
              <a:t>(NULL</a:t>
            </a:r>
            <a:r>
              <a:rPr lang="en-US" i="1" dirty="0"/>
              <a:t>);  </a:t>
            </a:r>
            <a:r>
              <a:rPr lang="en-US" dirty="0"/>
              <a:t>// </a:t>
            </a:r>
            <a:r>
              <a:rPr lang="en-US" dirty="0" smtClean="0"/>
              <a:t>terminate thread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pthread_join</a:t>
            </a:r>
            <a:r>
              <a:rPr lang="en-US" i="1" dirty="0" smtClean="0"/>
              <a:t>(</a:t>
            </a:r>
            <a:r>
              <a:rPr lang="en-US" i="1" dirty="0"/>
              <a:t>workers[0]</a:t>
            </a:r>
            <a:r>
              <a:rPr lang="en-US" i="1" dirty="0" smtClean="0"/>
              <a:t>, </a:t>
            </a:r>
            <a:r>
              <a:rPr lang="en-US" i="1" dirty="0"/>
              <a:t>NULL</a:t>
            </a:r>
            <a:r>
              <a:rPr lang="en-US" i="1" dirty="0" smtClean="0"/>
              <a:t>);  </a:t>
            </a:r>
            <a:r>
              <a:rPr lang="en-US" dirty="0" smtClean="0"/>
              <a:t>// wait until thread terminates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Code tips: multi-thread (C)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89232" y="1196752"/>
            <a:ext cx="8431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432FF"/>
                </a:solidFill>
              </a:rPr>
              <a:t>Problem:</a:t>
            </a:r>
          </a:p>
          <a:p>
            <a:r>
              <a:rPr lang="en-US" sz="2400" dirty="0" smtClean="0"/>
              <a:t>	</a:t>
            </a:r>
            <a:r>
              <a:rPr lang="en-US" sz="2400" i="1" dirty="0" err="1" smtClean="0"/>
              <a:t>pthread_create</a:t>
            </a:r>
            <a:r>
              <a:rPr lang="en-US" sz="2400" i="1" dirty="0"/>
              <a:t>() </a:t>
            </a:r>
            <a:r>
              <a:rPr lang="en-US" sz="2400" dirty="0"/>
              <a:t>only accept one parameter, how to pass multiple arguments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 smtClean="0">
                <a:solidFill>
                  <a:srgbClr val="0432FF"/>
                </a:solidFill>
              </a:rPr>
              <a:t>Solution: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use </a:t>
            </a:r>
            <a:r>
              <a:rPr lang="en-US" sz="2400" dirty="0" err="1" smtClean="0"/>
              <a:t>struct</a:t>
            </a:r>
            <a:endParaRPr lang="en-US" sz="2400" dirty="0"/>
          </a:p>
          <a:p>
            <a:r>
              <a:rPr lang="en-US" altLang="zh-CN" sz="2800" dirty="0" smtClean="0"/>
              <a:t> </a:t>
            </a:r>
            <a:endParaRPr lang="zh-CN" altLang="en-US" sz="2800" i="1" dirty="0"/>
          </a:p>
          <a:p>
            <a:endParaRPr lang="zh-CN" altLang="en-US" sz="2000" dirty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SG" altLang="zh-CN" sz="2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97" y="2348880"/>
            <a:ext cx="478160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Let’s start!</a:t>
            </a:r>
            <a:endParaRPr lang="zh-CN" alt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368753" y="1268760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task 1:</a:t>
            </a:r>
            <a:endParaRPr lang="zh-CN" altLang="en-US" sz="2800" dirty="0"/>
          </a:p>
          <a:p>
            <a:endParaRPr lang="zh-CN" altLang="en-US" sz="2000" dirty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1. Read </a:t>
            </a:r>
            <a:r>
              <a:rPr lang="en-SG" sz="2000" dirty="0">
                <a:solidFill>
                  <a:srgbClr val="0432FF"/>
                </a:solidFill>
              </a:rPr>
              <a:t>data from “input_1.txt”, store the data in an array (array length </a:t>
            </a:r>
            <a:r>
              <a:rPr lang="en-SG" sz="2000" dirty="0" smtClean="0">
                <a:solidFill>
                  <a:srgbClr val="0432FF"/>
                </a:solidFill>
              </a:rPr>
              <a:t>=100).</a:t>
            </a:r>
          </a:p>
          <a:p>
            <a:pPr lvl="0"/>
            <a:endParaRPr lang="en-US" sz="2000" dirty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2. Partition </a:t>
            </a:r>
            <a:r>
              <a:rPr lang="en-SG" sz="2000" dirty="0">
                <a:solidFill>
                  <a:srgbClr val="0432FF"/>
                </a:solidFill>
              </a:rPr>
              <a:t>the array into N parts, and run N threads for finding max </a:t>
            </a:r>
            <a:r>
              <a:rPr lang="en-SG" sz="2000" dirty="0" smtClean="0">
                <a:solidFill>
                  <a:srgbClr val="0432FF"/>
                </a:solidFill>
              </a:rPr>
              <a:t>value</a:t>
            </a:r>
          </a:p>
          <a:p>
            <a:pPr lvl="0"/>
            <a:endParaRPr lang="en-US" sz="2000" dirty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3. Print </a:t>
            </a:r>
            <a:r>
              <a:rPr lang="en-SG" sz="2000" dirty="0">
                <a:solidFill>
                  <a:srgbClr val="0432FF"/>
                </a:solidFill>
              </a:rPr>
              <a:t>out the N max </a:t>
            </a:r>
            <a:r>
              <a:rPr lang="en-SG" sz="2000" dirty="0" smtClean="0">
                <a:solidFill>
                  <a:srgbClr val="0432FF"/>
                </a:solidFill>
              </a:rPr>
              <a:t>values.</a:t>
            </a:r>
          </a:p>
          <a:p>
            <a:pPr lvl="0"/>
            <a:endParaRPr lang="en-US" sz="2000" dirty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4. Find </a:t>
            </a:r>
            <a:r>
              <a:rPr lang="en-SG" sz="2000" dirty="0">
                <a:solidFill>
                  <a:srgbClr val="0432FF"/>
                </a:solidFill>
              </a:rPr>
              <a:t>the max value from the N max </a:t>
            </a:r>
            <a:r>
              <a:rPr lang="en-SG" sz="2000" dirty="0" smtClean="0">
                <a:solidFill>
                  <a:srgbClr val="0432FF"/>
                </a:solidFill>
              </a:rPr>
              <a:t>values</a:t>
            </a:r>
            <a:r>
              <a:rPr lang="en-SG" sz="2000" dirty="0">
                <a:solidFill>
                  <a:srgbClr val="0432FF"/>
                </a:solidFill>
              </a:rPr>
              <a:t>.</a:t>
            </a:r>
            <a:endParaRPr lang="en-SG" sz="2000" dirty="0" smtClean="0">
              <a:solidFill>
                <a:srgbClr val="0432FF"/>
              </a:solidFill>
            </a:endParaRPr>
          </a:p>
          <a:p>
            <a:pPr lvl="0"/>
            <a:endParaRPr lang="en-US" sz="2000" dirty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5. Print </a:t>
            </a:r>
            <a:r>
              <a:rPr lang="en-SG" sz="2000" dirty="0">
                <a:solidFill>
                  <a:srgbClr val="0432FF"/>
                </a:solidFill>
              </a:rPr>
              <a:t>out the max value (should be 99).</a:t>
            </a:r>
            <a:endParaRPr lang="en-US" sz="2000" dirty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802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Let’s code!</a:t>
            </a:r>
            <a:endParaRPr lang="zh-CN" alt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371581" y="1196752"/>
            <a:ext cx="8280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task </a:t>
            </a:r>
            <a:r>
              <a:rPr lang="en-US" altLang="zh-CN" sz="2800" dirty="0" smtClean="0"/>
              <a:t>2:</a:t>
            </a:r>
            <a:endParaRPr lang="zh-CN" altLang="en-US" sz="2800" dirty="0"/>
          </a:p>
          <a:p>
            <a:endParaRPr lang="zh-CN" altLang="en-US" sz="2000" dirty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1. Read </a:t>
            </a:r>
            <a:r>
              <a:rPr lang="en-SG" sz="2000" dirty="0">
                <a:solidFill>
                  <a:srgbClr val="0432FF"/>
                </a:solidFill>
              </a:rPr>
              <a:t>data from “input_1.txt”, store the data in an array (array length =100).</a:t>
            </a:r>
          </a:p>
          <a:p>
            <a:pPr lvl="0"/>
            <a:endParaRPr lang="en-SG" sz="2000" dirty="0" smtClean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2. Partition </a:t>
            </a:r>
            <a:r>
              <a:rPr lang="en-SG" sz="2000" dirty="0">
                <a:solidFill>
                  <a:srgbClr val="0432FF"/>
                </a:solidFill>
              </a:rPr>
              <a:t>the array into N parts, and run N threads for merge sort </a:t>
            </a:r>
          </a:p>
          <a:p>
            <a:pPr lvl="0"/>
            <a:endParaRPr lang="en-SG" sz="2000" dirty="0" smtClean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3. Combine </a:t>
            </a:r>
            <a:r>
              <a:rPr lang="en-SG" sz="2000" dirty="0">
                <a:solidFill>
                  <a:srgbClr val="0432FF"/>
                </a:solidFill>
              </a:rPr>
              <a:t>the N sorted </a:t>
            </a:r>
            <a:r>
              <a:rPr lang="en-SG" sz="2000" dirty="0" err="1">
                <a:solidFill>
                  <a:srgbClr val="0432FF"/>
                </a:solidFill>
              </a:rPr>
              <a:t>subarrays</a:t>
            </a:r>
            <a:r>
              <a:rPr lang="en-SG" sz="2000" dirty="0">
                <a:solidFill>
                  <a:srgbClr val="0432FF"/>
                </a:solidFill>
              </a:rPr>
              <a:t> into one sorted array</a:t>
            </a:r>
            <a:r>
              <a:rPr lang="en-SG" sz="2000" dirty="0" smtClean="0">
                <a:solidFill>
                  <a:srgbClr val="0432FF"/>
                </a:solidFill>
              </a:rPr>
              <a:t>;</a:t>
            </a:r>
          </a:p>
          <a:p>
            <a:pPr lvl="0"/>
            <a:endParaRPr lang="en-US" sz="2000" dirty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4. Print </a:t>
            </a:r>
            <a:r>
              <a:rPr lang="en-SG" sz="2000" dirty="0">
                <a:solidFill>
                  <a:srgbClr val="0432FF"/>
                </a:solidFill>
              </a:rPr>
              <a:t>out the sorted array</a:t>
            </a:r>
            <a:r>
              <a:rPr lang="en-SG" sz="2000" dirty="0" smtClean="0">
                <a:solidFill>
                  <a:srgbClr val="0432FF"/>
                </a:solidFill>
              </a:rPr>
              <a:t>;</a:t>
            </a:r>
          </a:p>
          <a:p>
            <a:pPr lvl="0"/>
            <a:endParaRPr lang="en-US" sz="2000" dirty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5. Record </a:t>
            </a:r>
            <a:r>
              <a:rPr lang="en-SG" sz="2000" dirty="0">
                <a:solidFill>
                  <a:srgbClr val="0432FF"/>
                </a:solidFill>
              </a:rPr>
              <a:t>the execution time for the sorting part of your program;</a:t>
            </a:r>
            <a:endParaRPr lang="en-US" sz="2000" dirty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019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Let’s start!</a:t>
            </a:r>
            <a:endParaRPr lang="zh-CN" alt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392293" y="1196752"/>
            <a:ext cx="82809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task </a:t>
            </a:r>
            <a:r>
              <a:rPr lang="en-US" altLang="zh-CN" sz="2800" dirty="0" smtClean="0"/>
              <a:t>2:</a:t>
            </a:r>
            <a:endParaRPr lang="zh-CN" altLang="en-US" sz="2800" dirty="0"/>
          </a:p>
          <a:p>
            <a:endParaRPr lang="zh-CN" altLang="en-US" sz="2000" dirty="0">
              <a:solidFill>
                <a:srgbClr val="0432FF"/>
              </a:solidFill>
            </a:endParaRPr>
          </a:p>
          <a:p>
            <a:pPr lvl="0"/>
            <a:r>
              <a:rPr lang="en-SG" sz="2000" dirty="0" smtClean="0">
                <a:solidFill>
                  <a:srgbClr val="0432FF"/>
                </a:solidFill>
              </a:rPr>
              <a:t>6. Read </a:t>
            </a:r>
            <a:r>
              <a:rPr lang="en-SG" sz="2000" dirty="0">
                <a:solidFill>
                  <a:srgbClr val="0432FF"/>
                </a:solidFill>
              </a:rPr>
              <a:t>data from “input_2.txt” (array length </a:t>
            </a:r>
            <a:r>
              <a:rPr lang="en-SG" sz="2000" dirty="0" smtClean="0">
                <a:solidFill>
                  <a:srgbClr val="0432FF"/>
                </a:solidFill>
              </a:rPr>
              <a:t>= 500000</a:t>
            </a:r>
            <a:r>
              <a:rPr lang="en-SG" sz="2000" dirty="0">
                <a:solidFill>
                  <a:srgbClr val="0432FF"/>
                </a:solidFill>
              </a:rPr>
              <a:t>), change the number of </a:t>
            </a:r>
            <a:r>
              <a:rPr lang="en-SG" sz="2000" dirty="0" smtClean="0">
                <a:solidFill>
                  <a:srgbClr val="0432FF"/>
                </a:solidFill>
              </a:rPr>
              <a:t>threads, record </a:t>
            </a:r>
            <a:r>
              <a:rPr lang="en-SG" sz="2000" dirty="0">
                <a:solidFill>
                  <a:srgbClr val="0432FF"/>
                </a:solidFill>
              </a:rPr>
              <a:t>the execution time, and </a:t>
            </a:r>
            <a:r>
              <a:rPr lang="en-SG" sz="2000" dirty="0" smtClean="0">
                <a:solidFill>
                  <a:srgbClr val="0432FF"/>
                </a:solidFill>
              </a:rPr>
              <a:t>explain </a:t>
            </a:r>
            <a:r>
              <a:rPr lang="en-SG" sz="2000" dirty="0">
                <a:solidFill>
                  <a:srgbClr val="0432FF"/>
                </a:solidFill>
              </a:rPr>
              <a:t>how execution time changes based on number of </a:t>
            </a:r>
            <a:r>
              <a:rPr lang="en-SG" sz="2000" dirty="0" smtClean="0">
                <a:solidFill>
                  <a:srgbClr val="0432FF"/>
                </a:solidFill>
              </a:rPr>
              <a:t>threads.</a:t>
            </a:r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SG" altLang="zh-CN" sz="2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30555"/>
              </p:ext>
            </p:extLst>
          </p:nvPr>
        </p:nvGraphicFramePr>
        <p:xfrm>
          <a:off x="662330" y="3653602"/>
          <a:ext cx="8086134" cy="1018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3436"/>
                <a:gridCol w="539611"/>
                <a:gridCol w="539611"/>
                <a:gridCol w="540373"/>
                <a:gridCol w="540373"/>
                <a:gridCol w="539611"/>
                <a:gridCol w="540373"/>
                <a:gridCol w="540373"/>
                <a:gridCol w="539611"/>
                <a:gridCol w="540373"/>
                <a:gridCol w="730301"/>
                <a:gridCol w="792088"/>
              </a:tblGrid>
              <a:tr h="5094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Number of threads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2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5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10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20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50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100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200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500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1000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2000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4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Execution time (</a:t>
                      </a:r>
                      <a:r>
                        <a:rPr lang="en-SG" sz="1600" dirty="0" err="1">
                          <a:effectLst/>
                        </a:rPr>
                        <a:t>ms</a:t>
                      </a:r>
                      <a:r>
                        <a:rPr lang="en-SG" sz="1600" dirty="0">
                          <a:effectLst/>
                        </a:rPr>
                        <a:t>)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6003447" cy="434975"/>
          </a:xfrm>
        </p:spPr>
        <p:txBody>
          <a:bodyPr/>
          <a:lstStyle/>
          <a:p>
            <a:r>
              <a:rPr lang="en-US" altLang="zh-CN" b="0" dirty="0" smtClean="0"/>
              <a:t>Requirement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556792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/>
              <a:t>Submit </a:t>
            </a:r>
            <a:r>
              <a:rPr lang="en-US" altLang="zh-CN" sz="2800" dirty="0" smtClean="0"/>
              <a:t>your </a:t>
            </a:r>
            <a:r>
              <a:rPr lang="en-US" altLang="zh-CN" sz="2800" dirty="0" smtClean="0"/>
              <a:t>codes </a:t>
            </a:r>
            <a:r>
              <a:rPr lang="en-US" altLang="zh-CN" sz="2800" dirty="0" smtClean="0"/>
              <a:t>and description file at </a:t>
            </a:r>
            <a:r>
              <a:rPr lang="en-US" altLang="zh-CN" sz="2800" dirty="0" err="1" smtClean="0"/>
              <a:t>eDimension</a:t>
            </a:r>
            <a:r>
              <a:rPr lang="en-US" altLang="zh-CN" sz="2800" dirty="0" smtClean="0"/>
              <a:t> </a:t>
            </a:r>
            <a:r>
              <a:rPr lang="en-SG" sz="2800" b="1" dirty="0" smtClean="0">
                <a:solidFill>
                  <a:srgbClr val="FF0000"/>
                </a:solidFill>
              </a:rPr>
              <a:t>before </a:t>
            </a:r>
            <a:r>
              <a:rPr lang="en-SG" sz="2800" b="1" dirty="0">
                <a:solidFill>
                  <a:srgbClr val="FF0000"/>
                </a:solidFill>
              </a:rPr>
              <a:t>23:59 at 9</a:t>
            </a:r>
            <a:r>
              <a:rPr lang="en-SG" sz="2800" b="1" baseline="30000" dirty="0">
                <a:solidFill>
                  <a:srgbClr val="FF0000"/>
                </a:solidFill>
              </a:rPr>
              <a:t>th</a:t>
            </a:r>
            <a:r>
              <a:rPr lang="en-SG" sz="2800" b="1" dirty="0">
                <a:solidFill>
                  <a:srgbClr val="FF0000"/>
                </a:solidFill>
              </a:rPr>
              <a:t> </a:t>
            </a:r>
            <a:r>
              <a:rPr lang="en-SG" sz="2800" b="1" dirty="0" smtClean="0">
                <a:solidFill>
                  <a:srgbClr val="FF0000"/>
                </a:solidFill>
              </a:rPr>
              <a:t>February (Tuesday) </a:t>
            </a:r>
            <a:r>
              <a:rPr lang="en-SG" sz="2800" b="1" dirty="0">
                <a:solidFill>
                  <a:srgbClr val="FF0000"/>
                </a:solidFill>
              </a:rPr>
              <a:t>2016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sym typeface="华文新魏" panose="02010800040101010101" pitchFamily="2" charset="-122"/>
              </a:rPr>
              <a:t>!</a:t>
            </a:r>
          </a:p>
          <a:p>
            <a:pPr marL="514350" indent="-514350">
              <a:buAutoNum type="arabicPeriod"/>
            </a:pPr>
            <a:endParaRPr lang="en-US" altLang="zh-CN" sz="2800" dirty="0" smtClean="0">
              <a:sym typeface="华文新魏" panose="02010800040101010101" pitchFamily="2" charset="-122"/>
            </a:endParaRPr>
          </a:p>
          <a:p>
            <a:pPr marL="514350" indent="-514350">
              <a:buAutoNum type="arabicPeriod"/>
            </a:pPr>
            <a:endParaRPr lang="en-US" altLang="zh-CN" sz="2800" dirty="0">
              <a:sym typeface="华文新魏" panose="02010800040101010101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sym typeface="华文新魏" panose="02010800040101010101" pitchFamily="2" charset="-122"/>
              </a:rPr>
              <a:t> </a:t>
            </a:r>
            <a:r>
              <a:rPr lang="en-US" altLang="zh-CN" sz="2800" dirty="0" smtClean="0">
                <a:sym typeface="华文新魏" panose="02010800040101010101" pitchFamily="2" charset="-122"/>
              </a:rPr>
              <a:t>Remember adding </a:t>
            </a:r>
            <a:r>
              <a:rPr lang="en-US" altLang="zh-CN" sz="2800" dirty="0">
                <a:sym typeface="华文新魏" panose="02010800040101010101" pitchFamily="2" charset="-122"/>
              </a:rPr>
              <a:t>your name and student ID in your submitted </a:t>
            </a:r>
            <a:r>
              <a:rPr lang="en-US" altLang="zh-CN" sz="2800" dirty="0" smtClean="0">
                <a:sym typeface="华文新魏" panose="02010800040101010101" pitchFamily="2" charset="-122"/>
              </a:rPr>
              <a:t>file.</a:t>
            </a:r>
            <a:endParaRPr lang="en-US" altLang="zh-CN" sz="2800" dirty="0">
              <a:sym typeface="华文新魏" panose="02010800040101010101" pitchFamily="2" charset="-122"/>
            </a:endParaRPr>
          </a:p>
          <a:p>
            <a:endParaRPr lang="zh-CN" altLang="en-US" sz="2000" dirty="0" smtClean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6003447" cy="434975"/>
          </a:xfrm>
        </p:spPr>
        <p:txBody>
          <a:bodyPr/>
          <a:lstStyle/>
          <a:p>
            <a:r>
              <a:rPr lang="en-US" altLang="zh-CN" b="0" dirty="0" smtClean="0"/>
              <a:t>Objectives</a:t>
            </a:r>
            <a:endParaRPr lang="zh-CN" altLang="en-US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1916832"/>
            <a:ext cx="769515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/>
              <a:buChar char=""/>
            </a:pPr>
            <a:r>
              <a:rPr lang="en-US" altLang="zh-CN" sz="2800" dirty="0"/>
              <a:t>Implement multi-thread programs in Java/C</a:t>
            </a:r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pPr marL="457200" indent="-457200">
              <a:buFont typeface="Wingdings 2"/>
              <a:buChar char=""/>
            </a:pPr>
            <a:r>
              <a:rPr lang="en-US" altLang="zh-CN" sz="2800" dirty="0"/>
              <a:t>To understand </a:t>
            </a:r>
            <a:r>
              <a:rPr lang="en-US" altLang="zh-CN" sz="2800" dirty="0" smtClean="0"/>
              <a:t>how to sort an </a:t>
            </a:r>
            <a:r>
              <a:rPr lang="en-US" altLang="zh-CN" sz="2800" dirty="0" smtClean="0"/>
              <a:t>array in multi-thread, </a:t>
            </a:r>
            <a:r>
              <a:rPr lang="en-US" altLang="zh-CN" sz="2800" dirty="0"/>
              <a:t>and compare the performance </a:t>
            </a:r>
            <a:r>
              <a:rPr lang="en-US" altLang="zh-CN" sz="2800" dirty="0" smtClean="0"/>
              <a:t>enhancement </a:t>
            </a:r>
            <a:r>
              <a:rPr lang="en-US" altLang="zh-CN" sz="2800" dirty="0"/>
              <a:t>from using </a:t>
            </a:r>
            <a:r>
              <a:rPr lang="en-US" altLang="zh-CN" sz="2800" dirty="0" smtClean="0"/>
              <a:t>multi-thread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6003447" cy="434975"/>
          </a:xfrm>
        </p:spPr>
        <p:txBody>
          <a:bodyPr/>
          <a:lstStyle/>
          <a:p>
            <a:r>
              <a:rPr lang="en-US" altLang="zh-CN" b="0" dirty="0" smtClean="0"/>
              <a:t>Tasks:</a:t>
            </a:r>
            <a:endParaRPr lang="zh-CN" altLang="en-US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1916832"/>
            <a:ext cx="79208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 </a:t>
            </a:r>
            <a:r>
              <a:rPr lang="en-SG" altLang="zh-CN" sz="2800" dirty="0" smtClean="0"/>
              <a:t>Find </a:t>
            </a:r>
            <a:r>
              <a:rPr lang="en-SG" altLang="zh-CN" sz="2800" dirty="0"/>
              <a:t>max value of an array using multi-thread</a:t>
            </a:r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zh-CN" altLang="en-US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</a:t>
            </a:r>
            <a:r>
              <a:rPr lang="en-SG" altLang="zh-CN" sz="2800" dirty="0" smtClean="0"/>
              <a:t>Sort </a:t>
            </a:r>
            <a:r>
              <a:rPr lang="en-SG" altLang="zh-CN" sz="2800" dirty="0"/>
              <a:t>an array using </a:t>
            </a:r>
            <a:r>
              <a:rPr lang="en-SG" altLang="zh-CN" sz="2800" dirty="0" smtClean="0"/>
              <a:t>with multi-thread</a:t>
            </a:r>
          </a:p>
          <a:p>
            <a:pPr marL="457200" indent="-457200">
              <a:buFont typeface="Wingdings 2"/>
              <a:buChar char=""/>
            </a:pPr>
            <a:endParaRPr lang="en-SG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627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Task 1:  Finding maximum value</a:t>
            </a:r>
            <a:endParaRPr lang="zh-CN" alt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9185"/>
              </p:ext>
            </p:extLst>
          </p:nvPr>
        </p:nvGraphicFramePr>
        <p:xfrm>
          <a:off x="3419872" y="1470658"/>
          <a:ext cx="499221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81957"/>
              </p:ext>
            </p:extLst>
          </p:nvPr>
        </p:nvGraphicFramePr>
        <p:xfrm>
          <a:off x="2691038" y="2793492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5869"/>
              </p:ext>
            </p:extLst>
          </p:nvPr>
        </p:nvGraphicFramePr>
        <p:xfrm>
          <a:off x="4959290" y="2784959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64214"/>
              </p:ext>
            </p:extLst>
          </p:nvPr>
        </p:nvGraphicFramePr>
        <p:xfrm>
          <a:off x="7227542" y="2793492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15929"/>
              </p:ext>
            </p:extLst>
          </p:nvPr>
        </p:nvGraphicFramePr>
        <p:xfrm>
          <a:off x="3245728" y="4278970"/>
          <a:ext cx="55469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37138"/>
              </p:ext>
            </p:extLst>
          </p:nvPr>
        </p:nvGraphicFramePr>
        <p:xfrm>
          <a:off x="5513980" y="4287974"/>
          <a:ext cx="55469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38332"/>
              </p:ext>
            </p:extLst>
          </p:nvPr>
        </p:nvGraphicFramePr>
        <p:xfrm>
          <a:off x="7782232" y="4296978"/>
          <a:ext cx="55469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46089"/>
              </p:ext>
            </p:extLst>
          </p:nvPr>
        </p:nvGraphicFramePr>
        <p:xfrm>
          <a:off x="5508093" y="5790989"/>
          <a:ext cx="55469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2977125" y="4215036"/>
            <a:ext cx="5616625" cy="585657"/>
          </a:xfrm>
          <a:prstGeom prst="rect">
            <a:avLst/>
          </a:prstGeom>
          <a:solidFill>
            <a:srgbClr val="00B050">
              <a:alpha val="0"/>
            </a:srgbClr>
          </a:solidFill>
          <a:ln w="508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523073" y="1937861"/>
            <a:ext cx="4536504" cy="3853128"/>
            <a:chOff x="2091667" y="1879979"/>
            <a:chExt cx="4536504" cy="3853128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2195736" y="1910792"/>
              <a:ext cx="2074840" cy="76693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355507" y="1879979"/>
              <a:ext cx="3376" cy="751507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44132" y="1898936"/>
              <a:ext cx="2072084" cy="778792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091667" y="3192810"/>
              <a:ext cx="0" cy="94695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354032" y="3184277"/>
              <a:ext cx="0" cy="94695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628171" y="3192810"/>
              <a:ext cx="0" cy="94695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354031" y="4786151"/>
              <a:ext cx="0" cy="94695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08643" y="2075730"/>
            <a:ext cx="403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Split into 3 parts, create 3 threads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8643" y="3650899"/>
            <a:ext cx="354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Find max value in each </a:t>
            </a:r>
            <a:r>
              <a:rPr lang="en-US" sz="2000" dirty="0" smtClean="0"/>
              <a:t>thread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8643" y="5164775"/>
            <a:ext cx="5016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Find final max value from all sub-maximums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622477" y="3467473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5436" y="347844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12634" y="3500414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93AE48-424B-4728-9C41-D49A4DA4617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 smtClean="0"/>
              <a:t>Task 2: </a:t>
            </a:r>
            <a:r>
              <a:rPr lang="en-US" altLang="zh-CN" b="0" dirty="0" err="1" smtClean="0"/>
              <a:t>Sort&amp;Merge</a:t>
            </a:r>
            <a:r>
              <a:rPr lang="en-US" altLang="zh-CN" b="0" dirty="0" smtClean="0"/>
              <a:t> in multithread</a:t>
            </a:r>
            <a:endParaRPr lang="zh-CN" altLang="en-US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71551"/>
              </p:ext>
            </p:extLst>
          </p:nvPr>
        </p:nvGraphicFramePr>
        <p:xfrm>
          <a:off x="3289327" y="1470677"/>
          <a:ext cx="499221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81957"/>
              </p:ext>
            </p:extLst>
          </p:nvPr>
        </p:nvGraphicFramePr>
        <p:xfrm>
          <a:off x="2691038" y="2793492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5869"/>
              </p:ext>
            </p:extLst>
          </p:nvPr>
        </p:nvGraphicFramePr>
        <p:xfrm>
          <a:off x="4959290" y="2784959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85636"/>
              </p:ext>
            </p:extLst>
          </p:nvPr>
        </p:nvGraphicFramePr>
        <p:xfrm>
          <a:off x="7227542" y="2783978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2555774" y="4224432"/>
            <a:ext cx="6408714" cy="585657"/>
          </a:xfrm>
          <a:prstGeom prst="rect">
            <a:avLst/>
          </a:prstGeom>
          <a:solidFill>
            <a:srgbClr val="00B050">
              <a:alpha val="0"/>
            </a:srgbClr>
          </a:solidFill>
          <a:ln w="508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523073" y="1937861"/>
            <a:ext cx="4536504" cy="3853128"/>
            <a:chOff x="2091667" y="1879979"/>
            <a:chExt cx="4536504" cy="3853128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2195736" y="1910792"/>
              <a:ext cx="2074840" cy="76693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355507" y="1879979"/>
              <a:ext cx="3376" cy="751507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44132" y="1898936"/>
              <a:ext cx="2072084" cy="778792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091667" y="3192810"/>
              <a:ext cx="0" cy="94695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354032" y="3184277"/>
              <a:ext cx="0" cy="94695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628171" y="3192810"/>
              <a:ext cx="0" cy="94695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354031" y="4786151"/>
              <a:ext cx="0" cy="946956"/>
            </a:xfrm>
            <a:prstGeom prst="straightConnector1">
              <a:avLst/>
            </a:prstGeom>
            <a:ln w="31750">
              <a:solidFill>
                <a:srgbClr val="C0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08643" y="2075730"/>
            <a:ext cx="4033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Split into 3 parts, create 3 threads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8643" y="3650899"/>
            <a:ext cx="346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S</a:t>
            </a:r>
            <a:r>
              <a:rPr lang="en-US" sz="2000" dirty="0" smtClean="0"/>
              <a:t>ort each part in </a:t>
            </a:r>
            <a:r>
              <a:rPr lang="en-US" sz="2000" dirty="0"/>
              <a:t>each </a:t>
            </a:r>
            <a:r>
              <a:rPr lang="en-US" sz="2000" dirty="0" smtClean="0"/>
              <a:t>thread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8643" y="5164775"/>
            <a:ext cx="5199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3. Merge all sorted lists together (multi thread?)</a:t>
            </a:r>
            <a:endParaRPr lang="en-US" sz="2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79146"/>
              </p:ext>
            </p:extLst>
          </p:nvPr>
        </p:nvGraphicFramePr>
        <p:xfrm>
          <a:off x="2691038" y="4296505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726"/>
              </p:ext>
            </p:extLst>
          </p:nvPr>
        </p:nvGraphicFramePr>
        <p:xfrm>
          <a:off x="4959290" y="4318945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3041"/>
              </p:ext>
            </p:extLst>
          </p:nvPr>
        </p:nvGraphicFramePr>
        <p:xfrm>
          <a:off x="7227540" y="4314244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6417"/>
              </p:ext>
            </p:extLst>
          </p:nvPr>
        </p:nvGraphicFramePr>
        <p:xfrm>
          <a:off x="3289327" y="5854482"/>
          <a:ext cx="499221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</a:tblGrid>
              <a:tr h="1437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22477" y="3467473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85436" y="347844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12634" y="3500414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/>
              <a:t>Task 2: </a:t>
            </a:r>
            <a:r>
              <a:rPr lang="en-US" altLang="zh-CN" b="0" dirty="0" err="1"/>
              <a:t>Sort&amp;Merge</a:t>
            </a:r>
            <a:r>
              <a:rPr lang="en-US" altLang="zh-CN" b="0" dirty="0"/>
              <a:t> in multithread</a:t>
            </a:r>
            <a:endParaRPr lang="zh-CN" alt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683568" y="1340768"/>
            <a:ext cx="79208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/>
              <a:buChar char=""/>
            </a:pPr>
            <a:r>
              <a:rPr lang="en-SG" altLang="zh-CN" sz="2800" dirty="0" smtClean="0"/>
              <a:t>Sort algorithm: bubble sorting as example</a:t>
            </a:r>
            <a:endParaRPr lang="en-SG" altLang="zh-CN" sz="2800" dirty="0"/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endParaRPr lang="en-US" altLang="zh-CN" sz="2000" dirty="0" smtClean="0">
              <a:solidFill>
                <a:srgbClr val="0432FF"/>
              </a:solidFill>
            </a:endParaRPr>
          </a:p>
          <a:p>
            <a:endParaRPr lang="en-SG" altLang="zh-CN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93436"/>
            <a:ext cx="6939146" cy="3758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5939571"/>
            <a:ext cx="612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</a:rPr>
              <a:t>You can choose any sorting algorithm you want.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7704" y="6488668"/>
            <a:ext cx="5236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code from: 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Bubble_sort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/>
              <a:t>Task 2: </a:t>
            </a:r>
            <a:r>
              <a:rPr lang="en-US" altLang="zh-CN" b="0" dirty="0" err="1"/>
              <a:t>Sort&amp;Merge</a:t>
            </a:r>
            <a:r>
              <a:rPr lang="en-US" altLang="zh-CN" b="0" dirty="0"/>
              <a:t> in multithread</a:t>
            </a:r>
            <a:endParaRPr lang="zh-CN" alt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531994" y="1162527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/>
              <a:buChar char=""/>
            </a:pPr>
            <a:r>
              <a:rPr lang="en-SG" altLang="zh-CN" sz="2800" dirty="0" smtClean="0"/>
              <a:t>Merge algorithm: merge N sorted arrays</a:t>
            </a:r>
            <a:endParaRPr lang="en-SG" altLang="zh-CN" sz="2800" dirty="0"/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r>
              <a:rPr lang="en-US" altLang="zh-CN" sz="2400" b="1" dirty="0" smtClean="0">
                <a:solidFill>
                  <a:srgbClr val="0432FF"/>
                </a:solidFill>
              </a:rPr>
              <a:t>Solution 1: single thread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64373"/>
              </p:ext>
            </p:extLst>
          </p:nvPr>
        </p:nvGraphicFramePr>
        <p:xfrm>
          <a:off x="7096570" y="3656347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7731"/>
              </p:ext>
            </p:extLst>
          </p:nvPr>
        </p:nvGraphicFramePr>
        <p:xfrm>
          <a:off x="7095082" y="4464910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34019"/>
              </p:ext>
            </p:extLst>
          </p:nvPr>
        </p:nvGraphicFramePr>
        <p:xfrm>
          <a:off x="7095081" y="5305184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82951" y="2706951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Sorted sub arrays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6804249" y="3512331"/>
            <a:ext cx="1080119" cy="2402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cache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 array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6800"/>
              </p:ext>
            </p:extLst>
          </p:nvPr>
        </p:nvGraphicFramePr>
        <p:xfrm>
          <a:off x="3775416" y="6231370"/>
          <a:ext cx="499221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  <a:gridCol w="5546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4214" y="3872212"/>
            <a:ext cx="509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smtClean="0"/>
              <a:t>append the min value in target array 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7095081" y="3643612"/>
            <a:ext cx="501255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3"/>
          </p:cNvCxnSpPr>
          <p:nvPr/>
        </p:nvCxnSpPr>
        <p:spPr>
          <a:xfrm flipH="1">
            <a:off x="4139952" y="4033857"/>
            <a:ext cx="3028536" cy="218477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0542" y="6218636"/>
            <a:ext cx="20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8513" y="4710747"/>
            <a:ext cx="4823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update cache array by replacing </a:t>
            </a:r>
          </a:p>
          <a:p>
            <a:r>
              <a:rPr lang="en-US" sz="2400" dirty="0" smtClean="0"/>
              <a:t>minimum value with its right number</a:t>
            </a:r>
            <a:endParaRPr lang="en-US" sz="2400" dirty="0"/>
          </a:p>
        </p:txBody>
      </p:sp>
      <p:sp>
        <p:nvSpPr>
          <p:cNvPr id="38" name="U-Turn Arrow 37"/>
          <p:cNvSpPr/>
          <p:nvPr/>
        </p:nvSpPr>
        <p:spPr>
          <a:xfrm flipH="1">
            <a:off x="7308304" y="3094477"/>
            <a:ext cx="635378" cy="596290"/>
          </a:xfrm>
          <a:prstGeom prst="uturnArrow">
            <a:avLst>
              <a:gd name="adj1" fmla="val 1267"/>
              <a:gd name="adj2" fmla="val 8833"/>
              <a:gd name="adj3" fmla="val 16321"/>
              <a:gd name="adj4" fmla="val 43750"/>
              <a:gd name="adj5" fmla="val 8709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52462" y="3656347"/>
            <a:ext cx="501255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55132" y="3111373"/>
            <a:ext cx="5099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 select minimum value in cache array</a:t>
            </a:r>
          </a:p>
        </p:txBody>
      </p:sp>
      <p:sp>
        <p:nvSpPr>
          <p:cNvPr id="41" name="Curved Left Arrow 40"/>
          <p:cNvSpPr/>
          <p:nvPr/>
        </p:nvSpPr>
        <p:spPr>
          <a:xfrm flipH="1" flipV="1">
            <a:off x="120355" y="3342205"/>
            <a:ext cx="373088" cy="1679241"/>
          </a:xfrm>
          <a:prstGeom prst="curvedLeftArrow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5132" y="2475928"/>
            <a:ext cx="301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0. initialize </a:t>
            </a:r>
            <a:r>
              <a:rPr lang="en-US" altLang="zh-CN" sz="2400" dirty="0"/>
              <a:t>cache array</a:t>
            </a:r>
          </a:p>
        </p:txBody>
      </p:sp>
    </p:spTree>
    <p:extLst>
      <p:ext uri="{BB962C8B-B14F-4D97-AF65-F5344CB8AC3E}">
        <p14:creationId xmlns:p14="http://schemas.microsoft.com/office/powerpoint/2010/main" val="116113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 animBg="1"/>
      <p:bldP spid="19" grpId="0"/>
      <p:bldP spid="21" grpId="0"/>
      <p:bldP spid="38" grpId="0" animBg="1"/>
      <p:bldP spid="39" grpId="0" animBg="1"/>
      <p:bldP spid="40" grpId="0"/>
      <p:bldP spid="4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/>
              <a:t>Task 2: </a:t>
            </a:r>
            <a:r>
              <a:rPr lang="en-US" altLang="zh-CN" b="0" dirty="0" err="1"/>
              <a:t>Sort&amp;Merge</a:t>
            </a:r>
            <a:r>
              <a:rPr lang="en-US" altLang="zh-CN" b="0" dirty="0"/>
              <a:t> in multithread</a:t>
            </a:r>
            <a:endParaRPr lang="zh-CN" alt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531994" y="1162527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/>
              <a:buChar char=""/>
            </a:pPr>
            <a:r>
              <a:rPr lang="en-SG" altLang="zh-CN" sz="2800" dirty="0" smtClean="0"/>
              <a:t>Merge algorithm: merge N sorted arrays</a:t>
            </a:r>
            <a:endParaRPr lang="en-SG" altLang="zh-CN" sz="2800" dirty="0"/>
          </a:p>
          <a:p>
            <a:endParaRPr lang="zh-CN" altLang="en-US" sz="2000" dirty="0" smtClean="0">
              <a:solidFill>
                <a:srgbClr val="0432FF"/>
              </a:solidFill>
            </a:endParaRPr>
          </a:p>
          <a:p>
            <a:r>
              <a:rPr lang="en-US" altLang="zh-CN" sz="2400" b="1" dirty="0" smtClean="0">
                <a:solidFill>
                  <a:srgbClr val="0432FF"/>
                </a:solidFill>
              </a:rPr>
              <a:t>Solution 2: multi thread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7236"/>
              </p:ext>
            </p:extLst>
          </p:nvPr>
        </p:nvGraphicFramePr>
        <p:xfrm>
          <a:off x="71594" y="6218636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4515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1834"/>
              </p:ext>
            </p:extLst>
          </p:nvPr>
        </p:nvGraphicFramePr>
        <p:xfrm>
          <a:off x="3743814" y="6218636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1249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71150"/>
              </p:ext>
            </p:extLst>
          </p:nvPr>
        </p:nvGraphicFramePr>
        <p:xfrm>
          <a:off x="1907704" y="6218636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4568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8772"/>
              </p:ext>
            </p:extLst>
          </p:nvPr>
        </p:nvGraphicFramePr>
        <p:xfrm>
          <a:off x="7390882" y="6218636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1249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73100"/>
              </p:ext>
            </p:extLst>
          </p:nvPr>
        </p:nvGraphicFramePr>
        <p:xfrm>
          <a:off x="5554772" y="6218636"/>
          <a:ext cx="166407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91"/>
                <a:gridCol w="554691"/>
                <a:gridCol w="554691"/>
              </a:tblGrid>
              <a:tr h="4568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840873" y="5805264"/>
            <a:ext cx="894794" cy="40223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</p:cNvCxnSpPr>
          <p:nvPr/>
        </p:nvCxnSpPr>
        <p:spPr>
          <a:xfrm flipH="1" flipV="1">
            <a:off x="1882552" y="5805264"/>
            <a:ext cx="857188" cy="41337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2443"/>
              </p:ext>
            </p:extLst>
          </p:nvPr>
        </p:nvGraphicFramePr>
        <p:xfrm>
          <a:off x="316423" y="5315272"/>
          <a:ext cx="313225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43"/>
                <a:gridCol w="522043"/>
                <a:gridCol w="522043"/>
                <a:gridCol w="522043"/>
                <a:gridCol w="522043"/>
                <a:gridCol w="522043"/>
              </a:tblGrid>
              <a:tr h="3876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4521429" y="5805264"/>
            <a:ext cx="894794" cy="40223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563108" y="5805264"/>
            <a:ext cx="857188" cy="41337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0656"/>
              </p:ext>
            </p:extLst>
          </p:nvPr>
        </p:nvGraphicFramePr>
        <p:xfrm>
          <a:off x="3996979" y="5315272"/>
          <a:ext cx="313225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43"/>
                <a:gridCol w="522043"/>
                <a:gridCol w="522043"/>
                <a:gridCol w="522043"/>
                <a:gridCol w="522043"/>
                <a:gridCol w="522043"/>
              </a:tblGrid>
              <a:tr h="3876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1903016" y="4869108"/>
            <a:ext cx="1668761" cy="3906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743814" y="4869108"/>
            <a:ext cx="1810958" cy="3906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02988"/>
              </p:ext>
            </p:extLst>
          </p:nvPr>
        </p:nvGraphicFramePr>
        <p:xfrm>
          <a:off x="958740" y="4356432"/>
          <a:ext cx="557014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77"/>
                <a:gridCol w="506377"/>
                <a:gridCol w="506377"/>
                <a:gridCol w="506377"/>
                <a:gridCol w="506377"/>
                <a:gridCol w="506377"/>
                <a:gridCol w="506377"/>
                <a:gridCol w="506377"/>
                <a:gridCol w="506377"/>
                <a:gridCol w="506377"/>
                <a:gridCol w="506377"/>
              </a:tblGrid>
              <a:tr h="3876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21036"/>
              </p:ext>
            </p:extLst>
          </p:nvPr>
        </p:nvGraphicFramePr>
        <p:xfrm>
          <a:off x="1455713" y="3191212"/>
          <a:ext cx="759924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803"/>
                <a:gridCol w="542803"/>
                <a:gridCol w="542803"/>
                <a:gridCol w="542803"/>
                <a:gridCol w="542803"/>
                <a:gridCol w="542803"/>
                <a:gridCol w="542803"/>
                <a:gridCol w="542803"/>
                <a:gridCol w="542803"/>
                <a:gridCol w="542803"/>
                <a:gridCol w="542803"/>
                <a:gridCol w="542803"/>
                <a:gridCol w="542803"/>
                <a:gridCol w="542803"/>
              </a:tblGrid>
              <a:tr h="3876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V="1">
            <a:off x="3730871" y="3764536"/>
            <a:ext cx="1334960" cy="59882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5255334" y="3764536"/>
            <a:ext cx="2901670" cy="234396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15769" y="5882096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3600" y="5893238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68623" y="4928986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0266" y="3886391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thread 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8753" y="151210"/>
            <a:ext cx="7803647" cy="434975"/>
          </a:xfrm>
        </p:spPr>
        <p:txBody>
          <a:bodyPr/>
          <a:lstStyle/>
          <a:p>
            <a:r>
              <a:rPr lang="en-US" altLang="zh-CN" b="0" dirty="0"/>
              <a:t>Task 2: </a:t>
            </a:r>
            <a:r>
              <a:rPr lang="en-US" altLang="zh-CN" b="0" dirty="0" err="1"/>
              <a:t>Sort&amp;Merge</a:t>
            </a:r>
            <a:r>
              <a:rPr lang="en-US" altLang="zh-CN" b="0" dirty="0"/>
              <a:t> in multithread</a:t>
            </a:r>
            <a:endParaRPr lang="zh-CN" altLang="en-US" b="0" dirty="0"/>
          </a:p>
        </p:txBody>
      </p:sp>
      <p:sp>
        <p:nvSpPr>
          <p:cNvPr id="31" name="TextBox 30"/>
          <p:cNvSpPr txBox="1"/>
          <p:nvPr/>
        </p:nvSpPr>
        <p:spPr>
          <a:xfrm>
            <a:off x="531994" y="116252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 2"/>
              <a:buChar char=""/>
            </a:pPr>
            <a:r>
              <a:rPr lang="en-SG" altLang="zh-CN" sz="2800" dirty="0" smtClean="0"/>
              <a:t>Merge algorithm: merge N sorted arrays</a:t>
            </a:r>
            <a:endParaRPr lang="en-SG" altLang="zh-CN" sz="2800" dirty="0"/>
          </a:p>
          <a:p>
            <a:endParaRPr lang="zh-CN" altLang="en-US" sz="2000" dirty="0" smtClean="0">
              <a:solidFill>
                <a:srgbClr val="0432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5446076"/>
            <a:ext cx="7272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432FF"/>
                </a:solidFill>
              </a:rPr>
              <a:t>Of course, we</a:t>
            </a:r>
            <a:r>
              <a:rPr lang="zh-CN" altLang="en-US" sz="2400" b="1" dirty="0" smtClean="0">
                <a:solidFill>
                  <a:srgbClr val="0432FF"/>
                </a:solidFill>
              </a:rPr>
              <a:t> </a:t>
            </a:r>
            <a:r>
              <a:rPr lang="en-US" altLang="zh-CN" sz="2400" b="1" dirty="0" smtClean="0">
                <a:solidFill>
                  <a:srgbClr val="0432FF"/>
                </a:solidFill>
              </a:rPr>
              <a:t>are</a:t>
            </a:r>
            <a:r>
              <a:rPr lang="zh-CN" altLang="en-US" sz="2400" b="1" dirty="0" smtClean="0">
                <a:solidFill>
                  <a:srgbClr val="0432FF"/>
                </a:solidFill>
              </a:rPr>
              <a:t> </a:t>
            </a:r>
            <a:r>
              <a:rPr lang="en-US" altLang="zh-CN" sz="2400" b="1" dirty="0" smtClean="0">
                <a:solidFill>
                  <a:srgbClr val="0432FF"/>
                </a:solidFill>
              </a:rPr>
              <a:t>not forcing you. </a:t>
            </a:r>
          </a:p>
          <a:p>
            <a:r>
              <a:rPr lang="en-US" altLang="zh-CN" sz="2400" b="1" dirty="0" smtClean="0">
                <a:solidFill>
                  <a:srgbClr val="0432FF"/>
                </a:solidFill>
              </a:rPr>
              <a:t>Other merge </a:t>
            </a:r>
            <a:r>
              <a:rPr lang="en-US" altLang="zh-CN" sz="2400" b="1" dirty="0">
                <a:solidFill>
                  <a:srgbClr val="0432FF"/>
                </a:solidFill>
              </a:rPr>
              <a:t>solutions are all permitted!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93524"/>
            <a:ext cx="4536504" cy="31755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86235" y="6554072"/>
            <a:ext cx="3955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Pic from: </a:t>
            </a:r>
            <a:r>
              <a:rPr lang="en-US" sz="1400" dirty="0" smtClean="0"/>
              <a:t>http</a:t>
            </a:r>
            <a:r>
              <a:rPr lang="en-US" sz="1400" dirty="0"/>
              <a:t>://www.1626.com/</a:t>
            </a:r>
            <a:r>
              <a:rPr lang="en-US" sz="1400" dirty="0" err="1"/>
              <a:t>zixun</a:t>
            </a:r>
            <a:r>
              <a:rPr lang="en-US" sz="1400" dirty="0"/>
              <a:t>/207148.html</a:t>
            </a:r>
          </a:p>
        </p:txBody>
      </p:sp>
    </p:spTree>
    <p:extLst>
      <p:ext uri="{BB962C8B-B14F-4D97-AF65-F5344CB8AC3E}">
        <p14:creationId xmlns:p14="http://schemas.microsoft.com/office/powerpoint/2010/main" val="6102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808</Words>
  <Application>Microsoft Macintosh PowerPoint</Application>
  <PresentationFormat>On-screen Show (4:3)</PresentationFormat>
  <Paragraphs>309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Gulim</vt:lpstr>
      <vt:lpstr>Times New Roman</vt:lpstr>
      <vt:lpstr>Wingdings 2</vt:lpstr>
      <vt:lpstr>华文新魏</vt:lpstr>
      <vt:lpstr>宋体</vt:lpstr>
      <vt:lpstr>Arial</vt:lpstr>
      <vt:lpstr>Office 主题</vt:lpstr>
      <vt:lpstr>PowerPoint Presentation</vt:lpstr>
      <vt:lpstr>Objectives</vt:lpstr>
      <vt:lpstr>Tasks:</vt:lpstr>
      <vt:lpstr>Task 1:  Finding maximum value</vt:lpstr>
      <vt:lpstr>Task 2: Sort&amp;Merge in multithread</vt:lpstr>
      <vt:lpstr>Task 2: Sort&amp;Merge in multithread</vt:lpstr>
      <vt:lpstr>Task 2: Sort&amp;Merge in multithread</vt:lpstr>
      <vt:lpstr>Task 2: Sort&amp;Merge in multithread</vt:lpstr>
      <vt:lpstr>Task 2: Sort&amp;Merge in multithread</vt:lpstr>
      <vt:lpstr>Code tips: multi-thread (Java)</vt:lpstr>
      <vt:lpstr>Code tips: multi-thread (Java)</vt:lpstr>
      <vt:lpstr>Code tips: multi-thread (C)</vt:lpstr>
      <vt:lpstr>Code tips: multi-thread (C)</vt:lpstr>
      <vt:lpstr>Code tips: multi-thread (C)</vt:lpstr>
      <vt:lpstr>Let’s start!</vt:lpstr>
      <vt:lpstr>Let’s code!</vt:lpstr>
      <vt:lpstr>Let’s start!</vt:lpstr>
      <vt:lpstr>Requirement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1001369</dc:creator>
  <cp:lastModifiedBy>PhD - Yang Jie</cp:lastModifiedBy>
  <cp:revision>1155</cp:revision>
  <cp:lastPrinted>2015-11-13T06:14:07Z</cp:lastPrinted>
  <dcterms:created xsi:type="dcterms:W3CDTF">2015-02-02T12:33:21Z</dcterms:created>
  <dcterms:modified xsi:type="dcterms:W3CDTF">2016-02-01T14:55:43Z</dcterms:modified>
</cp:coreProperties>
</file>