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502" r:id="rId2"/>
    <p:sldId id="615" r:id="rId3"/>
    <p:sldId id="589" r:id="rId4"/>
    <p:sldId id="590" r:id="rId5"/>
    <p:sldId id="591" r:id="rId6"/>
    <p:sldId id="593" r:id="rId7"/>
    <p:sldId id="503" r:id="rId8"/>
    <p:sldId id="504" r:id="rId9"/>
    <p:sldId id="506" r:id="rId10"/>
    <p:sldId id="507" r:id="rId11"/>
    <p:sldId id="508" r:id="rId12"/>
    <p:sldId id="509" r:id="rId13"/>
    <p:sldId id="510" r:id="rId14"/>
    <p:sldId id="511" r:id="rId15"/>
    <p:sldId id="616" r:id="rId16"/>
    <p:sldId id="617" r:id="rId17"/>
    <p:sldId id="606" r:id="rId18"/>
    <p:sldId id="607" r:id="rId19"/>
    <p:sldId id="515" r:id="rId20"/>
    <p:sldId id="595" r:id="rId21"/>
    <p:sldId id="596" r:id="rId22"/>
    <p:sldId id="597" r:id="rId23"/>
    <p:sldId id="598" r:id="rId24"/>
    <p:sldId id="599" r:id="rId25"/>
    <p:sldId id="600" r:id="rId26"/>
    <p:sldId id="602" r:id="rId27"/>
    <p:sldId id="603" r:id="rId28"/>
    <p:sldId id="604" r:id="rId29"/>
    <p:sldId id="605" r:id="rId30"/>
    <p:sldId id="521" r:id="rId31"/>
    <p:sldId id="522" r:id="rId32"/>
    <p:sldId id="620" r:id="rId33"/>
    <p:sldId id="621" r:id="rId34"/>
    <p:sldId id="610" r:id="rId35"/>
    <p:sldId id="523" r:id="rId36"/>
    <p:sldId id="524" r:id="rId37"/>
    <p:sldId id="608" r:id="rId38"/>
    <p:sldId id="525" r:id="rId39"/>
    <p:sldId id="526" r:id="rId40"/>
    <p:sldId id="529" r:id="rId41"/>
    <p:sldId id="628" r:id="rId42"/>
    <p:sldId id="612" r:id="rId43"/>
    <p:sldId id="611" r:id="rId44"/>
    <p:sldId id="626" r:id="rId45"/>
    <p:sldId id="627" r:id="rId46"/>
    <p:sldId id="533" r:id="rId47"/>
    <p:sldId id="619" r:id="rId48"/>
    <p:sldId id="560" r:id="rId49"/>
    <p:sldId id="561" r:id="rId50"/>
    <p:sldId id="623" r:id="rId51"/>
    <p:sldId id="624" r:id="rId52"/>
    <p:sldId id="625" r:id="rId53"/>
    <p:sldId id="565" r:id="rId54"/>
    <p:sldId id="566" r:id="rId55"/>
    <p:sldId id="567" r:id="rId56"/>
    <p:sldId id="568" r:id="rId57"/>
    <p:sldId id="569" r:id="rId58"/>
    <p:sldId id="613" r:id="rId59"/>
    <p:sldId id="585" r:id="rId60"/>
    <p:sldId id="586" r:id="rId61"/>
    <p:sldId id="614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9" autoAdjust="0"/>
    <p:restoredTop sz="91149" autoAdjust="0"/>
  </p:normalViewPr>
  <p:slideViewPr>
    <p:cSldViewPr>
      <p:cViewPr varScale="1">
        <p:scale>
          <a:sx n="89" d="100"/>
          <a:sy n="89" d="100"/>
        </p:scale>
        <p:origin x="109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5273D-F87B-46CF-9607-0C12390719A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4C80-14C7-4126-9626-8381948C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1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8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4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2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NAsk0noT_U?rel=0&amp;controls=0" TargetMode="External"/><Relationship Id="rId4" Type="http://schemas.openxmlformats.org/officeDocument/2006/relationships/hyperlink" Target="https://www.youtube.com/watch?v=0NAsk0noT_U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JflDE6OaSc?rel=0&amp;controls=0" TargetMode="External"/><Relationship Id="rId4" Type="http://schemas.openxmlformats.org/officeDocument/2006/relationships/hyperlink" Target="iframe%20width=%22560%22%20height=%22315%22%20src=%22/www.youtube.com/embed/OJflDE6OaSc?rel=0&amp;amp;controls=0%22%20frameborder=%220%22%20allowfullscreen%3e%3c\ifram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zDct5d2smY?rel=0" TargetMode="External"/><Relationship Id="rId4" Type="http://schemas.openxmlformats.org/officeDocument/2006/relationships/hyperlink" Target="https://www.youtube.com/watch?v=-zDct5d2smY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4NQ6rZiQ5Q?rel=0" TargetMode="External"/><Relationship Id="rId4" Type="http://schemas.openxmlformats.org/officeDocument/2006/relationships/hyperlink" Target="iframe%20width=%22560%22%20height=%22315%22%20src=%22/www.youtube.com/embed/N4NQ6rZiQ5Q?rel=0%22%20frameborder=%220%22%20allowfullscreen%3e%3c\iframe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equation#cite_note-SE-APA-679-2" TargetMode="External"/><Relationship Id="rId2" Type="http://schemas.openxmlformats.org/officeDocument/2006/relationships/hyperlink" Target="http://en.wikipedia.org/wiki/Software_equation#cite_note-SE-APA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tinyurl.com/c682zju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50.003: Elements of Software Construction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</a:p>
          <a:p>
            <a:r>
              <a:rPr lang="en-US" i="1" dirty="0" smtClean="0"/>
              <a:t>Software Development: Life Cycle and Methodologies 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8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og 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6"/>
            <a:ext cx="5791200" cy="415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9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ile:Cedar storage shed w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9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2.bp.blogspot.com/-U8sY_Jp-dKM/URiEm1ookkI/AAAAAAAAat0/YPZ1PPjvNfM/s1600/2storey-home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21068"/>
            <a:ext cx="811530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0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Auckland Skyscr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71628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5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Marina Bay Sands from across Gardens by the Bay (8104987328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6"/>
            <a:ext cx="7620000" cy="53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2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Just Coding Skills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15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81200"/>
            <a:ext cx="3124200" cy="302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1400" y="5066208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 Skills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828800" y="5220792"/>
            <a:ext cx="1524000" cy="113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23661" y="5257800"/>
            <a:ext cx="170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 we are 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8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sense of the course project by now. If you don’t, please make sure you do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 smtClean="0"/>
              <a:t>Discuss for 3 minutes on how you plan to carry out your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2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Code-a-bit-test-a-bit (CABTAB)</a:t>
            </a:r>
          </a:p>
          <a:p>
            <a:r>
              <a:rPr lang="en-US" dirty="0" smtClean="0"/>
              <a:t>Waterfall</a:t>
            </a:r>
          </a:p>
          <a:p>
            <a:r>
              <a:rPr lang="en-US" dirty="0" smtClean="0"/>
              <a:t>Rapid prototyping</a:t>
            </a:r>
          </a:p>
          <a:p>
            <a:r>
              <a:rPr lang="en-US" dirty="0" smtClean="0"/>
              <a:t>Iterative and incremental</a:t>
            </a:r>
          </a:p>
          <a:p>
            <a:r>
              <a:rPr lang="en-US" dirty="0" smtClean="0"/>
              <a:t>Spiral</a:t>
            </a:r>
          </a:p>
          <a:p>
            <a:r>
              <a:rPr lang="en-US" dirty="0" smtClean="0"/>
              <a:t>Agile methods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57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CABTAB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Code-a-bit-test-a-bit (CABTAB) is hardly recognized as a </a:t>
            </a:r>
            <a:r>
              <a:rPr lang="en-SG" dirty="0" smtClean="0"/>
              <a:t>methodology</a:t>
            </a:r>
            <a:r>
              <a:rPr lang="en-SG" dirty="0"/>
              <a:t>, although it is widely used in programming. </a:t>
            </a:r>
          </a:p>
          <a:p>
            <a:r>
              <a:rPr lang="en-SG" dirty="0" smtClean="0"/>
              <a:t>It </a:t>
            </a:r>
            <a:r>
              <a:rPr lang="en-SG" dirty="0"/>
              <a:t>is unsuitable for </a:t>
            </a:r>
            <a:r>
              <a:rPr lang="en-SG" dirty="0" smtClean="0"/>
              <a:t>anything </a:t>
            </a:r>
            <a:r>
              <a:rPr lang="en-SG" dirty="0"/>
              <a:t>other than very small systems of limited </a:t>
            </a:r>
            <a:r>
              <a:rPr lang="en-SG" dirty="0" smtClean="0"/>
              <a:t>scope.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029200" y="5600700"/>
            <a:ext cx="3276600" cy="419100"/>
          </a:xfrm>
          <a:prstGeom prst="wedgeRoundRectCallout">
            <a:avLst>
              <a:gd name="adj1" fmla="val 46027"/>
              <a:gd name="adj2" fmla="val 704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a process!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6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development life cycle (SDLC)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The SDLC is the sequence of activities </a:t>
            </a:r>
            <a:r>
              <a:rPr lang="en-SG" dirty="0" smtClean="0"/>
              <a:t>covering</a:t>
            </a:r>
          </a:p>
          <a:p>
            <a:r>
              <a:rPr lang="en-SG" i="1" dirty="0" smtClean="0"/>
              <a:t>requirements</a:t>
            </a:r>
            <a:r>
              <a:rPr lang="en-SG" dirty="0" smtClean="0"/>
              <a:t> </a:t>
            </a:r>
          </a:p>
          <a:p>
            <a:r>
              <a:rPr lang="en-SG" i="1" dirty="0" smtClean="0"/>
              <a:t>analysis</a:t>
            </a:r>
            <a:r>
              <a:rPr lang="en-SG" dirty="0" smtClean="0"/>
              <a:t>  </a:t>
            </a:r>
          </a:p>
          <a:p>
            <a:r>
              <a:rPr lang="en-SG" i="1" dirty="0" smtClean="0"/>
              <a:t>design</a:t>
            </a:r>
            <a:r>
              <a:rPr lang="en-SG" dirty="0" smtClean="0"/>
              <a:t> </a:t>
            </a:r>
          </a:p>
          <a:p>
            <a:r>
              <a:rPr lang="en-SG" i="1" dirty="0" smtClean="0"/>
              <a:t>implementation</a:t>
            </a:r>
            <a:r>
              <a:rPr lang="en-SG" dirty="0" smtClean="0"/>
              <a:t> </a:t>
            </a:r>
          </a:p>
          <a:p>
            <a:r>
              <a:rPr lang="en-SG" i="1" dirty="0" smtClean="0"/>
              <a:t>testing</a:t>
            </a:r>
          </a:p>
          <a:p>
            <a:pPr marL="0" indent="0">
              <a:buNone/>
            </a:pPr>
            <a:r>
              <a:rPr lang="en-SG" dirty="0" smtClean="0"/>
              <a:t>over </a:t>
            </a:r>
            <a:r>
              <a:rPr lang="en-SG" dirty="0"/>
              <a:t>which a software system is </a:t>
            </a:r>
            <a:r>
              <a:rPr lang="en-SG" dirty="0" smtClean="0"/>
              <a:t> developed.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5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Class: Overview of Software Engineering and Software Development Processes</a:t>
            </a:r>
          </a:p>
          <a:p>
            <a:r>
              <a:rPr lang="en-US" dirty="0" smtClean="0"/>
              <a:t>Second/Third </a:t>
            </a:r>
            <a:r>
              <a:rPr lang="en-US" dirty="0" smtClean="0"/>
              <a:t>Class: More on Software </a:t>
            </a:r>
            <a:r>
              <a:rPr lang="en-US" smtClean="0"/>
              <a:t>Development </a:t>
            </a:r>
            <a:r>
              <a:rPr lang="en-US" smtClean="0"/>
              <a:t>Processes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6890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 smtClean="0"/>
              <a:t>During </a:t>
            </a:r>
            <a:r>
              <a:rPr lang="en-SG" dirty="0"/>
              <a:t>the </a:t>
            </a:r>
            <a:r>
              <a:rPr lang="en-SG" dirty="0" smtClean="0"/>
              <a:t>requirements </a:t>
            </a:r>
            <a:r>
              <a:rPr lang="en-SG" dirty="0"/>
              <a:t>workflow, the primary activities include </a:t>
            </a:r>
            <a:endParaRPr lang="en-SG" dirty="0" smtClean="0"/>
          </a:p>
          <a:p>
            <a:pPr lvl="1"/>
            <a:r>
              <a:rPr lang="en-SG" dirty="0" smtClean="0"/>
              <a:t>Listing candidate requirements</a:t>
            </a:r>
            <a:endParaRPr lang="en-SG" dirty="0"/>
          </a:p>
          <a:p>
            <a:pPr lvl="1"/>
            <a:r>
              <a:rPr lang="en-SG" dirty="0"/>
              <a:t>U</a:t>
            </a:r>
            <a:r>
              <a:rPr lang="en-SG" dirty="0" smtClean="0"/>
              <a:t>nderstanding </a:t>
            </a:r>
            <a:r>
              <a:rPr lang="en-SG" dirty="0"/>
              <a:t>the system context through domain </a:t>
            </a:r>
            <a:r>
              <a:rPr lang="en-SG" dirty="0" smtClean="0"/>
              <a:t> modelling </a:t>
            </a:r>
            <a:r>
              <a:rPr lang="en-SG" dirty="0"/>
              <a:t>and business </a:t>
            </a:r>
            <a:r>
              <a:rPr lang="en-SG" dirty="0" smtClean="0"/>
              <a:t>modelling</a:t>
            </a:r>
            <a:endParaRPr lang="en-SG" dirty="0"/>
          </a:p>
          <a:p>
            <a:pPr lvl="1"/>
            <a:r>
              <a:rPr lang="en-SG" dirty="0"/>
              <a:t>C</a:t>
            </a:r>
            <a:r>
              <a:rPr lang="en-SG" dirty="0" smtClean="0"/>
              <a:t>apturing </a:t>
            </a:r>
            <a:r>
              <a:rPr lang="en-SG" dirty="0"/>
              <a:t>functional as well as </a:t>
            </a:r>
            <a:r>
              <a:rPr lang="en-SG" dirty="0" smtClean="0"/>
              <a:t>non-functional Requirements</a:t>
            </a:r>
          </a:p>
          <a:p>
            <a:r>
              <a:rPr lang="en-SG" dirty="0" smtClean="0"/>
              <a:t>Requirements </a:t>
            </a:r>
            <a:r>
              <a:rPr lang="en-SG" dirty="0"/>
              <a:t>should be captured in the language </a:t>
            </a:r>
            <a:r>
              <a:rPr lang="en-SG" dirty="0" smtClean="0"/>
              <a:t> of </a:t>
            </a:r>
            <a:r>
              <a:rPr lang="en-SG" dirty="0"/>
              <a:t>the user. </a:t>
            </a:r>
            <a:endParaRPr lang="en-SG" dirty="0" smtClean="0"/>
          </a:p>
          <a:p>
            <a:pPr lvl="1"/>
            <a:r>
              <a:rPr lang="en-SG" dirty="0" smtClean="0"/>
              <a:t>Use </a:t>
            </a:r>
            <a:r>
              <a:rPr lang="en-SG" dirty="0"/>
              <a:t>cases help </a:t>
            </a:r>
            <a:r>
              <a:rPr lang="en-SG" dirty="0" smtClean="0"/>
              <a:t>distil </a:t>
            </a:r>
            <a:r>
              <a:rPr lang="en-SG" dirty="0"/>
              <a:t>the essence of </a:t>
            </a:r>
            <a:r>
              <a:rPr lang="en-SG" dirty="0" smtClean="0"/>
              <a:t>requirements as </a:t>
            </a:r>
            <a:r>
              <a:rPr lang="en-SG" dirty="0"/>
              <a:t>sets of </a:t>
            </a:r>
            <a:r>
              <a:rPr lang="en-SG" dirty="0" smtClean="0"/>
              <a:t> action-response </a:t>
            </a:r>
            <a:r>
              <a:rPr lang="en-SG" dirty="0"/>
              <a:t>transactions between the user and the </a:t>
            </a:r>
            <a:r>
              <a:rPr lang="en-SG" dirty="0" smtClean="0"/>
              <a:t>system (e.g., as user cases).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4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528891"/>
            <a:ext cx="7391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8768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functional requirement is one on the </a:t>
            </a:r>
            <a:r>
              <a:rPr lang="en-US" b="1" dirty="0" smtClean="0"/>
              <a:t>functionality</a:t>
            </a:r>
            <a:r>
              <a:rPr lang="en-US" dirty="0" smtClean="0"/>
              <a:t> of the system, e.g., the system must book the movie ticket for the user at the specific time.</a:t>
            </a:r>
          </a:p>
          <a:p>
            <a:endParaRPr lang="en-US" dirty="0"/>
          </a:p>
          <a:p>
            <a:r>
              <a:rPr lang="en-US" dirty="0" smtClean="0"/>
              <a:t>A non-functional requirement is one on the </a:t>
            </a:r>
            <a:r>
              <a:rPr lang="en-US" b="1" dirty="0" smtClean="0"/>
              <a:t>performance</a:t>
            </a:r>
            <a:r>
              <a:rPr lang="en-US" dirty="0" smtClean="0"/>
              <a:t> of the system, e.g., the system must book the ticket within 2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9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A key theme of the </a:t>
            </a:r>
            <a:r>
              <a:rPr lang="en-SG" dirty="0" smtClean="0"/>
              <a:t>analysis </a:t>
            </a:r>
            <a:r>
              <a:rPr lang="en-SG" dirty="0"/>
              <a:t>workflow is to understand how and where r</a:t>
            </a:r>
            <a:r>
              <a:rPr lang="en-SG" dirty="0" smtClean="0"/>
              <a:t>equirements </a:t>
            </a:r>
            <a:r>
              <a:rPr lang="en-SG" dirty="0"/>
              <a:t>interact and what it means for the system</a:t>
            </a:r>
            <a:r>
              <a:rPr lang="en-SG" dirty="0" smtClean="0"/>
              <a:t>.</a:t>
            </a:r>
          </a:p>
          <a:p>
            <a:r>
              <a:rPr lang="en-SG" dirty="0"/>
              <a:t>Analysis also </a:t>
            </a:r>
            <a:r>
              <a:rPr lang="en-SG" dirty="0" smtClean="0"/>
              <a:t>involves </a:t>
            </a:r>
          </a:p>
          <a:p>
            <a:pPr lvl="1"/>
            <a:r>
              <a:rPr lang="en-SG" dirty="0"/>
              <a:t>D</a:t>
            </a:r>
            <a:r>
              <a:rPr lang="en-SG" dirty="0" smtClean="0"/>
              <a:t>etecting </a:t>
            </a:r>
            <a:r>
              <a:rPr lang="en-SG" dirty="0"/>
              <a:t>and removing ambiguities and inconsistencies </a:t>
            </a:r>
            <a:r>
              <a:rPr lang="en-SG" dirty="0" smtClean="0"/>
              <a:t>amongst requirements</a:t>
            </a:r>
          </a:p>
          <a:p>
            <a:pPr lvl="1"/>
            <a:r>
              <a:rPr lang="en-SG" dirty="0"/>
              <a:t>D</a:t>
            </a:r>
            <a:r>
              <a:rPr lang="en-SG" dirty="0" smtClean="0"/>
              <a:t>eveloping </a:t>
            </a:r>
            <a:r>
              <a:rPr lang="en-SG" dirty="0"/>
              <a:t>an internal view of the </a:t>
            </a:r>
            <a:r>
              <a:rPr lang="en-SG" dirty="0" smtClean="0"/>
              <a:t>system</a:t>
            </a:r>
          </a:p>
          <a:p>
            <a:pPr lvl="1"/>
            <a:r>
              <a:rPr lang="en-SG" dirty="0"/>
              <a:t>I</a:t>
            </a:r>
            <a:r>
              <a:rPr lang="en-SG" dirty="0" smtClean="0"/>
              <a:t>dentifying </a:t>
            </a:r>
            <a:r>
              <a:rPr lang="en-SG" dirty="0"/>
              <a:t>the </a:t>
            </a:r>
            <a:r>
              <a:rPr lang="en-SG" dirty="0" smtClean="0"/>
              <a:t>analysis </a:t>
            </a:r>
            <a:r>
              <a:rPr lang="en-SG" dirty="0"/>
              <a:t>classes and their </a:t>
            </a:r>
            <a:r>
              <a:rPr lang="en-SG" dirty="0" smtClean="0"/>
              <a:t>collaborations </a:t>
            </a:r>
          </a:p>
          <a:p>
            <a:pPr lvl="2"/>
            <a:r>
              <a:rPr lang="en-SG" dirty="0" smtClean="0"/>
              <a:t>Analysis </a:t>
            </a:r>
            <a:r>
              <a:rPr lang="en-SG" dirty="0"/>
              <a:t>classes are </a:t>
            </a:r>
            <a:r>
              <a:rPr lang="en-SG" dirty="0" smtClean="0"/>
              <a:t> preliminary </a:t>
            </a:r>
            <a:r>
              <a:rPr lang="en-SG" dirty="0"/>
              <a:t>placeholders of </a:t>
            </a:r>
            <a:r>
              <a:rPr lang="en-SG" dirty="0" smtClean="0"/>
              <a:t>functionality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8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S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586041"/>
            <a:ext cx="75723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75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Deciding on the collaboration between components lies at the heart of software </a:t>
            </a:r>
            <a:r>
              <a:rPr lang="en-SG" dirty="0" smtClean="0"/>
              <a:t>design.</a:t>
            </a:r>
          </a:p>
          <a:p>
            <a:pPr lvl="1"/>
            <a:r>
              <a:rPr lang="en-SG" dirty="0" smtClean="0"/>
              <a:t>A </a:t>
            </a:r>
            <a:r>
              <a:rPr lang="en-SG" dirty="0"/>
              <a:t>component </a:t>
            </a:r>
            <a:r>
              <a:rPr lang="en-SG" dirty="0" smtClean="0"/>
              <a:t>fulfils </a:t>
            </a:r>
            <a:r>
              <a:rPr lang="en-SG" dirty="0"/>
              <a:t>its own responsibility </a:t>
            </a:r>
            <a:r>
              <a:rPr lang="en-SG" dirty="0" smtClean="0"/>
              <a:t>through the code it contains.</a:t>
            </a:r>
          </a:p>
          <a:p>
            <a:pPr lvl="1"/>
            <a:r>
              <a:rPr lang="en-SG" dirty="0" smtClean="0"/>
              <a:t>A component exchanges </a:t>
            </a:r>
            <a:r>
              <a:rPr lang="en-SG" dirty="0"/>
              <a:t>information by calling methods on other </a:t>
            </a:r>
            <a:r>
              <a:rPr lang="en-SG" dirty="0" smtClean="0"/>
              <a:t>components</a:t>
            </a:r>
            <a:r>
              <a:rPr lang="en-SG" dirty="0"/>
              <a:t>, or when other components call its own methods. </a:t>
            </a: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67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design workflow involves </a:t>
            </a:r>
          </a:p>
          <a:p>
            <a:pPr lvl="1"/>
            <a:r>
              <a:rPr lang="en-SG" dirty="0"/>
              <a:t>Considering specific </a:t>
            </a:r>
            <a:r>
              <a:rPr lang="en-SG" dirty="0" smtClean="0"/>
              <a:t>technologies</a:t>
            </a:r>
          </a:p>
          <a:p>
            <a:pPr lvl="1"/>
            <a:r>
              <a:rPr lang="en-SG" dirty="0"/>
              <a:t>D</a:t>
            </a:r>
            <a:r>
              <a:rPr lang="en-SG" dirty="0" smtClean="0"/>
              <a:t>ecomposing </a:t>
            </a:r>
            <a:r>
              <a:rPr lang="en-SG" dirty="0"/>
              <a:t>the system into </a:t>
            </a:r>
            <a:r>
              <a:rPr lang="en-SG" dirty="0" smtClean="0"/>
              <a:t>implementation units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30816"/>
            <a:ext cx="65913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573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 large part of </a:t>
            </a:r>
            <a:r>
              <a:rPr lang="en-SG" dirty="0" smtClean="0"/>
              <a:t>implementation </a:t>
            </a:r>
            <a:r>
              <a:rPr lang="en-SG" dirty="0"/>
              <a:t>is programming. </a:t>
            </a:r>
            <a:r>
              <a:rPr lang="en-SG" dirty="0" smtClean="0"/>
              <a:t> </a:t>
            </a:r>
          </a:p>
          <a:p>
            <a:r>
              <a:rPr lang="en-SG" dirty="0" smtClean="0"/>
              <a:t>Implementation also </a:t>
            </a:r>
            <a:r>
              <a:rPr lang="en-SG" dirty="0"/>
              <a:t>involves </a:t>
            </a:r>
            <a:endParaRPr lang="en-SG" dirty="0" smtClean="0"/>
          </a:p>
          <a:p>
            <a:pPr lvl="1"/>
            <a:r>
              <a:rPr lang="en-SG" dirty="0"/>
              <a:t>U</a:t>
            </a:r>
            <a:r>
              <a:rPr lang="en-SG" dirty="0" smtClean="0"/>
              <a:t>nit testing</a:t>
            </a:r>
          </a:p>
          <a:p>
            <a:pPr lvl="1"/>
            <a:r>
              <a:rPr lang="en-SG" dirty="0"/>
              <a:t>P</a:t>
            </a:r>
            <a:r>
              <a:rPr lang="en-SG" dirty="0" smtClean="0"/>
              <a:t>lanning </a:t>
            </a:r>
            <a:r>
              <a:rPr lang="en-SG" dirty="0"/>
              <a:t>system </a:t>
            </a:r>
            <a:r>
              <a:rPr lang="en-SG" dirty="0" smtClean="0"/>
              <a:t>integrations</a:t>
            </a:r>
          </a:p>
          <a:p>
            <a:pPr lvl="1"/>
            <a:r>
              <a:rPr lang="en-SG" dirty="0"/>
              <a:t>D</a:t>
            </a:r>
            <a:r>
              <a:rPr lang="en-SG" dirty="0" smtClean="0"/>
              <a:t>evising </a:t>
            </a:r>
            <a:r>
              <a:rPr lang="en-SG" dirty="0"/>
              <a:t>the </a:t>
            </a:r>
            <a:r>
              <a:rPr lang="en-SG" dirty="0" smtClean="0"/>
              <a:t>deployment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67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S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557466"/>
            <a:ext cx="67913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1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primary activities of the test workflow include </a:t>
            </a:r>
          </a:p>
          <a:p>
            <a:pPr lvl="1"/>
            <a:r>
              <a:rPr lang="en-SG" dirty="0"/>
              <a:t>Creating test cases,</a:t>
            </a:r>
          </a:p>
          <a:p>
            <a:pPr lvl="1"/>
            <a:r>
              <a:rPr lang="en-SG" dirty="0"/>
              <a:t>Running test procedures, and analysing test results. </a:t>
            </a:r>
          </a:p>
          <a:p>
            <a:r>
              <a:rPr lang="en-SG" dirty="0"/>
              <a:t>Due to its very nature, testing is never complete.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41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S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2609850"/>
            <a:ext cx="60864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4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2133600"/>
            <a:ext cx="2438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4659868"/>
            <a:ext cx="2438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 Implementation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572000" y="2502932"/>
            <a:ext cx="0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4572000" y="4191000"/>
            <a:ext cx="0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bidorbuy.co.za/user_images/397/1450397_100801214230_SWM-00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971800"/>
            <a:ext cx="1344083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257800" y="3364468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i="1" dirty="0" smtClean="0"/>
              <a:t>he magical programming machine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547747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***The synthesis problem (i.e., synthesizing a program from a specification automatically) is undecidable (i.e., there doesn’t exist an algorithm which could solve the problem in finite time).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4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1905005"/>
            <a:ext cx="8732799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21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Waterfall model uses the metaphor of falling water to underline the sequential nature of software development. </a:t>
            </a:r>
            <a:endParaRPr lang="en-SG" dirty="0" smtClean="0"/>
          </a:p>
          <a:p>
            <a:r>
              <a:rPr lang="en-SG" dirty="0" smtClean="0"/>
              <a:t>It </a:t>
            </a:r>
            <a:r>
              <a:rPr lang="en-SG" dirty="0"/>
              <a:t>is suited to projects of limited uncertainly and </a:t>
            </a:r>
            <a:r>
              <a:rPr lang="en-SG" dirty="0" smtClean="0"/>
              <a:t>risks.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93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Model: Problems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746" y="1524000"/>
            <a:ext cx="4530254" cy="503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990600" y="1828800"/>
            <a:ext cx="2099146" cy="609600"/>
          </a:xfrm>
          <a:prstGeom prst="wedgeRoundRectCallout">
            <a:avLst>
              <a:gd name="adj1" fmla="val -39128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 I want?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990600" y="5486400"/>
            <a:ext cx="2099146" cy="609600"/>
          </a:xfrm>
          <a:prstGeom prst="wedgeRoundRectCallout">
            <a:avLst>
              <a:gd name="adj1" fmla="val -39128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 I do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96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pic>
        <p:nvPicPr>
          <p:cNvPr id="4" name="0NAsk0noT_U?rel=0&amp;controls=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95866" y="1447800"/>
            <a:ext cx="7586134" cy="426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3800" y="5867400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34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I (10 min)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 smtClean="0"/>
              <a:t>In </a:t>
            </a:r>
            <a:r>
              <a:rPr lang="en-SG" dirty="0"/>
              <a:t>his 2000 Turing lecture ‘The Design of </a:t>
            </a:r>
          </a:p>
          <a:p>
            <a:pPr marL="0" indent="0">
              <a:buNone/>
            </a:pPr>
            <a:r>
              <a:rPr lang="en-SG" dirty="0"/>
              <a:t>Design</a:t>
            </a:r>
            <a:r>
              <a:rPr lang="en-SG" dirty="0" smtClean="0"/>
              <a:t>’, Frederick </a:t>
            </a:r>
            <a:r>
              <a:rPr lang="en-SG" dirty="0"/>
              <a:t>Brooks said, ‘The Waterfall Model </a:t>
            </a:r>
            <a:r>
              <a:rPr lang="en-SG" dirty="0" smtClean="0"/>
              <a:t>is Dead </a:t>
            </a:r>
            <a:r>
              <a:rPr lang="en-SG" dirty="0"/>
              <a:t>Wrong’. </a:t>
            </a:r>
            <a:r>
              <a:rPr lang="en-SG" dirty="0" smtClean="0"/>
              <a:t>I suppose you would agree to certain extent. 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The waterfall model assumes that the different stages of software development are sequential. Discuss with your group on the actual relationship between the </a:t>
            </a:r>
            <a:r>
              <a:rPr lang="en-SG" dirty="0"/>
              <a:t>5</a:t>
            </a:r>
            <a:r>
              <a:rPr lang="en-SG" dirty="0" smtClean="0"/>
              <a:t> activities in SDLC + the stage of maintenance.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29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apid Prototyping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01" y="1524004"/>
            <a:ext cx="54959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06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Prototyping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Rapid prototyping recommends the building of </a:t>
            </a:r>
            <a:r>
              <a:rPr lang="en-SG" dirty="0" smtClean="0"/>
              <a:t>prototypes </a:t>
            </a:r>
            <a:r>
              <a:rPr lang="en-SG" dirty="0"/>
              <a:t>to clarify r</a:t>
            </a:r>
            <a:r>
              <a:rPr lang="en-SG" dirty="0" smtClean="0"/>
              <a:t>equirements </a:t>
            </a:r>
            <a:r>
              <a:rPr lang="en-SG" dirty="0"/>
              <a:t>and system scope. </a:t>
            </a:r>
            <a:endParaRPr lang="en-SG" dirty="0" smtClean="0"/>
          </a:p>
          <a:p>
            <a:r>
              <a:rPr lang="en-SG" dirty="0" smtClean="0"/>
              <a:t>The prototypes, </a:t>
            </a:r>
            <a:r>
              <a:rPr lang="en-SG" dirty="0"/>
              <a:t>however, should never </a:t>
            </a:r>
            <a:r>
              <a:rPr lang="en-SG" dirty="0" smtClean="0"/>
              <a:t>become </a:t>
            </a:r>
            <a:r>
              <a:rPr lang="en-SG" dirty="0"/>
              <a:t>the final </a:t>
            </a:r>
            <a:r>
              <a:rPr lang="en-SG" dirty="0" smtClean="0"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97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Development </a:t>
            </a:r>
            <a:r>
              <a:rPr lang="en-US" dirty="0"/>
              <a:t>L</a:t>
            </a:r>
            <a:r>
              <a:rPr lang="en-US" dirty="0" smtClean="0"/>
              <a:t>ife Cycle versus Software Life Cycle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96200" cy="390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0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Iterative and Incremental Development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1" y="1562759"/>
            <a:ext cx="6205539" cy="4838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92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Iterative and Incremental Development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 iterative and incremental development, the software system is built through a series of time-boxed development cycles—iterations—leading to tangible and testable additions to the overall system functionality—increments.</a:t>
            </a:r>
          </a:p>
          <a:p>
            <a:pPr lvl="1"/>
            <a:r>
              <a:rPr lang="en-SG" dirty="0"/>
              <a:t>This is an expedient model for building systems with initial ambiguity of scope and changing requirements.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0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2133600"/>
            <a:ext cx="2438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4659868"/>
            <a:ext cx="2438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 Implementation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572000" y="2502932"/>
            <a:ext cx="0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4572000" y="4191000"/>
            <a:ext cx="0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7800" y="3364468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species we called programmers</a:t>
            </a:r>
            <a:endParaRPr lang="en-US" i="1" dirty="0"/>
          </a:p>
        </p:txBody>
      </p:sp>
      <p:pic>
        <p:nvPicPr>
          <p:cNvPr id="10" name="Picture 2" descr="http://www.freevectors.me/wp-content/uploads/2013/08/programmer_preview-452x3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7" y="3048000"/>
            <a:ext cx="1338263" cy="99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71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The Agile Manifesto</a:t>
            </a:r>
            <a:endParaRPr lang="en-SG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52606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 smtClean="0"/>
              <a:t>“We </a:t>
            </a:r>
            <a:r>
              <a:rPr lang="en-SG" sz="2400" i="1" dirty="0"/>
              <a:t>are uncovering better ways of developing software by doing it and helping others do it. Through this work we have come to value:</a:t>
            </a:r>
            <a:endParaRPr lang="en-SG" sz="2400" dirty="0"/>
          </a:p>
          <a:p>
            <a:endParaRPr lang="en-SG" sz="2400" b="1" dirty="0" smtClean="0"/>
          </a:p>
          <a:p>
            <a:r>
              <a:rPr lang="en-SG" sz="2400" b="1" dirty="0" smtClean="0"/>
              <a:t>Individuals </a:t>
            </a:r>
            <a:r>
              <a:rPr lang="en-SG" sz="2400" b="1" dirty="0"/>
              <a:t>and interactions</a:t>
            </a:r>
            <a:r>
              <a:rPr lang="en-SG" sz="2400" dirty="0"/>
              <a:t> over Processes and tools</a:t>
            </a:r>
          </a:p>
          <a:p>
            <a:r>
              <a:rPr lang="en-SG" sz="2400" b="1" dirty="0"/>
              <a:t>Working software</a:t>
            </a:r>
            <a:r>
              <a:rPr lang="en-SG" sz="2400" dirty="0"/>
              <a:t> over Comprehensive documentation</a:t>
            </a:r>
          </a:p>
          <a:p>
            <a:r>
              <a:rPr lang="en-SG" sz="2400" b="1" dirty="0"/>
              <a:t>Customer collaboration</a:t>
            </a:r>
            <a:r>
              <a:rPr lang="en-SG" sz="2400" dirty="0"/>
              <a:t> over Contract negotiation</a:t>
            </a:r>
          </a:p>
          <a:p>
            <a:r>
              <a:rPr lang="en-SG" sz="2400" b="1" dirty="0"/>
              <a:t>Responding to change</a:t>
            </a:r>
            <a:r>
              <a:rPr lang="en-SG" sz="2400" dirty="0"/>
              <a:t> over Following a plan </a:t>
            </a:r>
            <a:endParaRPr lang="en-SG" sz="2400" dirty="0" smtClean="0"/>
          </a:p>
          <a:p>
            <a:endParaRPr lang="en-SG" sz="2400" i="1" dirty="0"/>
          </a:p>
          <a:p>
            <a:r>
              <a:rPr lang="en-SG" sz="2400" i="1" dirty="0" smtClean="0"/>
              <a:t>That </a:t>
            </a:r>
            <a:r>
              <a:rPr lang="en-SG" sz="2400" i="1" dirty="0"/>
              <a:t>is, while there is value in the items on the right, we value the items on the left </a:t>
            </a:r>
            <a:r>
              <a:rPr lang="en-SG" sz="2400" i="1" dirty="0" smtClean="0"/>
              <a:t>more” 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				</a:t>
            </a:r>
            <a:r>
              <a:rPr lang="en-US" sz="2400" i="1" dirty="0">
                <a:hlinkClick r:id="rId2"/>
              </a:rPr>
              <a:t>http://agilemanifesto.org</a:t>
            </a:r>
            <a:r>
              <a:rPr lang="en-US" sz="2400" i="1" dirty="0" smtClean="0">
                <a:hlinkClick r:id="rId2"/>
              </a:rPr>
              <a:t>/</a:t>
            </a:r>
            <a:r>
              <a:rPr lang="en-US" sz="2400" i="1" dirty="0" smtClean="0"/>
              <a:t>  </a:t>
            </a:r>
            <a:r>
              <a:rPr lang="en-SG" sz="2400" dirty="0" smtClean="0"/>
              <a:t>February </a:t>
            </a:r>
            <a:r>
              <a:rPr lang="en-SG" sz="2400" dirty="0"/>
              <a:t>2001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03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Customer </a:t>
            </a:r>
            <a:r>
              <a:rPr lang="en-US" sz="2000" dirty="0"/>
              <a:t>satisfaction by rapid delivery of useful software</a:t>
            </a:r>
          </a:p>
          <a:p>
            <a:r>
              <a:rPr lang="en-US" sz="2000" dirty="0"/>
              <a:t>Welcome changing requirements, even late in development</a:t>
            </a:r>
          </a:p>
          <a:p>
            <a:r>
              <a:rPr lang="en-US" sz="2000" dirty="0"/>
              <a:t>Working software is delivered frequently (weeks rather than months)</a:t>
            </a:r>
          </a:p>
          <a:p>
            <a:r>
              <a:rPr lang="en-US" sz="2000" dirty="0"/>
              <a:t>Close, daily cooperation between business people and developers</a:t>
            </a:r>
          </a:p>
          <a:p>
            <a:r>
              <a:rPr lang="en-US" sz="2000" dirty="0"/>
              <a:t>Projects are built around motivated individuals, who should be trusted</a:t>
            </a:r>
          </a:p>
          <a:p>
            <a:r>
              <a:rPr lang="en-US" sz="2000" dirty="0"/>
              <a:t>Face-to-face conversation is the best form of communication (co-location)</a:t>
            </a:r>
          </a:p>
          <a:p>
            <a:r>
              <a:rPr lang="en-US" sz="2000" dirty="0"/>
              <a:t>Working software is the principal measure of progress</a:t>
            </a:r>
          </a:p>
          <a:p>
            <a:r>
              <a:rPr lang="en-US" sz="2000" dirty="0"/>
              <a:t>Sustainable development, able to maintain a constant pace</a:t>
            </a:r>
          </a:p>
          <a:p>
            <a:r>
              <a:rPr lang="en-US" sz="2000" dirty="0"/>
              <a:t>Continuous attention to technical excellence and good design</a:t>
            </a:r>
          </a:p>
          <a:p>
            <a:r>
              <a:rPr lang="en-US" sz="2000" dirty="0"/>
              <a:t>Simplicity—the art of maximizing the amount of work not done—is essential</a:t>
            </a:r>
          </a:p>
          <a:p>
            <a:r>
              <a:rPr lang="en-US" sz="2000" dirty="0"/>
              <a:t>Self-organizing teams</a:t>
            </a:r>
          </a:p>
          <a:p>
            <a:r>
              <a:rPr lang="en-US" sz="2000" dirty="0"/>
              <a:t>Regular adaptation to changing </a:t>
            </a:r>
            <a:r>
              <a:rPr lang="en-US" sz="2000" dirty="0" smtClean="0"/>
              <a:t>circumstance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5709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2 (5 min)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a sense of the course project by now. If you don’t, please make sure you do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Read the Agile manifesto and principles and discuss with your team on what it means in terms of developing your project.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34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Agile Method?</a:t>
            </a:r>
            <a:endParaRPr lang="en-US" dirty="0"/>
          </a:p>
        </p:txBody>
      </p:sp>
      <p:pic>
        <p:nvPicPr>
          <p:cNvPr id="5" name="OJflDE6OaSc?rel=0&amp;controls=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51018" y="1447800"/>
            <a:ext cx="7496175" cy="421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8600" y="5943600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file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91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Method: Case Study</a:t>
            </a:r>
            <a:endParaRPr lang="en-US" dirty="0"/>
          </a:p>
        </p:txBody>
      </p:sp>
      <p:pic>
        <p:nvPicPr>
          <p:cNvPr id="4" name="-zDct5d2smY?rel=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77331" y="1447800"/>
            <a:ext cx="7857069" cy="441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8600" y="5943600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67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Method: Case Study</a:t>
            </a:r>
            <a:endParaRPr lang="en-US" dirty="0"/>
          </a:p>
        </p:txBody>
      </p:sp>
      <p:pic>
        <p:nvPicPr>
          <p:cNvPr id="5" name="N4NQ6rZiQ5Q?rel=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33400" y="1295400"/>
            <a:ext cx="8077200" cy="4543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6019800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file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52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3 (10 min)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a sense of the course project by now. If you don’t, please make sure you do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On the basis of what we have discussed so far, which methodology do you think would be suitable for developing your class project? Agree on some timeline on some milestones.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0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2514600" y="3048000"/>
            <a:ext cx="3962400" cy="1219200"/>
          </a:xfrm>
          <a:prstGeom prst="wedgeRoundRectCallout">
            <a:avLst>
              <a:gd name="adj1" fmla="val -41779"/>
              <a:gd name="adj2" fmla="val 59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terms of timeline, how we know how much effort and time a software development project needs?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50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 Equation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3884474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models basis was formed through analysis of productivity data collected from over 4000 modern day software development projects.</a:t>
            </a:r>
            <a:r>
              <a:rPr lang="en-US" baseline="30000" dirty="0">
                <a:hlinkClick r:id="rId2"/>
              </a:rPr>
              <a:t>[1]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software equation was derived from </a:t>
            </a:r>
            <a:r>
              <a:rPr lang="en-US" dirty="0" err="1"/>
              <a:t>thePutnam</a:t>
            </a:r>
            <a:r>
              <a:rPr lang="en-US" dirty="0"/>
              <a:t>-</a:t>
            </a:r>
            <a:r>
              <a:rPr lang="en-US" dirty="0" err="1"/>
              <a:t>Norden</a:t>
            </a:r>
            <a:r>
              <a:rPr lang="en-US" dirty="0"/>
              <a:t>-Rayleigh Curve which can be used to show the non-linear correlation between time to complete the project and applied human effort.</a:t>
            </a:r>
            <a:r>
              <a:rPr lang="en-US" baseline="30000" dirty="0">
                <a:hlinkClick r:id="rId3"/>
              </a:rPr>
              <a:t>[2]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6400" y="2209800"/>
                <a:ext cx="5999143" cy="1047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1/3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𝑆𝑖𝑧𝑒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𝑃𝑟𝑜𝑑𝑢𝑐𝑡𝑖𝑣𝑖𝑡𝑦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𝐸𝑓𝑓𝑜𝑟𝑡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1/3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𝑇𝑖𝑚𝑒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800" i="1">
                              <a:latin typeface="Cambria Math"/>
                            </a:rPr>
                            <m:t>/3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09800"/>
                <a:ext cx="5999143" cy="1047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045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effort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Effort: </a:t>
            </a:r>
            <a:r>
              <a:rPr lang="en-US" dirty="0" smtClean="0"/>
              <a:t>project </a:t>
            </a:r>
            <a:r>
              <a:rPr lang="en-US" dirty="0"/>
              <a:t>effort measured in person-months or </a:t>
            </a:r>
            <a:r>
              <a:rPr lang="en-US" dirty="0" smtClean="0"/>
              <a:t>person-years</a:t>
            </a:r>
          </a:p>
          <a:p>
            <a:r>
              <a:rPr lang="en-US" dirty="0" smtClean="0"/>
              <a:t>Size: a lines of code estimate for the project</a:t>
            </a:r>
          </a:p>
          <a:p>
            <a:r>
              <a:rPr lang="en-US" dirty="0" smtClean="0"/>
              <a:t>Time: length of project measured in months or years</a:t>
            </a:r>
          </a:p>
          <a:p>
            <a:r>
              <a:rPr lang="en-US" dirty="0" smtClean="0"/>
              <a:t>B: a </a:t>
            </a:r>
            <a:r>
              <a:rPr lang="en-US" dirty="0"/>
              <a:t>s</a:t>
            </a:r>
            <a:r>
              <a:rPr lang="en-US" dirty="0" smtClean="0"/>
              <a:t>pecial skills factor</a:t>
            </a:r>
          </a:p>
          <a:p>
            <a:r>
              <a:rPr lang="en-US" dirty="0" smtClean="0"/>
              <a:t>Productivity: a productivity parameter (depending on your team)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1828800"/>
                <a:ext cx="6182590" cy="1182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𝐸𝑓𝑓𝑜𝑟𝑡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</a:rPr>
                            <m:t>[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𝑆𝑖𝑧𝑒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𝑃𝑟𝑜𝑑𝑢𝑐𝑡𝑖𝑣𝑖𝑡𝑦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𝑇𝑖𝑚𝑒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en-US" sz="2800" i="1">
                              <a:latin typeface="Cambria Math"/>
                            </a:rPr>
                            <m:t>]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∗</m:t>
                      </m:r>
                      <m:r>
                        <a:rPr lang="en-US" sz="2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828800"/>
                <a:ext cx="6182590" cy="11828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28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Programmer’s Life</a:t>
            </a:r>
            <a:endParaRPr lang="en-US" dirty="0"/>
          </a:p>
        </p:txBody>
      </p:sp>
      <p:pic>
        <p:nvPicPr>
          <p:cNvPr id="2050" name="Picture 2" descr="http://www.candra.web.id/wp-content/uploads/2012/07/programm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8196"/>
            <a:ext cx="5029200" cy="473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882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the special skills factor, is related to the size of the product.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83925"/>
              </p:ext>
            </p:extLst>
          </p:nvPr>
        </p:nvGraphicFramePr>
        <p:xfrm>
          <a:off x="1600200" y="311912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Project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5-15K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50K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4301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from the collected productivity data supplies initial values for </a:t>
            </a:r>
            <a:r>
              <a:rPr lang="en-US" dirty="0" smtClean="0"/>
              <a:t>productivity </a:t>
            </a:r>
            <a:r>
              <a:rPr lang="en-US" dirty="0"/>
              <a:t>determined by the type of software being developed.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82689"/>
              </p:ext>
            </p:extLst>
          </p:nvPr>
        </p:nvGraphicFramePr>
        <p:xfrm>
          <a:off x="1600200" y="4013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Productivity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 time embedded software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Telecommunication software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Scientific software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system applications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2814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r>
              <a:rPr lang="en-US" dirty="0" smtClean="0"/>
              <a:t>What is the relationship before time and effort in the equation?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6400" y="1981200"/>
                <a:ext cx="5999143" cy="1047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1/3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𝑆𝑖𝑧𝑒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𝑃𝑟𝑜𝑑𝑢𝑐𝑡𝑖𝑣𝑖𝑡𝑦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𝐸𝑓𝑓𝑜𝑟𝑡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1/3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𝑇𝑖𝑚𝑒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800" i="1">
                              <a:latin typeface="Cambria Math"/>
                            </a:rPr>
                            <m:t>/3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981200"/>
                <a:ext cx="5999143" cy="10479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955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ime-Effort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0013"/>
            <a:ext cx="4711262" cy="458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413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ime-Effort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25" y="635495"/>
            <a:ext cx="5745537" cy="558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57345" y="1639614"/>
            <a:ext cx="1820918" cy="2270234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7345" y="3972915"/>
            <a:ext cx="1820918" cy="154502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882" y="5991573"/>
            <a:ext cx="2359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Impossible zones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8182" y="1639614"/>
            <a:ext cx="3149162" cy="2270234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7804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ime-Effort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25" y="635495"/>
            <a:ext cx="5745537" cy="558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8184" y="3972915"/>
            <a:ext cx="3137339" cy="154502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882" y="5991572"/>
            <a:ext cx="349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You can only operate here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57345" y="1639614"/>
            <a:ext cx="1820918" cy="2270234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57345" y="3972915"/>
            <a:ext cx="1820918" cy="154502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08182" y="1639614"/>
            <a:ext cx="3149162" cy="2270234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82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ime-Effort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25" y="635495"/>
            <a:ext cx="5745537" cy="558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8184" y="3972915"/>
            <a:ext cx="3137339" cy="154502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882" y="5991571"/>
            <a:ext cx="349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You can only operate here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1438" y="377068"/>
            <a:ext cx="15225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In case you have not noticed, this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is just an example. You do not have 15 months, not even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1</a:t>
            </a:r>
            <a:r>
              <a:rPr lang="en-US" sz="2400" b="1" dirty="0" smtClean="0">
                <a:solidFill>
                  <a:srgbClr val="0070C0"/>
                </a:solidFill>
              </a:rPr>
              <a:t>5 weeks!</a:t>
            </a:r>
          </a:p>
        </p:txBody>
      </p:sp>
      <p:sp>
        <p:nvSpPr>
          <p:cNvPr id="2" name="Oval 1"/>
          <p:cNvSpPr/>
          <p:nvPr/>
        </p:nvSpPr>
        <p:spPr>
          <a:xfrm>
            <a:off x="5096203" y="5517936"/>
            <a:ext cx="638504" cy="47363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734711" y="3001997"/>
            <a:ext cx="1886729" cy="25159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08182" y="1639614"/>
            <a:ext cx="3149162" cy="2270234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57345" y="1639614"/>
            <a:ext cx="1820918" cy="2270234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57345" y="3972915"/>
            <a:ext cx="1820918" cy="154502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893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18373"/>
            <a:ext cx="922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You can pour more effort into less time, but there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are limits … </a:t>
            </a:r>
            <a:r>
              <a:rPr lang="en-US" sz="3200" b="1" dirty="0" smtClean="0">
                <a:solidFill>
                  <a:prstClr val="black"/>
                </a:solidFill>
                <a:sym typeface="Wingdings" pitchFamily="2" charset="2"/>
              </a:rPr>
              <a:t></a:t>
            </a:r>
            <a:endParaRPr lang="en-SG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3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4 (10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Your project needs </a:t>
            </a:r>
            <a:r>
              <a:rPr lang="en-US" dirty="0"/>
              <a:t>to be completed in </a:t>
            </a:r>
            <a:r>
              <a:rPr lang="en-US" dirty="0" smtClean="0"/>
              <a:t>3 months. The </a:t>
            </a:r>
            <a:r>
              <a:rPr lang="en-US" dirty="0"/>
              <a:t>estimated </a:t>
            </a:r>
            <a:r>
              <a:rPr lang="en-US" dirty="0" smtClean="0"/>
              <a:t>size </a:t>
            </a:r>
            <a:r>
              <a:rPr lang="en-US" dirty="0"/>
              <a:t>of the system you are developing </a:t>
            </a:r>
            <a:r>
              <a:rPr lang="en-US" dirty="0" smtClean="0"/>
              <a:t>is </a:t>
            </a:r>
            <a:r>
              <a:rPr lang="en-US" dirty="0"/>
              <a:t>20,000 </a:t>
            </a:r>
            <a:r>
              <a:rPr lang="en-US" dirty="0" smtClean="0"/>
              <a:t>LOC. </a:t>
            </a:r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out how much effort </a:t>
            </a:r>
            <a:r>
              <a:rPr lang="en-US" dirty="0" smtClean="0"/>
              <a:t>your </a:t>
            </a:r>
            <a:r>
              <a:rPr lang="en-US" dirty="0"/>
              <a:t>team will need </a:t>
            </a:r>
            <a:r>
              <a:rPr lang="en-US" dirty="0" smtClean="0"/>
              <a:t>(assume productivity = 1200).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team members decide to take a </a:t>
            </a:r>
            <a:r>
              <a:rPr lang="en-US" dirty="0" smtClean="0"/>
              <a:t>break during recess week (0.25 month). Is it wise? </a:t>
            </a:r>
          </a:p>
          <a:p>
            <a:r>
              <a:rPr lang="en-US" dirty="0" smtClean="0"/>
              <a:t>Amongst </a:t>
            </a:r>
            <a:r>
              <a:rPr lang="en-US" dirty="0"/>
              <a:t>the following choices, select the measure(s) you feel are most appropriate for </a:t>
            </a:r>
            <a:r>
              <a:rPr lang="en-US" dirty="0" smtClean="0"/>
              <a:t>your team </a:t>
            </a:r>
            <a:r>
              <a:rPr lang="en-US" dirty="0"/>
              <a:t>to meet the original deadline </a:t>
            </a:r>
            <a:r>
              <a:rPr lang="en-US" i="1" dirty="0"/>
              <a:t>and </a:t>
            </a:r>
            <a:r>
              <a:rPr lang="en-US" dirty="0"/>
              <a:t>have the planned </a:t>
            </a:r>
            <a:r>
              <a:rPr lang="en-US" dirty="0" smtClean="0"/>
              <a:t>break. 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two new members to the team </a:t>
            </a:r>
            <a:r>
              <a:rPr lang="en-US" dirty="0" smtClean="0"/>
              <a:t>immediately?</a:t>
            </a:r>
            <a:endParaRPr lang="en-US" dirty="0"/>
          </a:p>
          <a:p>
            <a:pPr lvl="1"/>
            <a:r>
              <a:rPr lang="en-US" dirty="0" smtClean="0"/>
              <a:t>Every </a:t>
            </a:r>
            <a:r>
              <a:rPr lang="en-US" dirty="0"/>
              <a:t>member of the team work longer hours each </a:t>
            </a:r>
            <a:r>
              <a:rPr lang="en-US" dirty="0" smtClean="0"/>
              <a:t>day?</a:t>
            </a:r>
            <a:endParaRPr lang="en-US" dirty="0"/>
          </a:p>
          <a:p>
            <a:pPr lvl="1"/>
            <a:r>
              <a:rPr lang="en-US" dirty="0" smtClean="0"/>
              <a:t>Re-estimate </a:t>
            </a:r>
            <a:r>
              <a:rPr lang="en-US" dirty="0"/>
              <a:t>the size of the system to be lower than 20,000 </a:t>
            </a:r>
            <a:r>
              <a:rPr lang="en-US" dirty="0" smtClean="0"/>
              <a:t>LOC?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021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495800" cy="4525963"/>
          </a:xfrm>
        </p:spPr>
        <p:txBody>
          <a:bodyPr/>
          <a:lstStyle/>
          <a:p>
            <a:r>
              <a:rPr lang="en-SG" dirty="0"/>
              <a:t>Brooks, Frederick. P., Jr. (April 1987). "</a:t>
            </a:r>
            <a:r>
              <a:rPr lang="en-SG" b="1" dirty="0"/>
              <a:t>No Silver Bullet: Essence and Accidents of Software Engineering</a:t>
            </a:r>
            <a:r>
              <a:rPr lang="en-SG" dirty="0"/>
              <a:t>". Computer 20 (4): 10–19. </a:t>
            </a:r>
            <a:r>
              <a:rPr lang="en-SG" dirty="0" smtClean="0"/>
              <a:t>doi:10.1109/MC.1987.1663532</a:t>
            </a:r>
          </a:p>
          <a:p>
            <a:pPr lvl="1"/>
            <a:r>
              <a:rPr lang="en-SG" b="1" dirty="0">
                <a:hlinkClick r:id="rId2"/>
              </a:rPr>
              <a:t>http://</a:t>
            </a:r>
            <a:r>
              <a:rPr lang="en-SG" b="1" dirty="0" smtClean="0">
                <a:hlinkClick r:id="rId2"/>
              </a:rPr>
              <a:t>tinyurl.com/c682zju</a:t>
            </a:r>
            <a:r>
              <a:rPr lang="en-SG" b="1" dirty="0" smtClean="0"/>
              <a:t> </a:t>
            </a:r>
            <a:endParaRPr lang="en-SG" dirty="0" smtClean="0"/>
          </a:p>
          <a:p>
            <a:endParaRPr lang="en-SG" dirty="0" smtClean="0"/>
          </a:p>
          <a:p>
            <a:endParaRPr lang="en-SG" dirty="0"/>
          </a:p>
        </p:txBody>
      </p:sp>
      <p:pic>
        <p:nvPicPr>
          <p:cNvPr id="1026" name="Picture 2" descr="http://www.computerhistory.org/fellowawards/media/img/fellows/2001_frederick_broo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0"/>
            <a:ext cx="2438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8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Just Coding Skills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81200"/>
            <a:ext cx="3124200" cy="302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1400" y="5066208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 Skills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828800" y="5220792"/>
            <a:ext cx="1524000" cy="113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23661" y="5257800"/>
            <a:ext cx="170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 we are 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02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Datta, Subhajit , 2010. Software Engineering: Concepts and Applications. Oxford University Press. (ISBN </a:t>
            </a:r>
            <a:r>
              <a:rPr lang="en-SG" dirty="0" smtClean="0"/>
              <a:t>978-0-19-569656-1)</a:t>
            </a:r>
          </a:p>
          <a:p>
            <a:r>
              <a:rPr lang="en-SG" dirty="0" smtClean="0"/>
              <a:t>Ulrich</a:t>
            </a:r>
            <a:r>
              <a:rPr lang="en-SG" dirty="0"/>
              <a:t>, Karl T. </a:t>
            </a:r>
            <a:r>
              <a:rPr lang="en-SG" dirty="0" smtClean="0"/>
              <a:t>, 2011</a:t>
            </a:r>
            <a:r>
              <a:rPr lang="en-SG" dirty="0"/>
              <a:t>. Design: Creation of Artifacts in Society. University of Pennsylvania. (ISBN 978-0-9836487-0-3</a:t>
            </a:r>
            <a:r>
              <a:rPr lang="en-SG" dirty="0" smtClean="0"/>
              <a:t>)</a:t>
            </a:r>
          </a:p>
          <a:p>
            <a:r>
              <a:rPr lang="en-US" dirty="0" smtClean="0"/>
              <a:t>Brooks, Frederick P. , 2010. The Design of Design: Essays from a Computer Scientist. </a:t>
            </a:r>
            <a:r>
              <a:rPr lang="en-SG" dirty="0"/>
              <a:t>Addison-Wesley </a:t>
            </a:r>
            <a:r>
              <a:rPr lang="en-SG" dirty="0" smtClean="0"/>
              <a:t>Professional. </a:t>
            </a:r>
            <a:r>
              <a:rPr lang="en-SG" dirty="0"/>
              <a:t>(ISBN - </a:t>
            </a:r>
            <a:r>
              <a:rPr lang="en-SG" dirty="0" smtClean="0"/>
              <a:t>978-0201362985)</a:t>
            </a:r>
          </a:p>
          <a:p>
            <a:r>
              <a:rPr lang="en-SG" dirty="0"/>
              <a:t>Putnam, Lawrence H.; Ware Myers (2003). </a:t>
            </a:r>
            <a:r>
              <a:rPr lang="en-SG" i="1" dirty="0"/>
              <a:t>Five core metrics : the intelligence behind successful software management</a:t>
            </a:r>
            <a:r>
              <a:rPr lang="en-SG" dirty="0"/>
              <a:t>. Dorset House Publishing. </a:t>
            </a:r>
            <a:r>
              <a:rPr lang="en-SG" dirty="0" smtClean="0"/>
              <a:t>(ISBN</a:t>
            </a:r>
            <a:r>
              <a:rPr lang="en-SG" dirty="0"/>
              <a:t> 0-932633-55-2</a:t>
            </a:r>
            <a:r>
              <a:rPr lang="en-SG" dirty="0" smtClean="0"/>
              <a:t>.) </a:t>
            </a:r>
            <a:endParaRPr lang="en-SG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974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and discuss with your group on what your App is going to be.</a:t>
            </a:r>
          </a:p>
          <a:p>
            <a:r>
              <a:rPr lang="en-US" dirty="0"/>
              <a:t>Meet and discuss with your group on </a:t>
            </a:r>
            <a:r>
              <a:rPr lang="en-US" dirty="0" smtClean="0"/>
              <a:t>how you plan to finish the project within </a:t>
            </a:r>
            <a:r>
              <a:rPr lang="en-US" smtClean="0"/>
              <a:t>the deadline.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3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Questions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we worried about methodologies?</a:t>
            </a:r>
          </a:p>
          <a:p>
            <a:r>
              <a:rPr lang="en-US" dirty="0" smtClean="0"/>
              <a:t>What is the software development life cycle (SDLC)?</a:t>
            </a:r>
          </a:p>
          <a:p>
            <a:r>
              <a:rPr lang="en-US" dirty="0" smtClean="0"/>
              <a:t>What are the different software development methodologies?</a:t>
            </a:r>
          </a:p>
          <a:p>
            <a:r>
              <a:rPr lang="en-US" dirty="0" smtClean="0"/>
              <a:t>How to choose one methodology over another?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3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4495800"/>
            <a:ext cx="81312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/>
              <a:t>“If you want to build a ship, don’t drum up the men to gather wood, divide the </a:t>
            </a:r>
            <a:r>
              <a:rPr lang="en-SG" sz="2800" i="1" dirty="0" smtClean="0"/>
              <a:t>work </a:t>
            </a:r>
            <a:r>
              <a:rPr lang="en-SG" sz="2800" i="1" dirty="0"/>
              <a:t>and give orders. Instead, teach them to yearn for the vast and endless sea.”</a:t>
            </a:r>
          </a:p>
          <a:p>
            <a:r>
              <a:rPr lang="en-SG" sz="2800" dirty="0" smtClean="0"/>
              <a:t>				—</a:t>
            </a:r>
            <a:r>
              <a:rPr lang="en-SG" sz="2800" dirty="0"/>
              <a:t>Antoine de Saint-Exupery</a:t>
            </a:r>
          </a:p>
        </p:txBody>
      </p:sp>
      <p:pic>
        <p:nvPicPr>
          <p:cNvPr id="5122" name="Picture 2" descr="C:\s_sutd\photos_videos_sutd\photos_rush_plus_select_sutd\20130907_Bintan_2\select\20130907_0936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447806"/>
            <a:ext cx="9144000" cy="22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87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and cas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743607"/>
            <a:ext cx="5226243" cy="535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5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8930</TotalTime>
  <Words>1701</Words>
  <Application>Microsoft Office PowerPoint</Application>
  <PresentationFormat>On-screen Show (4:3)</PresentationFormat>
  <Paragraphs>262</Paragraphs>
  <Slides>61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Cambria Math</vt:lpstr>
      <vt:lpstr>Wingdings</vt:lpstr>
      <vt:lpstr>Office Theme</vt:lpstr>
      <vt:lpstr>50.003: Elements of Software Construction</vt:lpstr>
      <vt:lpstr>Plan for the Week</vt:lpstr>
      <vt:lpstr>Software Engineering</vt:lpstr>
      <vt:lpstr>Software Engineering</vt:lpstr>
      <vt:lpstr>A Programmer’s Life</vt:lpstr>
      <vt:lpstr>More Than Just Coding Skills</vt:lpstr>
      <vt:lpstr>The Big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Than Just Coding Skills</vt:lpstr>
      <vt:lpstr>Discussion</vt:lpstr>
      <vt:lpstr>Methodologies</vt:lpstr>
      <vt:lpstr>CABTAB</vt:lpstr>
      <vt:lpstr>Software development life cycle (SDLC)</vt:lpstr>
      <vt:lpstr>Requirements</vt:lpstr>
      <vt:lpstr>Requirements</vt:lpstr>
      <vt:lpstr>Analysis</vt:lpstr>
      <vt:lpstr>Analysis</vt:lpstr>
      <vt:lpstr>Design</vt:lpstr>
      <vt:lpstr>Design</vt:lpstr>
      <vt:lpstr>Implementation</vt:lpstr>
      <vt:lpstr>Implementation</vt:lpstr>
      <vt:lpstr>Testing</vt:lpstr>
      <vt:lpstr>Test</vt:lpstr>
      <vt:lpstr>Waterfall model</vt:lpstr>
      <vt:lpstr>Waterfall model</vt:lpstr>
      <vt:lpstr>Waterfall Model: Problems</vt:lpstr>
      <vt:lpstr>Waterfall Model</vt:lpstr>
      <vt:lpstr>Cohort Exercise I (10 min)</vt:lpstr>
      <vt:lpstr>Rapid Prototyping</vt:lpstr>
      <vt:lpstr>Rapid Prototyping</vt:lpstr>
      <vt:lpstr>Software Development Life Cycle versus Software Life Cycle</vt:lpstr>
      <vt:lpstr>Iterative and Incremental Development</vt:lpstr>
      <vt:lpstr>Iterative and Incremental Development</vt:lpstr>
      <vt:lpstr>The Agile Manifesto</vt:lpstr>
      <vt:lpstr>12 Agile Principles</vt:lpstr>
      <vt:lpstr>Cohort Exercise 2 (5 min)</vt:lpstr>
      <vt:lpstr>What is the Agile Method?</vt:lpstr>
      <vt:lpstr>Agile Method: Case Study</vt:lpstr>
      <vt:lpstr>Agile Method: Case Study</vt:lpstr>
      <vt:lpstr>Cohort Exercise 3 (10 min)</vt:lpstr>
      <vt:lpstr>PowerPoint Presentation</vt:lpstr>
      <vt:lpstr>The Software Equation</vt:lpstr>
      <vt:lpstr>Solving for effort</vt:lpstr>
      <vt:lpstr>Defining B</vt:lpstr>
      <vt:lpstr>Defining Productivity</vt:lpstr>
      <vt:lpstr>Quick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Cohort Exercise 4 (10 min)</vt:lpstr>
      <vt:lpstr>This week’s reading</vt:lpstr>
      <vt:lpstr>References</vt:lpstr>
      <vt:lpstr>Homework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50.003 Elements of Software Construction</dc:title>
  <dc:creator>sunjun</dc:creator>
  <cp:lastModifiedBy>Sun Jun</cp:lastModifiedBy>
  <cp:revision>765</cp:revision>
  <dcterms:created xsi:type="dcterms:W3CDTF">2013-10-21T04:57:03Z</dcterms:created>
  <dcterms:modified xsi:type="dcterms:W3CDTF">2016-01-26T02:17:13Z</dcterms:modified>
</cp:coreProperties>
</file>