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13" r:id="rId2"/>
    <p:sldId id="285" r:id="rId3"/>
    <p:sldId id="257" r:id="rId4"/>
    <p:sldId id="258" r:id="rId5"/>
    <p:sldId id="259" r:id="rId6"/>
    <p:sldId id="260" r:id="rId7"/>
    <p:sldId id="261" r:id="rId8"/>
    <p:sldId id="267" r:id="rId9"/>
    <p:sldId id="262" r:id="rId10"/>
    <p:sldId id="263" r:id="rId11"/>
    <p:sldId id="264" r:id="rId12"/>
    <p:sldId id="265" r:id="rId13"/>
    <p:sldId id="266" r:id="rId14"/>
    <p:sldId id="268" r:id="rId15"/>
    <p:sldId id="269" r:id="rId16"/>
    <p:sldId id="270" r:id="rId17"/>
    <p:sldId id="271" r:id="rId18"/>
    <p:sldId id="288" r:id="rId19"/>
    <p:sldId id="272" r:id="rId20"/>
    <p:sldId id="307" r:id="rId21"/>
    <p:sldId id="308" r:id="rId22"/>
    <p:sldId id="309" r:id="rId23"/>
    <p:sldId id="310" r:id="rId24"/>
    <p:sldId id="314" r:id="rId25"/>
    <p:sldId id="31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86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A76679-CBDF-4D79-88D4-2293BEDFB9ED}" type="datetimeFigureOut">
              <a:rPr lang="en-US" smtClean="0"/>
              <a:t>3/27/2016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175D5A-4507-4306-AE9E-3AD7A2B8EF95}" type="slidenum">
              <a:rPr lang="en-US" smtClean="0"/>
              <a:t>‹#›</a:t>
            </a:fld>
            <a:endParaRPr lang="en-US"/>
          </a:p>
        </p:txBody>
      </p:sp>
    </p:spTree>
    <p:extLst>
      <p:ext uri="{BB962C8B-B14F-4D97-AF65-F5344CB8AC3E}">
        <p14:creationId xmlns:p14="http://schemas.microsoft.com/office/powerpoint/2010/main" val="2107516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50.003: Elements of Software Construction</a:t>
            </a:r>
            <a:endParaRPr lang="en-SG" dirty="0"/>
          </a:p>
        </p:txBody>
      </p:sp>
      <p:sp>
        <p:nvSpPr>
          <p:cNvPr id="3" name="Subtitle 2"/>
          <p:cNvSpPr>
            <a:spLocks noGrp="1"/>
          </p:cNvSpPr>
          <p:nvPr>
            <p:ph type="subTitle" idx="1"/>
          </p:nvPr>
        </p:nvSpPr>
        <p:spPr/>
        <p:txBody>
          <a:bodyPr/>
          <a:lstStyle/>
          <a:p>
            <a:r>
              <a:rPr lang="en-US" dirty="0"/>
              <a:t>Week 10</a:t>
            </a:r>
          </a:p>
          <a:p>
            <a:r>
              <a:rPr lang="en-US" dirty="0"/>
              <a:t>Thread Pool</a:t>
            </a:r>
            <a:endParaRPr lang="en-SG" i="1" dirty="0"/>
          </a:p>
        </p:txBody>
      </p:sp>
    </p:spTree>
    <p:extLst>
      <p:ext uri="{BB962C8B-B14F-4D97-AF65-F5344CB8AC3E}">
        <p14:creationId xmlns:p14="http://schemas.microsoft.com/office/powerpoint/2010/main" val="199106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Executor Framework</a:t>
            </a:r>
          </a:p>
        </p:txBody>
      </p:sp>
      <p:sp>
        <p:nvSpPr>
          <p:cNvPr id="3" name="Content Placeholder 2"/>
          <p:cNvSpPr>
            <a:spLocks noGrp="1"/>
          </p:cNvSpPr>
          <p:nvPr>
            <p:ph idx="1"/>
          </p:nvPr>
        </p:nvSpPr>
        <p:spPr/>
        <p:txBody>
          <a:bodyPr/>
          <a:lstStyle/>
          <a:p>
            <a:r>
              <a:rPr lang="en-US" dirty="0"/>
              <a:t>Single thread</a:t>
            </a:r>
          </a:p>
          <a:p>
            <a:pPr lvl="1"/>
            <a:r>
              <a:rPr lang="en-US" dirty="0"/>
              <a:t>poor responsiveness and throughput</a:t>
            </a:r>
          </a:p>
          <a:p>
            <a:r>
              <a:rPr lang="en-US" dirty="0"/>
              <a:t>Thread-per-task</a:t>
            </a:r>
          </a:p>
          <a:p>
            <a:pPr lvl="1"/>
            <a:r>
              <a:rPr lang="en-US" dirty="0"/>
              <a:t>Poor resource management (consider a deny of service attack)</a:t>
            </a:r>
          </a:p>
          <a:p>
            <a:r>
              <a:rPr lang="en-US" dirty="0"/>
              <a:t>The executor framework offers flexible thread pool management</a:t>
            </a:r>
          </a:p>
        </p:txBody>
      </p:sp>
    </p:spTree>
    <p:extLst>
      <p:ext uri="{BB962C8B-B14F-4D97-AF65-F5344CB8AC3E}">
        <p14:creationId xmlns:p14="http://schemas.microsoft.com/office/powerpoint/2010/main" val="3045368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Executor</a:t>
            </a:r>
          </a:p>
        </p:txBody>
      </p:sp>
      <p:sp>
        <p:nvSpPr>
          <p:cNvPr id="3" name="Content Placeholder 2"/>
          <p:cNvSpPr>
            <a:spLocks noGrp="1"/>
          </p:cNvSpPr>
          <p:nvPr>
            <p:ph idx="1"/>
          </p:nvPr>
        </p:nvSpPr>
        <p:spPr/>
        <p:txBody>
          <a:bodyPr/>
          <a:lstStyle/>
          <a:p>
            <a:endParaRPr lang="en-US" dirty="0"/>
          </a:p>
          <a:p>
            <a:endParaRPr lang="en-US" dirty="0"/>
          </a:p>
          <a:p>
            <a:r>
              <a:rPr lang="en-US" dirty="0"/>
              <a:t>Executor provides a standard means of decoupling task submission from task execution.</a:t>
            </a:r>
          </a:p>
          <a:p>
            <a:pPr lvl="1"/>
            <a:r>
              <a:rPr lang="en-US" dirty="0"/>
              <a:t>The Runnable is the task itself.</a:t>
            </a:r>
          </a:p>
          <a:p>
            <a:pPr lvl="1"/>
            <a:r>
              <a:rPr lang="en-US" dirty="0"/>
              <a:t>The method execute defines how it is executed.</a:t>
            </a:r>
          </a:p>
        </p:txBody>
      </p:sp>
      <p:sp>
        <p:nvSpPr>
          <p:cNvPr id="4" name="TextBox 3"/>
          <p:cNvSpPr txBox="1"/>
          <p:nvPr/>
        </p:nvSpPr>
        <p:spPr>
          <a:xfrm>
            <a:off x="2590800" y="1600200"/>
            <a:ext cx="3835794" cy="923330"/>
          </a:xfrm>
          <a:prstGeom prst="rect">
            <a:avLst/>
          </a:prstGeom>
          <a:noFill/>
        </p:spPr>
        <p:txBody>
          <a:bodyPr wrap="none" rtlCol="0">
            <a:spAutoFit/>
          </a:bodyPr>
          <a:lstStyle/>
          <a:p>
            <a:r>
              <a:rPr lang="en-US" i="1" dirty="0"/>
              <a:t>public interface Executor {</a:t>
            </a:r>
          </a:p>
          <a:p>
            <a:r>
              <a:rPr lang="en-US" i="1" dirty="0"/>
              <a:t>       void execute (Runnable command);</a:t>
            </a:r>
          </a:p>
          <a:p>
            <a:r>
              <a:rPr lang="en-US" i="1" dirty="0"/>
              <a:t>}</a:t>
            </a:r>
          </a:p>
        </p:txBody>
      </p:sp>
      <p:sp>
        <p:nvSpPr>
          <p:cNvPr id="5" name="TextBox 4"/>
          <p:cNvSpPr txBox="1"/>
          <p:nvPr/>
        </p:nvSpPr>
        <p:spPr>
          <a:xfrm>
            <a:off x="2667857" y="5633381"/>
            <a:ext cx="335194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Example: ExecutorWebServer.java</a:t>
            </a:r>
          </a:p>
        </p:txBody>
      </p:sp>
    </p:spTree>
    <p:extLst>
      <p:ext uri="{BB962C8B-B14F-4D97-AF65-F5344CB8AC3E}">
        <p14:creationId xmlns:p14="http://schemas.microsoft.com/office/powerpoint/2010/main" val="1792315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Policy</a:t>
            </a:r>
          </a:p>
        </p:txBody>
      </p:sp>
      <p:sp>
        <p:nvSpPr>
          <p:cNvPr id="3" name="Content Placeholder 2"/>
          <p:cNvSpPr>
            <a:spLocks noGrp="1"/>
          </p:cNvSpPr>
          <p:nvPr>
            <p:ph idx="1"/>
          </p:nvPr>
        </p:nvSpPr>
        <p:spPr/>
        <p:txBody>
          <a:bodyPr>
            <a:normAutofit fontScale="92500" lnSpcReduction="10000"/>
          </a:bodyPr>
          <a:lstStyle/>
          <a:p>
            <a:r>
              <a:rPr lang="en-US" sz="2600" dirty="0"/>
              <a:t>Decoupling submission from execution is that it lets you specify the execution policy for a given class of tasks.</a:t>
            </a:r>
          </a:p>
          <a:p>
            <a:pPr lvl="1"/>
            <a:r>
              <a:rPr lang="en-US" sz="2600" dirty="0"/>
              <a:t>In what thread will tasks be executed?</a:t>
            </a:r>
          </a:p>
          <a:p>
            <a:pPr lvl="1"/>
            <a:r>
              <a:rPr lang="en-US" sz="2600" dirty="0"/>
              <a:t>In what order should tasks be executed (FIFO)?</a:t>
            </a:r>
          </a:p>
          <a:p>
            <a:pPr lvl="1"/>
            <a:r>
              <a:rPr lang="en-US" sz="2600" dirty="0"/>
              <a:t>How many tasks may execute concurrently?</a:t>
            </a:r>
          </a:p>
          <a:p>
            <a:pPr lvl="1"/>
            <a:r>
              <a:rPr lang="en-US" sz="2600" dirty="0"/>
              <a:t>How many tasks may be queued pending execution?</a:t>
            </a:r>
          </a:p>
          <a:p>
            <a:pPr lvl="1"/>
            <a:r>
              <a:rPr lang="en-US" sz="2600" dirty="0"/>
              <a:t>If a task has to be rejected because the system is overloaded, which task should be selected and how the application be notified?</a:t>
            </a:r>
          </a:p>
          <a:p>
            <a:pPr lvl="1"/>
            <a:r>
              <a:rPr lang="en-US" sz="2600" dirty="0"/>
              <a:t>What actions should be taken before or after executing a task?</a:t>
            </a:r>
          </a:p>
        </p:txBody>
      </p:sp>
      <p:sp>
        <p:nvSpPr>
          <p:cNvPr id="4" name="TextBox 3"/>
          <p:cNvSpPr txBox="1"/>
          <p:nvPr/>
        </p:nvSpPr>
        <p:spPr>
          <a:xfrm>
            <a:off x="2437036" y="5486400"/>
            <a:ext cx="3811364"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Example:</a:t>
            </a:r>
          </a:p>
          <a:p>
            <a:r>
              <a:rPr lang="en-US" dirty="0"/>
              <a:t>SequentialExecutorWebServer.java</a:t>
            </a:r>
          </a:p>
          <a:p>
            <a:r>
              <a:rPr lang="en-US" dirty="0"/>
              <a:t>ThreadPerTaskExecutorWebServer.java</a:t>
            </a:r>
          </a:p>
        </p:txBody>
      </p:sp>
    </p:spTree>
    <p:extLst>
      <p:ext uri="{BB962C8B-B14F-4D97-AF65-F5344CB8AC3E}">
        <p14:creationId xmlns:p14="http://schemas.microsoft.com/office/powerpoint/2010/main" val="2913092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Pools</a:t>
            </a:r>
          </a:p>
        </p:txBody>
      </p:sp>
      <p:sp>
        <p:nvSpPr>
          <p:cNvPr id="5" name="TextBox 4"/>
          <p:cNvSpPr txBox="1"/>
          <p:nvPr/>
        </p:nvSpPr>
        <p:spPr>
          <a:xfrm>
            <a:off x="1558788" y="1805478"/>
            <a:ext cx="651012" cy="369332"/>
          </a:xfrm>
          <a:prstGeom prst="rect">
            <a:avLst/>
          </a:prstGeom>
          <a:noFill/>
        </p:spPr>
        <p:txBody>
          <a:bodyPr wrap="none" rtlCol="0">
            <a:spAutoFit/>
          </a:bodyPr>
          <a:lstStyle/>
          <a:p>
            <a:r>
              <a:rPr lang="en-US" dirty="0"/>
              <a:t>tasks</a:t>
            </a:r>
          </a:p>
        </p:txBody>
      </p:sp>
      <p:sp>
        <p:nvSpPr>
          <p:cNvPr id="4" name="Rounded Rectangle 3"/>
          <p:cNvSpPr/>
          <p:nvPr/>
        </p:nvSpPr>
        <p:spPr>
          <a:xfrm>
            <a:off x="733245" y="2174810"/>
            <a:ext cx="2400300" cy="2745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62224" y="310929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207839" y="245445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39928" y="341858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07839" y="373691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54228" y="30616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561763" y="366301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76063" y="33981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160647" y="279141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44100" y="407780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679081" y="1805478"/>
            <a:ext cx="1279709" cy="369332"/>
          </a:xfrm>
          <a:prstGeom prst="rect">
            <a:avLst/>
          </a:prstGeom>
          <a:noFill/>
        </p:spPr>
        <p:txBody>
          <a:bodyPr wrap="none" rtlCol="0">
            <a:spAutoFit/>
          </a:bodyPr>
          <a:lstStyle/>
          <a:p>
            <a:r>
              <a:rPr lang="en-US" dirty="0"/>
              <a:t>thread pool</a:t>
            </a:r>
          </a:p>
        </p:txBody>
      </p:sp>
      <p:sp>
        <p:nvSpPr>
          <p:cNvPr id="17" name="Rounded Rectangle 16"/>
          <p:cNvSpPr/>
          <p:nvPr/>
        </p:nvSpPr>
        <p:spPr>
          <a:xfrm>
            <a:off x="6123747" y="2174810"/>
            <a:ext cx="2286000" cy="2745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6930231" y="3117152"/>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6400800" y="267781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7404684" y="2679886"/>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6412732" y="313708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6906367" y="267988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6424234" y="3620936"/>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a:off x="6424234" y="411065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p:cNvSpPr/>
          <p:nvPr/>
        </p:nvSpPr>
        <p:spPr>
          <a:xfrm>
            <a:off x="6930231" y="359562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7418766" y="359428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7888403" y="2658874"/>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7404684" y="3080974"/>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6930231" y="4110652"/>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7888403" y="307266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a:stCxn id="63" idx="3"/>
            <a:endCxn id="17" idx="1"/>
          </p:cNvCxnSpPr>
          <p:nvPr/>
        </p:nvCxnSpPr>
        <p:spPr>
          <a:xfrm>
            <a:off x="4419600" y="3547447"/>
            <a:ext cx="170414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696002" y="2860298"/>
            <a:ext cx="1151341" cy="646331"/>
          </a:xfrm>
          <a:prstGeom prst="rect">
            <a:avLst/>
          </a:prstGeom>
          <a:noFill/>
        </p:spPr>
        <p:txBody>
          <a:bodyPr wrap="none" rtlCol="0">
            <a:spAutoFit/>
          </a:bodyPr>
          <a:lstStyle/>
          <a:p>
            <a:r>
              <a:rPr lang="en-US" dirty="0"/>
              <a:t>execution </a:t>
            </a:r>
          </a:p>
          <a:p>
            <a:r>
              <a:rPr lang="en-US" dirty="0"/>
              <a:t>policy</a:t>
            </a:r>
          </a:p>
        </p:txBody>
      </p:sp>
      <p:sp>
        <p:nvSpPr>
          <p:cNvPr id="45" name="TextBox 44"/>
          <p:cNvSpPr txBox="1"/>
          <p:nvPr/>
        </p:nvSpPr>
        <p:spPr>
          <a:xfrm>
            <a:off x="930793" y="5381609"/>
            <a:ext cx="2774670" cy="646331"/>
          </a:xfrm>
          <a:prstGeom prst="rect">
            <a:avLst/>
          </a:prstGeom>
          <a:noFill/>
        </p:spPr>
        <p:txBody>
          <a:bodyPr wrap="none" rtlCol="0">
            <a:spAutoFit/>
          </a:bodyPr>
          <a:lstStyle/>
          <a:p>
            <a:r>
              <a:rPr lang="en-US" dirty="0"/>
              <a:t>define as Runnable of each </a:t>
            </a:r>
          </a:p>
          <a:p>
            <a:r>
              <a:rPr lang="en-US" dirty="0"/>
              <a:t>Executor object </a:t>
            </a:r>
          </a:p>
        </p:txBody>
      </p:sp>
      <p:cxnSp>
        <p:nvCxnSpPr>
          <p:cNvPr id="47" name="Straight Arrow Connector 46"/>
          <p:cNvCxnSpPr>
            <a:stCxn id="11" idx="4"/>
            <a:endCxn id="45" idx="0"/>
          </p:cNvCxnSpPr>
          <p:nvPr/>
        </p:nvCxnSpPr>
        <p:spPr>
          <a:xfrm>
            <a:off x="1322139" y="3965510"/>
            <a:ext cx="995989" cy="14160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114800" y="5257800"/>
            <a:ext cx="2251514" cy="646331"/>
          </a:xfrm>
          <a:prstGeom prst="rect">
            <a:avLst/>
          </a:prstGeom>
          <a:noFill/>
        </p:spPr>
        <p:txBody>
          <a:bodyPr wrap="none" rtlCol="0">
            <a:spAutoFit/>
          </a:bodyPr>
          <a:lstStyle/>
          <a:p>
            <a:r>
              <a:rPr lang="en-US" dirty="0"/>
              <a:t>Define in Execute() of </a:t>
            </a:r>
          </a:p>
          <a:p>
            <a:r>
              <a:rPr lang="en-US" dirty="0"/>
              <a:t>the executor class</a:t>
            </a:r>
          </a:p>
        </p:txBody>
      </p:sp>
      <p:cxnSp>
        <p:nvCxnSpPr>
          <p:cNvPr id="50" name="Straight Arrow Connector 49"/>
          <p:cNvCxnSpPr>
            <a:stCxn id="44" idx="2"/>
            <a:endCxn id="48" idx="0"/>
          </p:cNvCxnSpPr>
          <p:nvPr/>
        </p:nvCxnSpPr>
        <p:spPr>
          <a:xfrm flipH="1">
            <a:off x="5240557" y="3506629"/>
            <a:ext cx="31116" cy="17511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3124200" y="3337897"/>
            <a:ext cx="129540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p:cNvCxnSpPr>
            <a:stCxn id="4" idx="3"/>
          </p:cNvCxnSpPr>
          <p:nvPr/>
        </p:nvCxnSpPr>
        <p:spPr>
          <a:xfrm>
            <a:off x="3133545" y="3547447"/>
            <a:ext cx="9812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124200" y="2971800"/>
            <a:ext cx="1981200" cy="369332"/>
          </a:xfrm>
          <a:prstGeom prst="rect">
            <a:avLst/>
          </a:prstGeom>
          <a:noFill/>
        </p:spPr>
        <p:txBody>
          <a:bodyPr wrap="square" rtlCol="0">
            <a:spAutoFit/>
          </a:bodyPr>
          <a:lstStyle/>
          <a:p>
            <a:r>
              <a:rPr lang="en-US" dirty="0"/>
              <a:t>task queue</a:t>
            </a:r>
          </a:p>
        </p:txBody>
      </p:sp>
      <p:sp>
        <p:nvSpPr>
          <p:cNvPr id="71" name="Oval 70"/>
          <p:cNvSpPr/>
          <p:nvPr/>
        </p:nvSpPr>
        <p:spPr>
          <a:xfrm>
            <a:off x="4000500" y="34383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3679005" y="34383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3343235" y="344078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021542" y="344277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p:cNvSpPr/>
          <p:nvPr/>
        </p:nvSpPr>
        <p:spPr>
          <a:xfrm>
            <a:off x="7418766" y="4093851"/>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p:cNvSpPr/>
          <p:nvPr/>
        </p:nvSpPr>
        <p:spPr>
          <a:xfrm>
            <a:off x="7888403" y="4110650"/>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p:cNvSpPr/>
          <p:nvPr/>
        </p:nvSpPr>
        <p:spPr>
          <a:xfrm>
            <a:off x="7888403" y="361310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184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Thread Pools</a:t>
            </a:r>
          </a:p>
        </p:txBody>
      </p:sp>
      <p:sp>
        <p:nvSpPr>
          <p:cNvPr id="3" name="Content Placeholder 2"/>
          <p:cNvSpPr>
            <a:spLocks noGrp="1"/>
          </p:cNvSpPr>
          <p:nvPr>
            <p:ph idx="1"/>
          </p:nvPr>
        </p:nvSpPr>
        <p:spPr/>
        <p:txBody>
          <a:bodyPr>
            <a:normAutofit/>
          </a:bodyPr>
          <a:lstStyle/>
          <a:p>
            <a:r>
              <a:rPr lang="en-US" dirty="0"/>
              <a:t>Reusing an existing thread; reduce thread creation and teardown costs.</a:t>
            </a:r>
          </a:p>
          <a:p>
            <a:r>
              <a:rPr lang="en-US" dirty="0"/>
              <a:t>No latency associated with thread creation; improves responsiveness. </a:t>
            </a:r>
          </a:p>
        </p:txBody>
      </p:sp>
      <p:sp>
        <p:nvSpPr>
          <p:cNvPr id="4" name="TextBox 3"/>
          <p:cNvSpPr txBox="1"/>
          <p:nvPr/>
        </p:nvSpPr>
        <p:spPr>
          <a:xfrm>
            <a:off x="685800" y="4625348"/>
            <a:ext cx="7772449"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By properly tuning the size of the thread pool, you can have enough threads </a:t>
            </a:r>
          </a:p>
          <a:p>
            <a:r>
              <a:rPr lang="en-US" dirty="0"/>
              <a:t>to keep the processors busy while not having so many that your application </a:t>
            </a:r>
          </a:p>
          <a:p>
            <a:r>
              <a:rPr lang="en-US" dirty="0"/>
              <a:t>runs out of memory or thrashes due to competition among threads for resources</a:t>
            </a:r>
          </a:p>
        </p:txBody>
      </p:sp>
    </p:spTree>
    <p:extLst>
      <p:ext uri="{BB962C8B-B14F-4D97-AF65-F5344CB8AC3E}">
        <p14:creationId xmlns:p14="http://schemas.microsoft.com/office/powerpoint/2010/main" val="4006843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Pool Implementations</a:t>
            </a:r>
          </a:p>
        </p:txBody>
      </p:sp>
      <p:sp>
        <p:nvSpPr>
          <p:cNvPr id="3" name="Content Placeholder 2"/>
          <p:cNvSpPr>
            <a:spLocks noGrp="1"/>
          </p:cNvSpPr>
          <p:nvPr>
            <p:ph idx="1"/>
          </p:nvPr>
        </p:nvSpPr>
        <p:spPr/>
        <p:txBody>
          <a:bodyPr>
            <a:normAutofit fontScale="77500" lnSpcReduction="20000"/>
          </a:bodyPr>
          <a:lstStyle/>
          <a:p>
            <a:r>
              <a:rPr lang="en-US" dirty="0" err="1"/>
              <a:t>newFixedThreadPool</a:t>
            </a:r>
            <a:endParaRPr lang="en-US" dirty="0"/>
          </a:p>
          <a:p>
            <a:pPr lvl="1"/>
            <a:r>
              <a:rPr lang="en-US" dirty="0"/>
              <a:t>Fixed-size thread pool; creates threads as tasks are submitted, up to the maximum pool size and then attempts to keep the pool size constant</a:t>
            </a:r>
          </a:p>
          <a:p>
            <a:r>
              <a:rPr lang="en-US" dirty="0" err="1"/>
              <a:t>newCachedThreadPool</a:t>
            </a:r>
            <a:endParaRPr lang="en-US" dirty="0"/>
          </a:p>
          <a:p>
            <a:pPr lvl="1"/>
            <a:r>
              <a:rPr lang="en-US" dirty="0"/>
              <a:t>Boundless, but the pool shrinks and grows when demand dictates so</a:t>
            </a:r>
          </a:p>
          <a:p>
            <a:r>
              <a:rPr lang="en-US" dirty="0" err="1"/>
              <a:t>newSingleThreadExecutor</a:t>
            </a:r>
            <a:endParaRPr lang="en-US" dirty="0"/>
          </a:p>
          <a:p>
            <a:pPr lvl="1"/>
            <a:r>
              <a:rPr lang="en-US" dirty="0"/>
              <a:t>A single worker thread to process tasks, sequentially according to the order imposed by the task queue</a:t>
            </a:r>
          </a:p>
          <a:p>
            <a:r>
              <a:rPr lang="en-US" dirty="0" err="1"/>
              <a:t>newScheduledThreadPool</a:t>
            </a:r>
            <a:endParaRPr lang="en-US" dirty="0"/>
          </a:p>
          <a:p>
            <a:pPr lvl="1"/>
            <a:r>
              <a:rPr lang="en-US" dirty="0"/>
              <a:t>A fixed-size thread pool that supports delayed and periodic task execution. </a:t>
            </a:r>
          </a:p>
        </p:txBody>
      </p:sp>
    </p:spTree>
    <p:extLst>
      <p:ext uri="{BB962C8B-B14F-4D97-AF65-F5344CB8AC3E}">
        <p14:creationId xmlns:p14="http://schemas.microsoft.com/office/powerpoint/2010/main" val="711238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2 (15 min)</a:t>
            </a:r>
          </a:p>
        </p:txBody>
      </p:sp>
      <p:sp>
        <p:nvSpPr>
          <p:cNvPr id="3" name="Content Placeholder 2"/>
          <p:cNvSpPr>
            <a:spLocks noGrp="1"/>
          </p:cNvSpPr>
          <p:nvPr>
            <p:ph idx="1"/>
          </p:nvPr>
        </p:nvSpPr>
        <p:spPr/>
        <p:txBody>
          <a:bodyPr/>
          <a:lstStyle/>
          <a:p>
            <a:r>
              <a:rPr lang="en-US" dirty="0"/>
              <a:t>Given MultipleClient.java (with the smaller number), complete ExecutorWebServer.java using </a:t>
            </a:r>
            <a:r>
              <a:rPr lang="en-US" dirty="0" err="1"/>
              <a:t>newFixedThreadPool</a:t>
            </a:r>
            <a:r>
              <a:rPr lang="en-US" dirty="0"/>
              <a:t> with 100 threads. Compare the performance with the sequential and thread-per-task web server (with 10, 100, 1000 client threads).</a:t>
            </a:r>
          </a:p>
        </p:txBody>
      </p:sp>
      <p:sp>
        <p:nvSpPr>
          <p:cNvPr id="5" name="TextBox 4"/>
          <p:cNvSpPr txBox="1"/>
          <p:nvPr/>
        </p:nvSpPr>
        <p:spPr>
          <a:xfrm>
            <a:off x="3018804" y="4992469"/>
            <a:ext cx="302865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pPr algn="ctr"/>
            <a:r>
              <a:rPr lang="en-US" dirty="0"/>
              <a:t>Example: </a:t>
            </a:r>
          </a:p>
          <a:p>
            <a:pPr algn="ctr"/>
            <a:r>
              <a:rPr lang="en-US" dirty="0"/>
              <a:t>FactorExecutorWebServer.java</a:t>
            </a:r>
          </a:p>
        </p:txBody>
      </p:sp>
    </p:spTree>
    <p:extLst>
      <p:ext uri="{BB962C8B-B14F-4D97-AF65-F5344CB8AC3E}">
        <p14:creationId xmlns:p14="http://schemas.microsoft.com/office/powerpoint/2010/main" val="3834900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Executor Lifecycle</a:t>
            </a:r>
          </a:p>
        </p:txBody>
      </p:sp>
      <p:sp>
        <p:nvSpPr>
          <p:cNvPr id="3" name="Content Placeholder 2"/>
          <p:cNvSpPr>
            <a:spLocks noGrp="1"/>
          </p:cNvSpPr>
          <p:nvPr>
            <p:ph idx="1"/>
          </p:nvPr>
        </p:nvSpPr>
        <p:spPr/>
        <p:txBody>
          <a:bodyPr/>
          <a:lstStyle/>
          <a:p>
            <a:r>
              <a:rPr lang="en-US" dirty="0"/>
              <a:t>Shut down an Executor through </a:t>
            </a:r>
            <a:r>
              <a:rPr lang="en-US" dirty="0" err="1"/>
              <a:t>ExecutorService</a:t>
            </a:r>
            <a:endParaRPr lang="en-US" dirty="0"/>
          </a:p>
        </p:txBody>
      </p:sp>
      <p:sp>
        <p:nvSpPr>
          <p:cNvPr id="4" name="TextBox 3"/>
          <p:cNvSpPr txBox="1"/>
          <p:nvPr/>
        </p:nvSpPr>
        <p:spPr>
          <a:xfrm>
            <a:off x="1371600" y="2824877"/>
            <a:ext cx="6408934" cy="2585323"/>
          </a:xfrm>
          <a:prstGeom prst="rect">
            <a:avLst/>
          </a:prstGeom>
          <a:noFill/>
        </p:spPr>
        <p:txBody>
          <a:bodyPr wrap="none" rtlCol="0">
            <a:spAutoFit/>
          </a:bodyPr>
          <a:lstStyle/>
          <a:p>
            <a:r>
              <a:rPr lang="en-US" i="1" dirty="0"/>
              <a:t>public interface </a:t>
            </a:r>
            <a:r>
              <a:rPr lang="en-US" i="1" dirty="0" err="1"/>
              <a:t>ExecutorService</a:t>
            </a:r>
            <a:r>
              <a:rPr lang="en-US" i="1" dirty="0"/>
              <a:t> extends Executor {</a:t>
            </a:r>
          </a:p>
          <a:p>
            <a:r>
              <a:rPr lang="en-US" i="1" dirty="0"/>
              <a:t>	void shutdown();</a:t>
            </a:r>
          </a:p>
          <a:p>
            <a:r>
              <a:rPr lang="en-US" i="1" dirty="0"/>
              <a:t>	List&lt;Runnable&gt; </a:t>
            </a:r>
            <a:r>
              <a:rPr lang="en-US" i="1" dirty="0" err="1"/>
              <a:t>shutdownNow</a:t>
            </a:r>
            <a:r>
              <a:rPr lang="en-US" i="1" dirty="0"/>
              <a:t>();</a:t>
            </a:r>
          </a:p>
          <a:p>
            <a:r>
              <a:rPr lang="en-US" i="1" dirty="0"/>
              <a:t>	</a:t>
            </a:r>
            <a:r>
              <a:rPr lang="en-US" i="1" dirty="0" err="1"/>
              <a:t>boolean</a:t>
            </a:r>
            <a:r>
              <a:rPr lang="en-US" i="1" dirty="0"/>
              <a:t> </a:t>
            </a:r>
            <a:r>
              <a:rPr lang="en-US" i="1" dirty="0" err="1"/>
              <a:t>isShutdown</a:t>
            </a:r>
            <a:r>
              <a:rPr lang="en-US" i="1" dirty="0"/>
              <a:t>();</a:t>
            </a:r>
          </a:p>
          <a:p>
            <a:r>
              <a:rPr lang="en-US" i="1" dirty="0"/>
              <a:t>	</a:t>
            </a:r>
            <a:r>
              <a:rPr lang="en-US" i="1" dirty="0" err="1"/>
              <a:t>boolean</a:t>
            </a:r>
            <a:r>
              <a:rPr lang="en-US" i="1" dirty="0"/>
              <a:t> </a:t>
            </a:r>
            <a:r>
              <a:rPr lang="en-US" i="1" dirty="0" err="1"/>
              <a:t>isTerminated</a:t>
            </a:r>
            <a:r>
              <a:rPr lang="en-US" i="1" dirty="0"/>
              <a:t>();</a:t>
            </a:r>
          </a:p>
          <a:p>
            <a:r>
              <a:rPr lang="en-US" i="1" dirty="0"/>
              <a:t>	</a:t>
            </a:r>
            <a:r>
              <a:rPr lang="en-US" i="1" dirty="0" err="1"/>
              <a:t>boolean</a:t>
            </a:r>
            <a:r>
              <a:rPr lang="en-US" i="1" dirty="0"/>
              <a:t> </a:t>
            </a:r>
            <a:r>
              <a:rPr lang="en-US" i="1" dirty="0" err="1"/>
              <a:t>awaitTermination</a:t>
            </a:r>
            <a:r>
              <a:rPr lang="en-US" i="1" dirty="0"/>
              <a:t>(long timeout, TimeUnit unit)</a:t>
            </a:r>
          </a:p>
          <a:p>
            <a:r>
              <a:rPr lang="en-US" i="1" dirty="0"/>
              <a:t>		throws </a:t>
            </a:r>
            <a:r>
              <a:rPr lang="en-US" i="1" dirty="0" err="1"/>
              <a:t>InterruptedException</a:t>
            </a:r>
            <a:r>
              <a:rPr lang="en-US" i="1" dirty="0"/>
              <a:t>;</a:t>
            </a:r>
          </a:p>
          <a:p>
            <a:r>
              <a:rPr lang="en-US" i="1" dirty="0"/>
              <a:t>	// … additional convenience methods for task submission</a:t>
            </a:r>
          </a:p>
          <a:p>
            <a:r>
              <a:rPr lang="en-US" i="1" dirty="0"/>
              <a:t>}</a:t>
            </a:r>
          </a:p>
        </p:txBody>
      </p:sp>
    </p:spTree>
    <p:extLst>
      <p:ext uri="{BB962C8B-B14F-4D97-AF65-F5344CB8AC3E}">
        <p14:creationId xmlns:p14="http://schemas.microsoft.com/office/powerpoint/2010/main" val="132844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shutdown() vs </a:t>
            </a:r>
            <a:r>
              <a:rPr lang="en-US" dirty="0" err="1"/>
              <a:t>shutdownNow</a:t>
            </a:r>
            <a:r>
              <a:rPr lang="en-US" dirty="0"/>
              <a:t>()</a:t>
            </a:r>
          </a:p>
        </p:txBody>
      </p:sp>
      <p:sp>
        <p:nvSpPr>
          <p:cNvPr id="3" name="Content Placeholder 2"/>
          <p:cNvSpPr>
            <a:spLocks noGrp="1"/>
          </p:cNvSpPr>
          <p:nvPr>
            <p:ph idx="1"/>
          </p:nvPr>
        </p:nvSpPr>
        <p:spPr/>
        <p:txBody>
          <a:bodyPr>
            <a:normAutofit lnSpcReduction="10000"/>
          </a:bodyPr>
          <a:lstStyle/>
          <a:p>
            <a:r>
              <a:rPr lang="en-US" dirty="0"/>
              <a:t>shutdown()</a:t>
            </a:r>
          </a:p>
          <a:p>
            <a:pPr lvl="1"/>
            <a:r>
              <a:rPr lang="en-US" dirty="0"/>
              <a:t>will just tell the executor service that it can't accept new tasks, but the already submitted tasks continue to run</a:t>
            </a:r>
          </a:p>
          <a:p>
            <a:r>
              <a:rPr lang="en-US" dirty="0" err="1"/>
              <a:t>shutdownNow</a:t>
            </a:r>
            <a:r>
              <a:rPr lang="en-US" dirty="0"/>
              <a:t>()</a:t>
            </a:r>
          </a:p>
          <a:p>
            <a:pPr lvl="1"/>
            <a:r>
              <a:rPr lang="en-US" dirty="0"/>
              <a:t>will do the same AND will try to cancel the already submitted tasks by interrupting the relevant threads. Note that if your tasks ignore the interruption, </a:t>
            </a:r>
            <a:r>
              <a:rPr lang="en-US" dirty="0" err="1"/>
              <a:t>shutdownNow</a:t>
            </a:r>
            <a:r>
              <a:rPr lang="en-US" dirty="0"/>
              <a:t>() will behave exactly the same way as shutdown().</a:t>
            </a:r>
          </a:p>
          <a:p>
            <a:pPr lvl="1"/>
            <a:endParaRPr lang="en-US" dirty="0"/>
          </a:p>
        </p:txBody>
      </p:sp>
    </p:spTree>
    <p:extLst>
      <p:ext uri="{BB962C8B-B14F-4D97-AF65-F5344CB8AC3E}">
        <p14:creationId xmlns:p14="http://schemas.microsoft.com/office/powerpoint/2010/main" val="3318598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3 (15 min)</a:t>
            </a:r>
          </a:p>
        </p:txBody>
      </p:sp>
      <p:sp>
        <p:nvSpPr>
          <p:cNvPr id="3" name="Content Placeholder 2"/>
          <p:cNvSpPr>
            <a:spLocks noGrp="1"/>
          </p:cNvSpPr>
          <p:nvPr>
            <p:ph idx="1"/>
          </p:nvPr>
        </p:nvSpPr>
        <p:spPr/>
        <p:txBody>
          <a:bodyPr/>
          <a:lstStyle/>
          <a:p>
            <a:r>
              <a:rPr lang="en-US" dirty="0"/>
              <a:t>Given LifecycleWebServer.java, modify it such that it can be shut down through a client request by sending the server a specially formatted request. Test your program. </a:t>
            </a:r>
          </a:p>
        </p:txBody>
      </p:sp>
      <p:sp>
        <p:nvSpPr>
          <p:cNvPr id="5" name="TextBox 4"/>
          <p:cNvSpPr txBox="1"/>
          <p:nvPr/>
        </p:nvSpPr>
        <p:spPr>
          <a:xfrm>
            <a:off x="2820449" y="4800600"/>
            <a:ext cx="3425361"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pPr algn="ctr"/>
            <a:r>
              <a:rPr lang="en-US" dirty="0"/>
              <a:t>Example: </a:t>
            </a:r>
          </a:p>
          <a:p>
            <a:pPr algn="ctr"/>
            <a:r>
              <a:rPr lang="en-US" dirty="0"/>
              <a:t>LifeCycleWebShutDownServer.java</a:t>
            </a:r>
          </a:p>
        </p:txBody>
      </p:sp>
    </p:spTree>
    <p:extLst>
      <p:ext uri="{BB962C8B-B14F-4D97-AF65-F5344CB8AC3E}">
        <p14:creationId xmlns:p14="http://schemas.microsoft.com/office/powerpoint/2010/main" val="173294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3581400"/>
            <a:ext cx="8229600" cy="1143000"/>
          </a:xfrm>
        </p:spPr>
        <p:txBody>
          <a:bodyPr>
            <a:normAutofit/>
          </a:bodyPr>
          <a:lstStyle/>
          <a:p>
            <a:r>
              <a:rPr lang="en-US" sz="2400" dirty="0"/>
              <a:t>How many threads should I use?</a:t>
            </a:r>
            <a:br>
              <a:rPr lang="en-US" sz="2400" dirty="0"/>
            </a:br>
            <a:r>
              <a:rPr lang="en-US" sz="2400" dirty="0"/>
              <a:t>What should each thread do?</a:t>
            </a:r>
          </a:p>
        </p:txBody>
      </p:sp>
    </p:spTree>
    <p:extLst>
      <p:ext uri="{BB962C8B-B14F-4D97-AF65-F5344CB8AC3E}">
        <p14:creationId xmlns:p14="http://schemas.microsoft.com/office/powerpoint/2010/main" val="3085858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Coupling and Execution Policy</a:t>
            </a:r>
          </a:p>
        </p:txBody>
      </p:sp>
      <p:sp>
        <p:nvSpPr>
          <p:cNvPr id="3" name="Content Placeholder 2"/>
          <p:cNvSpPr>
            <a:spLocks noGrp="1"/>
          </p:cNvSpPr>
          <p:nvPr>
            <p:ph idx="1"/>
          </p:nvPr>
        </p:nvSpPr>
        <p:spPr/>
        <p:txBody>
          <a:bodyPr/>
          <a:lstStyle/>
          <a:p>
            <a:r>
              <a:rPr lang="en-US" dirty="0"/>
              <a:t>Thread pools work best when tasks are homogeneous and independent. </a:t>
            </a:r>
          </a:p>
          <a:p>
            <a:pPr lvl="1"/>
            <a:r>
              <a:rPr lang="en-US" dirty="0"/>
              <a:t>Dependency between tasks in the pool creates constraints on the execution policy which might result in problems (deadlock, liveness hazard, etc.)</a:t>
            </a:r>
          </a:p>
          <a:p>
            <a:pPr lvl="1"/>
            <a:r>
              <a:rPr lang="en-US" dirty="0"/>
              <a:t>Long-running tasks may impair the responsiveness of the service managed by the Executor.</a:t>
            </a:r>
          </a:p>
          <a:p>
            <a:pPr lvl="1"/>
            <a:r>
              <a:rPr lang="en-US" dirty="0"/>
              <a:t>Reusing threads create channels for communication between tasks – don’t use them. </a:t>
            </a:r>
          </a:p>
        </p:txBody>
      </p:sp>
    </p:spTree>
    <p:extLst>
      <p:ext uri="{BB962C8B-B14F-4D97-AF65-F5344CB8AC3E}">
        <p14:creationId xmlns:p14="http://schemas.microsoft.com/office/powerpoint/2010/main" val="3710910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Sizing Thread Pools </a:t>
            </a:r>
          </a:p>
        </p:txBody>
      </p:sp>
      <p:sp>
        <p:nvSpPr>
          <p:cNvPr id="3" name="Content Placeholder 2"/>
          <p:cNvSpPr>
            <a:spLocks noGrp="1"/>
          </p:cNvSpPr>
          <p:nvPr>
            <p:ph idx="1"/>
          </p:nvPr>
        </p:nvSpPr>
        <p:spPr/>
        <p:txBody>
          <a:bodyPr>
            <a:normAutofit lnSpcReduction="10000"/>
          </a:bodyPr>
          <a:lstStyle/>
          <a:p>
            <a:r>
              <a:rPr lang="en-US" dirty="0"/>
              <a:t>The ideal size for a thread pool depends on the types of tasks and the deployment system</a:t>
            </a:r>
          </a:p>
          <a:p>
            <a:pPr lvl="1"/>
            <a:r>
              <a:rPr lang="en-US" dirty="0"/>
              <a:t>If it is too big, performance suffers</a:t>
            </a:r>
          </a:p>
          <a:p>
            <a:pPr lvl="1"/>
            <a:r>
              <a:rPr lang="en-US" dirty="0"/>
              <a:t>If it is too small, throughput suffers</a:t>
            </a:r>
          </a:p>
          <a:p>
            <a:r>
              <a:rPr lang="en-US" dirty="0"/>
              <a:t>Heuristics</a:t>
            </a:r>
          </a:p>
          <a:p>
            <a:pPr lvl="1"/>
            <a:r>
              <a:rPr lang="en-US" dirty="0"/>
              <a:t>For compute intensive tasks, N+1 threads for a N-processor system</a:t>
            </a:r>
          </a:p>
          <a:p>
            <a:pPr lvl="1"/>
            <a:r>
              <a:rPr lang="en-US" dirty="0"/>
              <a:t>For tasks including I/O or other blocking operations, you want a larger pool</a:t>
            </a:r>
          </a:p>
        </p:txBody>
      </p:sp>
    </p:spTree>
    <p:extLst>
      <p:ext uri="{BB962C8B-B14F-4D97-AF65-F5344CB8AC3E}">
        <p14:creationId xmlns:p14="http://schemas.microsoft.com/office/powerpoint/2010/main" val="4146149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CPU Utilization</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Given these definitions:</a:t>
            </a:r>
          </a:p>
          <a:p>
            <a:pPr marL="0" indent="0">
              <a:buNone/>
            </a:pPr>
            <a:r>
              <a:rPr lang="en-US" dirty="0"/>
              <a:t>	N = number of CPUs</a:t>
            </a:r>
          </a:p>
          <a:p>
            <a:pPr marL="0" indent="0">
              <a:buNone/>
            </a:pPr>
            <a:r>
              <a:rPr lang="en-US" dirty="0"/>
              <a:t>	U = target CPU utilization</a:t>
            </a:r>
          </a:p>
          <a:p>
            <a:pPr marL="0" indent="0">
              <a:buNone/>
            </a:pPr>
            <a:r>
              <a:rPr lang="en-US" dirty="0"/>
              <a:t>	W/C = ratio of wait time to compute time</a:t>
            </a:r>
          </a:p>
          <a:p>
            <a:pPr marL="0" indent="0">
              <a:buNone/>
            </a:pPr>
            <a:r>
              <a:rPr lang="en-US" dirty="0"/>
              <a:t>The optimal pool size is:</a:t>
            </a:r>
          </a:p>
          <a:p>
            <a:pPr marL="0" indent="0">
              <a:buNone/>
            </a:pPr>
            <a:r>
              <a:rPr lang="en-US" dirty="0"/>
              <a:t>	M = N * U * (1 + W/C)</a:t>
            </a:r>
          </a:p>
          <a:p>
            <a:pPr marL="0" indent="0">
              <a:buNone/>
            </a:pPr>
            <a:endParaRPr lang="en-US" dirty="0"/>
          </a:p>
          <a:p>
            <a:pPr marL="0" indent="0">
              <a:buNone/>
            </a:pPr>
            <a:r>
              <a:rPr lang="en-US" dirty="0"/>
              <a:t>The number of CPUs can be obtained by: 	</a:t>
            </a:r>
            <a:r>
              <a:rPr lang="en-US" i="1" dirty="0" err="1"/>
              <a:t>Runtime.getRuntime</a:t>
            </a:r>
            <a:r>
              <a:rPr lang="en-US" i="1" dirty="0"/>
              <a:t>().</a:t>
            </a:r>
            <a:r>
              <a:rPr lang="en-US" i="1" dirty="0" err="1"/>
              <a:t>availableProcessors</a:t>
            </a:r>
            <a:r>
              <a:rPr lang="en-US" i="1" dirty="0"/>
              <a:t>()</a:t>
            </a:r>
          </a:p>
          <a:p>
            <a:pPr marL="0" indent="0">
              <a:buNone/>
            </a:pPr>
            <a:endParaRPr lang="en-US" dirty="0"/>
          </a:p>
        </p:txBody>
      </p:sp>
    </p:spTree>
    <p:extLst>
      <p:ext uri="{BB962C8B-B14F-4D97-AF65-F5344CB8AC3E}">
        <p14:creationId xmlns:p14="http://schemas.microsoft.com/office/powerpoint/2010/main" val="178547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4 (10 min)</a:t>
            </a:r>
          </a:p>
        </p:txBody>
      </p:sp>
      <p:sp>
        <p:nvSpPr>
          <p:cNvPr id="3" name="Content Placeholder 2"/>
          <p:cNvSpPr>
            <a:spLocks noGrp="1"/>
          </p:cNvSpPr>
          <p:nvPr>
            <p:ph idx="1"/>
          </p:nvPr>
        </p:nvSpPr>
        <p:spPr/>
        <p:txBody>
          <a:bodyPr/>
          <a:lstStyle/>
          <a:p>
            <a:r>
              <a:rPr lang="en-US" dirty="0"/>
              <a:t>Given MultipleClient.java (with the bigger number and 5 clients) and ExecutorWebServer.java, tune the thread pool size in the factor web server example for optimal performance.</a:t>
            </a:r>
          </a:p>
        </p:txBody>
      </p:sp>
    </p:spTree>
    <p:extLst>
      <p:ext uri="{BB962C8B-B14F-4D97-AF65-F5344CB8AC3E}">
        <p14:creationId xmlns:p14="http://schemas.microsoft.com/office/powerpoint/2010/main" val="1053828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Sizing the Queue</a:t>
            </a:r>
          </a:p>
        </p:txBody>
      </p:sp>
      <p:sp>
        <p:nvSpPr>
          <p:cNvPr id="5" name="TextBox 4"/>
          <p:cNvSpPr txBox="1"/>
          <p:nvPr/>
        </p:nvSpPr>
        <p:spPr>
          <a:xfrm>
            <a:off x="1558788" y="1805478"/>
            <a:ext cx="651012" cy="369332"/>
          </a:xfrm>
          <a:prstGeom prst="rect">
            <a:avLst/>
          </a:prstGeom>
          <a:noFill/>
        </p:spPr>
        <p:txBody>
          <a:bodyPr wrap="none" rtlCol="0">
            <a:spAutoFit/>
          </a:bodyPr>
          <a:lstStyle/>
          <a:p>
            <a:r>
              <a:rPr lang="en-US" dirty="0"/>
              <a:t>tasks</a:t>
            </a:r>
          </a:p>
        </p:txBody>
      </p:sp>
      <p:sp>
        <p:nvSpPr>
          <p:cNvPr id="4" name="Rounded Rectangle 3"/>
          <p:cNvSpPr/>
          <p:nvPr/>
        </p:nvSpPr>
        <p:spPr>
          <a:xfrm>
            <a:off x="733245" y="2174810"/>
            <a:ext cx="2400300" cy="2745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62224" y="310929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207839" y="245445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39928" y="341858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207839" y="373691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54228" y="3061642"/>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561763" y="366301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76063" y="339815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160647" y="2791416"/>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344100" y="407780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679081" y="1805478"/>
            <a:ext cx="1279709" cy="369332"/>
          </a:xfrm>
          <a:prstGeom prst="rect">
            <a:avLst/>
          </a:prstGeom>
          <a:noFill/>
        </p:spPr>
        <p:txBody>
          <a:bodyPr wrap="none" rtlCol="0">
            <a:spAutoFit/>
          </a:bodyPr>
          <a:lstStyle/>
          <a:p>
            <a:r>
              <a:rPr lang="en-US" dirty="0"/>
              <a:t>thread pool</a:t>
            </a:r>
          </a:p>
        </p:txBody>
      </p:sp>
      <p:sp>
        <p:nvSpPr>
          <p:cNvPr id="17" name="Rounded Rectangle 16"/>
          <p:cNvSpPr/>
          <p:nvPr/>
        </p:nvSpPr>
        <p:spPr>
          <a:xfrm>
            <a:off x="6123747" y="2174810"/>
            <a:ext cx="2286000" cy="27452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a:off x="6930231" y="3117152"/>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a:off x="6400800" y="267781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a:off x="7404684" y="2679886"/>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p:cNvSpPr/>
          <p:nvPr/>
        </p:nvSpPr>
        <p:spPr>
          <a:xfrm>
            <a:off x="6412732" y="313708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p:cNvSpPr/>
          <p:nvPr/>
        </p:nvSpPr>
        <p:spPr>
          <a:xfrm>
            <a:off x="6906367" y="267988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a:off x="6424234" y="3620936"/>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a:off x="6424234" y="411065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p:cNvSpPr/>
          <p:nvPr/>
        </p:nvSpPr>
        <p:spPr>
          <a:xfrm>
            <a:off x="6930231" y="359562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a:off x="7418766" y="3594287"/>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7888403" y="2658874"/>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a:off x="7404684" y="3080974"/>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6930231" y="4110652"/>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a:off x="7888403" y="307266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a:stCxn id="63" idx="3"/>
            <a:endCxn id="17" idx="1"/>
          </p:cNvCxnSpPr>
          <p:nvPr/>
        </p:nvCxnSpPr>
        <p:spPr>
          <a:xfrm>
            <a:off x="4419600" y="3547447"/>
            <a:ext cx="170414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696002" y="2860298"/>
            <a:ext cx="1151341" cy="646331"/>
          </a:xfrm>
          <a:prstGeom prst="rect">
            <a:avLst/>
          </a:prstGeom>
          <a:noFill/>
        </p:spPr>
        <p:txBody>
          <a:bodyPr wrap="none" rtlCol="0">
            <a:spAutoFit/>
          </a:bodyPr>
          <a:lstStyle/>
          <a:p>
            <a:r>
              <a:rPr lang="en-US" dirty="0"/>
              <a:t>execution </a:t>
            </a:r>
          </a:p>
          <a:p>
            <a:r>
              <a:rPr lang="en-US" dirty="0"/>
              <a:t>policy</a:t>
            </a:r>
          </a:p>
        </p:txBody>
      </p:sp>
      <p:sp>
        <p:nvSpPr>
          <p:cNvPr id="63" name="Rounded Rectangle 62"/>
          <p:cNvSpPr/>
          <p:nvPr/>
        </p:nvSpPr>
        <p:spPr>
          <a:xfrm>
            <a:off x="3124200" y="3337897"/>
            <a:ext cx="1295400" cy="419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Arrow Connector 65"/>
          <p:cNvCxnSpPr>
            <a:stCxn id="4" idx="3"/>
          </p:cNvCxnSpPr>
          <p:nvPr/>
        </p:nvCxnSpPr>
        <p:spPr>
          <a:xfrm>
            <a:off x="3133545" y="3547447"/>
            <a:ext cx="9812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124200" y="2971800"/>
            <a:ext cx="1981200" cy="369332"/>
          </a:xfrm>
          <a:prstGeom prst="rect">
            <a:avLst/>
          </a:prstGeom>
          <a:noFill/>
        </p:spPr>
        <p:txBody>
          <a:bodyPr wrap="square" rtlCol="0">
            <a:spAutoFit/>
          </a:bodyPr>
          <a:lstStyle/>
          <a:p>
            <a:r>
              <a:rPr lang="en-US" dirty="0"/>
              <a:t>task queue</a:t>
            </a:r>
          </a:p>
        </p:txBody>
      </p:sp>
      <p:sp>
        <p:nvSpPr>
          <p:cNvPr id="71" name="Oval 70"/>
          <p:cNvSpPr/>
          <p:nvPr/>
        </p:nvSpPr>
        <p:spPr>
          <a:xfrm>
            <a:off x="4000500" y="34383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3679005" y="343831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3343235" y="344078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021542" y="3442777"/>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p:cNvSpPr/>
          <p:nvPr/>
        </p:nvSpPr>
        <p:spPr>
          <a:xfrm>
            <a:off x="7418766" y="4093851"/>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p:cNvSpPr/>
          <p:nvPr/>
        </p:nvSpPr>
        <p:spPr>
          <a:xfrm>
            <a:off x="7888403" y="4110650"/>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p:cNvSpPr/>
          <p:nvPr/>
        </p:nvSpPr>
        <p:spPr>
          <a:xfrm>
            <a:off x="7888403" y="3613103"/>
            <a:ext cx="207894" cy="2327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04663" y="5105400"/>
            <a:ext cx="5191634" cy="1200329"/>
          </a:xfrm>
          <a:prstGeom prst="rect">
            <a:avLst/>
          </a:prstGeom>
          <a:noFill/>
        </p:spPr>
        <p:txBody>
          <a:bodyPr wrap="square" rtlCol="0">
            <a:spAutoFit/>
          </a:bodyPr>
          <a:lstStyle/>
          <a:p>
            <a:r>
              <a:rPr lang="en-US" dirty="0"/>
              <a:t>The queue may grow unbounded!</a:t>
            </a:r>
          </a:p>
          <a:p>
            <a:r>
              <a:rPr lang="en-US" dirty="0"/>
              <a:t>When a bounded task queue fills up, the saturation policy comes into play.</a:t>
            </a:r>
          </a:p>
          <a:p>
            <a:r>
              <a:rPr lang="en-US" dirty="0"/>
              <a:t>The default: throw </a:t>
            </a:r>
            <a:r>
              <a:rPr lang="en-US" dirty="0" err="1"/>
              <a:t>RejectedExecutionException</a:t>
            </a:r>
            <a:endParaRPr lang="en-US" dirty="0"/>
          </a:p>
        </p:txBody>
      </p:sp>
      <p:cxnSp>
        <p:nvCxnSpPr>
          <p:cNvPr id="19" name="Straight Arrow Connector 18"/>
          <p:cNvCxnSpPr/>
          <p:nvPr/>
        </p:nvCxnSpPr>
        <p:spPr>
          <a:xfrm flipH="1" flipV="1">
            <a:off x="4229114" y="3845850"/>
            <a:ext cx="1042558" cy="1183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043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Than CPUs</a:t>
            </a:r>
          </a:p>
        </p:txBody>
      </p:sp>
      <p:sp>
        <p:nvSpPr>
          <p:cNvPr id="3" name="Content Placeholder 2"/>
          <p:cNvSpPr>
            <a:spLocks noGrp="1"/>
          </p:cNvSpPr>
          <p:nvPr>
            <p:ph idx="1"/>
          </p:nvPr>
        </p:nvSpPr>
        <p:spPr/>
        <p:txBody>
          <a:bodyPr>
            <a:normAutofit lnSpcReduction="10000"/>
          </a:bodyPr>
          <a:lstStyle/>
          <a:p>
            <a:r>
              <a:rPr lang="en-US" dirty="0"/>
              <a:t>Other resources that can contribute to sizing constraints are memory, file handles, socket handles, database connections, etc.</a:t>
            </a:r>
          </a:p>
          <a:p>
            <a:pPr lvl="1"/>
            <a:r>
              <a:rPr lang="en-US" dirty="0"/>
              <a:t>Add up how much of those resources each task requires and divide that into the total quantity available  </a:t>
            </a:r>
          </a:p>
          <a:p>
            <a:r>
              <a:rPr lang="en-US" dirty="0"/>
              <a:t>Alternatively, the size of the thread pool can be tuned by running the application using different pool sizes and observing the level of CPU and other resource utilization.</a:t>
            </a:r>
          </a:p>
        </p:txBody>
      </p:sp>
    </p:spTree>
    <p:extLst>
      <p:ext uri="{BB962C8B-B14F-4D97-AF65-F5344CB8AC3E}">
        <p14:creationId xmlns:p14="http://schemas.microsoft.com/office/powerpoint/2010/main" val="78111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Plan of the Week</a:t>
            </a:r>
          </a:p>
        </p:txBody>
      </p:sp>
      <p:sp>
        <p:nvSpPr>
          <p:cNvPr id="2" name="Content Placeholder 1"/>
          <p:cNvSpPr>
            <a:spLocks noGrp="1"/>
          </p:cNvSpPr>
          <p:nvPr>
            <p:ph idx="1"/>
          </p:nvPr>
        </p:nvSpPr>
        <p:spPr/>
        <p:txBody>
          <a:bodyPr>
            <a:normAutofit/>
          </a:bodyPr>
          <a:lstStyle/>
          <a:p>
            <a:r>
              <a:rPr lang="en-US" dirty="0"/>
              <a:t>Executing tasks in threads</a:t>
            </a:r>
          </a:p>
          <a:p>
            <a:r>
              <a:rPr lang="en-US" dirty="0"/>
              <a:t>The Executor framework</a:t>
            </a:r>
          </a:p>
          <a:p>
            <a:r>
              <a:rPr lang="en-US" dirty="0"/>
              <a:t>Applying thread pools</a:t>
            </a:r>
          </a:p>
          <a:p>
            <a:pPr lvl="1"/>
            <a:endParaRPr lang="en-US" dirty="0"/>
          </a:p>
        </p:txBody>
      </p:sp>
    </p:spTree>
    <p:extLst>
      <p:ext uri="{BB962C8B-B14F-4D97-AF65-F5344CB8AC3E}">
        <p14:creationId xmlns:p14="http://schemas.microsoft.com/office/powerpoint/2010/main" val="1521639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3" name="Content Placeholder 2"/>
          <p:cNvSpPr>
            <a:spLocks noGrp="1"/>
          </p:cNvSpPr>
          <p:nvPr>
            <p:ph idx="1"/>
          </p:nvPr>
        </p:nvSpPr>
        <p:spPr/>
        <p:txBody>
          <a:bodyPr>
            <a:normAutofit lnSpcReduction="10000"/>
          </a:bodyPr>
          <a:lstStyle/>
          <a:p>
            <a:r>
              <a:rPr lang="en-US" dirty="0"/>
              <a:t>Most concurrent applications are organized around the execution of tasks: abstract, discrete units of work. </a:t>
            </a:r>
          </a:p>
          <a:p>
            <a:r>
              <a:rPr lang="en-US" dirty="0"/>
              <a:t>Designing your program organization around tasks</a:t>
            </a:r>
          </a:p>
          <a:p>
            <a:pPr lvl="1"/>
            <a:r>
              <a:rPr lang="en-US" dirty="0"/>
              <a:t>Identify sensible task boundaries</a:t>
            </a:r>
          </a:p>
          <a:p>
            <a:pPr lvl="1"/>
            <a:r>
              <a:rPr lang="en-US" dirty="0"/>
              <a:t>Ideally, tasks are independent activities: work that does not depend on other tasks</a:t>
            </a:r>
          </a:p>
          <a:p>
            <a:pPr lvl="1"/>
            <a:r>
              <a:rPr lang="en-US" dirty="0"/>
              <a:t>Independence facilitates concurrency</a:t>
            </a:r>
          </a:p>
        </p:txBody>
      </p:sp>
    </p:spTree>
    <p:extLst>
      <p:ext uri="{BB962C8B-B14F-4D97-AF65-F5344CB8AC3E}">
        <p14:creationId xmlns:p14="http://schemas.microsoft.com/office/powerpoint/2010/main" val="2702029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Server</a:t>
            </a:r>
          </a:p>
        </p:txBody>
      </p:sp>
      <p:sp>
        <p:nvSpPr>
          <p:cNvPr id="3" name="Content Placeholder 2"/>
          <p:cNvSpPr>
            <a:spLocks noGrp="1"/>
          </p:cNvSpPr>
          <p:nvPr>
            <p:ph idx="1"/>
          </p:nvPr>
        </p:nvSpPr>
        <p:spPr/>
        <p:txBody>
          <a:bodyPr>
            <a:normAutofit fontScale="92500" lnSpcReduction="20000"/>
          </a:bodyPr>
          <a:lstStyle/>
          <a:p>
            <a:r>
              <a:rPr lang="en-US" dirty="0"/>
              <a:t>Most server applications offer a natural choice of task boundary: individual client requests.</a:t>
            </a:r>
          </a:p>
          <a:p>
            <a:r>
              <a:rPr lang="en-US" dirty="0"/>
              <a:t>Executing tasks sequentially</a:t>
            </a:r>
          </a:p>
          <a:p>
            <a:endParaRPr lang="en-US" dirty="0"/>
          </a:p>
          <a:p>
            <a:endParaRPr lang="en-US" dirty="0"/>
          </a:p>
          <a:p>
            <a:endParaRPr lang="en-US" dirty="0"/>
          </a:p>
          <a:p>
            <a:endParaRPr lang="en-US" dirty="0"/>
          </a:p>
          <a:p>
            <a:endParaRPr lang="en-US" dirty="0"/>
          </a:p>
          <a:p>
            <a:r>
              <a:rPr lang="en-US" dirty="0"/>
              <a:t>This might work if </a:t>
            </a:r>
            <a:r>
              <a:rPr lang="en-US" i="1" dirty="0" err="1"/>
              <a:t>handleRequest</a:t>
            </a:r>
            <a:r>
              <a:rPr lang="en-US" dirty="0"/>
              <a:t> returns immediately – not for real world web server. </a:t>
            </a:r>
          </a:p>
        </p:txBody>
      </p:sp>
      <p:sp>
        <p:nvSpPr>
          <p:cNvPr id="4" name="TextBox 3"/>
          <p:cNvSpPr txBox="1"/>
          <p:nvPr/>
        </p:nvSpPr>
        <p:spPr>
          <a:xfrm>
            <a:off x="1524000" y="2873276"/>
            <a:ext cx="6311664" cy="2308324"/>
          </a:xfrm>
          <a:prstGeom prst="rect">
            <a:avLst/>
          </a:prstGeom>
          <a:noFill/>
        </p:spPr>
        <p:txBody>
          <a:bodyPr wrap="none" rtlCol="0">
            <a:spAutoFit/>
          </a:bodyPr>
          <a:lstStyle/>
          <a:p>
            <a:r>
              <a:rPr lang="en-US" i="1" dirty="0"/>
              <a:t>public class </a:t>
            </a:r>
            <a:r>
              <a:rPr lang="en-US" i="1" dirty="0" err="1"/>
              <a:t>SingleThreadWebServer</a:t>
            </a:r>
            <a:r>
              <a:rPr lang="en-US" i="1" dirty="0"/>
              <a:t> {</a:t>
            </a:r>
          </a:p>
          <a:p>
            <a:r>
              <a:rPr lang="en-US" i="1" dirty="0"/>
              <a:t>	public static void main (String[] </a:t>
            </a:r>
            <a:r>
              <a:rPr lang="en-US" i="1" dirty="0" err="1"/>
              <a:t>args</a:t>
            </a:r>
            <a:r>
              <a:rPr lang="en-US" i="1" dirty="0"/>
              <a:t>) throws Exception {</a:t>
            </a:r>
          </a:p>
          <a:p>
            <a:r>
              <a:rPr lang="en-US" i="1" dirty="0"/>
              <a:t>	</a:t>
            </a:r>
            <a:r>
              <a:rPr lang="en-US" i="1" dirty="0" err="1"/>
              <a:t>ServerSocket</a:t>
            </a:r>
            <a:r>
              <a:rPr lang="en-US" i="1" dirty="0"/>
              <a:t> </a:t>
            </a:r>
            <a:r>
              <a:rPr lang="en-US" i="1" u="sng" dirty="0"/>
              <a:t>socket = new </a:t>
            </a:r>
            <a:r>
              <a:rPr lang="en-US" i="1" u="sng" dirty="0" err="1"/>
              <a:t>ServerSocket</a:t>
            </a:r>
            <a:r>
              <a:rPr lang="en-US" i="1" u="sng" dirty="0"/>
              <a:t>(80);</a:t>
            </a:r>
          </a:p>
          <a:p>
            <a:r>
              <a:rPr lang="en-US" i="1" dirty="0"/>
              <a:t>	while (true) {</a:t>
            </a:r>
          </a:p>
          <a:p>
            <a:r>
              <a:rPr lang="en-US" i="1" dirty="0"/>
              <a:t>		Socket connection = </a:t>
            </a:r>
            <a:r>
              <a:rPr lang="en-US" i="1" dirty="0" err="1"/>
              <a:t>socket.accept</a:t>
            </a:r>
            <a:r>
              <a:rPr lang="en-US" i="1" dirty="0"/>
              <a:t>();</a:t>
            </a:r>
          </a:p>
          <a:p>
            <a:r>
              <a:rPr lang="en-US" i="1" dirty="0"/>
              <a:t>		</a:t>
            </a:r>
            <a:r>
              <a:rPr lang="en-US" i="1" dirty="0" err="1"/>
              <a:t>handleRequest</a:t>
            </a:r>
            <a:r>
              <a:rPr lang="en-US" i="1" dirty="0"/>
              <a:t>(connection);</a:t>
            </a:r>
          </a:p>
          <a:p>
            <a:r>
              <a:rPr lang="en-US" i="1" dirty="0"/>
              <a:t>	}</a:t>
            </a:r>
          </a:p>
          <a:p>
            <a:r>
              <a:rPr lang="en-US" i="1" dirty="0"/>
              <a:t>}</a:t>
            </a:r>
          </a:p>
        </p:txBody>
      </p:sp>
    </p:spTree>
    <p:extLst>
      <p:ext uri="{BB962C8B-B14F-4D97-AF65-F5344CB8AC3E}">
        <p14:creationId xmlns:p14="http://schemas.microsoft.com/office/powerpoint/2010/main" val="127645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Thread Per Task</a:t>
            </a:r>
          </a:p>
        </p:txBody>
      </p:sp>
      <p:sp>
        <p:nvSpPr>
          <p:cNvPr id="3" name="Content Placeholder 2"/>
          <p:cNvSpPr>
            <a:spLocks noGrp="1"/>
          </p:cNvSpPr>
          <p:nvPr>
            <p:ph idx="1"/>
          </p:nvPr>
        </p:nvSpPr>
        <p:spPr/>
        <p:txBody>
          <a:bodyPr/>
          <a:lstStyle/>
          <a:p>
            <a:r>
              <a:rPr lang="en-US" dirty="0"/>
              <a:t>A more responsive approach is to create a new thread for servicing each request</a:t>
            </a:r>
          </a:p>
        </p:txBody>
      </p:sp>
      <p:sp>
        <p:nvSpPr>
          <p:cNvPr id="4" name="TextBox 3"/>
          <p:cNvSpPr txBox="1"/>
          <p:nvPr/>
        </p:nvSpPr>
        <p:spPr>
          <a:xfrm>
            <a:off x="1524000" y="2707481"/>
            <a:ext cx="6781800" cy="3693319"/>
          </a:xfrm>
          <a:prstGeom prst="rect">
            <a:avLst/>
          </a:prstGeom>
          <a:noFill/>
        </p:spPr>
        <p:txBody>
          <a:bodyPr wrap="square" rtlCol="0">
            <a:spAutoFit/>
          </a:bodyPr>
          <a:lstStyle/>
          <a:p>
            <a:r>
              <a:rPr lang="en-US" i="1" dirty="0"/>
              <a:t>class </a:t>
            </a:r>
            <a:r>
              <a:rPr lang="en-US" i="1" dirty="0" err="1"/>
              <a:t>ThreadPerTaskWebServer</a:t>
            </a:r>
            <a:r>
              <a:rPr lang="en-US" i="1" dirty="0"/>
              <a:t> {</a:t>
            </a:r>
          </a:p>
          <a:p>
            <a:r>
              <a:rPr lang="en-US" i="1" dirty="0"/>
              <a:t>        public static void main (String[] </a:t>
            </a:r>
            <a:r>
              <a:rPr lang="en-US" i="1" dirty="0" err="1"/>
              <a:t>args</a:t>
            </a:r>
            <a:r>
              <a:rPr lang="en-US" i="1" dirty="0"/>
              <a:t>) throws Exception {</a:t>
            </a:r>
          </a:p>
          <a:p>
            <a:r>
              <a:rPr lang="en-US" i="1" dirty="0"/>
              <a:t>        </a:t>
            </a:r>
            <a:r>
              <a:rPr lang="en-US" i="1" dirty="0" err="1"/>
              <a:t>ServerSocket</a:t>
            </a:r>
            <a:r>
              <a:rPr lang="en-US" i="1" dirty="0"/>
              <a:t> </a:t>
            </a:r>
            <a:r>
              <a:rPr lang="en-US" i="1" u="sng" dirty="0"/>
              <a:t>socket = new </a:t>
            </a:r>
            <a:r>
              <a:rPr lang="en-US" i="1" u="sng" dirty="0" err="1"/>
              <a:t>ServerSocket</a:t>
            </a:r>
            <a:r>
              <a:rPr lang="en-US" i="1" u="sng" dirty="0"/>
              <a:t>(80);</a:t>
            </a:r>
          </a:p>
          <a:p>
            <a:r>
              <a:rPr lang="en-US" i="1" dirty="0"/>
              <a:t>        while (true) {</a:t>
            </a:r>
          </a:p>
          <a:p>
            <a:r>
              <a:rPr lang="en-US" i="1" dirty="0"/>
              <a:t>	final Socket connection = </a:t>
            </a:r>
            <a:r>
              <a:rPr lang="en-US" i="1" dirty="0" err="1"/>
              <a:t>socket.accept</a:t>
            </a:r>
            <a:r>
              <a:rPr lang="en-US" i="1" dirty="0"/>
              <a:t>();</a:t>
            </a:r>
          </a:p>
          <a:p>
            <a:r>
              <a:rPr lang="en-US" i="1" dirty="0"/>
              <a:t>	Runnable task = new Runnable () {</a:t>
            </a:r>
          </a:p>
          <a:p>
            <a:r>
              <a:rPr lang="en-US" i="1" dirty="0"/>
              <a:t>	         public void run() {</a:t>
            </a:r>
          </a:p>
          <a:p>
            <a:r>
              <a:rPr lang="en-US" i="1" dirty="0"/>
              <a:t>		</a:t>
            </a:r>
            <a:r>
              <a:rPr lang="en-US" i="1" dirty="0" err="1"/>
              <a:t>handleRequest</a:t>
            </a:r>
            <a:r>
              <a:rPr lang="en-US" i="1" dirty="0"/>
              <a:t>(connection);</a:t>
            </a:r>
          </a:p>
          <a:p>
            <a:r>
              <a:rPr lang="en-US" i="1" dirty="0"/>
              <a:t>	        }</a:t>
            </a:r>
          </a:p>
          <a:p>
            <a:r>
              <a:rPr lang="en-US" i="1" dirty="0"/>
              <a:t>	};</a:t>
            </a:r>
          </a:p>
          <a:p>
            <a:r>
              <a:rPr lang="en-US" i="1" dirty="0"/>
              <a:t>	new Thread(task).start();</a:t>
            </a:r>
          </a:p>
          <a:p>
            <a:r>
              <a:rPr lang="en-US" i="1" dirty="0"/>
              <a:t>         }</a:t>
            </a:r>
          </a:p>
          <a:p>
            <a:r>
              <a:rPr lang="en-US" i="1" dirty="0"/>
              <a:t>}</a:t>
            </a:r>
          </a:p>
        </p:txBody>
      </p:sp>
    </p:spTree>
    <p:extLst>
      <p:ext uri="{BB962C8B-B14F-4D97-AF65-F5344CB8AC3E}">
        <p14:creationId xmlns:p14="http://schemas.microsoft.com/office/powerpoint/2010/main" val="1773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Thread Per Task</a:t>
            </a:r>
          </a:p>
        </p:txBody>
      </p:sp>
      <p:sp>
        <p:nvSpPr>
          <p:cNvPr id="3" name="Content Placeholder 2"/>
          <p:cNvSpPr>
            <a:spLocks noGrp="1"/>
          </p:cNvSpPr>
          <p:nvPr>
            <p:ph idx="1"/>
          </p:nvPr>
        </p:nvSpPr>
        <p:spPr/>
        <p:txBody>
          <a:bodyPr/>
          <a:lstStyle/>
          <a:p>
            <a:r>
              <a:rPr lang="en-US" dirty="0"/>
              <a:t>Task processing is offloaded from the main thread – more responsive.</a:t>
            </a:r>
          </a:p>
          <a:p>
            <a:r>
              <a:rPr lang="en-US" dirty="0"/>
              <a:t>Tasks can be processes in parallel – improved throughput. </a:t>
            </a:r>
          </a:p>
          <a:p>
            <a:r>
              <a:rPr lang="en-US" dirty="0"/>
              <a:t>Task-handling code must be thread-safe, because it may be invoked concurrently for multiple tasks.</a:t>
            </a:r>
          </a:p>
        </p:txBody>
      </p:sp>
      <p:sp>
        <p:nvSpPr>
          <p:cNvPr id="4" name="TextBox 3"/>
          <p:cNvSpPr txBox="1"/>
          <p:nvPr/>
        </p:nvSpPr>
        <p:spPr>
          <a:xfrm>
            <a:off x="2514600" y="5535919"/>
            <a:ext cx="377250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dirty="0"/>
              <a:t>It works under light or moderate load.</a:t>
            </a:r>
          </a:p>
        </p:txBody>
      </p:sp>
    </p:spTree>
    <p:extLst>
      <p:ext uri="{BB962C8B-B14F-4D97-AF65-F5344CB8AC3E}">
        <p14:creationId xmlns:p14="http://schemas.microsoft.com/office/powerpoint/2010/main" val="2366456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Unbound Thread Creation</a:t>
            </a:r>
          </a:p>
        </p:txBody>
      </p:sp>
      <p:sp>
        <p:nvSpPr>
          <p:cNvPr id="3" name="Content Placeholder 2"/>
          <p:cNvSpPr>
            <a:spLocks noGrp="1"/>
          </p:cNvSpPr>
          <p:nvPr>
            <p:ph idx="1"/>
          </p:nvPr>
        </p:nvSpPr>
        <p:spPr/>
        <p:txBody>
          <a:bodyPr>
            <a:noAutofit/>
          </a:bodyPr>
          <a:lstStyle/>
          <a:p>
            <a:r>
              <a:rPr lang="en-US" sz="2800" dirty="0"/>
              <a:t>For production purposes (large webservers for instance) task-per-thread has some drawbacks.</a:t>
            </a:r>
          </a:p>
          <a:p>
            <a:pPr lvl="1"/>
            <a:r>
              <a:rPr lang="en-US" sz="2400" dirty="0"/>
              <a:t>Thread creation and tear down involves the JVM and OS. For lots of lightweight threads this is not very efficient.</a:t>
            </a:r>
          </a:p>
          <a:p>
            <a:pPr lvl="1"/>
            <a:r>
              <a:rPr lang="en-US" sz="2400" dirty="0"/>
              <a:t>Active Threads consume extra memory, for instance to provide for a thread stack.</a:t>
            </a:r>
          </a:p>
          <a:p>
            <a:pPr lvl="1"/>
            <a:r>
              <a:rPr lang="en-US" sz="2400" dirty="0"/>
              <a:t>If there are less CPU's than threads, some threads sit idle, consuming memory.</a:t>
            </a:r>
          </a:p>
          <a:p>
            <a:pPr lvl="1"/>
            <a:r>
              <a:rPr lang="en-US" sz="2400" dirty="0"/>
              <a:t>There is a limit on how many threads you can have concurrently. If you hit this limit your program will most likely become unstable.</a:t>
            </a:r>
          </a:p>
        </p:txBody>
      </p:sp>
    </p:spTree>
    <p:extLst>
      <p:ext uri="{BB962C8B-B14F-4D97-AF65-F5344CB8AC3E}">
        <p14:creationId xmlns:p14="http://schemas.microsoft.com/office/powerpoint/2010/main" val="353091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Cohort Exercise 1 (10 min)</a:t>
            </a:r>
          </a:p>
        </p:txBody>
      </p:sp>
      <p:sp>
        <p:nvSpPr>
          <p:cNvPr id="3" name="Content Placeholder 2"/>
          <p:cNvSpPr>
            <a:spLocks noGrp="1"/>
          </p:cNvSpPr>
          <p:nvPr>
            <p:ph idx="1"/>
          </p:nvPr>
        </p:nvSpPr>
        <p:spPr/>
        <p:txBody>
          <a:bodyPr/>
          <a:lstStyle/>
          <a:p>
            <a:r>
              <a:rPr lang="en-US" dirty="0"/>
              <a:t>Given MultipleClient.java and WebServer.java, implement the sequential server and one thread per task server and compare their performance. Vary the number of threads (10,100,1000) and see the trend. Work in pairs (one as the clients and the other as the server).</a:t>
            </a:r>
          </a:p>
        </p:txBody>
      </p:sp>
      <p:sp>
        <p:nvSpPr>
          <p:cNvPr id="5" name="TextBox 4"/>
          <p:cNvSpPr txBox="1"/>
          <p:nvPr/>
        </p:nvSpPr>
        <p:spPr>
          <a:xfrm>
            <a:off x="2961394" y="5096470"/>
            <a:ext cx="2994153"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pPr algn="ctr"/>
            <a:r>
              <a:rPr lang="en-US" dirty="0"/>
              <a:t>SingleThreadWebServer.java</a:t>
            </a:r>
          </a:p>
          <a:p>
            <a:pPr algn="ctr"/>
            <a:r>
              <a:rPr lang="en-US" dirty="0"/>
              <a:t>ThreadPerTaskWebServer.java</a:t>
            </a:r>
          </a:p>
        </p:txBody>
      </p:sp>
    </p:spTree>
    <p:extLst>
      <p:ext uri="{BB962C8B-B14F-4D97-AF65-F5344CB8AC3E}">
        <p14:creationId xmlns:p14="http://schemas.microsoft.com/office/powerpoint/2010/main" val="2343335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6535</TotalTime>
  <Words>1122</Words>
  <Application>Microsoft Office PowerPoint</Application>
  <PresentationFormat>On-screen Show (4:3)</PresentationFormat>
  <Paragraphs>173</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50.003: Elements of Software Construction</vt:lpstr>
      <vt:lpstr>How many threads should I use? What should each thread do?</vt:lpstr>
      <vt:lpstr>Plan of the Week</vt:lpstr>
      <vt:lpstr>Tasks</vt:lpstr>
      <vt:lpstr>Example: Server</vt:lpstr>
      <vt:lpstr>One Thread Per Task</vt:lpstr>
      <vt:lpstr>One Thread Per Task</vt:lpstr>
      <vt:lpstr>Unbound Thread Creation</vt:lpstr>
      <vt:lpstr>Cohort Exercise 1 (10 min)</vt:lpstr>
      <vt:lpstr>The Executor Framework</vt:lpstr>
      <vt:lpstr>Executor</vt:lpstr>
      <vt:lpstr>Execution Policy</vt:lpstr>
      <vt:lpstr>Thread Pools</vt:lpstr>
      <vt:lpstr>Advantage of Thread Pools</vt:lpstr>
      <vt:lpstr>Thread Pool Implementations</vt:lpstr>
      <vt:lpstr>Cohort Exercise 2 (15 min)</vt:lpstr>
      <vt:lpstr>Executor Lifecycle</vt:lpstr>
      <vt:lpstr>shutdown() vs shutdownNow()</vt:lpstr>
      <vt:lpstr>Cohort Exercise 3 (15 min)</vt:lpstr>
      <vt:lpstr>Task Coupling and Execution Policy</vt:lpstr>
      <vt:lpstr>Sizing Thread Pools </vt:lpstr>
      <vt:lpstr>Optimal CPU Utilization</vt:lpstr>
      <vt:lpstr>Cohort Exercise 4 (10 min)</vt:lpstr>
      <vt:lpstr>Sizing the Queue</vt:lpstr>
      <vt:lpstr>More Than CPUs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Tasks and Thread pool</dc:title>
  <dc:creator>Sun Jun</dc:creator>
  <cp:lastModifiedBy>Sun Jun</cp:lastModifiedBy>
  <cp:revision>178</cp:revision>
  <dcterms:created xsi:type="dcterms:W3CDTF">2006-08-16T00:00:00Z</dcterms:created>
  <dcterms:modified xsi:type="dcterms:W3CDTF">2016-03-27T09:06:16Z</dcterms:modified>
</cp:coreProperties>
</file>