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33" r:id="rId2"/>
    <p:sldId id="257" r:id="rId3"/>
    <p:sldId id="334" r:id="rId4"/>
    <p:sldId id="335" r:id="rId5"/>
    <p:sldId id="336" r:id="rId6"/>
    <p:sldId id="337" r:id="rId7"/>
    <p:sldId id="339" r:id="rId8"/>
    <p:sldId id="340" r:id="rId9"/>
    <p:sldId id="341" r:id="rId10"/>
    <p:sldId id="342" r:id="rId11"/>
    <p:sldId id="258" r:id="rId12"/>
    <p:sldId id="322" r:id="rId13"/>
    <p:sldId id="260" r:id="rId14"/>
    <p:sldId id="261" r:id="rId15"/>
    <p:sldId id="323" r:id="rId16"/>
    <p:sldId id="324" r:id="rId17"/>
    <p:sldId id="264" r:id="rId18"/>
    <p:sldId id="325" r:id="rId19"/>
    <p:sldId id="326" r:id="rId20"/>
    <p:sldId id="265" r:id="rId21"/>
    <p:sldId id="327" r:id="rId22"/>
    <p:sldId id="332" r:id="rId23"/>
    <p:sldId id="266" r:id="rId24"/>
    <p:sldId id="267" r:id="rId25"/>
    <p:sldId id="289" r:id="rId26"/>
    <p:sldId id="291" r:id="rId27"/>
    <p:sldId id="290" r:id="rId28"/>
    <p:sldId id="292" r:id="rId29"/>
    <p:sldId id="293" r:id="rId30"/>
    <p:sldId id="343" r:id="rId31"/>
    <p:sldId id="328" r:id="rId32"/>
    <p:sldId id="294" r:id="rId33"/>
    <p:sldId id="295" r:id="rId34"/>
    <p:sldId id="330" r:id="rId35"/>
    <p:sldId id="329" r:id="rId36"/>
    <p:sldId id="331" r:id="rId37"/>
    <p:sldId id="296" r:id="rId38"/>
    <p:sldId id="297" r:id="rId39"/>
    <p:sldId id="299" r:id="rId40"/>
    <p:sldId id="300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95" d="100"/>
          <a:sy n="95" d="100"/>
        </p:scale>
        <p:origin x="8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DBC45-3E25-40ED-BC73-18DD3D91000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3A5F-FD46-4B58-B1B9-B4BCB1F8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75D5A-4507-4306-AE9E-3AD7A2B8EF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  <a:p>
            <a:r>
              <a:rPr lang="en-US" dirty="0"/>
              <a:t>Pitfalls and Testing and Parallelization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99106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Pitfalls: Deadlock and More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5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Dining Philosophers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philosopher needs two forks to eat.</a:t>
            </a:r>
          </a:p>
          <a:p>
            <a:r>
              <a:rPr lang="en-US" dirty="0"/>
              <a:t>Each philosopher picks the one on the left first.</a:t>
            </a:r>
          </a:p>
        </p:txBody>
      </p:sp>
      <p:pic>
        <p:nvPicPr>
          <p:cNvPr id="1026" name="Picture 2" descr="File:Dining philosoph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2971800" cy="30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8585" y="12882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6015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40708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226714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5683" y="18978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8981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91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182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681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86100"/>
            <a:ext cx="2657534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is the situation when two or more threads are both waiting for the others to complete, forever.</a:t>
            </a:r>
          </a:p>
        </p:txBody>
      </p:sp>
    </p:spTree>
    <p:extLst>
      <p:ext uri="{BB962C8B-B14F-4D97-AF65-F5344CB8AC3E}">
        <p14:creationId xmlns:p14="http://schemas.microsoft.com/office/powerpoint/2010/main" val="314524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2 (10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DiningPhil.java, modify it so as to demonstrate the deadlock.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4265" y="4707479"/>
            <a:ext cx="376173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Solution: DiningPhilDemo.java</a:t>
            </a:r>
          </a:p>
        </p:txBody>
      </p:sp>
    </p:spTree>
    <p:extLst>
      <p:ext uri="{BB962C8B-B14F-4D97-AF65-F5344CB8AC3E}">
        <p14:creationId xmlns:p14="http://schemas.microsoft.com/office/powerpoint/2010/main" val="135025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Lock-Ordering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41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LeftRightDeadlock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          private final Object left = new Object ();</a:t>
            </a:r>
          </a:p>
          <a:p>
            <a:pPr marL="0" indent="0">
              <a:buNone/>
            </a:pPr>
            <a:r>
              <a:rPr lang="en-US" i="1" dirty="0"/>
              <a:t>          private final Object right = new Object ();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        public void </a:t>
            </a:r>
            <a:r>
              <a:rPr lang="en-US" i="1" dirty="0" err="1"/>
              <a:t>leftRight</a:t>
            </a:r>
            <a:r>
              <a:rPr lang="en-US" i="1" dirty="0"/>
              <a:t> () {</a:t>
            </a:r>
          </a:p>
          <a:p>
            <a:pPr marL="0" indent="0">
              <a:buNone/>
            </a:pPr>
            <a:r>
              <a:rPr lang="en-US" i="1" dirty="0"/>
              <a:t>	synchronized (left) {</a:t>
            </a:r>
          </a:p>
          <a:p>
            <a:pPr marL="0" indent="0">
              <a:buNone/>
            </a:pPr>
            <a:r>
              <a:rPr lang="en-US" i="1" dirty="0"/>
              <a:t>	           synchronized (right) {</a:t>
            </a:r>
          </a:p>
          <a:p>
            <a:pPr marL="0" indent="0">
              <a:buNone/>
            </a:pPr>
            <a:r>
              <a:rPr lang="en-US" i="1" dirty="0"/>
              <a:t>	  	</a:t>
            </a:r>
            <a:r>
              <a:rPr lang="en-US" i="1" dirty="0" err="1"/>
              <a:t>doSomething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         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        public void </a:t>
            </a:r>
            <a:r>
              <a:rPr lang="en-US" i="1" dirty="0" err="1"/>
              <a:t>rightLeft</a:t>
            </a:r>
            <a:r>
              <a:rPr lang="en-US" i="1" dirty="0"/>
              <a:t> () {</a:t>
            </a:r>
          </a:p>
          <a:p>
            <a:pPr marL="0" indent="0">
              <a:buNone/>
            </a:pPr>
            <a:r>
              <a:rPr lang="en-US" i="1" dirty="0"/>
              <a:t>	synchronized (right) {</a:t>
            </a:r>
          </a:p>
          <a:p>
            <a:pPr marL="0" indent="0">
              <a:buNone/>
            </a:pPr>
            <a:r>
              <a:rPr lang="en-US" i="1" dirty="0"/>
              <a:t>	           synchronized (left)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doSomethingElse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         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905635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8962" y="19050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9600" y="2931210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lock left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1563" y="3104208"/>
            <a:ext cx="17044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lock right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3944012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try to lock right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1563" y="4094808"/>
            <a:ext cx="1704441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wait for lock left</a:t>
            </a:r>
          </a:p>
        </p:txBody>
      </p:sp>
      <p:cxnSp>
        <p:nvCxnSpPr>
          <p:cNvPr id="21" name="Straight Arrow Connector 20"/>
          <p:cNvCxnSpPr>
            <a:stCxn id="6" idx="2"/>
            <a:endCxn id="15" idx="0"/>
          </p:cNvCxnSpPr>
          <p:nvPr/>
        </p:nvCxnSpPr>
        <p:spPr>
          <a:xfrm>
            <a:off x="5239221" y="2274967"/>
            <a:ext cx="15704" cy="656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>
            <a:off x="5254925" y="3300542"/>
            <a:ext cx="0" cy="643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6" idx="0"/>
          </p:cNvCxnSpPr>
          <p:nvPr/>
        </p:nvCxnSpPr>
        <p:spPr>
          <a:xfrm>
            <a:off x="7323783" y="2274332"/>
            <a:ext cx="1" cy="829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7323784" y="3473540"/>
            <a:ext cx="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19600" y="4933008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wait forever</a:t>
            </a:r>
          </a:p>
        </p:txBody>
      </p:sp>
      <p:cxnSp>
        <p:nvCxnSpPr>
          <p:cNvPr id="43" name="Straight Arrow Connector 42"/>
          <p:cNvCxnSpPr>
            <a:stCxn id="18" idx="2"/>
            <a:endCxn id="41" idx="0"/>
          </p:cNvCxnSpPr>
          <p:nvPr/>
        </p:nvCxnSpPr>
        <p:spPr>
          <a:xfrm>
            <a:off x="5254925" y="4313344"/>
            <a:ext cx="0" cy="6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7000" y="5085408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wait forever</a:t>
            </a:r>
          </a:p>
        </p:txBody>
      </p:sp>
      <p:cxnSp>
        <p:nvCxnSpPr>
          <p:cNvPr id="46" name="Straight Arrow Connector 45"/>
          <p:cNvCxnSpPr>
            <a:stCxn id="19" idx="2"/>
            <a:endCxn id="44" idx="0"/>
          </p:cNvCxnSpPr>
          <p:nvPr/>
        </p:nvCxnSpPr>
        <p:spPr>
          <a:xfrm flipH="1">
            <a:off x="7312325" y="4464140"/>
            <a:ext cx="11459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4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5240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1" dirty="0"/>
              <a:t>public void </a:t>
            </a:r>
            <a:r>
              <a:rPr lang="en-US" i="1" dirty="0" err="1"/>
              <a:t>transferMoney</a:t>
            </a:r>
            <a:r>
              <a:rPr lang="en-US" i="1" dirty="0"/>
              <a:t> (Account from, Account to, </a:t>
            </a:r>
            <a:r>
              <a:rPr lang="en-US" i="1" dirty="0" err="1"/>
              <a:t>int</a:t>
            </a:r>
            <a:r>
              <a:rPr lang="en-US" i="1" dirty="0"/>
              <a:t>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synchronized (from)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synchronized (to)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if (</a:t>
            </a:r>
            <a:r>
              <a:rPr lang="en-US" i="1" dirty="0" err="1"/>
              <a:t>from.getBalance</a:t>
            </a:r>
            <a:r>
              <a:rPr lang="en-US" i="1" dirty="0"/>
              <a:t>() &lt;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//</a:t>
            </a:r>
            <a:r>
              <a:rPr lang="en-US" i="1" dirty="0" err="1"/>
              <a:t>raiseException</a:t>
            </a: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else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from.debit</a:t>
            </a:r>
            <a:r>
              <a:rPr lang="en-US" i="1" dirty="0"/>
              <a:t>(amount);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to.credit</a:t>
            </a:r>
            <a:r>
              <a:rPr lang="en-US" i="1" dirty="0"/>
              <a:t>(amount)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5225534"/>
            <a:ext cx="18053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Is it deadlocking?</a:t>
            </a:r>
          </a:p>
        </p:txBody>
      </p:sp>
    </p:spTree>
    <p:extLst>
      <p:ext uri="{BB962C8B-B14F-4D97-AF65-F5344CB8AC3E}">
        <p14:creationId xmlns:p14="http://schemas.microsoft.com/office/powerpoint/2010/main" val="266538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5240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1" dirty="0"/>
              <a:t>public void </a:t>
            </a:r>
            <a:r>
              <a:rPr lang="en-US" i="1" dirty="0" err="1"/>
              <a:t>transferMoney</a:t>
            </a:r>
            <a:r>
              <a:rPr lang="en-US" i="1" dirty="0"/>
              <a:t> (Account from, Account to, </a:t>
            </a:r>
            <a:r>
              <a:rPr lang="en-US" i="1" dirty="0" err="1"/>
              <a:t>int</a:t>
            </a:r>
            <a:r>
              <a:rPr lang="en-US" i="1" dirty="0"/>
              <a:t>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synchronized (from)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synchronized (to)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if (</a:t>
            </a:r>
            <a:r>
              <a:rPr lang="en-US" i="1" dirty="0" err="1"/>
              <a:t>from.getBalance</a:t>
            </a:r>
            <a:r>
              <a:rPr lang="en-US" i="1" dirty="0"/>
              <a:t>() &lt;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//</a:t>
            </a:r>
            <a:r>
              <a:rPr lang="en-US" i="1" dirty="0" err="1"/>
              <a:t>raiseException</a:t>
            </a: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else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from.debit</a:t>
            </a:r>
            <a:r>
              <a:rPr lang="en-US" i="1" dirty="0"/>
              <a:t>(amount);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to.credit</a:t>
            </a:r>
            <a:r>
              <a:rPr lang="en-US" i="1" dirty="0"/>
              <a:t>(amount)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9758" y="4572000"/>
            <a:ext cx="5259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</a:t>
            </a:r>
            <a:r>
              <a:rPr lang="en-US" dirty="0" err="1"/>
              <a:t>transferMoney</a:t>
            </a:r>
            <a:r>
              <a:rPr lang="en-US" dirty="0"/>
              <a:t> deadlock?</a:t>
            </a:r>
          </a:p>
          <a:p>
            <a:r>
              <a:rPr lang="en-US" dirty="0"/>
              <a:t>Thread A: </a:t>
            </a:r>
            <a:r>
              <a:rPr lang="en-US" dirty="0" err="1"/>
              <a:t>transferMoney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</a:t>
            </a:r>
            <a:r>
              <a:rPr lang="en-US" dirty="0" err="1"/>
              <a:t>yourAccount</a:t>
            </a:r>
            <a:r>
              <a:rPr lang="en-US" dirty="0"/>
              <a:t>, 1)</a:t>
            </a:r>
          </a:p>
          <a:p>
            <a:r>
              <a:rPr lang="en-US" dirty="0"/>
              <a:t>Thread B: </a:t>
            </a:r>
            <a:r>
              <a:rPr lang="en-US" dirty="0" err="1"/>
              <a:t>transferMoney</a:t>
            </a:r>
            <a:r>
              <a:rPr lang="en-US" dirty="0"/>
              <a:t>(</a:t>
            </a:r>
            <a:r>
              <a:rPr lang="en-US" dirty="0" err="1"/>
              <a:t>yourAccount</a:t>
            </a:r>
            <a:r>
              <a:rPr lang="en-US" dirty="0"/>
              <a:t>, </a:t>
            </a:r>
            <a:r>
              <a:rPr lang="en-US" dirty="0" err="1"/>
              <a:t>myAccount</a:t>
            </a:r>
            <a:r>
              <a:rPr lang="en-US" dirty="0"/>
              <a:t>, 1)</a:t>
            </a:r>
          </a:p>
          <a:p>
            <a:r>
              <a:rPr lang="en-US" b="1" dirty="0"/>
              <a:t>Check out: DemonstrateDeadlock.java</a:t>
            </a:r>
          </a:p>
        </p:txBody>
      </p:sp>
    </p:spTree>
    <p:extLst>
      <p:ext uri="{BB962C8B-B14F-4D97-AF65-F5344CB8AC3E}">
        <p14:creationId xmlns:p14="http://schemas.microsoft.com/office/powerpoint/2010/main" val="42922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3 (15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DLExample.java, explain whether it is possibly deadlocking.</a:t>
            </a:r>
          </a:p>
        </p:txBody>
      </p:sp>
    </p:spTree>
    <p:extLst>
      <p:ext uri="{BB962C8B-B14F-4D97-AF65-F5344CB8AC3E}">
        <p14:creationId xmlns:p14="http://schemas.microsoft.com/office/powerpoint/2010/main" val="266039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Deadlock: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program that never acquires more than one lock at a time cannot experience lock-ordering deadlocks.</a:t>
            </a:r>
          </a:p>
          <a:p>
            <a:r>
              <a:rPr lang="en-US" dirty="0"/>
              <a:t>A program will be free of lock-ordering deadlocks if all threads acquire the locks they need in a fixed global order.</a:t>
            </a:r>
          </a:p>
          <a:p>
            <a:pPr lvl="1"/>
            <a:r>
              <a:rPr lang="en-US" dirty="0"/>
              <a:t>Is this deadlocking? Thread A locks a, b, c, d, e in the sequence and thread B locks c, f, e.</a:t>
            </a:r>
          </a:p>
          <a:p>
            <a:pPr lvl="1"/>
            <a:r>
              <a:rPr lang="en-US" dirty="0"/>
              <a:t>Is this deadlocking? Thread A locks a, b, c, d, e in the sequence and thread B locks e, f, c.</a:t>
            </a:r>
          </a:p>
        </p:txBody>
      </p:sp>
    </p:spTree>
    <p:extLst>
      <p:ext uri="{BB962C8B-B14F-4D97-AF65-F5344CB8AC3E}">
        <p14:creationId xmlns:p14="http://schemas.microsoft.com/office/powerpoint/2010/main" val="395692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5240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1" dirty="0"/>
              <a:t>public void </a:t>
            </a:r>
            <a:r>
              <a:rPr lang="en-US" i="1" dirty="0" err="1"/>
              <a:t>transferMoney</a:t>
            </a:r>
            <a:r>
              <a:rPr lang="en-US" i="1" dirty="0"/>
              <a:t> (Account from, Account to, </a:t>
            </a:r>
            <a:r>
              <a:rPr lang="en-US" i="1" dirty="0" err="1"/>
              <a:t>int</a:t>
            </a:r>
            <a:r>
              <a:rPr lang="en-US" i="1" dirty="0"/>
              <a:t>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synchronized (from)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synchronized (to)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if (</a:t>
            </a:r>
            <a:r>
              <a:rPr lang="en-US" i="1" dirty="0" err="1"/>
              <a:t>from.getBalance</a:t>
            </a:r>
            <a:r>
              <a:rPr lang="en-US" i="1" dirty="0"/>
              <a:t>() &lt;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//</a:t>
            </a:r>
            <a:r>
              <a:rPr lang="en-US" i="1" dirty="0" err="1"/>
              <a:t>raiseException</a:t>
            </a: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else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from.debit</a:t>
            </a:r>
            <a:r>
              <a:rPr lang="en-US" i="1" dirty="0"/>
              <a:t>(amount);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to.credit</a:t>
            </a:r>
            <a:r>
              <a:rPr lang="en-US" i="1" dirty="0"/>
              <a:t>(amount)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5955268"/>
            <a:ext cx="495148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here for a sample program: TransferFixed.java</a:t>
            </a:r>
          </a:p>
        </p:txBody>
      </p:sp>
    </p:spTree>
    <p:extLst>
      <p:ext uri="{BB962C8B-B14F-4D97-AF65-F5344CB8AC3E}">
        <p14:creationId xmlns:p14="http://schemas.microsoft.com/office/powerpoint/2010/main" val="41418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Applying Executor </a:t>
            </a:r>
          </a:p>
          <a:p>
            <a:pPr lvl="1"/>
            <a:r>
              <a:rPr lang="en-US" dirty="0"/>
              <a:t>Patterns for parallelization</a:t>
            </a:r>
          </a:p>
          <a:p>
            <a:r>
              <a:rPr lang="en-US" dirty="0"/>
              <a:t>Pitfalls: synchronization challenges</a:t>
            </a:r>
          </a:p>
          <a:p>
            <a:pPr lvl="1"/>
            <a:r>
              <a:rPr lang="en-US" dirty="0"/>
              <a:t>Avoiding and diagnosing deadlocks</a:t>
            </a:r>
          </a:p>
          <a:p>
            <a:pPr lvl="1"/>
            <a:r>
              <a:rPr lang="en-US" dirty="0"/>
              <a:t>Avoiding and diagnosing liveness hazards</a:t>
            </a:r>
          </a:p>
          <a:p>
            <a:r>
              <a:rPr lang="en-US" dirty="0"/>
              <a:t>Testing concurrent programs </a:t>
            </a:r>
          </a:p>
          <a:p>
            <a:pPr lvl="1"/>
            <a:r>
              <a:rPr lang="en-US" dirty="0"/>
              <a:t>Testing for correctness</a:t>
            </a:r>
          </a:p>
          <a:p>
            <a:pPr lvl="1"/>
            <a:r>
              <a:rPr lang="en-US" dirty="0"/>
              <a:t>Testing for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5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Strive to use open calls (calling a method with no locks held) throughout your program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114800"/>
            <a:ext cx="52307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here for a sample program: DLExampleFixed.java</a:t>
            </a:r>
          </a:p>
        </p:txBody>
      </p:sp>
    </p:spTree>
    <p:extLst>
      <p:ext uri="{BB962C8B-B14F-4D97-AF65-F5344CB8AC3E}">
        <p14:creationId xmlns:p14="http://schemas.microsoft.com/office/powerpoint/2010/main" val="201108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the timed </a:t>
            </a:r>
            <a:r>
              <a:rPr lang="en-US" sz="2800" dirty="0" err="1"/>
              <a:t>tryLock</a:t>
            </a:r>
            <a:r>
              <a:rPr lang="en-US" sz="2800" dirty="0"/>
              <a:t> feature of the explicit Lock class instead of intrinsic locking.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1176" y="3124200"/>
            <a:ext cx="41120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Lock </a:t>
            </a:r>
            <a:r>
              <a:rPr lang="en-US" sz="1600" i="1" dirty="0" err="1"/>
              <a:t>lock</a:t>
            </a:r>
            <a:r>
              <a:rPr lang="en-US" sz="1600" i="1" dirty="0"/>
              <a:t> = new </a:t>
            </a:r>
            <a:r>
              <a:rPr lang="en-US" sz="1600" i="1" dirty="0" err="1"/>
              <a:t>ReentrantLock</a:t>
            </a:r>
            <a:r>
              <a:rPr lang="en-US" sz="1600" i="1" dirty="0"/>
              <a:t>();</a:t>
            </a:r>
          </a:p>
          <a:p>
            <a:r>
              <a:rPr lang="en-US" sz="1600" i="1" dirty="0"/>
              <a:t>if (</a:t>
            </a:r>
            <a:r>
              <a:rPr lang="en-US" sz="1600" i="1" dirty="0" err="1"/>
              <a:t>lock.tryLock</a:t>
            </a:r>
            <a:r>
              <a:rPr lang="en-US" sz="1600" i="1" dirty="0"/>
              <a:t>()) { </a:t>
            </a:r>
          </a:p>
          <a:p>
            <a:r>
              <a:rPr lang="en-US" sz="1600" i="1" dirty="0"/>
              <a:t>	try { // Process record } </a:t>
            </a:r>
          </a:p>
          <a:p>
            <a:r>
              <a:rPr lang="en-US" sz="1600" i="1" dirty="0"/>
              <a:t>	finally { // Make sure to unlock </a:t>
            </a:r>
          </a:p>
          <a:p>
            <a:r>
              <a:rPr lang="en-US" sz="1600" i="1" dirty="0"/>
              <a:t>		</a:t>
            </a:r>
            <a:r>
              <a:rPr lang="en-US" sz="1600" i="1" dirty="0" err="1"/>
              <a:t>lock.unlock</a:t>
            </a:r>
            <a:r>
              <a:rPr lang="en-US" sz="1600" i="1" dirty="0"/>
              <a:t>(); </a:t>
            </a:r>
          </a:p>
          <a:p>
            <a:r>
              <a:rPr lang="en-US" sz="1600" i="1" dirty="0"/>
              <a:t>	} </a:t>
            </a:r>
          </a:p>
          <a:p>
            <a:r>
              <a:rPr lang="en-US" sz="1600" i="1" dirty="0"/>
              <a:t>} </a:t>
            </a:r>
          </a:p>
          <a:p>
            <a:r>
              <a:rPr lang="en-US" sz="1600" i="1" dirty="0"/>
              <a:t>else { </a:t>
            </a:r>
          </a:p>
          <a:p>
            <a:r>
              <a:rPr lang="en-US" sz="1600" i="1" dirty="0"/>
              <a:t>	// Someone else had the lock, abort </a:t>
            </a:r>
          </a:p>
          <a:p>
            <a:r>
              <a:rPr lang="en-US" sz="16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251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4 (15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DiningPhil.java by making it deadlock-free, in two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1245439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Liveness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is the most widely encountered liveness hazard.</a:t>
            </a:r>
          </a:p>
          <a:p>
            <a:r>
              <a:rPr lang="en-US" dirty="0"/>
              <a:t>Starvation occurs when a thread is denied access to resources it needs in order to make progress.</a:t>
            </a:r>
          </a:p>
          <a:p>
            <a:pPr lvl="1"/>
            <a:r>
              <a:rPr lang="en-US" dirty="0"/>
              <a:t>Often caused by use of thread priority or executing infinite loops with a lock held.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5410200"/>
            <a:ext cx="547406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Avoid using thread priority, since they increase platform </a:t>
            </a:r>
          </a:p>
          <a:p>
            <a:r>
              <a:rPr lang="en-US" dirty="0"/>
              <a:t>dependence and can cause liveness problems.</a:t>
            </a:r>
          </a:p>
        </p:txBody>
      </p:sp>
    </p:spTree>
    <p:extLst>
      <p:ext uri="{BB962C8B-B14F-4D97-AF65-F5344CB8AC3E}">
        <p14:creationId xmlns:p14="http://schemas.microsoft.com/office/powerpoint/2010/main" val="172779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Liveness Hazards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responsiveness</a:t>
            </a:r>
          </a:p>
          <a:p>
            <a:pPr lvl="1"/>
            <a:r>
              <a:rPr lang="en-US" dirty="0"/>
              <a:t>may be caused by poor lock management.</a:t>
            </a:r>
          </a:p>
          <a:p>
            <a:r>
              <a:rPr lang="en-US" dirty="0" err="1"/>
              <a:t>Livelock</a:t>
            </a:r>
            <a:r>
              <a:rPr lang="en-US" dirty="0"/>
              <a:t>: a thread, while not blocked, still cannot make progress because it keeps retrying an operation that will always fail.</a:t>
            </a:r>
          </a:p>
          <a:p>
            <a:pPr lvl="1"/>
            <a:r>
              <a:rPr lang="en-US" dirty="0"/>
              <a:t>e.g., when two overly polite people are walking in the opposite direction in a hallway.</a:t>
            </a:r>
          </a:p>
        </p:txBody>
      </p:sp>
    </p:spTree>
    <p:extLst>
      <p:ext uri="{BB962C8B-B14F-4D97-AF65-F5344CB8AC3E}">
        <p14:creationId xmlns:p14="http://schemas.microsoft.com/office/powerpoint/2010/main" val="1438445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Testing</a:t>
            </a:r>
          </a:p>
        </p:txBody>
      </p:sp>
    </p:spTree>
    <p:extLst>
      <p:ext uri="{BB962C8B-B14F-4D97-AF65-F5344CB8AC3E}">
        <p14:creationId xmlns:p14="http://schemas.microsoft.com/office/powerpoint/2010/main" val="97995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sequential programs, </a:t>
            </a:r>
          </a:p>
          <a:p>
            <a:pPr lvl="1"/>
            <a:r>
              <a:rPr lang="en-US" dirty="0"/>
              <a:t>Finding the right inputs</a:t>
            </a:r>
          </a:p>
          <a:p>
            <a:r>
              <a:rPr lang="en-US" dirty="0"/>
              <a:t>For concurrent programs,</a:t>
            </a:r>
          </a:p>
          <a:p>
            <a:pPr lvl="1"/>
            <a:r>
              <a:rPr lang="en-US" dirty="0"/>
              <a:t>Finding the right inputs and scheduling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4800600"/>
            <a:ext cx="5257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Bugs that disappear when you add debugging or test code are called </a:t>
            </a:r>
            <a:r>
              <a:rPr lang="en-US" dirty="0" err="1"/>
              <a:t>Heisenbugs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68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for correctness</a:t>
            </a:r>
          </a:p>
          <a:p>
            <a:pPr lvl="1"/>
            <a:r>
              <a:rPr lang="en-US" dirty="0"/>
              <a:t>Safety: nothing bad ever happens	</a:t>
            </a:r>
          </a:p>
          <a:p>
            <a:pPr lvl="1"/>
            <a:r>
              <a:rPr lang="en-US" dirty="0"/>
              <a:t>Liveness: something good eventually happens</a:t>
            </a:r>
          </a:p>
          <a:p>
            <a:r>
              <a:rPr lang="en-US" dirty="0"/>
              <a:t>Testing for performance</a:t>
            </a:r>
          </a:p>
          <a:p>
            <a:pPr lvl="1"/>
            <a:r>
              <a:rPr lang="en-US" dirty="0"/>
              <a:t>Throughput: the rate at which a set of concurrent tasks is completed</a:t>
            </a:r>
          </a:p>
          <a:p>
            <a:pPr lvl="1"/>
            <a:r>
              <a:rPr lang="en-US" dirty="0"/>
              <a:t>Responsiveness: the delay between a request and completion of some action </a:t>
            </a:r>
          </a:p>
        </p:txBody>
      </p:sp>
    </p:spTree>
    <p:extLst>
      <p:ext uri="{BB962C8B-B14F-4D97-AF65-F5344CB8AC3E}">
        <p14:creationId xmlns:p14="http://schemas.microsoft.com/office/powerpoint/2010/main" val="342986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Identifying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must know what is correct.</a:t>
            </a:r>
          </a:p>
          <a:p>
            <a:r>
              <a:rPr lang="en-US" dirty="0"/>
              <a:t>Identify </a:t>
            </a:r>
          </a:p>
          <a:p>
            <a:pPr lvl="1"/>
            <a:r>
              <a:rPr lang="en-US" dirty="0"/>
              <a:t>class invariants which specify relationships among the variables; </a:t>
            </a:r>
          </a:p>
          <a:p>
            <a:pPr lvl="1"/>
            <a:r>
              <a:rPr lang="en-US" dirty="0"/>
              <a:t>pre/post-conditions for each method; </a:t>
            </a:r>
          </a:p>
          <a:p>
            <a:pPr lvl="1"/>
            <a:r>
              <a:rPr lang="en-US" dirty="0"/>
              <a:t>whether the class is thread-safe and how its states guarded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5715000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BoundedBufferWithSpec.java</a:t>
            </a:r>
          </a:p>
        </p:txBody>
      </p:sp>
    </p:spTree>
    <p:extLst>
      <p:ext uri="{BB962C8B-B14F-4D97-AF65-F5344CB8AC3E}">
        <p14:creationId xmlns:p14="http://schemas.microsoft.com/office/powerpoint/2010/main" val="2734338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Basic Unit Tests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of the class, call its methods (in different sequences with different inputs) and assert post-conditions and invariants. </a:t>
            </a:r>
          </a:p>
        </p:txBody>
      </p:sp>
    </p:spTree>
    <p:extLst>
      <p:ext uri="{BB962C8B-B14F-4D97-AF65-F5344CB8AC3E}">
        <p14:creationId xmlns:p14="http://schemas.microsoft.com/office/powerpoint/2010/main" val="232986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executor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65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Test Cases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95083" y="1828800"/>
            <a:ext cx="803931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At the top of the file, include: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		import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junit.framework.TestCase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The main class of the file must: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be public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extend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TestCase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Methods of this class to be run automatically when the Test command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is invoked must: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be public and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not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 static;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return void;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take no arguments;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have a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name beginning with "test"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5410200"/>
            <a:ext cx="64008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BoundedBufferTest.java</a:t>
            </a:r>
          </a:p>
          <a:p>
            <a:pPr algn="ctr"/>
            <a:r>
              <a:rPr lang="en-US" dirty="0" err="1"/>
              <a:t>testIsEmptyWhenConstructued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testIsFullAfterPuts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8179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5 (10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BoundedBufferTest.java, </a:t>
            </a:r>
          </a:p>
          <a:p>
            <a:r>
              <a:rPr lang="en-US" dirty="0"/>
              <a:t>write two more test cases </a:t>
            </a:r>
          </a:p>
          <a:p>
            <a:r>
              <a:rPr lang="en-US" dirty="0"/>
              <a:t>document what you are testing for.</a:t>
            </a:r>
          </a:p>
        </p:txBody>
      </p:sp>
    </p:spTree>
    <p:extLst>
      <p:ext uri="{BB962C8B-B14F-4D97-AF65-F5344CB8AC3E}">
        <p14:creationId xmlns:p14="http://schemas.microsoft.com/office/powerpoint/2010/main" val="4094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test that an operation has been blocked (in a concurrent context)?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4876800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BoundedBufferTest.java</a:t>
            </a:r>
          </a:p>
        </p:txBody>
      </p:sp>
    </p:spTree>
    <p:extLst>
      <p:ext uri="{BB962C8B-B14F-4D97-AF65-F5344CB8AC3E}">
        <p14:creationId xmlns:p14="http://schemas.microsoft.com/office/powerpoint/2010/main" val="298818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Test for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up multiple threads performing operations over some amount of time and then somehow test that nothing went wrong</a:t>
            </a:r>
          </a:p>
          <a:p>
            <a:pPr lvl="1"/>
            <a:r>
              <a:rPr lang="en-US" dirty="0"/>
              <a:t>Mind that the test programs are concurrent programs too!</a:t>
            </a:r>
          </a:p>
          <a:p>
            <a:r>
              <a:rPr lang="en-US" sz="2800" dirty="0"/>
              <a:t>It’s best if checking the test property does not require any synchronization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4337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Question: how do we test that everything put into the buffer comes out of it and that nothing else does, assuming there are multiple producers and consumers?</a:t>
            </a:r>
          </a:p>
          <a:p>
            <a:pPr lvl="1"/>
            <a:r>
              <a:rPr lang="en-US" dirty="0"/>
              <a:t>A naïve approach: maintain a “shadow” list and assert that the buffer is consistent with the “shadow” list</a:t>
            </a:r>
          </a:p>
          <a:p>
            <a:pPr lvl="1"/>
            <a:r>
              <a:rPr lang="en-US" sz="2800" dirty="0"/>
              <a:t>Use a check sum function would be better (see example later)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5975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test data should be generated randomly</a:t>
            </a:r>
          </a:p>
          <a:p>
            <a:r>
              <a:rPr lang="en-US" sz="2800" dirty="0"/>
              <a:t>Random number generator can create couplings between classes and timing artifacts because most random number generator classes are thread-safe and therefore introduce additional synchronization.</a:t>
            </a:r>
          </a:p>
          <a:p>
            <a:pPr lvl="1"/>
            <a:r>
              <a:rPr lang="en-US" sz="2400" dirty="0"/>
              <a:t>Use pseudo-random number generator  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0811" y="4495800"/>
            <a:ext cx="2486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xorShift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    y ^= (y &lt;&lt; 6);</a:t>
            </a:r>
          </a:p>
          <a:p>
            <a:r>
              <a:rPr lang="en-US" dirty="0"/>
              <a:t>      y ^= (y &gt;&gt;&gt; 21);</a:t>
            </a:r>
          </a:p>
          <a:p>
            <a:r>
              <a:rPr lang="en-US" dirty="0"/>
              <a:t>      y ^= (y &lt;&lt; 7);</a:t>
            </a:r>
          </a:p>
          <a:p>
            <a:r>
              <a:rPr lang="en-US" dirty="0"/>
              <a:t>      return y;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072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648200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PutTakeTest.java</a:t>
            </a:r>
          </a:p>
        </p:txBody>
      </p:sp>
    </p:spTree>
    <p:extLst>
      <p:ext uri="{BB962C8B-B14F-4D97-AF65-F5344CB8AC3E}">
        <p14:creationId xmlns:p14="http://schemas.microsoft.com/office/powerpoint/2010/main" val="2255539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6 (15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for Resource Management</a:t>
            </a:r>
          </a:p>
          <a:p>
            <a:pPr lvl="1"/>
            <a:r>
              <a:rPr lang="en-US" dirty="0"/>
              <a:t>How to test that a thread pool indeed created a given number of threads which is less than or equal to the maximum thread pool size? </a:t>
            </a:r>
          </a:p>
          <a:p>
            <a:pPr lvl="1"/>
            <a:r>
              <a:rPr lang="en-US" dirty="0"/>
              <a:t>Complete TestThreadPoolSample.java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4343400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Sample Solution: TestThreadPool.java</a:t>
            </a:r>
          </a:p>
        </p:txBody>
      </p:sp>
    </p:spTree>
    <p:extLst>
      <p:ext uri="{BB962C8B-B14F-4D97-AF65-F5344CB8AC3E}">
        <p14:creationId xmlns:p14="http://schemas.microsoft.com/office/powerpoint/2010/main" val="203826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More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with more active threads than CPUs</a:t>
            </a:r>
          </a:p>
          <a:p>
            <a:r>
              <a:rPr lang="en-US" sz="2800" dirty="0"/>
              <a:t>Testing with different processor counts, operating systems, and processor architectures </a:t>
            </a:r>
          </a:p>
          <a:p>
            <a:r>
              <a:rPr lang="en-US" sz="2800" dirty="0"/>
              <a:t>Encourage context switching using </a:t>
            </a:r>
            <a:r>
              <a:rPr lang="en-US" sz="2800" dirty="0" err="1"/>
              <a:t>Thread.yield</a:t>
            </a:r>
            <a:r>
              <a:rPr lang="en-US" sz="2800" dirty="0"/>
              <a:t>() or </a:t>
            </a:r>
            <a:r>
              <a:rPr lang="en-US" sz="2800" dirty="0" err="1"/>
              <a:t>Thread.sleep</a:t>
            </a:r>
            <a:r>
              <a:rPr lang="en-US" sz="2800" dirty="0"/>
              <a:t>(10)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4140875"/>
            <a:ext cx="7131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Public synchronized void transfer (Account from, Account to, </a:t>
            </a:r>
            <a:r>
              <a:rPr lang="en-US" i="1" dirty="0" err="1"/>
              <a:t>int</a:t>
            </a:r>
            <a:r>
              <a:rPr lang="en-US" i="1" dirty="0"/>
              <a:t> amount) {</a:t>
            </a:r>
          </a:p>
          <a:p>
            <a:r>
              <a:rPr lang="en-US" i="1" dirty="0"/>
              <a:t>	</a:t>
            </a:r>
            <a:r>
              <a:rPr lang="en-US" i="1" dirty="0" err="1"/>
              <a:t>from.debit</a:t>
            </a:r>
            <a:r>
              <a:rPr lang="en-US" i="1" dirty="0"/>
              <a:t>(amount);</a:t>
            </a:r>
          </a:p>
          <a:p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if (</a:t>
            </a:r>
            <a:r>
              <a:rPr lang="en-US" i="1" dirty="0" err="1">
                <a:solidFill>
                  <a:srgbClr val="FF0000"/>
                </a:solidFill>
              </a:rPr>
              <a:t>random.nextInt</a:t>
            </a:r>
            <a:r>
              <a:rPr lang="en-US" i="1" dirty="0">
                <a:solidFill>
                  <a:srgbClr val="FF0000"/>
                </a:solidFill>
              </a:rPr>
              <a:t>(1000) &gt; THREADHOLD) {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Thread.yield</a:t>
            </a:r>
            <a:r>
              <a:rPr lang="en-US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i="1" dirty="0">
                <a:solidFill>
                  <a:srgbClr val="FF0000"/>
                </a:solidFill>
              </a:rPr>
              <a:t>	}</a:t>
            </a:r>
          </a:p>
          <a:p>
            <a:r>
              <a:rPr lang="en-US" i="1" dirty="0"/>
              <a:t>	</a:t>
            </a:r>
            <a:r>
              <a:rPr lang="en-US" i="1" dirty="0" err="1"/>
              <a:t>to.credit</a:t>
            </a:r>
            <a:r>
              <a:rPr lang="en-US" i="1" dirty="0"/>
              <a:t>(amount);</a:t>
            </a:r>
          </a:p>
          <a:p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250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Testing for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appropriate test scenarios – how the class is used </a:t>
            </a:r>
          </a:p>
          <a:p>
            <a:r>
              <a:rPr lang="en-US" dirty="0"/>
              <a:t>Sizing empirically for various bounds, e.g., number of threads, buffer capabilities,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TimedPutTakeTest.java</a:t>
            </a:r>
          </a:p>
        </p:txBody>
      </p:sp>
    </p:spTree>
    <p:extLst>
      <p:ext uri="{BB962C8B-B14F-4D97-AF65-F5344CB8AC3E}">
        <p14:creationId xmlns:p14="http://schemas.microsoft.com/office/powerpoint/2010/main" val="9037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Exploitable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executor framework makes it easy to submit and execution tasks as well as specify an execution policy.</a:t>
            </a:r>
          </a:p>
          <a:p>
            <a:r>
              <a:rPr lang="en-US" dirty="0"/>
              <a:t>How do you define the tasks such that you can get the maximum performance?</a:t>
            </a:r>
          </a:p>
        </p:txBody>
      </p:sp>
    </p:spTree>
    <p:extLst>
      <p:ext uri="{BB962C8B-B14F-4D97-AF65-F5344CB8AC3E}">
        <p14:creationId xmlns:p14="http://schemas.microsoft.com/office/powerpoint/2010/main" val="367410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7 (10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 and implement a test program to compare the performance of</a:t>
            </a:r>
          </a:p>
          <a:p>
            <a:r>
              <a:rPr lang="en-US" dirty="0" err="1"/>
              <a:t>BoundedBuffer</a:t>
            </a:r>
            <a:endParaRPr lang="en-US" dirty="0"/>
          </a:p>
          <a:p>
            <a:r>
              <a:rPr lang="en-US" dirty="0" err="1"/>
              <a:t>ArrayBlockingQueue</a:t>
            </a:r>
            <a:r>
              <a:rPr lang="en-US" dirty="0"/>
              <a:t> </a:t>
            </a:r>
          </a:p>
          <a:p>
            <a:r>
              <a:rPr lang="en-US" dirty="0" err="1"/>
              <a:t>LinkedBlockingQueue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23" y="4990084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</a:t>
            </a:r>
          </a:p>
          <a:p>
            <a:pPr algn="ctr"/>
            <a:r>
              <a:rPr lang="en-US" dirty="0"/>
              <a:t>TimedPutTakeTest.java</a:t>
            </a:r>
          </a:p>
          <a:p>
            <a:pPr algn="ctr"/>
            <a:r>
              <a:rPr lang="en-US" dirty="0"/>
              <a:t>TimedPutTakeTestABQ.java</a:t>
            </a:r>
          </a:p>
          <a:p>
            <a:pPr algn="ctr"/>
            <a:r>
              <a:rPr lang="en-US" dirty="0"/>
              <a:t>TimedPutTakeTestLBQ.java</a:t>
            </a:r>
          </a:p>
        </p:txBody>
      </p:sp>
    </p:spTree>
    <p:extLst>
      <p:ext uri="{BB962C8B-B14F-4D97-AF65-F5344CB8AC3E}">
        <p14:creationId xmlns:p14="http://schemas.microsoft.com/office/powerpoint/2010/main" val="2853871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Besides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Code review</a:t>
            </a:r>
          </a:p>
          <a:p>
            <a:r>
              <a:rPr lang="en-US" dirty="0"/>
              <a:t>Static analysis tools</a:t>
            </a:r>
          </a:p>
          <a:p>
            <a:pPr lvl="1"/>
            <a:r>
              <a:rPr lang="en-US" dirty="0"/>
              <a:t>Model checkers</a:t>
            </a:r>
          </a:p>
          <a:p>
            <a:r>
              <a:rPr lang="en-US" dirty="0"/>
              <a:t>Profilers and monitoring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914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Testing can only review the presence of bugs, not their absence;</a:t>
            </a:r>
          </a:p>
          <a:p>
            <a:pPr algn="ctr"/>
            <a:r>
              <a:rPr lang="en-US" dirty="0"/>
              <a:t>In complex programs, no amount of testing can find all coding errors;</a:t>
            </a:r>
          </a:p>
        </p:txBody>
      </p:sp>
    </p:spTree>
    <p:extLst>
      <p:ext uri="{BB962C8B-B14F-4D97-AF65-F5344CB8AC3E}">
        <p14:creationId xmlns:p14="http://schemas.microsoft.com/office/powerpoint/2010/main" val="13510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web servers process HTML requests?</a:t>
            </a:r>
          </a:p>
          <a:p>
            <a:pPr lvl="1"/>
            <a:r>
              <a:rPr lang="en-US" dirty="0"/>
              <a:t>rendering the texts, leaving placeholders for the images, and load images later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233678"/>
            <a:ext cx="6755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public class </a:t>
            </a:r>
            <a:r>
              <a:rPr lang="en-US" i="1" dirty="0" err="1"/>
              <a:t>SingleThreadRender</a:t>
            </a:r>
            <a:r>
              <a:rPr lang="en-US" i="1" dirty="0"/>
              <a:t> {</a:t>
            </a:r>
          </a:p>
          <a:p>
            <a:r>
              <a:rPr lang="en-US" i="1" dirty="0"/>
              <a:t>        void </a:t>
            </a:r>
            <a:r>
              <a:rPr lang="en-US" i="1" dirty="0" err="1"/>
              <a:t>renderPage</a:t>
            </a:r>
            <a:r>
              <a:rPr lang="en-US" i="1" dirty="0"/>
              <a:t> (</a:t>
            </a:r>
            <a:r>
              <a:rPr lang="en-US" i="1" dirty="0" err="1"/>
              <a:t>CharSequence</a:t>
            </a:r>
            <a:r>
              <a:rPr lang="en-US" i="1" dirty="0"/>
              <a:t> source) {</a:t>
            </a:r>
          </a:p>
          <a:p>
            <a:r>
              <a:rPr lang="en-US" i="1" dirty="0"/>
              <a:t>	</a:t>
            </a:r>
            <a:r>
              <a:rPr lang="en-US" i="1" dirty="0" err="1"/>
              <a:t>renderText</a:t>
            </a:r>
            <a:r>
              <a:rPr lang="en-US" i="1" dirty="0"/>
              <a:t>(source);</a:t>
            </a:r>
          </a:p>
          <a:p>
            <a:r>
              <a:rPr lang="en-US" i="1" dirty="0"/>
              <a:t>	List&lt;</a:t>
            </a:r>
            <a:r>
              <a:rPr lang="en-US" i="1" dirty="0" err="1"/>
              <a:t>ImageData</a:t>
            </a:r>
            <a:r>
              <a:rPr lang="en-US" i="1" dirty="0"/>
              <a:t>&gt; </a:t>
            </a:r>
            <a:r>
              <a:rPr lang="en-US" i="1" dirty="0" err="1"/>
              <a:t>imageData</a:t>
            </a:r>
            <a:r>
              <a:rPr lang="en-US" i="1" dirty="0"/>
              <a:t> = new </a:t>
            </a:r>
            <a:r>
              <a:rPr lang="en-US" i="1" dirty="0" err="1"/>
              <a:t>ArrayList</a:t>
            </a:r>
            <a:r>
              <a:rPr lang="en-US" i="1" dirty="0"/>
              <a:t>&lt;</a:t>
            </a:r>
            <a:r>
              <a:rPr lang="en-US" i="1" dirty="0" err="1"/>
              <a:t>ImageData</a:t>
            </a:r>
            <a:r>
              <a:rPr lang="en-US" i="1" dirty="0"/>
              <a:t>&gt;();</a:t>
            </a:r>
          </a:p>
          <a:p>
            <a:r>
              <a:rPr lang="en-US" i="1" dirty="0"/>
              <a:t>	for (</a:t>
            </a:r>
            <a:r>
              <a:rPr lang="en-US" i="1" dirty="0" err="1"/>
              <a:t>ImageInfo</a:t>
            </a:r>
            <a:r>
              <a:rPr lang="en-US" i="1" dirty="0"/>
              <a:t> </a:t>
            </a:r>
            <a:r>
              <a:rPr lang="en-US" i="1" dirty="0" err="1"/>
              <a:t>imageInfo</a:t>
            </a:r>
            <a:r>
              <a:rPr lang="en-US" i="1" dirty="0"/>
              <a:t>: </a:t>
            </a:r>
            <a:r>
              <a:rPr lang="en-US" i="1" dirty="0" err="1"/>
              <a:t>scanForImageInfo</a:t>
            </a:r>
            <a:r>
              <a:rPr lang="en-US" i="1" dirty="0"/>
              <a:t>(source))</a:t>
            </a:r>
          </a:p>
          <a:p>
            <a:r>
              <a:rPr lang="en-US" i="1" dirty="0"/>
              <a:t>	      </a:t>
            </a:r>
            <a:r>
              <a:rPr lang="en-US" i="1" dirty="0" err="1"/>
              <a:t>imageData.add</a:t>
            </a:r>
            <a:r>
              <a:rPr lang="en-US" i="1" dirty="0"/>
              <a:t>(</a:t>
            </a:r>
            <a:r>
              <a:rPr lang="en-US" i="1" dirty="0" err="1"/>
              <a:t>imageInfo.downloadImage</a:t>
            </a:r>
            <a:r>
              <a:rPr lang="en-US" i="1" dirty="0"/>
              <a:t>());</a:t>
            </a:r>
          </a:p>
          <a:p>
            <a:r>
              <a:rPr lang="en-US" i="1" dirty="0"/>
              <a:t>	for (</a:t>
            </a:r>
            <a:r>
              <a:rPr lang="en-US" i="1" dirty="0" err="1"/>
              <a:t>ImageData</a:t>
            </a:r>
            <a:r>
              <a:rPr lang="en-US" i="1" dirty="0"/>
              <a:t> data: </a:t>
            </a:r>
            <a:r>
              <a:rPr lang="en-US" i="1" dirty="0" err="1"/>
              <a:t>imageData</a:t>
            </a:r>
            <a:r>
              <a:rPr lang="en-US" i="1" dirty="0"/>
              <a:t>)</a:t>
            </a:r>
          </a:p>
          <a:p>
            <a:r>
              <a:rPr lang="en-US" i="1" dirty="0"/>
              <a:t>	      </a:t>
            </a:r>
            <a:r>
              <a:rPr lang="en-US" i="1" dirty="0" err="1"/>
              <a:t>renderImage</a:t>
            </a:r>
            <a:r>
              <a:rPr lang="en-US" i="1" dirty="0"/>
              <a:t>(data);</a:t>
            </a:r>
          </a:p>
          <a:p>
            <a:r>
              <a:rPr lang="en-US" i="1" dirty="0"/>
              <a:t>        }</a:t>
            </a:r>
          </a:p>
          <a:p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68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Future to download while rendering text concurrently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Place time limits on tasks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Future.get</a:t>
            </a:r>
            <a:r>
              <a:rPr lang="en-US" dirty="0"/>
              <a:t>(long timeout, TimeUnit unit) to time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2895600"/>
            <a:ext cx="327814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Click here for a sample program: </a:t>
            </a:r>
          </a:p>
          <a:p>
            <a:pPr algn="ctr"/>
            <a:r>
              <a:rPr lang="en-US" dirty="0"/>
              <a:t>FutureRenderer.java</a:t>
            </a:r>
          </a:p>
        </p:txBody>
      </p:sp>
    </p:spTree>
    <p:extLst>
      <p:ext uri="{BB962C8B-B14F-4D97-AF65-F5344CB8AC3E}">
        <p14:creationId xmlns:p14="http://schemas.microsoft.com/office/powerpoint/2010/main" val="19244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Parallelizing Loops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Loops are suitable for parallelization when each iteration is independent and the work in each iteration is significant enough.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4576" y="2667000"/>
            <a:ext cx="60577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void </a:t>
            </a:r>
            <a:r>
              <a:rPr lang="en-US" i="1" dirty="0" err="1"/>
              <a:t>processSequentially</a:t>
            </a:r>
            <a:r>
              <a:rPr lang="en-US" i="1" dirty="0"/>
              <a:t>(List&lt;Element&gt; elements) {</a:t>
            </a:r>
          </a:p>
          <a:p>
            <a:r>
              <a:rPr lang="en-US" i="1" dirty="0"/>
              <a:t>        for (Element e : elements) {</a:t>
            </a:r>
          </a:p>
          <a:p>
            <a:r>
              <a:rPr lang="en-US" i="1" dirty="0"/>
              <a:t>	process(e);</a:t>
            </a:r>
          </a:p>
          <a:p>
            <a:r>
              <a:rPr lang="en-US" i="1" dirty="0"/>
              <a:t>        }</a:t>
            </a:r>
          </a:p>
          <a:p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i="1" dirty="0"/>
              <a:t>void </a:t>
            </a:r>
            <a:r>
              <a:rPr lang="en-US" i="1" dirty="0" err="1"/>
              <a:t>processInParallel</a:t>
            </a:r>
            <a:r>
              <a:rPr lang="en-US" i="1" dirty="0"/>
              <a:t>(Executor exec, List&lt;Element&gt; elements) {</a:t>
            </a:r>
          </a:p>
          <a:p>
            <a:r>
              <a:rPr lang="en-US" i="1" dirty="0"/>
              <a:t>        for (final Element e : elements) {</a:t>
            </a:r>
          </a:p>
          <a:p>
            <a:r>
              <a:rPr lang="en-US" i="1" dirty="0"/>
              <a:t>	</a:t>
            </a:r>
            <a:r>
              <a:rPr lang="en-US" i="1" dirty="0" err="1"/>
              <a:t>exec.execute</a:t>
            </a:r>
            <a:r>
              <a:rPr lang="en-US" i="1" dirty="0"/>
              <a:t>(new Runnable() {</a:t>
            </a:r>
          </a:p>
          <a:p>
            <a:r>
              <a:rPr lang="en-US" i="1" dirty="0"/>
              <a:t>	        public void run() { process(e); }</a:t>
            </a:r>
          </a:p>
          <a:p>
            <a:r>
              <a:rPr lang="en-US" i="1" dirty="0"/>
              <a:t>	});</a:t>
            </a:r>
          </a:p>
          <a:p>
            <a:r>
              <a:rPr lang="en-US" i="1" dirty="0"/>
              <a:t>       }</a:t>
            </a:r>
          </a:p>
          <a:p>
            <a:r>
              <a:rPr lang="en-US" i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601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Recursive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parallelization can also be applied to some recursive designs.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398" y="3962400"/>
            <a:ext cx="327814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Click here for a sample program: </a:t>
            </a:r>
          </a:p>
          <a:p>
            <a:pPr algn="ctr"/>
            <a:r>
              <a:rPr lang="en-US" dirty="0"/>
              <a:t>ParallelRecursive.java</a:t>
            </a:r>
          </a:p>
        </p:txBody>
      </p:sp>
    </p:spTree>
    <p:extLst>
      <p:ext uri="{BB962C8B-B14F-4D97-AF65-F5344CB8AC3E}">
        <p14:creationId xmlns:p14="http://schemas.microsoft.com/office/powerpoint/2010/main" val="14563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GDesktop.java from Week 9, improve the program by parallelizing the crawl method with the help of a thread pool.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398" y="4608731"/>
            <a:ext cx="327814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Click here for a sample program: </a:t>
            </a:r>
          </a:p>
          <a:p>
            <a:pPr algn="ctr"/>
            <a:r>
              <a:rPr lang="en-US" dirty="0"/>
              <a:t>GDesktopWithThreadPool.java</a:t>
            </a:r>
          </a:p>
        </p:txBody>
      </p:sp>
    </p:spTree>
    <p:extLst>
      <p:ext uri="{BB962C8B-B14F-4D97-AF65-F5344CB8AC3E}">
        <p14:creationId xmlns:p14="http://schemas.microsoft.com/office/powerpoint/2010/main" val="171108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1379</Words>
  <Application>Microsoft Office PowerPoint</Application>
  <PresentationFormat>On-screen Show (4:3)</PresentationFormat>
  <Paragraphs>318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宋体</vt:lpstr>
      <vt:lpstr>Arial</vt:lpstr>
      <vt:lpstr>Calibri</vt:lpstr>
      <vt:lpstr>Times New Roman</vt:lpstr>
      <vt:lpstr>Office Theme</vt:lpstr>
      <vt:lpstr>50.003: Elements of Software Construction</vt:lpstr>
      <vt:lpstr>Plan of the Week</vt:lpstr>
      <vt:lpstr>Applying executor</vt:lpstr>
      <vt:lpstr>Finding Exploitable Parallelism</vt:lpstr>
      <vt:lpstr>Example 1</vt:lpstr>
      <vt:lpstr>Example 1 (cont’d)</vt:lpstr>
      <vt:lpstr>Example 2: Parallelizing Loops</vt:lpstr>
      <vt:lpstr>Parallelizing Recursive Algorithms</vt:lpstr>
      <vt:lpstr>Cohort Exercise 1 </vt:lpstr>
      <vt:lpstr>Pitfalls: Deadlock and More </vt:lpstr>
      <vt:lpstr>Example: Dining Philosophers</vt:lpstr>
      <vt:lpstr>Deadlock</vt:lpstr>
      <vt:lpstr>Cohort Exercise 2 (10 min)</vt:lpstr>
      <vt:lpstr>Lock-Ordering Deadlock</vt:lpstr>
      <vt:lpstr>Example</vt:lpstr>
      <vt:lpstr>Example</vt:lpstr>
      <vt:lpstr>Cohort Exercise 3 (15 min)</vt:lpstr>
      <vt:lpstr>Avoid Deadlock: Heuristics</vt:lpstr>
      <vt:lpstr>Example</vt:lpstr>
      <vt:lpstr>Avoid Deadlocks</vt:lpstr>
      <vt:lpstr>Avoid Deadlocks</vt:lpstr>
      <vt:lpstr>Cohort Exercise 4 (15 min)</vt:lpstr>
      <vt:lpstr>Other Liveness Hazards</vt:lpstr>
      <vt:lpstr>Other Liveness Hazards (cont’d)</vt:lpstr>
      <vt:lpstr>Program Testing</vt:lpstr>
      <vt:lpstr>Testing</vt:lpstr>
      <vt:lpstr>Testing</vt:lpstr>
      <vt:lpstr>Step 1: Identifying Specification</vt:lpstr>
      <vt:lpstr>Step 2: Basic Unit Tests </vt:lpstr>
      <vt:lpstr>jUnit Test Cases</vt:lpstr>
      <vt:lpstr>Cohort Exercise 5 (10 min)</vt:lpstr>
      <vt:lpstr>Testing Blocking Operations</vt:lpstr>
      <vt:lpstr>Step 3: Test for Concurrency</vt:lpstr>
      <vt:lpstr>Example</vt:lpstr>
      <vt:lpstr>Example</vt:lpstr>
      <vt:lpstr>Example</vt:lpstr>
      <vt:lpstr>Cohort Exercise 6 (15 min)</vt:lpstr>
      <vt:lpstr>Generating More Scheduling</vt:lpstr>
      <vt:lpstr>Step 4: Testing for Performance</vt:lpstr>
      <vt:lpstr>Cohort Exercise 7 (10 min)</vt:lpstr>
      <vt:lpstr>Besides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Deadlock, Liveness and fairness</dc:title>
  <dc:creator>Sun Jun</dc:creator>
  <cp:lastModifiedBy>Sun Jun</cp:lastModifiedBy>
  <cp:revision>241</cp:revision>
  <dcterms:created xsi:type="dcterms:W3CDTF">2006-08-16T00:00:00Z</dcterms:created>
  <dcterms:modified xsi:type="dcterms:W3CDTF">2016-04-03T03:45:04Z</dcterms:modified>
</cp:coreProperties>
</file>