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10" r:id="rId15"/>
    <p:sldId id="304" r:id="rId16"/>
    <p:sldId id="305" r:id="rId17"/>
    <p:sldId id="306" r:id="rId18"/>
    <p:sldId id="307" r:id="rId19"/>
    <p:sldId id="308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58" r:id="rId41"/>
    <p:sldId id="262" r:id="rId42"/>
    <p:sldId id="311" r:id="rId43"/>
    <p:sldId id="259" r:id="rId44"/>
    <p:sldId id="260" r:id="rId45"/>
    <p:sldId id="261" r:id="rId46"/>
    <p:sldId id="264" r:id="rId47"/>
    <p:sldId id="263" r:id="rId48"/>
    <p:sldId id="265" r:id="rId49"/>
    <p:sldId id="312" r:id="rId50"/>
    <p:sldId id="266" r:id="rId51"/>
    <p:sldId id="267" r:id="rId52"/>
    <p:sldId id="316" r:id="rId53"/>
    <p:sldId id="315" r:id="rId54"/>
    <p:sldId id="317" r:id="rId55"/>
    <p:sldId id="318" r:id="rId56"/>
    <p:sldId id="309" r:id="rId57"/>
    <p:sldId id="313" r:id="rId58"/>
    <p:sldId id="320" r:id="rId59"/>
    <p:sldId id="321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20611-CAEE-4E72-B3F3-E9EDBB1F3C2F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47657-AA35-48AD-A8CB-E82BE700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30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BAD9B-AB25-4F9D-8AB7-41DB90BDC6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3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BAD9B-AB25-4F9D-8AB7-41DB90BDC6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3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BAD9B-AB25-4F9D-8AB7-41DB90BDC6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3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50.003: Elements of Software Construction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12</a:t>
            </a:r>
          </a:p>
          <a:p>
            <a:r>
              <a:rPr lang="en-US" dirty="0" smtClean="0"/>
              <a:t>Performance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199106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Orchestration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a collection of concurrent tasks, </a:t>
            </a:r>
            <a:r>
              <a:rPr lang="en-US" dirty="0" smtClean="0"/>
              <a:t>what are important considerations in mapping </a:t>
            </a:r>
            <a:r>
              <a:rPr lang="en-US" dirty="0"/>
              <a:t>tasks to units of execution (e.g., threads</a:t>
            </a:r>
            <a:r>
              <a:rPr lang="en-US" dirty="0" smtClean="0"/>
              <a:t>)?</a:t>
            </a:r>
          </a:p>
          <a:p>
            <a:pPr lvl="1"/>
            <a:r>
              <a:rPr lang="en-US" dirty="0" smtClean="0"/>
              <a:t>Magnitude </a:t>
            </a:r>
            <a:r>
              <a:rPr lang="en-US" dirty="0"/>
              <a:t>of number of execution units platform will </a:t>
            </a:r>
            <a:r>
              <a:rPr lang="en-US" dirty="0" smtClean="0"/>
              <a:t>support (less a problem if you use Executor) 	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Cost of sharing information among execution units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4267200"/>
            <a:ext cx="65532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What if we can only have maximum 4 threads for the server?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5715000"/>
            <a:ext cx="65532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Consider parallelizing the Depth-First Search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273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for Parallelization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Provides a cookbook to systematically guide programmers </a:t>
            </a:r>
          </a:p>
          <a:p>
            <a:pPr lvl="1"/>
            <a:r>
              <a:rPr lang="en-US" dirty="0"/>
              <a:t>Decompose, Assign, Orchestrate, Map 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lead to high quality solutions in some domains </a:t>
            </a:r>
          </a:p>
          <a:p>
            <a:r>
              <a:rPr lang="en-US" dirty="0" smtClean="0"/>
              <a:t>Provide </a:t>
            </a:r>
            <a:r>
              <a:rPr lang="en-US" dirty="0"/>
              <a:t>common vocabulary to the programming </a:t>
            </a:r>
            <a:r>
              <a:rPr lang="en-US" dirty="0" smtClean="0"/>
              <a:t>community</a:t>
            </a:r>
            <a:endParaRPr lang="en-US" dirty="0"/>
          </a:p>
          <a:p>
            <a:pPr lvl="1"/>
            <a:r>
              <a:rPr lang="en-US" dirty="0"/>
              <a:t>Each pattern has a name, providing a vocabulary </a:t>
            </a:r>
            <a:r>
              <a:rPr lang="en-US" dirty="0" smtClean="0"/>
              <a:t>for discussing </a:t>
            </a:r>
            <a:r>
              <a:rPr lang="en-US" dirty="0"/>
              <a:t>solutions </a:t>
            </a:r>
          </a:p>
          <a:p>
            <a:r>
              <a:rPr lang="en-US" dirty="0" smtClean="0"/>
              <a:t>Helps </a:t>
            </a:r>
            <a:r>
              <a:rPr lang="en-US" dirty="0"/>
              <a:t>with software reusability</a:t>
            </a:r>
            <a:r>
              <a:rPr lang="en-US" dirty="0" smtClean="0"/>
              <a:t>, </a:t>
            </a:r>
            <a:r>
              <a:rPr lang="en-US" dirty="0"/>
              <a:t>malleability, and modularity </a:t>
            </a:r>
          </a:p>
          <a:p>
            <a:pPr lvl="1"/>
            <a:r>
              <a:rPr lang="en-US" dirty="0"/>
              <a:t>Written in prescribed format to allow the reader </a:t>
            </a:r>
            <a:r>
              <a:rPr lang="en-US" dirty="0" smtClean="0"/>
              <a:t>to quickly </a:t>
            </a:r>
            <a:r>
              <a:rPr lang="en-US" dirty="0"/>
              <a:t>understand the solution and its </a:t>
            </a:r>
            <a:r>
              <a:rPr lang="en-US" dirty="0" smtClean="0"/>
              <a:t>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883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for Parallelization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“Patterns </a:t>
            </a:r>
            <a:r>
              <a:rPr lang="en-US" dirty="0"/>
              <a:t>for </a:t>
            </a:r>
            <a:r>
              <a:rPr lang="en-US" dirty="0" smtClean="0"/>
              <a:t>Parallel Programming”, </a:t>
            </a:r>
            <a:r>
              <a:rPr lang="en-US" dirty="0"/>
              <a:t>Mattson, </a:t>
            </a:r>
            <a:r>
              <a:rPr lang="en-US" dirty="0" smtClean="0"/>
              <a:t>Sanders</a:t>
            </a:r>
            <a:r>
              <a:rPr lang="en-US" dirty="0"/>
              <a:t>, and </a:t>
            </a:r>
            <a:r>
              <a:rPr lang="en-US" dirty="0" err="1"/>
              <a:t>Massingill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2005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The patterns could help you in</a:t>
            </a:r>
          </a:p>
          <a:p>
            <a:pPr lvl="1"/>
            <a:r>
              <a:rPr lang="en-US" dirty="0" smtClean="0"/>
              <a:t>Exposing concurrent tasks</a:t>
            </a:r>
          </a:p>
          <a:p>
            <a:pPr lvl="1"/>
            <a:r>
              <a:rPr lang="en-US" dirty="0" smtClean="0"/>
              <a:t>Mapping tasks to processes to exploit parallel architecture</a:t>
            </a:r>
          </a:p>
          <a:p>
            <a:pPr lvl="1"/>
            <a:r>
              <a:rPr lang="en-US" dirty="0" smtClean="0"/>
              <a:t>Providing supporting code and data structures</a:t>
            </a:r>
          </a:p>
          <a:p>
            <a:pPr lvl="1"/>
            <a:r>
              <a:rPr lang="en-US" dirty="0" smtClean="0"/>
              <a:t>Providing low-level mechanisms needed to write parallel programs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13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Program, Multiple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threads/processes </a:t>
            </a:r>
            <a:r>
              <a:rPr lang="en-US" dirty="0"/>
              <a:t>run the same program, operating on different data. This model is particularly appropriate for problems with a regular, predictable communication pattern. </a:t>
            </a:r>
            <a:endParaRPr lang="en-US" dirty="0" smtClean="0"/>
          </a:p>
          <a:p>
            <a:pPr lvl="1"/>
            <a:r>
              <a:rPr lang="en-US" dirty="0" smtClean="0"/>
              <a:t>MATLAB supports SPMD blocks. </a:t>
            </a:r>
          </a:p>
          <a:p>
            <a:pPr lvl="1"/>
            <a:r>
              <a:rPr lang="en-US" dirty="0" smtClean="0"/>
              <a:t>Example: MultiThreadSearch.java (week 5)</a:t>
            </a:r>
          </a:p>
          <a:p>
            <a:pPr lvl="1"/>
            <a:r>
              <a:rPr lang="en-US" dirty="0" smtClean="0"/>
              <a:t>Often adopted for GPU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075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Exercise 1 (10 min)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Exercise1.java, apply </a:t>
            </a:r>
            <a:r>
              <a:rPr lang="en-US" dirty="0"/>
              <a:t>SPMD (Single Program, Multiple Data) design pattern for concurrent programming to parallelize the program which </a:t>
            </a:r>
            <a:r>
              <a:rPr lang="en-US" dirty="0" smtClean="0"/>
              <a:t>approximates </a:t>
            </a:r>
            <a:r>
              <a:rPr lang="el-GR" dirty="0" smtClean="0"/>
              <a:t>π</a:t>
            </a:r>
            <a:r>
              <a:rPr lang="en-US" dirty="0" smtClean="0"/>
              <a:t> by integration.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641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Parallelism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a loop, each thread/process execute part of the loop.</a:t>
            </a:r>
          </a:p>
          <a:p>
            <a:pPr lvl="1"/>
            <a:r>
              <a:rPr lang="en-US" dirty="0"/>
              <a:t>Programming models like </a:t>
            </a:r>
            <a:r>
              <a:rPr lang="en-US" dirty="0" err="1"/>
              <a:t>OpenMP</a:t>
            </a:r>
            <a:r>
              <a:rPr lang="en-US" dirty="0"/>
              <a:t> </a:t>
            </a:r>
            <a:r>
              <a:rPr lang="en-US" dirty="0" smtClean="0"/>
              <a:t>provide </a:t>
            </a:r>
            <a:r>
              <a:rPr lang="en-US" dirty="0"/>
              <a:t>directives to </a:t>
            </a:r>
            <a:r>
              <a:rPr lang="en-US" dirty="0" smtClean="0"/>
              <a:t>automatically </a:t>
            </a:r>
            <a:r>
              <a:rPr lang="en-US" dirty="0"/>
              <a:t>assign loop iteration to execution units</a:t>
            </a:r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71" y="4038600"/>
            <a:ext cx="6860917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9769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Master/Worker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master thread/process </a:t>
            </a:r>
            <a:r>
              <a:rPr lang="en-US" dirty="0"/>
              <a:t>divides a problem into several sub-problems </a:t>
            </a:r>
            <a:r>
              <a:rPr lang="en-US" dirty="0" smtClean="0"/>
              <a:t>and </a:t>
            </a:r>
            <a:r>
              <a:rPr lang="en-US" dirty="0"/>
              <a:t>dispatches them to several worker </a:t>
            </a:r>
            <a:r>
              <a:rPr lang="en-US" dirty="0" smtClean="0"/>
              <a:t>processes.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276600"/>
            <a:ext cx="4476750" cy="2718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6895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Fork/Join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Tasks are created dynamically </a:t>
            </a:r>
          </a:p>
          <a:p>
            <a:r>
              <a:rPr lang="en-US" dirty="0"/>
              <a:t>Tasks can create more tasks </a:t>
            </a:r>
          </a:p>
          <a:p>
            <a:pPr lvl="1"/>
            <a:r>
              <a:rPr lang="en-US" dirty="0" smtClean="0"/>
              <a:t>Manages </a:t>
            </a:r>
            <a:r>
              <a:rPr lang="en-US" dirty="0"/>
              <a:t>tasks according to their relationship </a:t>
            </a:r>
          </a:p>
          <a:p>
            <a:pPr lvl="1"/>
            <a:r>
              <a:rPr lang="en-US" dirty="0" smtClean="0"/>
              <a:t>Parent </a:t>
            </a:r>
            <a:r>
              <a:rPr lang="en-US" dirty="0"/>
              <a:t>task creates new tasks (fork) then waits until </a:t>
            </a:r>
            <a:r>
              <a:rPr lang="en-US" dirty="0" smtClean="0"/>
              <a:t>they </a:t>
            </a:r>
            <a:r>
              <a:rPr lang="en-US" dirty="0"/>
              <a:t>complete (join) before continuing on with the </a:t>
            </a:r>
            <a:r>
              <a:rPr lang="en-US" dirty="0" smtClean="0"/>
              <a:t>computation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parallelize BFS? </a:t>
            </a:r>
          </a:p>
          <a:p>
            <a:pPr lvl="1"/>
            <a:r>
              <a:rPr lang="en-US" dirty="0" smtClean="0"/>
              <a:t>Start </a:t>
            </a:r>
            <a:r>
              <a:rPr lang="en-US" dirty="0"/>
              <a:t>from a root, and visit all the </a:t>
            </a:r>
            <a:r>
              <a:rPr lang="en-US" dirty="0" smtClean="0"/>
              <a:t>connected </a:t>
            </a:r>
            <a:r>
              <a:rPr lang="en-US" dirty="0"/>
              <a:t>nodes in a </a:t>
            </a:r>
            <a:r>
              <a:rPr lang="en-US" dirty="0" smtClean="0"/>
              <a:t>graph</a:t>
            </a:r>
          </a:p>
          <a:p>
            <a:pPr lvl="1"/>
            <a:r>
              <a:rPr lang="en-US" dirty="0" smtClean="0"/>
              <a:t>Nodes </a:t>
            </a:r>
            <a:r>
              <a:rPr lang="en-US" dirty="0"/>
              <a:t>closer to the root are visited </a:t>
            </a:r>
            <a:r>
              <a:rPr lang="en-US" dirty="0" smtClean="0"/>
              <a:t>first</a:t>
            </a:r>
          </a:p>
          <a:p>
            <a:pPr lvl="1"/>
            <a:r>
              <a:rPr lang="en-US" dirty="0" smtClean="0"/>
              <a:t>Nodes </a:t>
            </a:r>
            <a:r>
              <a:rPr lang="en-US" dirty="0"/>
              <a:t>of </a:t>
            </a:r>
            <a:r>
              <a:rPr lang="en-US" dirty="0" smtClean="0"/>
              <a:t>the same hop-distance (level) from </a:t>
            </a:r>
            <a:r>
              <a:rPr lang="en-US" dirty="0"/>
              <a:t>the root can be visited </a:t>
            </a:r>
            <a:r>
              <a:rPr lang="en-US" dirty="0" smtClean="0"/>
              <a:t>in </a:t>
            </a:r>
            <a:r>
              <a:rPr lang="en-US" dirty="0"/>
              <a:t>parallel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267200"/>
            <a:ext cx="1876425" cy="236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6719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Exercise 2 (20 min)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SlidingGame.java, parallelize it. </a:t>
            </a:r>
            <a:r>
              <a:rPr lang="en-US" dirty="0"/>
              <a:t>Hint: </a:t>
            </a:r>
            <a:r>
              <a:rPr lang="en-US" dirty="0" smtClean="0"/>
              <a:t>ParallelRecursive.java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19398" y="4608731"/>
            <a:ext cx="3278141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Click here for a sample program: </a:t>
            </a:r>
          </a:p>
          <a:p>
            <a:pPr algn="ctr"/>
            <a:r>
              <a:rPr lang="en-US" dirty="0" smtClean="0"/>
              <a:t>ConcurrentSlidingGame.java</a:t>
            </a:r>
          </a:p>
        </p:txBody>
      </p:sp>
    </p:spTree>
    <p:extLst>
      <p:ext uri="{BB962C8B-B14F-4D97-AF65-F5344CB8AC3E}">
        <p14:creationId xmlns:p14="http://schemas.microsoft.com/office/powerpoint/2010/main" val="175804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Steps to Parallelization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08" y="1979317"/>
            <a:ext cx="8153400" cy="3835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6590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vs Complexity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primary reasons to use threads is to improve performance. </a:t>
            </a:r>
          </a:p>
          <a:p>
            <a:r>
              <a:rPr lang="en-US" dirty="0" smtClean="0"/>
              <a:t>Techniques for improving performance also increase complexity and the likelihood of safety and liveness failures.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4495800"/>
            <a:ext cx="6820265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Avoid premature optimization. First make it right, then make it fast – if </a:t>
            </a:r>
          </a:p>
          <a:p>
            <a:r>
              <a:rPr lang="en-US" dirty="0"/>
              <a:t>i</a:t>
            </a:r>
            <a:r>
              <a:rPr lang="en-US" dirty="0" smtClean="0"/>
              <a:t>t is not already fast enough.</a:t>
            </a:r>
          </a:p>
          <a:p>
            <a:endParaRPr lang="en-US" dirty="0"/>
          </a:p>
          <a:p>
            <a:r>
              <a:rPr lang="en-US" dirty="0" smtClean="0"/>
              <a:t>The quest for performance is probably the single greatest source of </a:t>
            </a:r>
          </a:p>
          <a:p>
            <a:r>
              <a:rPr lang="en-US" dirty="0" smtClean="0"/>
              <a:t>concurrency bugs.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68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Bottleneck</a:t>
            </a:r>
            <a:endParaRPr lang="en-US" dirty="0"/>
          </a:p>
        </p:txBody>
      </p:sp>
      <p:sp>
        <p:nvSpPr>
          <p:cNvPr id="4" name="Flowchart: Multidocument 3"/>
          <p:cNvSpPr/>
          <p:nvPr/>
        </p:nvSpPr>
        <p:spPr>
          <a:xfrm>
            <a:off x="3352800" y="2859657"/>
            <a:ext cx="1752600" cy="12954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program</a:t>
            </a:r>
            <a:endParaRPr lang="en-US" dirty="0"/>
          </a:p>
        </p:txBody>
      </p:sp>
      <p:sp>
        <p:nvSpPr>
          <p:cNvPr id="5" name="AutoShape 2" descr="data:image/jpeg;base64,/9j/4AAQSkZJRgABAQAAAQABAAD/2wCEAAkGBhMSEBUSExQUFRQWFRUUFhQVGRQVFBQVFRcVFhQVFBUYHCYfGhkjGhUVHy8gIycpLiwtFh4xNTAqNSYrLCkBCQoKDgwOGg8PGiwfHCQsLCwvLCksNCksLCkpKSwsLCwsLCwsKikpKSwpLCkpLCkpLywpLCksLCwsLCksLCk1LP/AABEIAMIBAwMBIgACEQEDEQH/xAAcAAEAAgMBAQEAAAAAAAAAAAAABQYDBAcCAQj/xABEEAABAwIDBQUEBwYFAwUAAAABAAIDBBEFEiEGEzFBUQciYXGBFDKRoSNCYnKCkvAzUqKxstEkQ2PB8RWDwwg0U3Oz/8QAFwEBAQEBAAAAAAAAAAAAAAAAAAECA//EAB8RAQEAAgMBAAMBAAAAAAAAAAABAhESITFRA0FhIv/aAAwDAQACEQMRAD8A7iiIgIiICIiAiIgIi0MdxHcU75OYFm/eOg/v6KW67L030XJaGurhE6ojkcI2k8Xchxs0nWy2aTtLqW++1jx4ix+Vguc/LKxz+uooo3Z/GRVQCWwBuQWg3sQdNfEWPqvtbtFTQybuWZjHWvZxtYHhc8B6rpua21uepFFhpqyOQXjex46tcHD4hZlVEREBERAREQEREBERAREQEREBERAREQEREBERAREQEREBUDtNxb3IAftu8zoPlf8AMFfZJA0FxNgAST0A1JXIGXr8QJN8pcXO8GN5edsrVz/J8Yz+M2zuAT1DLZ3R05NzqbPI45W8+HHh52Vrp9mqOEWMbXHrJ3yfQ6fAKRkdkaGsAHBrQOAHLToB/JbkNKGjqeZPElWYSLMdIYsgbfKBH4tBi9LtsoLEdjaaY5g54PVrr3P4rq7yRA8QD4EKLqsEhdrkserSWn+ErXGLqOc4h2dTtu6mnbnA7mbMwg/ebdRzMQ2hpOBfK0a3D2TA+H0t3fABdDqNnz/lzyDwcGyAfyPzWlLT1rCLbmVvM5nxP9GlrgfzBThE4xVKbt4rIdKqlHhmZJAT1GY3ufJqs+F9vNDJYSMkjJ5917f5hx/KsUmLPAO/pJgOB7jZ2kdfoS/TzAUVPh2EVLix0UIk4kNO5lH3g0td8U1/VdEw/tBw+YDLVRC+gEhMRJ6ASBpKn45A4XaQR1BuPiFw6q7J6N2sE80J6Ah7T8dfmtFnZviFOc1LWsueP7SncfHNHck+ZTs7foFFwdm1G0FGe+x8zRzGSdp046DeH4hb9H/6gJIyGVVMA7mPpIXW6hjg/wDmE5fw27SioeG9s9BKLu3sXi5ucHy3ZcfiArLh+1tHObR1MLifq52h/wCR1j8kmUpuJdEBRaUREQEREBERAREQEREBERAREQEREFX7RMY3FGWg96U5B93i8+VrN/Eq72eYflifMeLzlH3W8T6u/pUR2h4oamvEDNRGRE0ci8nvfxENP3Fe6SBsELWD3Y2AX62HE+ZufVc53ltzneW2aDvz25MFz5n3f7+ilCFHYEz6LOeMh3nkD7g/LY+pUiujo8OCwPatkhYyEGlLGsDo/wBf8Leexa74kGrlWvV4fHK0tlYyRp0s9ocD4EEFbz2eCwuaggJNkafQsD4SNBuXvY0f9sHIfVqwHBamO26qswvqJ42vJHQOjLLedirC5oXgtKCvnEKyO+eBsgH/AMMgzEdSyUMt+YrBV7QU7gWVUTmC2u+icGa/bsWfNWSy8SNH6/sgqcezWGztvFlA5GF/dHkASFo1fZm033U2nRwB9DZWCv2YpZTmdAzN++BlePJ7bOHxUNWbOTwguo6mVrhqIp3GWJ/Hu5nd5p4a3UuMrPGIKbDcQoRmjklaxut4XuyAdXMB4eYIW1QdrWIxcZGSj/VY0/NmU/Eqe2P2x9qa5rxkmjOV7L6gi4+FwR6FVHbjBW084fGLRTE93lHKNS1v2XC7gORa7lYDFx14zZrxfMD7ZnzSNidRl73aNELxmcQCTZjwBwBPvcletmdpoq6EyxNkaGvMbmyANcHhrXEaEg6OHAr81xOIIIJB6gkEeRC7d2d1TKeiii+sbyO65nnNb0GVv4Uxt2Y22r6ixwy5hdZF0dBERAREQEREBERAREQFoY9iopqaWc/UYSAebjoxvq4geq31zPtkxyzIqRp1d9K/7ou2MHwJzH8AWcrqJldRXtgaMzVbp3m+7BcXHnI+4BPj77vMBXzEznMcA/zXWdx0jb3pPLui1+pCi9hMM3NGwnR0n0h8ne4PygepKlcE+lqJZuLWfQMPwdKR65B6FMZqJjNRYmiy9Ly1e1pp8svhC92WriWIxwRmSVwa0WHMlzjo1jGgEueToGtBJPAIPZasJjWlJi03tEEbKZxjka90srnsaaewJjDoxcuLrWtpa414rHNs3nBEtTVPub92XcW+yPZxGcvmT5lBuuZ4LAWWUZJsFSnj7T5+11t//wBlrSbDhusNXXQkdJ3zMPnHPnB+SCYfHzWMxqs1uJ1+HgvqWsrKVoGeaFm7qYmi95JIdWPaNLlpFtSRorFQYjHUQtmheHxvbdrm8CP5ggggg6gggoPLvJeHhZHtWNzvBBhczxWrUM6fr0W051uZ/XionGq7dQvkJHdBPqOAv8EFE2YdfGpizRpM1xwFg5tz+a35lP8AaQ0GjbewIniLCf3u/mA/AHrR7LsPuJqlwN3OEbbi3R7yDzBzMHnGVi7S676WGnH1Wmd453fdkXybJ+dSpVWo4szgPH/ldB2ckcXhUvB4dSfT4/r5rpOx1BcgrOLOE626Jhbe4FurHAyzQsi22IiICIiAiIgIiICIiD4SuB19ScTxUkG7JJLDwhZzHS7G383LqnaVjfs2HyWNny/Qs5Hvg5yOhDA4+dlQuy3Cv2tSeOkTPk55/oHoVzy7unPLu6XTFq3cwOcOIFmtHMnRoHqpDAqDcwMj0zAXcer3d55/MSoOrG+rIoeLY/p39Lg2iHnmIP4SrNGF0dGy1ZAsTSsjUHsKobMv9uqpq+T9lDLJTUbTbK1sfcnqRrbO92ZoOhDW25m9vC5h2SY02lMuC1BDKinlk3WYZRPG45+5c6u1Lrc2vBF7OsFflxpzqbEsWZffV0zcPobXD90LMvGeLSQL8u9Gp+gFTQ4rSUIrZ6hhp5J6ttQWyCJjWuAeyQjMBnabC5tpyKuc2xNI401osraSR0sMbCWxNe45i4xjQnNqOh4cVFYn2fGSTEZhPeWtpxTsLm6U7A0tcwG5ux1mXsBwJ1ugqOx2074m1WLVLf8AD1sztw1pc6pe9jjFDBHAO6SWtIzX/wAsX6q4YJtqyoqH0skFRSzsjE27qGhuaK4BexzSQbEi/rxsbVHHti6xtJhYlgFSyiMjZ4KR8jHOb3RDNGbhzpAGZjaxzOsAATbXxbCd1Q1OIRR4kyeWMUEUNa/O9kc8kTczL3ewXLgA53Fx6hBZ9iMdqq2CSpOTdvqntgDm5f8ACtda/d1LuLdebSo3s7YI6vE6aP8A9vDUtdEB7rHSB5ljbbSzS1osOFvFe3bS+yRMwjDonVNZDG2JxDSIIH5QXSTPNhq4udYaXuCb6Gw7GbJ+w0u7Lt5M9zpp5Tc7yZ9sxF9bCwA8r8SUG9LGtaRik5I1qyRoI+Y6Kh9pWJBlOI7m73d77jO87/ZdAqAua1kftmNRQ2uyIgusdLR/SPuOYLsjD99Bddl8F3FHDCbB+W77ajeSHPJrxtmcfRcmxjEfaauece6+QhnMbplmRkeBa0HzJXVttq409FNICcxZu2W1IfL9G13pmLvwFchoqfVrR4BZyc871pYcGptGjrr8eHysut7I0NmgrneAUuZ4XX8EpsrArJpuTXSSC+oiqiIiAiIgIiICIiAiLUxXEW08Ekz/AHY2Oeepyi9h4nh6oOQ9ruNGatbTt1EDcthfWWSznac9N2B45lcsEw8UtJHGSAWMu88sx7zz5XJXONjaR1ZiO9k1yudUSHkX5rtH5zceDSr7thUnciFhs+d4iB6B3vO8gLrGP1zw77NliXiSod70zyRflGzuxj+o/iVgnr2RMMkr2sY0Xc95DWtHUkrRooGsa1jNGtAa0dABYD5KIrme14lFTu1hpYxUyt0LXzyEtpmvH2Q2R/nlW3RNYHtnR1bzHBO17wL5CHsc5v7zGvaC9v2m3CnmlQG0OKRQCKR0JnnMm7pmMDTK6V7XAhjnaMGTOXOJADQb9D5wfaWR1Q6mqqf2eXdGdhbIJopImlrXkPyts5rnAFpHO90FkBVW237OqfEmhz7xVDBaOoZ7w5gPbpnaDra4I1sRcrdwTbajq3iOCUueW7xrXRzRZ2c3M3jGhw1GovxCm45Q4XBBHDQg6+iDlQptpMP7sbosQhGjc9nPAHC+ZzJLkfafwXodsNdHpPg9QOpbvh8A6Gx/Mumw4hG5xaHjMDYtOjhYuHunW12P1+yei8UeMwSuLIp4pHN95scjHub94NJIQc3d23yHSPCqtzuhzAfERk/JbuBba4rWVMTBhxpafON9NMJCQwAkhgcI+8bAA2cBfgujkr4gwsp2tvlaG3JcbAC5JuSbcSTzXxzVmIXgtQa7mrXmiW6WrFJGggcUqN1G+Q8GNLjfwF/15qldleHl7qisfe73bttx1+kkc09Dmib5xlSHa3iwho8gOspseuRveerLsrgxpqGGJwAfkDpAL23j+/JbwzOKCi9qtdcwU48Z3fNkf/k+KqeFQ3dfp/v+itvaat9orJpR7ufds+5H3AR52LvVZcKp+Hib/wBlj2ufuS67H0N3ArqFNHZoVR2PobNBVyAW3R9REQEREBERAREQEREBc67ZsbyU8dK06yuzv+5GQQPC78p/AV0VcB2srXYhijgw6OkbBGdDZjCW5uOrbl8nk5Yz+MZ3rS3dmWEbqkMzhZ0zrjru2Xaz4nMfxL0+XfYi531KZuQdN7IO8R4hunqp+smjpKUnhHDFoPssbYD5AKvbK07mwBzxZ8pdM/rmkObXyGUei1GpNRYWP/WignUdXTVk9RTRx1DKndF8b5Ny+OSJm7uHZHZmlttOo+MzG4eX61WaN36CqoHFcRMVfSVNVG4RMppxeJstQ2GpkdEHXLGX1jDmh2UXu7xUdi80tS6WYNkidWbvC6MSNc2QU7nOkrKkxkgsDmh5FwDaJhI1AV5ikWc07HOY9zWucwkscQC5hcMriwnVpIJBtxCCs7ZMc4UuGU8ZdG5pfLEx4hzUdPkYYQ/kHuexttLhrhcXuvGzeFZMTbJDQSUMQppGzAiFsU0m8j3IAhe5rnNG9ObQ6qcxrZ1tRJHK2WaCaIODJYS0OyvtnY9r2ua9ps02I4gWUhhVG6JmV80k7rkmSXdh2ttAI2taALdOZQfZqaCIOmfkYGtdne8gNDCG5sznaAWaOPj1Kp1XT01dPTewQNtDURyvrmRbqNkcZJdFDLZu9L7ZLNzNAJJ5LZ2nbKa5j5qKeqpIYw6NsJhe01Dic8kkDpAXljQ0NFjYuceNrWnCcVbURCRjZWC5blljfC8W43Y8A28eCDR2zxp9LRSSRC8zssMDdDeeZwji0dobOdmI6NKiJsRxCgfT+0yw1dPLLHTvkZFuJ4pJSGRyWDyx7M2hsGnUEBZsQ/xWLwQ8Y6KM1cnCxnmzRUzTzu1u9f6tWttbikb6yKNxvDQNdiNXa5ymNrvZYzb6xcXSZf8ATGmoQXQr4VS4q+oo8FM77vrJ7vaw62qax/0MQDjoGGRjbXtZh4LYgx2sle+CkbBN7Llhnqah5Y2apa0GWONkLdCLjM42ALrAaILWQsbwtDZfHRWUkdRkMZfmDmEh2R8b3RyNzDiA5jrHmLLZxOsbFE+R3usY5x8mglByvaBnt+0EFMNY4C1z7W0DPpX38CQxh++uh7WYh7PRzSj3gwhv3391nzIPoqX2MUBmkq8QeLukdu2kjXvHeyWPMEGEebCpftPq7thpx9ZxlcPssuGfxE/BRLdRzKGjsAOgU7gdNmeFpyR2HmVaNkKG7gVMWPx/XQ8BpcrB5KWWCkjs0LOtOgiIgIiICIiAiIgIiIK/t3jfstBLIDZ7hu4+Fw9+lxf90ZnfhXMeyzDA+pfMRpCwBun15Li4PKzWuH41JdsOMZ52UzT3YhmcPtvGgPiGW/OVj7J6sWqovrNMUnm14ezTyLP4gse3bl7kzdq+LBsUVMdGzSNLz/psc3MPiQfRS8TrehUR2qbPGaKKoaHOEBc2QNFyIpSy8gbzyuY2/g4k6BRWG7RNgjaJJGPYAAJozm0+rvYv2jXctQtuq7MlP/Kztf6fysoGh2jp5dI5WOPQEXHmL3CkxJz4frxQSTH+N1nbIoxlT5ep19VnZL+tEErHKszJVGslK2GyoN9rl6zLSbKsoegi8S2NpJ5TM+MtmNs0sUksMjrAAB7onNLtABrfgsGI7DQOw+ahgG4bMLl7bvcX5muzyFxzSXLQDmNyLi6nQ9ew9BWo8DrZqmmfWPpXRUz3TNEDZWukmylkTnsfcNDQ950dxsoTBKytpqI0LaSc1xdN/iHNApHOmle41TpwbZe9myAZtLW5roOZLoNPBMIZS00NMzVsUbYweBdlGrjbmTc+qqHbDjO6oN2DYzODD4Mb3nn4D5q8l65TtKfb8fpqXUxxOGe2os0GWW/gQwM/Eg6FsLgnsmHQQkWfkzyD/UkJe8ejnEeiou09Xv62V44NIib5M0NvAm5XS8exMU9NLNzYwkeLjoweriFyWnFhc8gXHz4n5rNc/wAl6adQLyBo5aLoex1DYAqg4VEXyX6m665s7S5WBWdRuTU0mWhfURVRERAREQEREBERAWKrqWxxukcbNY0uJ8Gi5WVV7bmOR1IWRi+ZwD7X9wXdyHUBS3U2X+OO7TRTGXfSj9uDM3n3XE2Hppp0stDAcbdRVTKkAuaAWSsH14nWJt4ggOHkrftJihqIWxvhDXMILXsOg0sW5dTYi3PkFTZqMgrlheu3KzjXZ6HFmSsE0Ts8Z4PHK/Jw5Hz+ag8Z2Eo6q5y7px+tCchv1sQW/wAK5thNZUUry+lkLSfeYQTE70BBH4SFNDtPqQfpaWJ45mN1j6N7vzJ9V0mUrfJkxDsZd/lVAI/dmYHa/wD2MLf6FDy7J4tTe5nI/wBGUFo/7c2Un0aVZ6LtapTYSMngJ5Gzx8Tl/mVZsO2vpZh3KiI+DiY/6hb5qtOYs28rqawqG2HD6eJ8LnH7LrBvLkCpqg7WorgSxOaTbWNzZGjodcpt5K77SYtDSUr55XMaLHIGubmmeR3WMAPeJPPgBcnQFfnWavle4veWucTcnKwAnqLAW9FR3ig29o5BpO1p4WkzRm/4wArFBVhzbtIcOrSCPO4X5oGJm1nN9R/ZbNHijWasc6N37zS5jifEtKnY/SrZV7Ey4Zh+3tYz3KgyC3uyBsn8XvfNT2H9rknCanGnEscWH0Y6/wDMJsdabUL2J1RMP7RqaTiXxno5pNvVlx8Sp6lxyKX3JGP+64Ej0VFgEq9bxRjaoFe/aUGTEq8RRPkcdGtLj6BUPsZoXTVNXXvA1O6Ydb5nkSSemUQ/ErU7Ttr27v2SNwLnftHAizGjUgn0v6K+9m+HbnC6cZS1z2CZwPEOl79j5Atb+FBHdplf3IKYf5jzI77kXAHzc4H8KpVa+0f3jb05qR2nr99iM7gbtiDadvTuXL/XOXfJRFe67w3oPmVm91zveSZ2ToszwV1eiiytCpWxtBoCr40WC06PqIiAiIgIiICIiAiIgLHMbArIvL23CDmu2D3FxsPVUuRzuYB8x/ZdkxHAGyclAVexg5BSyU25mI+gWGooCTddGi2L14L1iOyWVugUuJe/XKJ6G4sR/v8AIrUOAx2GWSRhHM2cCetrWHpZXGswhzSdFoSUR5hO4nGfpUZ9l5C7M17JD1JId6DULRnwqZnvRu9Bm/purm+iC8bl44H9eqvL7DtRL625jlzQhXeZmYWkja8eI/5WjLhFO76jmH7JNvhw+ScsRVDEF2bsy2ZgqcLa+ojjlO9laC5rHOYGuADSXA2OhPLQhc5fswD7ko8nDX4j+y3sGr8SoARTvAYTcsFnsJ6hrhxPkqbjpNd2S0ztYXOi6C5eL+ZdmUBW9ldU03Y9sluGve9M2qwUPbBOzSqpmj7Tc0ZPro30srPh/ahTSWzGSPzAkaPNwI/kiqfN/wBTpBYiYAdcz2/F17fFIqitqGlzjV2+xG0s8bvztDfOy6nh200EwvHPE6/LNlJ9H2UkHN94taPtHJb83BOhyzZLsufUSiWpaWQAhxY43fNY3yuOlmX49fmuqbS7RMoqV87rXHdjZ+/IdGMA+Z6AE8lCY32jUVK03lbNIP8ALhc11j/qSXyMHmb9AVzmsxmoxCcVFR3Y2fsoRfK0HnrqeXeOrrcALBNpbps4awht3G7iS95PEuOpJ8Uw+PPLfqV6ndaM+On91J7LUeZ4UjGH10XZqkysCnlq4fDlYFtKugiIgIiICIiAiIgIiICIiAvhavqIPO7HReJqcOFllRBCVWzrHclEVWxzTwCuSWQc0q9izyCiKnZR45Lr7ogeSwyUDTyQcTmwN7eRWlLhx5tXbZ8CY7kFGVOyTTyQcbfQDoQsXsrhwcuo1exfQKGqtj3Dks8Ye+qHNG8izgHDyBUc/Boj9TKfskt/lZXio2de3kVoS4W4cQpq/U1FV/6K3lJIPxa/Ei69jBDzklPm6/8AMKdfRW5LwIbdQn+k439VpUWFRsIOW5GoLtbeIvoPRTlOCsUEtuY9QprDqwAODWMcXC2tiRz0PJS569Z4VGVx7zWdB81dtjKDgVSaVueUnqV1bZejysC3PG5NTSwxtsF6RFVEREBERAREQEREBERAREQEREBERAREQEREBERB5LAsb6Vp5LMiDQlwhh5KOqdmGHkrAiCk1exoPAKGq9jDyC6cQvDoQeSDjtTss8clGy4M9vIrtsmHNPJaU+zzDyCDmezuFnOLhdXwyDKwLTpMBaw3AUuxtgg9IiICIiD5dfU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ta:image/jpeg;base64,/9j/4AAQSkZJRgABAQAAAQABAAD/2wCEAAkGBhMSEBUSExQUFRQWFRUUFhQVGRQVFBQVFRcVFhQVFBUYHCYfGhkjGhUVHy8gIycpLiwtFh4xNTAqNSYrLCkBCQoKDgwOGg8PGiwfHCQsLCwvLCksNCksLCkpKSwsLCwsLCwsKikpKSwpLCkpLCkpLywpLCksLCwsLCksLCk1LP/AABEIAMIBAwMBIgACEQEDEQH/xAAcAAEAAgMBAQEAAAAAAAAAAAAABQYDBAcCAQj/xABEEAABAwIDBQUEBwYFAwUAAAABAAIDBBEFEiEGEzFBUQciYXGBFDKRoSNCYnKCkvAzUqKxstEkQ2PB8RWDwwg0U3Oz/8QAFwEBAQEBAAAAAAAAAAAAAAAAAAECA//EAB8RAQEAAgMBAAMBAAAAAAAAAAABAhESITFRA0FhIv/aAAwDAQACEQMRAD8A7iiIgIiICIiAiIgIi0MdxHcU75OYFm/eOg/v6KW67L030XJaGurhE6ojkcI2k8Xchxs0nWy2aTtLqW++1jx4ix+Vguc/LKxz+uooo3Z/GRVQCWwBuQWg3sQdNfEWPqvtbtFTQybuWZjHWvZxtYHhc8B6rpua21uepFFhpqyOQXjex46tcHD4hZlVEREBERAREQEREBERAREQEREBERAREQEREBERAREQEREBUDtNxb3IAftu8zoPlf8AMFfZJA0FxNgAST0A1JXIGXr8QJN8pcXO8GN5edsrVz/J8Yz+M2zuAT1DLZ3R05NzqbPI45W8+HHh52Vrp9mqOEWMbXHrJ3yfQ6fAKRkdkaGsAHBrQOAHLToB/JbkNKGjqeZPElWYSLMdIYsgbfKBH4tBi9LtsoLEdjaaY5g54PVrr3P4rq7yRA8QD4EKLqsEhdrkserSWn+ErXGLqOc4h2dTtu6mnbnA7mbMwg/ebdRzMQ2hpOBfK0a3D2TA+H0t3fABdDqNnz/lzyDwcGyAfyPzWlLT1rCLbmVvM5nxP9GlrgfzBThE4xVKbt4rIdKqlHhmZJAT1GY3ufJqs+F9vNDJYSMkjJ5917f5hx/KsUmLPAO/pJgOB7jZ2kdfoS/TzAUVPh2EVLix0UIk4kNO5lH3g0td8U1/VdEw/tBw+YDLVRC+gEhMRJ6ASBpKn45A4XaQR1BuPiFw6q7J6N2sE80J6Ah7T8dfmtFnZviFOc1LWsueP7SncfHNHck+ZTs7foFFwdm1G0FGe+x8zRzGSdp046DeH4hb9H/6gJIyGVVMA7mPpIXW6hjg/wDmE5fw27SioeG9s9BKLu3sXi5ucHy3ZcfiArLh+1tHObR1MLifq52h/wCR1j8kmUpuJdEBRaUREQEREBERAREQEREBERAREQEREFX7RMY3FGWg96U5B93i8+VrN/Eq72eYflifMeLzlH3W8T6u/pUR2h4oamvEDNRGRE0ci8nvfxENP3Fe6SBsELWD3Y2AX62HE+ZufVc53ltzneW2aDvz25MFz5n3f7+ilCFHYEz6LOeMh3nkD7g/LY+pUiujo8OCwPatkhYyEGlLGsDo/wBf8Leexa74kGrlWvV4fHK0tlYyRp0s9ocD4EEFbz2eCwuaggJNkafQsD4SNBuXvY0f9sHIfVqwHBamO26qswvqJ42vJHQOjLLedirC5oXgtKCvnEKyO+eBsgH/AMMgzEdSyUMt+YrBV7QU7gWVUTmC2u+icGa/bsWfNWSy8SNH6/sgqcezWGztvFlA5GF/dHkASFo1fZm033U2nRwB9DZWCv2YpZTmdAzN++BlePJ7bOHxUNWbOTwguo6mVrhqIp3GWJ/Hu5nd5p4a3UuMrPGIKbDcQoRmjklaxut4XuyAdXMB4eYIW1QdrWIxcZGSj/VY0/NmU/Eqe2P2x9qa5rxkmjOV7L6gi4+FwR6FVHbjBW084fGLRTE93lHKNS1v2XC7gORa7lYDFx14zZrxfMD7ZnzSNidRl73aNELxmcQCTZjwBwBPvcletmdpoq6EyxNkaGvMbmyANcHhrXEaEg6OHAr81xOIIIJB6gkEeRC7d2d1TKeiii+sbyO65nnNb0GVv4Uxt2Y22r6ixwy5hdZF0dBERAREQEREBERAREQFoY9iopqaWc/UYSAebjoxvq4geq31zPtkxyzIqRp1d9K/7ou2MHwJzH8AWcrqJldRXtgaMzVbp3m+7BcXHnI+4BPj77vMBXzEznMcA/zXWdx0jb3pPLui1+pCi9hMM3NGwnR0n0h8ne4PygepKlcE+lqJZuLWfQMPwdKR65B6FMZqJjNRYmiy9Ly1e1pp8svhC92WriWIxwRmSVwa0WHMlzjo1jGgEueToGtBJPAIPZasJjWlJi03tEEbKZxjka90srnsaaewJjDoxcuLrWtpa414rHNs3nBEtTVPub92XcW+yPZxGcvmT5lBuuZ4LAWWUZJsFSnj7T5+11t//wBlrSbDhusNXXQkdJ3zMPnHPnB+SCYfHzWMxqs1uJ1+HgvqWsrKVoGeaFm7qYmi95JIdWPaNLlpFtSRorFQYjHUQtmheHxvbdrm8CP5ggggg6gggoPLvJeHhZHtWNzvBBhczxWrUM6fr0W051uZ/XionGq7dQvkJHdBPqOAv8EFE2YdfGpizRpM1xwFg5tz+a35lP8AaQ0GjbewIniLCf3u/mA/AHrR7LsPuJqlwN3OEbbi3R7yDzBzMHnGVi7S676WGnH1Wmd453fdkXybJ+dSpVWo4szgPH/ldB2ckcXhUvB4dSfT4/r5rpOx1BcgrOLOE626Jhbe4FurHAyzQsi22IiICIiAiIgIiICIiD4SuB19ScTxUkG7JJLDwhZzHS7G383LqnaVjfs2HyWNny/Qs5Hvg5yOhDA4+dlQuy3Cv2tSeOkTPk55/oHoVzy7unPLu6XTFq3cwOcOIFmtHMnRoHqpDAqDcwMj0zAXcer3d55/MSoOrG+rIoeLY/p39Lg2iHnmIP4SrNGF0dGy1ZAsTSsjUHsKobMv9uqpq+T9lDLJTUbTbK1sfcnqRrbO92ZoOhDW25m9vC5h2SY02lMuC1BDKinlk3WYZRPG45+5c6u1Lrc2vBF7OsFflxpzqbEsWZffV0zcPobXD90LMvGeLSQL8u9Gp+gFTQ4rSUIrZ6hhp5J6ttQWyCJjWuAeyQjMBnabC5tpyKuc2xNI401osraSR0sMbCWxNe45i4xjQnNqOh4cVFYn2fGSTEZhPeWtpxTsLm6U7A0tcwG5ux1mXsBwJ1ugqOx2074m1WLVLf8AD1sztw1pc6pe9jjFDBHAO6SWtIzX/wAsX6q4YJtqyoqH0skFRSzsjE27qGhuaK4BexzSQbEi/rxsbVHHti6xtJhYlgFSyiMjZ4KR8jHOb3RDNGbhzpAGZjaxzOsAATbXxbCd1Q1OIRR4kyeWMUEUNa/O9kc8kTczL3ewXLgA53Fx6hBZ9iMdqq2CSpOTdvqntgDm5f8ACtda/d1LuLdebSo3s7YI6vE6aP8A9vDUtdEB7rHSB5ljbbSzS1osOFvFe3bS+yRMwjDonVNZDG2JxDSIIH5QXSTPNhq4udYaXuCb6Gw7GbJ+w0u7Lt5M9zpp5Tc7yZ9sxF9bCwA8r8SUG9LGtaRik5I1qyRoI+Y6Kh9pWJBlOI7m73d77jO87/ZdAqAua1kftmNRQ2uyIgusdLR/SPuOYLsjD99Bddl8F3FHDCbB+W77ajeSHPJrxtmcfRcmxjEfaauece6+QhnMbplmRkeBa0HzJXVttq409FNICcxZu2W1IfL9G13pmLvwFchoqfVrR4BZyc871pYcGptGjrr8eHysut7I0NmgrneAUuZ4XX8EpsrArJpuTXSSC+oiqiIiAiIgIiICIiAiLUxXEW08Ekz/AHY2Oeepyi9h4nh6oOQ9ruNGatbTt1EDcthfWWSznac9N2B45lcsEw8UtJHGSAWMu88sx7zz5XJXONjaR1ZiO9k1yudUSHkX5rtH5zceDSr7thUnciFhs+d4iB6B3vO8gLrGP1zw77NliXiSod70zyRflGzuxj+o/iVgnr2RMMkr2sY0Xc95DWtHUkrRooGsa1jNGtAa0dABYD5KIrme14lFTu1hpYxUyt0LXzyEtpmvH2Q2R/nlW3RNYHtnR1bzHBO17wL5CHsc5v7zGvaC9v2m3CnmlQG0OKRQCKR0JnnMm7pmMDTK6V7XAhjnaMGTOXOJADQb9D5wfaWR1Q6mqqf2eXdGdhbIJopImlrXkPyts5rnAFpHO90FkBVW237OqfEmhz7xVDBaOoZ7w5gPbpnaDra4I1sRcrdwTbajq3iOCUueW7xrXRzRZ2c3M3jGhw1GovxCm45Q4XBBHDQg6+iDlQptpMP7sbosQhGjc9nPAHC+ZzJLkfafwXodsNdHpPg9QOpbvh8A6Gx/Mumw4hG5xaHjMDYtOjhYuHunW12P1+yei8UeMwSuLIp4pHN95scjHub94NJIQc3d23yHSPCqtzuhzAfERk/JbuBba4rWVMTBhxpafON9NMJCQwAkhgcI+8bAA2cBfgujkr4gwsp2tvlaG3JcbAC5JuSbcSTzXxzVmIXgtQa7mrXmiW6WrFJGggcUqN1G+Q8GNLjfwF/15qldleHl7qisfe73bttx1+kkc09Dmib5xlSHa3iwho8gOspseuRveerLsrgxpqGGJwAfkDpAL23j+/JbwzOKCi9qtdcwU48Z3fNkf/k+KqeFQ3dfp/v+itvaat9orJpR7ufds+5H3AR52LvVZcKp+Hib/wBlj2ufuS67H0N3ArqFNHZoVR2PobNBVyAW3R9REQEREBERAREQEREBc67ZsbyU8dK06yuzv+5GQQPC78p/AV0VcB2srXYhijgw6OkbBGdDZjCW5uOrbl8nk5Yz+MZ3rS3dmWEbqkMzhZ0zrjru2Xaz4nMfxL0+XfYi531KZuQdN7IO8R4hunqp+smjpKUnhHDFoPssbYD5AKvbK07mwBzxZ8pdM/rmkObXyGUei1GpNRYWP/WignUdXTVk9RTRx1DKndF8b5Ny+OSJm7uHZHZmlttOo+MzG4eX61WaN36CqoHFcRMVfSVNVG4RMppxeJstQ2GpkdEHXLGX1jDmh2UXu7xUdi80tS6WYNkidWbvC6MSNc2QU7nOkrKkxkgsDmh5FwDaJhI1AV5ikWc07HOY9zWucwkscQC5hcMriwnVpIJBtxCCs7ZMc4UuGU8ZdG5pfLEx4hzUdPkYYQ/kHuexttLhrhcXuvGzeFZMTbJDQSUMQppGzAiFsU0m8j3IAhe5rnNG9ObQ6qcxrZ1tRJHK2WaCaIODJYS0OyvtnY9r2ua9ps02I4gWUhhVG6JmV80k7rkmSXdh2ttAI2taALdOZQfZqaCIOmfkYGtdne8gNDCG5sznaAWaOPj1Kp1XT01dPTewQNtDURyvrmRbqNkcZJdFDLZu9L7ZLNzNAJJ5LZ2nbKa5j5qKeqpIYw6NsJhe01Dic8kkDpAXljQ0NFjYuceNrWnCcVbURCRjZWC5blljfC8W43Y8A28eCDR2zxp9LRSSRC8zssMDdDeeZwji0dobOdmI6NKiJsRxCgfT+0yw1dPLLHTvkZFuJ4pJSGRyWDyx7M2hsGnUEBZsQ/xWLwQ8Y6KM1cnCxnmzRUzTzu1u9f6tWttbikb6yKNxvDQNdiNXa5ymNrvZYzb6xcXSZf8ATGmoQXQr4VS4q+oo8FM77vrJ7vaw62qax/0MQDjoGGRjbXtZh4LYgx2sle+CkbBN7Llhnqah5Y2apa0GWONkLdCLjM42ALrAaILWQsbwtDZfHRWUkdRkMZfmDmEh2R8b3RyNzDiA5jrHmLLZxOsbFE+R3usY5x8mglByvaBnt+0EFMNY4C1z7W0DPpX38CQxh++uh7WYh7PRzSj3gwhv3391nzIPoqX2MUBmkq8QeLukdu2kjXvHeyWPMEGEebCpftPq7thpx9ZxlcPssuGfxE/BRLdRzKGjsAOgU7gdNmeFpyR2HmVaNkKG7gVMWPx/XQ8BpcrB5KWWCkjs0LOtOgiIgIiICIiAiIgIiIK/t3jfstBLIDZ7hu4+Fw9+lxf90ZnfhXMeyzDA+pfMRpCwBun15Li4PKzWuH41JdsOMZ52UzT3YhmcPtvGgPiGW/OVj7J6sWqovrNMUnm14ezTyLP4gse3bl7kzdq+LBsUVMdGzSNLz/psc3MPiQfRS8TrehUR2qbPGaKKoaHOEBc2QNFyIpSy8gbzyuY2/g4k6BRWG7RNgjaJJGPYAAJozm0+rvYv2jXctQtuq7MlP/Kztf6fysoGh2jp5dI5WOPQEXHmL3CkxJz4frxQSTH+N1nbIoxlT5ep19VnZL+tEErHKszJVGslK2GyoN9rl6zLSbKsoegi8S2NpJ5TM+MtmNs0sUksMjrAAB7onNLtABrfgsGI7DQOw+ahgG4bMLl7bvcX5muzyFxzSXLQDmNyLi6nQ9ew9BWo8DrZqmmfWPpXRUz3TNEDZWukmylkTnsfcNDQ950dxsoTBKytpqI0LaSc1xdN/iHNApHOmle41TpwbZe9myAZtLW5roOZLoNPBMIZS00NMzVsUbYweBdlGrjbmTc+qqHbDjO6oN2DYzODD4Mb3nn4D5q8l65TtKfb8fpqXUxxOGe2os0GWW/gQwM/Eg6FsLgnsmHQQkWfkzyD/UkJe8ejnEeiou09Xv62V44NIib5M0NvAm5XS8exMU9NLNzYwkeLjoweriFyWnFhc8gXHz4n5rNc/wAl6adQLyBo5aLoex1DYAqg4VEXyX6m665s7S5WBWdRuTU0mWhfURVRERAREQEREBERAWKrqWxxukcbNY0uJ8Gi5WVV7bmOR1IWRi+ZwD7X9wXdyHUBS3U2X+OO7TRTGXfSj9uDM3n3XE2Hppp0stDAcbdRVTKkAuaAWSsH14nWJt4ggOHkrftJihqIWxvhDXMILXsOg0sW5dTYi3PkFTZqMgrlheu3KzjXZ6HFmSsE0Ts8Z4PHK/Jw5Hz+ag8Z2Eo6q5y7px+tCchv1sQW/wAK5thNZUUry+lkLSfeYQTE70BBH4SFNDtPqQfpaWJ45mN1j6N7vzJ9V0mUrfJkxDsZd/lVAI/dmYHa/wD2MLf6FDy7J4tTe5nI/wBGUFo/7c2Un0aVZ6LtapTYSMngJ5Gzx8Tl/mVZsO2vpZh3KiI+DiY/6hb5qtOYs28rqawqG2HD6eJ8LnH7LrBvLkCpqg7WorgSxOaTbWNzZGjodcpt5K77SYtDSUr55XMaLHIGubmmeR3WMAPeJPPgBcnQFfnWavle4veWucTcnKwAnqLAW9FR3ig29o5BpO1p4WkzRm/4wArFBVhzbtIcOrSCPO4X5oGJm1nN9R/ZbNHijWasc6N37zS5jifEtKnY/SrZV7Ey4Zh+3tYz3KgyC3uyBsn8XvfNT2H9rknCanGnEscWH0Y6/wDMJsdabUL2J1RMP7RqaTiXxno5pNvVlx8Sp6lxyKX3JGP+64Ej0VFgEq9bxRjaoFe/aUGTEq8RRPkcdGtLj6BUPsZoXTVNXXvA1O6Ydb5nkSSemUQ/ErU7Ttr27v2SNwLnftHAizGjUgn0v6K+9m+HbnC6cZS1z2CZwPEOl79j5Atb+FBHdplf3IKYf5jzI77kXAHzc4H8KpVa+0f3jb05qR2nr99iM7gbtiDadvTuXL/XOXfJRFe67w3oPmVm91zveSZ2ToszwV1eiiytCpWxtBoCr40WC06PqIiAiIgIiICIiAiIgLHMbArIvL23CDmu2D3FxsPVUuRzuYB8x/ZdkxHAGyclAVexg5BSyU25mI+gWGooCTddGi2L14L1iOyWVugUuJe/XKJ6G4sR/v8AIrUOAx2GWSRhHM2cCetrWHpZXGswhzSdFoSUR5hO4nGfpUZ9l5C7M17JD1JId6DULRnwqZnvRu9Bm/purm+iC8bl44H9eqvL7DtRL625jlzQhXeZmYWkja8eI/5WjLhFO76jmH7JNvhw+ScsRVDEF2bsy2ZgqcLa+ojjlO9laC5rHOYGuADSXA2OhPLQhc5fswD7ko8nDX4j+y3sGr8SoARTvAYTcsFnsJ6hrhxPkqbjpNd2S0ztYXOi6C5eL+ZdmUBW9ldU03Y9sluGve9M2qwUPbBOzSqpmj7Tc0ZPro30srPh/ahTSWzGSPzAkaPNwI/kiqfN/wBTpBYiYAdcz2/F17fFIqitqGlzjV2+xG0s8bvztDfOy6nh200EwvHPE6/LNlJ9H2UkHN94taPtHJb83BOhyzZLsufUSiWpaWQAhxY43fNY3yuOlmX49fmuqbS7RMoqV87rXHdjZ+/IdGMA+Z6AE8lCY32jUVK03lbNIP8ALhc11j/qSXyMHmb9AVzmsxmoxCcVFR3Y2fsoRfK0HnrqeXeOrrcALBNpbps4awht3G7iS95PEuOpJ8Uw+PPLfqV6ndaM+On91J7LUeZ4UjGH10XZqkysCnlq4fDlYFtKugiIgIiICIiAiIgIiICIiAvhavqIPO7HReJqcOFllRBCVWzrHclEVWxzTwCuSWQc0q9izyCiKnZR45Lr7ogeSwyUDTyQcTmwN7eRWlLhx5tXbZ8CY7kFGVOyTTyQcbfQDoQsXsrhwcuo1exfQKGqtj3Dks8Ye+qHNG8izgHDyBUc/Boj9TKfskt/lZXio2de3kVoS4W4cQpq/U1FV/6K3lJIPxa/Ei69jBDzklPm6/8AMKdfRW5LwIbdQn+k439VpUWFRsIOW5GoLtbeIvoPRTlOCsUEtuY9QprDqwAODWMcXC2tiRz0PJS569Z4VGVx7zWdB81dtjKDgVSaVueUnqV1bZejysC3PG5NTSwxtsF6RFVEREBERAREQEREBERAREQEREBERAREQEREBERB5LAsb6Vp5LMiDQlwhh5KOqdmGHkrAiCk1exoPAKGq9jDyC6cQvDoQeSDjtTss8clGy4M9vIrtsmHNPJaU+zzDyCDmezuFnOLhdXwyDKwLTpMBaw3AUuxtgg9IiICIiD5dfU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data:image/jpeg;base64,/9j/4AAQSkZJRgABAQAAAQABAAD/2wCEAAkGBhMSEBUSExQUFRQWFRUUFhQVGRQVFBQVFRcVFhQVFBUYHCYfGhkjGhUVHy8gIycpLiwtFh4xNTAqNSYrLCkBCQoKDgwOGg8PGiwfHCQsLCwvLCksNCksLCkpKSwsLCwsLCwsKikpKSwpLCkpLCkpLywpLCksLCwsLCksLCk1LP/AABEIAMIBAwMBIgACEQEDEQH/xAAcAAEAAgMBAQEAAAAAAAAAAAAABQYDBAcCAQj/xABEEAABAwIDBQUEBwYFAwUAAAABAAIDBBEFEiEGEzFBUQciYXGBFDKRoSNCYnKCkvAzUqKxstEkQ2PB8RWDwwg0U3Oz/8QAFwEBAQEBAAAAAAAAAAAAAAAAAAECA//EAB8RAQEAAgMBAAMBAAAAAAAAAAABAhESITFRA0FhIv/aAAwDAQACEQMRAD8A7iiIgIiICIiAiIgIi0MdxHcU75OYFm/eOg/v6KW67L030XJaGurhE6ojkcI2k8Xchxs0nWy2aTtLqW++1jx4ix+Vguc/LKxz+uooo3Z/GRVQCWwBuQWg3sQdNfEWPqvtbtFTQybuWZjHWvZxtYHhc8B6rpua21uepFFhpqyOQXjex46tcHD4hZlVEREBERAREQEREBERAREQEREBERAREQEREBERAREQEREBUDtNxb3IAftu8zoPlf8AMFfZJA0FxNgAST0A1JXIGXr8QJN8pcXO8GN5edsrVz/J8Yz+M2zuAT1DLZ3R05NzqbPI45W8+HHh52Vrp9mqOEWMbXHrJ3yfQ6fAKRkdkaGsAHBrQOAHLToB/JbkNKGjqeZPElWYSLMdIYsgbfKBH4tBi9LtsoLEdjaaY5g54PVrr3P4rq7yRA8QD4EKLqsEhdrkserSWn+ErXGLqOc4h2dTtu6mnbnA7mbMwg/ebdRzMQ2hpOBfK0a3D2TA+H0t3fABdDqNnz/lzyDwcGyAfyPzWlLT1rCLbmVvM5nxP9GlrgfzBThE4xVKbt4rIdKqlHhmZJAT1GY3ufJqs+F9vNDJYSMkjJ5917f5hx/KsUmLPAO/pJgOB7jZ2kdfoS/TzAUVPh2EVLix0UIk4kNO5lH3g0td8U1/VdEw/tBw+YDLVRC+gEhMRJ6ASBpKn45A4XaQR1BuPiFw6q7J6N2sE80J6Ah7T8dfmtFnZviFOc1LWsueP7SncfHNHck+ZTs7foFFwdm1G0FGe+x8zRzGSdp046DeH4hb9H/6gJIyGVVMA7mPpIXW6hjg/wDmE5fw27SioeG9s9BKLu3sXi5ucHy3ZcfiArLh+1tHObR1MLifq52h/wCR1j8kmUpuJdEBRaUREQEREBERAREQEREBERAREQEREFX7RMY3FGWg96U5B93i8+VrN/Eq72eYflifMeLzlH3W8T6u/pUR2h4oamvEDNRGRE0ci8nvfxENP3Fe6SBsELWD3Y2AX62HE+ZufVc53ltzneW2aDvz25MFz5n3f7+ilCFHYEz6LOeMh3nkD7g/LY+pUiujo8OCwPatkhYyEGlLGsDo/wBf8Leexa74kGrlWvV4fHK0tlYyRp0s9ocD4EEFbz2eCwuaggJNkafQsD4SNBuXvY0f9sHIfVqwHBamO26qswvqJ42vJHQOjLLedirC5oXgtKCvnEKyO+eBsgH/AMMgzEdSyUMt+YrBV7QU7gWVUTmC2u+icGa/bsWfNWSy8SNH6/sgqcezWGztvFlA5GF/dHkASFo1fZm033U2nRwB9DZWCv2YpZTmdAzN++BlePJ7bOHxUNWbOTwguo6mVrhqIp3GWJ/Hu5nd5p4a3UuMrPGIKbDcQoRmjklaxut4XuyAdXMB4eYIW1QdrWIxcZGSj/VY0/NmU/Eqe2P2x9qa5rxkmjOV7L6gi4+FwR6FVHbjBW084fGLRTE93lHKNS1v2XC7gORa7lYDFx14zZrxfMD7ZnzSNidRl73aNELxmcQCTZjwBwBPvcletmdpoq6EyxNkaGvMbmyANcHhrXEaEg6OHAr81xOIIIJB6gkEeRC7d2d1TKeiii+sbyO65nnNb0GVv4Uxt2Y22r6ixwy5hdZF0dBERAREQEREBERAREQFoY9iopqaWc/UYSAebjoxvq4geq31zPtkxyzIqRp1d9K/7ou2MHwJzH8AWcrqJldRXtgaMzVbp3m+7BcXHnI+4BPj77vMBXzEznMcA/zXWdx0jb3pPLui1+pCi9hMM3NGwnR0n0h8ne4PygepKlcE+lqJZuLWfQMPwdKR65B6FMZqJjNRYmiy9Ly1e1pp8svhC92WriWIxwRmSVwa0WHMlzjo1jGgEueToGtBJPAIPZasJjWlJi03tEEbKZxjka90srnsaaewJjDoxcuLrWtpa414rHNs3nBEtTVPub92XcW+yPZxGcvmT5lBuuZ4LAWWUZJsFSnj7T5+11t//wBlrSbDhusNXXQkdJ3zMPnHPnB+SCYfHzWMxqs1uJ1+HgvqWsrKVoGeaFm7qYmi95JIdWPaNLlpFtSRorFQYjHUQtmheHxvbdrm8CP5ggggg6gggoPLvJeHhZHtWNzvBBhczxWrUM6fr0W051uZ/XionGq7dQvkJHdBPqOAv8EFE2YdfGpizRpM1xwFg5tz+a35lP8AaQ0GjbewIniLCf3u/mA/AHrR7LsPuJqlwN3OEbbi3R7yDzBzMHnGVi7S676WGnH1Wmd453fdkXybJ+dSpVWo4szgPH/ldB2ckcXhUvB4dSfT4/r5rpOx1BcgrOLOE626Jhbe4FurHAyzQsi22IiICIiAiIgIiICIiD4SuB19ScTxUkG7JJLDwhZzHS7G383LqnaVjfs2HyWNny/Qs5Hvg5yOhDA4+dlQuy3Cv2tSeOkTPk55/oHoVzy7unPLu6XTFq3cwOcOIFmtHMnRoHqpDAqDcwMj0zAXcer3d55/MSoOrG+rIoeLY/p39Lg2iHnmIP4SrNGF0dGy1ZAsTSsjUHsKobMv9uqpq+T9lDLJTUbTbK1sfcnqRrbO92ZoOhDW25m9vC5h2SY02lMuC1BDKinlk3WYZRPG45+5c6u1Lrc2vBF7OsFflxpzqbEsWZffV0zcPobXD90LMvGeLSQL8u9Gp+gFTQ4rSUIrZ6hhp5J6ttQWyCJjWuAeyQjMBnabC5tpyKuc2xNI401osraSR0sMbCWxNe45i4xjQnNqOh4cVFYn2fGSTEZhPeWtpxTsLm6U7A0tcwG5ux1mXsBwJ1ugqOx2074m1WLVLf8AD1sztw1pc6pe9jjFDBHAO6SWtIzX/wAsX6q4YJtqyoqH0skFRSzsjE27qGhuaK4BexzSQbEi/rxsbVHHti6xtJhYlgFSyiMjZ4KR8jHOb3RDNGbhzpAGZjaxzOsAATbXxbCd1Q1OIRR4kyeWMUEUNa/O9kc8kTczL3ewXLgA53Fx6hBZ9iMdqq2CSpOTdvqntgDm5f8ACtda/d1LuLdebSo3s7YI6vE6aP8A9vDUtdEB7rHSB5ljbbSzS1osOFvFe3bS+yRMwjDonVNZDG2JxDSIIH5QXSTPNhq4udYaXuCb6Gw7GbJ+w0u7Lt5M9zpp5Tc7yZ9sxF9bCwA8r8SUG9LGtaRik5I1qyRoI+Y6Kh9pWJBlOI7m73d77jO87/ZdAqAua1kftmNRQ2uyIgusdLR/SPuOYLsjD99Bddl8F3FHDCbB+W77ajeSHPJrxtmcfRcmxjEfaauece6+QhnMbplmRkeBa0HzJXVttq409FNICcxZu2W1IfL9G13pmLvwFchoqfVrR4BZyc871pYcGptGjrr8eHysut7I0NmgrneAUuZ4XX8EpsrArJpuTXSSC+oiqiIiAiIgIiICIiAiLUxXEW08Ekz/AHY2Oeepyi9h4nh6oOQ9ruNGatbTt1EDcthfWWSznac9N2B45lcsEw8UtJHGSAWMu88sx7zz5XJXONjaR1ZiO9k1yudUSHkX5rtH5zceDSr7thUnciFhs+d4iB6B3vO8gLrGP1zw77NliXiSod70zyRflGzuxj+o/iVgnr2RMMkr2sY0Xc95DWtHUkrRooGsa1jNGtAa0dABYD5KIrme14lFTu1hpYxUyt0LXzyEtpmvH2Q2R/nlW3RNYHtnR1bzHBO17wL5CHsc5v7zGvaC9v2m3CnmlQG0OKRQCKR0JnnMm7pmMDTK6V7XAhjnaMGTOXOJADQb9D5wfaWR1Q6mqqf2eXdGdhbIJopImlrXkPyts5rnAFpHO90FkBVW237OqfEmhz7xVDBaOoZ7w5gPbpnaDra4I1sRcrdwTbajq3iOCUueW7xrXRzRZ2c3M3jGhw1GovxCm45Q4XBBHDQg6+iDlQptpMP7sbosQhGjc9nPAHC+ZzJLkfafwXodsNdHpPg9QOpbvh8A6Gx/Mumw4hG5xaHjMDYtOjhYuHunW12P1+yei8UeMwSuLIp4pHN95scjHub94NJIQc3d23yHSPCqtzuhzAfERk/JbuBba4rWVMTBhxpafON9NMJCQwAkhgcI+8bAA2cBfgujkr4gwsp2tvlaG3JcbAC5JuSbcSTzXxzVmIXgtQa7mrXmiW6WrFJGggcUqN1G+Q8GNLjfwF/15qldleHl7qisfe73bttx1+kkc09Dmib5xlSHa3iwho8gOspseuRveerLsrgxpqGGJwAfkDpAL23j+/JbwzOKCi9qtdcwU48Z3fNkf/k+KqeFQ3dfp/v+itvaat9orJpR7ufds+5H3AR52LvVZcKp+Hib/wBlj2ufuS67H0N3ArqFNHZoVR2PobNBVyAW3R9REQEREBERAREQEREBc67ZsbyU8dK06yuzv+5GQQPC78p/AV0VcB2srXYhijgw6OkbBGdDZjCW5uOrbl8nk5Yz+MZ3rS3dmWEbqkMzhZ0zrjru2Xaz4nMfxL0+XfYi531KZuQdN7IO8R4hunqp+smjpKUnhHDFoPssbYD5AKvbK07mwBzxZ8pdM/rmkObXyGUei1GpNRYWP/WignUdXTVk9RTRx1DKndF8b5Ny+OSJm7uHZHZmlttOo+MzG4eX61WaN36CqoHFcRMVfSVNVG4RMppxeJstQ2GpkdEHXLGX1jDmh2UXu7xUdi80tS6WYNkidWbvC6MSNc2QU7nOkrKkxkgsDmh5FwDaJhI1AV5ikWc07HOY9zWucwkscQC5hcMriwnVpIJBtxCCs7ZMc4UuGU8ZdG5pfLEx4hzUdPkYYQ/kHuexttLhrhcXuvGzeFZMTbJDQSUMQppGzAiFsU0m8j3IAhe5rnNG9ObQ6qcxrZ1tRJHK2WaCaIODJYS0OyvtnY9r2ua9ps02I4gWUhhVG6JmV80k7rkmSXdh2ttAI2taALdOZQfZqaCIOmfkYGtdne8gNDCG5sznaAWaOPj1Kp1XT01dPTewQNtDURyvrmRbqNkcZJdFDLZu9L7ZLNzNAJJ5LZ2nbKa5j5qKeqpIYw6NsJhe01Dic8kkDpAXljQ0NFjYuceNrWnCcVbURCRjZWC5blljfC8W43Y8A28eCDR2zxp9LRSSRC8zssMDdDeeZwji0dobOdmI6NKiJsRxCgfT+0yw1dPLLHTvkZFuJ4pJSGRyWDyx7M2hsGnUEBZsQ/xWLwQ8Y6KM1cnCxnmzRUzTzu1u9f6tWttbikb6yKNxvDQNdiNXa5ymNrvZYzb6xcXSZf8ATGmoQXQr4VS4q+oo8FM77vrJ7vaw62qax/0MQDjoGGRjbXtZh4LYgx2sle+CkbBN7Llhnqah5Y2apa0GWONkLdCLjM42ALrAaILWQsbwtDZfHRWUkdRkMZfmDmEh2R8b3RyNzDiA5jrHmLLZxOsbFE+R3usY5x8mglByvaBnt+0EFMNY4C1z7W0DPpX38CQxh++uh7WYh7PRzSj3gwhv3391nzIPoqX2MUBmkq8QeLukdu2kjXvHeyWPMEGEebCpftPq7thpx9ZxlcPssuGfxE/BRLdRzKGjsAOgU7gdNmeFpyR2HmVaNkKG7gVMWPx/XQ8BpcrB5KWWCkjs0LOtOgiIgIiICIiAiIgIiIK/t3jfstBLIDZ7hu4+Fw9+lxf90ZnfhXMeyzDA+pfMRpCwBun15Li4PKzWuH41JdsOMZ52UzT3YhmcPtvGgPiGW/OVj7J6sWqovrNMUnm14ezTyLP4gse3bl7kzdq+LBsUVMdGzSNLz/psc3MPiQfRS8TrehUR2qbPGaKKoaHOEBc2QNFyIpSy8gbzyuY2/g4k6BRWG7RNgjaJJGPYAAJozm0+rvYv2jXctQtuq7MlP/Kztf6fysoGh2jp5dI5WOPQEXHmL3CkxJz4frxQSTH+N1nbIoxlT5ep19VnZL+tEErHKszJVGslK2GyoN9rl6zLSbKsoegi8S2NpJ5TM+MtmNs0sUksMjrAAB7onNLtABrfgsGI7DQOw+ahgG4bMLl7bvcX5muzyFxzSXLQDmNyLi6nQ9ew9BWo8DrZqmmfWPpXRUz3TNEDZWukmylkTnsfcNDQ950dxsoTBKytpqI0LaSc1xdN/iHNApHOmle41TpwbZe9myAZtLW5roOZLoNPBMIZS00NMzVsUbYweBdlGrjbmTc+qqHbDjO6oN2DYzODD4Mb3nn4D5q8l65TtKfb8fpqXUxxOGe2os0GWW/gQwM/Eg6FsLgnsmHQQkWfkzyD/UkJe8ejnEeiou09Xv62V44NIib5M0NvAm5XS8exMU9NLNzYwkeLjoweriFyWnFhc8gXHz4n5rNc/wAl6adQLyBo5aLoex1DYAqg4VEXyX6m665s7S5WBWdRuTU0mWhfURVRERAREQEREBERAWKrqWxxukcbNY0uJ8Gi5WVV7bmOR1IWRi+ZwD7X9wXdyHUBS3U2X+OO7TRTGXfSj9uDM3n3XE2Hppp0stDAcbdRVTKkAuaAWSsH14nWJt4ggOHkrftJihqIWxvhDXMILXsOg0sW5dTYi3PkFTZqMgrlheu3KzjXZ6HFmSsE0Ts8Z4PHK/Jw5Hz+ag8Z2Eo6q5y7px+tCchv1sQW/wAK5thNZUUry+lkLSfeYQTE70BBH4SFNDtPqQfpaWJ45mN1j6N7vzJ9V0mUrfJkxDsZd/lVAI/dmYHa/wD2MLf6FDy7J4tTe5nI/wBGUFo/7c2Un0aVZ6LtapTYSMngJ5Gzx8Tl/mVZsO2vpZh3KiI+DiY/6hb5qtOYs28rqawqG2HD6eJ8LnH7LrBvLkCpqg7WorgSxOaTbWNzZGjodcpt5K77SYtDSUr55XMaLHIGubmmeR3WMAPeJPPgBcnQFfnWavle4veWucTcnKwAnqLAW9FR3ig29o5BpO1p4WkzRm/4wArFBVhzbtIcOrSCPO4X5oGJm1nN9R/ZbNHijWasc6N37zS5jifEtKnY/SrZV7Ey4Zh+3tYz3KgyC3uyBsn8XvfNT2H9rknCanGnEscWH0Y6/wDMJsdabUL2J1RMP7RqaTiXxno5pNvVlx8Sp6lxyKX3JGP+64Ej0VFgEq9bxRjaoFe/aUGTEq8RRPkcdGtLj6BUPsZoXTVNXXvA1O6Ydb5nkSSemUQ/ErU7Ttr27v2SNwLnftHAizGjUgn0v6K+9m+HbnC6cZS1z2CZwPEOl79j5Atb+FBHdplf3IKYf5jzI77kXAHzc4H8KpVa+0f3jb05qR2nr99iM7gbtiDadvTuXL/XOXfJRFe67w3oPmVm91zveSZ2ToszwV1eiiytCpWxtBoCr40WC06PqIiAiIgIiICIiAiIgLHMbArIvL23CDmu2D3FxsPVUuRzuYB8x/ZdkxHAGyclAVexg5BSyU25mI+gWGooCTddGi2L14L1iOyWVugUuJe/XKJ6G4sR/v8AIrUOAx2GWSRhHM2cCetrWHpZXGswhzSdFoSUR5hO4nGfpUZ9l5C7M17JD1JId6DULRnwqZnvRu9Bm/purm+iC8bl44H9eqvL7DtRL625jlzQhXeZmYWkja8eI/5WjLhFO76jmH7JNvhw+ScsRVDEF2bsy2ZgqcLa+ojjlO9laC5rHOYGuADSXA2OhPLQhc5fswD7ko8nDX4j+y3sGr8SoARTvAYTcsFnsJ6hrhxPkqbjpNd2S0ztYXOi6C5eL+ZdmUBW9ldU03Y9sluGve9M2qwUPbBOzSqpmj7Tc0ZPro30srPh/ahTSWzGSPzAkaPNwI/kiqfN/wBTpBYiYAdcz2/F17fFIqitqGlzjV2+xG0s8bvztDfOy6nh200EwvHPE6/LNlJ9H2UkHN94taPtHJb83BOhyzZLsufUSiWpaWQAhxY43fNY3yuOlmX49fmuqbS7RMoqV87rXHdjZ+/IdGMA+Z6AE8lCY32jUVK03lbNIP8ALhc11j/qSXyMHmb9AVzmsxmoxCcVFR3Y2fsoRfK0HnrqeXeOrrcALBNpbps4awht3G7iS95PEuOpJ8Uw+PPLfqV6ndaM+On91J7LUeZ4UjGH10XZqkysCnlq4fDlYFtKugiIgIiICIiAiIgIiICIiAvhavqIPO7HReJqcOFllRBCVWzrHclEVWxzTwCuSWQc0q9izyCiKnZR45Lr7ogeSwyUDTyQcTmwN7eRWlLhx5tXbZ8CY7kFGVOyTTyQcbfQDoQsXsrhwcuo1exfQKGqtj3Dks8Ye+qHNG8izgHDyBUc/Boj9TKfskt/lZXio2de3kVoS4W4cQpq/U1FV/6K3lJIPxa/Ei69jBDzklPm6/8AMKdfRW5LwIbdQn+k439VpUWFRsIOW5GoLtbeIvoPRTlOCsUEtuY9QprDqwAODWMcXC2tiRz0PJS569Z4VGVx7zWdB81dtjKDgVSaVueUnqV1bZejysC3PG5NTSwxtsF6RFVEREBERAREQEREBERAREQEREBERAREQEREBERB5LAsb6Vp5LMiDQlwhh5KOqdmGHkrAiCk1exoPAKGq9jDyC6cQvDoQeSDjtTss8clGy4M9vIrtsmHNPJaU+zzDyCDmezuFnOLhdXwyDKwLTpMBaw3AUuxtgg9IiICIiD5dfU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data:image/jpeg;base64,/9j/4AAQSkZJRgABAQAAAQABAAD/2wCEAAkGBxMREhQUEhITFhUXGBoZGBcYFRwdHBoaFxwXFxkcGyEZHCogHBwmGxwWITEiJiorLi4uGCAzODUuOCgtLisBCgoKDg0OGxAQGywkICQsLCwsLC0sLC0sLCwsLCw0LCwsLC8sNS0sLCw0LCwsLCwsMiwsLC8yNCwsLDQsLCwsLP/AABEIAMIBAwMBIgACEQEDEQH/xAAbAAEAAQUBAAAAAAAAAAAAAAAAAwEEBQYHAv/EADwQAAIBAwMCAwYFAgQFBQAAAAECAwAEERIhMQUTIkFRBhQjMmFxB0KBkaFS0SRiksEzorHw8RUWQ0SC/8QAGAEBAQEBAQAAAAAAAAAAAAAAAAECAwT/xAAtEQACAgAGAAMIAwEBAAAAAAAAAQIRAxIhMUHwUXGxBCIyYYGR0fETweGhQv/aAAwDAQACEQMRAD8A7jSlKAUpSgFKUoBSlKAUpSgFKVhvafrYs4teAzEhUXOMnz/QD/ahJSUVbMzStMsvxCgJxMjxnz21D+PF/FbJYdYgn/4UyN9Awz+oO4/aq00Yjiwlsy/pVKrUOgpSlAKUpQClKUApSlAKUpQClKUApSlAKUpQClKUApSlAKUpQClKUApSlAKUpQFDXN76998unnw7QW3y9tlDZz4WUNzlh/A+1bD7d9WaKIQxZMs3hAHOng4x5ngfc+larHHFGFjbsOsI7jrIrQStIc/DB3LEbH/T96uyPNiSzSy8L1Jp9LHTcGJm3mn78ZifIACxhxzkeg/KfXFWM/s/ESupZrcnVK7Ad2OOI5KfKdQOwGT9ayTBkykzTxjImuO6gniyCO0upMtjCgbkbL9ait4tY8KD4g7szWsw8EQGyNGxCjfy3/N9ql0SUIvdFv02bqCaPd7lZgys+jWGKqpG7B/lzkbA5/asla/iFLHpF1bEZGQy5XI9QG5H61azSd5sOYjJOeJkMMiQoTjDgacso8h+Y8429yO5XIM0YmHbiDqJkWAY1MGGWHJP6r9wvxIoOPwtr/ptHTvbSzm4mCH0k8P8nb+az8coYZUgj1ByK5VcdNhnDMkEbaiIofd3xumotIyMc4wM7ngD1ybUdPaBmNpdumHWNEk1Rs7EhW58OFJ3z6HPllobzzW6s7FSuZp7UdStdXeiWZEbQXx+Y4IAZNvMeXO3NZfp/wCI9s+0ySRN57ah/wAvi/5atGljw508zdaVY9P6tBOMwzI/0DDP6jkVe5qHVNPYrSlKFFKUoBSlKAUpSgFKUoBSlKAUpSgFKUoBSlKAUpSgFRXEwRWZjhVBJPoBuakrS/b7qDuUs4AWeTdwvOkbgfrgn7D61UYxJ5Y2YBL33meS6YI+CEihMpR8kgIUx6E55G5PpVy8naGiV5AsPjkW4iEiPORsupPvnc+YqN5kQBQyvHB4I4bmIKWlY6Wwy4HhPmfrnGzV7WMwDBE8aQ+KRo270TznSV2PA3+nI45qN2cIqkIbfSPlYKvx55LWUMm5Zo10N4diOMHZR615Ze8wWUwPJIe5L3FMMqImnEerjcY4Hr968Igf5lhl05nuHhftyfmxGQcDY4OP8vkdz7lkLfDll0tM2uRbqPGmNDlFEmPMADbzJ4PMNHqSRiPE00XvHlMvdRLdASDq+Ybn1Hz/AK0jUnLwJpMpMURtZNlRSe4xjJ8wM/6eDuaKrkalSaE3GyGBu6i266Q/g+cck8D5hwcio+4JSzRC3ldvgQdtjBKoAb4mn9+SPl8s4oCrSKxOgwuVxb26uphl8gXBGOGJGdvlPGd5ZZTACfiqkA0RpKgmjaZs6vEvHI3z5n7V4uLkR5OpwkWYYY7uEOhkJxJ8RPCMY5JOMN5Uhj7OCqyKluN5LaYSo876dJKybfmPA/NQvJ6t4RHgoCyW66mktZgQ8z40ko+2RvsAfmH2qGREYqk5gkKBp5xKhglLEfJqxvznYflHlVVVSVEnu8pjDXE58VvMWbU2nJ3JDHONuBx5yOW8MU0jxmRu9MtzHrQKhHbGsb4OkLuRweDsRDFy+zkYMerv2zkNI7MutI4znRgpv6DLY4NXHTLvqcQj7E4uA6sypqDkKhAJYNuvI2z54q6hiZ18EckfvJzm3fWqwJgEGPkc+n5vL5ajeTvMzJ2JZJiIYsEwTKi6iXA43GecZwB/lq5mY/jittPIvLL8SmXAubYjPDJkZ+oDc/vW0dN9sLOf5Z1U/wBL+E/zt+xrTrqfSHOp1VB7vDHdQh0zkK+JE8IwRzk7L58CxvOiwlZD7u2iFFj7ltKJFeZgpBIbDfmUYAPP0q6FvEjs78zriuCMg5H0r1XHOmdWHSblQJWnjZPiJpaMoTvsr/mGPpsfKtqvvxIhCaoIZZSMFsjSqj6nff02x9aUzUfaI/8ArRm80rTOmfiRZy4EmuE/5lyP3XP8gVtNl1CKYZikRx6qwP8A0o00dYYsJ/Cy6pSlQ2KUpQClKUApSlAKUpQClKUApSqGgLTql8sETyv8qDP3PkB9ScD9a5hYM0xknIhlnncpHGZSsiMc+NceQA9eF58qzfttetdTpaRB2VCGl7Yy3lnA89Kn92HpWN74l+R4ZuILeOdArhTjxjAA2Od/8vkdjG6VHmk88/kvUkluBCCdUqJBlY47iPuI8x1B/Euw55ztkn1FUigEe+gmOHxyS2koIeVsFPC223oAcZHlXlpPd8ke8QrBlYwfjRPcEMG34HP05PB2JbdeSkUyQ/FmmtpNLs7kso3IyQcnA+mMcVEXk8kCQqkzQSscz3AmQwyDSFHb1fb0A2X0NSMXxpdriA3G79wd2NbcZ0jO7jkDcj5jXjuFiIZZl1SHvTpdpoICadCB8ZOQANh5EjGSKsuq3bQQGQRywPc/8MJIrRdkAeHBOobEngfNtjcVVqSUklb4MVe9Td7pmgKxfkBgBRSo/NjOdxv+1XL9ckUqsiQzhY+3HrTGjPB2/Nt/FYSCyfT3RL2lUFiQMnSM5JGR4dvr9qw8TXRMk6duQkkHLAZCjGUPH/Zrs0loc8KEpRzN02zfrbrsMenS88PajLRoT3UeY6gxweAcn05PHnewxJsQsUqwjvzS20mhyzFmUEEgEqRnA9BjHB5pB1RRieY6VbBxgnTt4Qf9/rmr73xZ3Gg+HYah5+bH9Nh+hrOVPY020m1tdI35m1FIppE1ue/Ol1HoI04CoJMbggY2HkftXoKxX5biH3o5Og96MW6jGMbsANXoPn9Nq1ib2hnXWncMndVe4JMOSoJCgE7gHxcHz+uayB63GhkbttbyOFRGt3wqJkdzKnk+eMb7cHcxxZcyTd8GVDd3XJEsLvK3ZiMDmGRVTOW0ZxuATufTyqt1cKNWWBWIe7wxXcI+YlVfDrhcqQNzk4BzjmoRdxyamje3uFiVYIFcdqUl9ADLjGSDtnbg8cmVn93OlmniS1TUVmj70TTupPKcZDE7kbt5eeDV+BIoNvuBPGlqnzRv3omncDfDcZDeQHzeXnFbwqWXwwy9lTcTPC5ik1MWIByRup3xtwOOCtrbHbHbyFBuZpLOcHksyZRsL4T5AHZdvOoh/iNCO0EslxJ3XWeMxSqkeNI7g2wyKB4V82x54AlLau3FNIAZX78q3cenZcaB3MbggBf34+U+ILbEfgjmgF2+T2cSxdlefCPF5+g+b9KrLM2hzruIPeWESCTE0XZXZiGOW2y5GCOfTcVK4700MSHGLeGSzk05c7lu3ncElc8/L/8AqqPmQXUEd0JGWO2meRxDF2m7UihM5ftnbcZO58h5VZdJ6Yn/AKqkVuJlWNgWEmNQ0buDp2xt/NZK4uY0ZtTxSpaRaVjuEMUhdtyFKjJcaRg/5vrqqD8L51SZmYEvIMA+gJyT9ztWk6RxlBSxIqvn9v8ATrtKoKrWT3ClKUApSlAKUpQClKUApSlAKxPtL1cWkDyHnhB6seP7/YGsqa5h7UdRW8vO2ZNEEOcuULrqHJYDyJGkZ9D60OWLKo0t2WnTLNygYI0ktwdQkhm+IkeV7mVGBk78nkgVP72HGEkjkAxBbw3MYDaW0guCMDY7Z/y+Rqnbab4iwxtJOcRvayGN0jQ4ZimcZI/qJ3IB9Kp74P8A45UdUxBbwXcQyQ2lWYEaRsdsnOynPNc3qc4rKq737ns4t9wtxClvsCjd2N7gjHDbDnHA3byNUECufEsFwI8zzyRN25CW1nQSSOD5bcDg1H2/duUuIUth4nhk7sb3BC6Tpfwjn+nlgDjAySIT4D+7XJ3uLh1PalHPgJOPPywPl3xsSNEjTk4iknaN521ypdpssSkmNdZwTnAXnzPB51DrV135m7caKPlVI8ldtsrnyPPlWf6x1N4YHOu4SS52MUy6sQDVo0u4znB9fM7DmtUsr1IyxcSAY+dRkL5nzG9dsNcs4Yi/kmsNebHU+oTqI4dMYdyg1o22lSNuSPIfoKx11NPGew6x6HzpdCflByQR5Eg4/U1VDNMWuIQmvUwIcnBXjbyDaQo1bbCoIup5+PMCBsCAM6QOP5zk/Wttnok6Wm+yL2363EqvGMmUZ8DL8x4H0I89/rVbPpcTQkOWVRvlWwVx4iajnukuZI9BBUcNx4m2PO+AP96j610yNXUxs6s2S66/CyAYOR6k488bHal2SknXEfUp0y1m0kxsGkBBBkPIz4Qfrp/mrjpfVSZtVyNGnKgL4hqXOTt9SDtn5RUVzPc2wyoiMZIHPiVmGN/I45/SszDEsFsJBo1MAFfZ/E4IAODuADkjnanIW2vOrIZLyKefd9KA4MipnIwDq0jBJz+v7VlvZS4kZ2Vpplt1YSyMIzIuUwULjB2JUc/0/TbAdP6ZrillEkC6NzGX0sRz4F8wNhjOa23o3TXjto1KXKPdHJkhfWDAuNQaNSSThj5fm55UyTVHkinLEtbbl9HGbkAhIZpLl9TNBJ25UiTAZShOBkDgnlt881W6vdYlPdGZSLeJLuHcRg4LCQDSMMzb78DO+KjuJ/eO7Inutw7FbaDfszLyA4UeeWPmNl8htUkt0Ldn8cscdrHojiuohKhlYHUoaM4Hh0Y3/McbbVyPWSySG3MssaTxLAvZiMMgmiMrc7PvgkoNhznzrxFGmoYEE62sRkd4mMEpds875LKQfTdvXavNvZiIxjtsFgTvzTWc4cFjkoSj+EY0scAHbHlUUSm57Ubm2nkmfvSiWMwzKqacLrG26gAYX1xtuKiMsPae5kSCK2Z59crd2VJkGQfIq+MkZGOfLy4rYPw36blu4RsNh+laVdz+8XUjDWFB0oryGQqBtgMxJIzkj712T2R6f2YF23IzVfCJ7Orcp/ReSM7SlKh6RSlKAUpSgFKUoBSlKAUpXl2wCTsByaA1725657rbnSfiSZVPUf1N+g/kitCt4uwqwPNNbPKNVx3EBi7Y1BeN98adyPzA+lSdRvzf3UtwYxLbW6nKd3QTGA2CvqSRqxt5CohLj4TXE1tJckmZLldSLANfbXW41HbC/MOTwazJ8Hlcszzccd+ZcOry/FW3Rnn8EL2shRkRMhn0ZHK5O59AcV5F+gOI5kkSEdmC3uowGZn0qxGw4PhyeN845qKeE7zpa6ZJj2raSyYpgJq1PoUgtkAnfkAA45qq3qbqs8VzDbDRHBdIFd5H8JABUEkHbLDkkH+qsbmrrvf7JI7YW5VXW5t1twHmeI92Np/A0fh+UfqPNQcbGqpGbrSrLbXTy/HnZCElRV0gxknAU+WNvP71GtusBWKQXNoI8TXDpmWEvkNH4V1KBkeY/KAc7GsV7R9SJtu7J7rNLdHUJVOJYlUKApUcZA9eSc5qpWySmoq33vkYjrPUluJ89x1iBCoJXLGNPQk5+vrXjrl0AqQxsgLg40YZWHy4O+Nz587CsVdxlER/gy6w3w9ZyuDjxgY0nzAyfWsQ14YmEscWCMDSTq5GGIPNenRKjj7PJO23q2ZW5lntwIWEfbfKq6ncDlsjY5OcZ+tS2XWYotSEkSckYI1EDYD7/wC9WQ6msjJLL4UwMgDgA8bgct/1/SrzrN0lx2wniwcgg/mO2PsB/LD0qeR6HJW5cLT6nrpfTUlRw4OCfJtJDE6mORxvj96trKxZmcRvqxkxtKSfCD4Qf1+nnUvWemLGqvHJIrnCkB/C4A8ZI8tvr51SOSe2QSCONojpZhqww3wOfLccZ5qkS2i/NksHfuJexII0kQnPi8JyoOScHHOPoTXnrVv2jHGYijKN8SB0fghlI/6ECsp0CKSESSy9vTIM5dc5LHK5IOUyT9PL7VhrMLNK5mlEQbU2rQW3AJVcDf0Ga1So54+I0n8zMWkZZoLU3Nv2mYSaiRoRmG4dsBs4GCM43rcZQV7txFA0ef8AD28lnIChcE6jozqIYgcD8vrg1r/sextoZbgSiKWTEUSywFo5AxGfGRgYOc+mNwazy2awuGMDKlnH4p7KUMGlYLpdg+N9OrOx+bfauE3qZwI+7fj1EhnTURqt7mKzi2SUGGUu3IAIyzrp9Bu3rvSNDCYYJZJ7fSPeJxMgli1Z8B8JJ0lgeT+X+qorVWn7EDSW1yzE3M6TKYZQRglC/wBdXoNl/pqIyHtkh7q1N6+AHxLD7uB/UQWwFY+Y+b+neodu9/ZMlqZ0U9hS13IXZ7SXDCFca1MZ248iTu2+/MHVusKY7mUzRzFsQRR3EWJgi8suMDIZmzt+UZwdqnuFLd+4SCKQjTbQS2chiOvgNoVstkso5Py43G9YT2ruCWhtFlmeOEbrNGEdHOdQJ0gsMY3OeeTzWo7nPEk4x0+nfuT+w/TO5Igxtya7fEmAB6CtF/DbpuFMhH2rfal3qenDgoRUVwKUpQ2KUpQClKUApSlAKUpQCtG/FL2hFvB2FYB5QdW/yxjZv9R8P+r0rcry5WJGkchUQFmJ8gBk1xGLrXvN1PfyTRRtHvDFNGWD7MqxjcAEDBON9T5o3RwxpaZVu/Tkv16YoVY5LeKeOEd6e4tZAX0kOVRiSOMZwCchdsV6iunkzGl3iW7LK0V2jBkgXuFPGwycr6ZyW23BNeLnpukiO4tnQ5M91PaOWHbbWyqUAwBkDbBwFJGeaqlxLdBu3Pb3Ul0WhSOdFEscKGQhsjZSV8R8PLAjOK5MiVd7/ZS4YR67hbWW3Ygw2r2rB4zINYZsDdgcf07hfWrkSBttVte21oC7BvhyPJJqyN86mBz6ZJwdxVpPcJbmSZFurMQgx26gmWF5/Gr7uGXB42xnc87VM1mHwJI7W9igBuJ54GCSM0ncOC2Rk/mwCMgLxxULXe/g8qBFpgeWezeQma5EwDwhMntrzuDgLuRkAg74FL22a6Qyy2kU73TBYZLdsMkcexYRn/KCdzyQDjavCSnHZF3LDLdse7FeKSqwAPoHckGo5XC7NvqPBFUuUx3LoWbRu5MFrLYvhdS61L6UIZgcE8HIXH1q3RMt6d79jC3/AEG1czG2uSmgqkcU4xJI+dLAcYAbbcbHOcDBON6t7K3Vs0geIkRgF2TxKobcaiOPsa3BbpclFngu7eyTWYrlO27yP3AVAK5Zh9Ry2Dk7jwLRYdEEgurJpCZrkjxwaPEUGlSQFyFXxeSkHO1bWIzhL2aL+Xkc0mgVwVI2qEWulCqHGxxnyz6V1O6R7tGleC2u3un7ULxnTKiRavEEIwuVBbdtsgNtgDC9V6DZk3BillgEQCpFOviklGdahs4HAHnjniuixFyc/wCHEivdehokTyBfiEtpzjz29P3q9PWXugiiM5DjKDPj9F4459fKs51T2Qu4GdTGJBGgkdojqVVbVjJ238J2+meK1+WD1BU/sd61pwaXtE4t51uZvq/tD3IwojeMsfGGwQRggacjjn+K8HpkbxQmCcSzyMFMAjYMrHOME7MOBt6159numiRWa4ZmjjBC6mO355CNPiJUaTjGME+lZX2M6erNNdPbyPbwAsQk2l0Y7oQQylioB4x6/SjnuXESxJLwfbNmjuUgdYluWjjtE1di9jGDMwbKLpwc6SSNz83hzvVP/TyvZSS3mhaRmuZpbVi69vLOoMa5AAYoNwcAHGd8UtmZlhtjdeKZu/cQ3sZA8OlguthqYHSBycgZ24qBk0pJMtvPavdSCOF7V9UXaXAfwoQTssjjwjPljfPDk9Nad76EzXDXaSaZLW7kuZO0iuFSdEj1YbbAXwgt5cg78VLLei2eaVGurUQJ2YY5VMsRkP8AxFDeJVGQnn5Z42qskodpH/wt7DaxrDGD8KTU2nBUAHLA4UEY3zjBzmO2Aga3t2nntu0vfmW5QPEZTjTjSeGJkPPI/qqh97/pJHYqrx6oElS1i7stxZSDWWbJVm+U5GlmwCT58bVqvTi9zO0jM7s7fMxyxHlkjbOnSNqyfX5Clp3XgiWS8cus0MpA0bHQ0Y8iPI53OTvWT/DrpWuRcjZdz961wc4xzYqXC1/B1DoNmIoVXHlWSqijFVoesUpSgFKUoBSlKAUpSgFKUoDm3409VkjgjgTYSks5zyExhf1JBP2rmfTfa6WJIYpoo5oIWZxEyjBLBtyQDnBYkZzXWPxLvoygiZEc/wCZQSPt6fpXJbjoyHdGZD+4rDficp4OZ5k6Zl+ndWs5VEayTWbzyMbh1b4Ij8ZVAueN1Xcbb522rM3LzXCtMYra8Mxa3tivglRYzJ8QJjAyMsfECMLwDiudXHSpV/IHHqux/arW2u2hkDRu8ci8HdWH2I3o0nsc6xIbq/I6Z79FA7dq5mt1tFJSC6XWHuCHDKADscHyOctkYHPu46YwZY7q01MSbm5uLRstocuwUqAMDV5DOyZHma1Cw9sZ0SKOdEuII5DJ23AIdjq+ZsEndi2+d+c1ken9Ys5FKq01nJPK3eeJiIVhOohQoO4xhdxtknjao4sixIvRmbS+kuFf3e7imlu2MCQ3CgyJCO4Q2oHA8OW4IORyapNJFA8kxhubIW4MUJhJkia48YckspTfYeWd877VLdyyXCvMUtL9T/hbYEaJAd8OEA5zvyCAuRpGajtpIbd1iS4uLRLVdbR3K9xGuMZwApxwS2Ad8gr61k697+yaK3aXtxn3S/iizdXDoQkhL6/CzFsE5JONshQDjardbpQulbi4tJbx9JS4UmNbfxhMPKuT4TjIblsbc17uOnPMI1uLNJJbo9+Wa1fMiw+HUunGPNRjJB3O7V6g6qX7klvdpKzkW1vBdIC/bYqNQOQBuSckHIXffalkK3QPxbprNXCAW1vNZPoBkBZdYCtqOSQuwONONxvXuCYZSGO6jlitkM8kN4nbJlOrK+JdRwWJ3zgkc+UJto7eQdyC4tUs0GuW3cyI1wVQqx1AgHS3mPzYOBivdrFLdLFFqtL1p2FxPjwSqEKZQvnY8LwCMEcb1UxqRG3CIiSw3NnJdO0krxHVELfcgaEY4Cgop1KMZJO21T3sklyk82m0vQ591tyRolGNWHCY5yc8g4XOwq3XqCxCSaOa6s3mZYbdJV1xCLwKx1uCAAxdtj4RjGRVw1qqt3JLWKaCyjCd+zftsZCEIY4YMSv0JwWzvxSxl738GK6h0Wz1zRrLcWYiiGtZvF3Jtzp8LY4wfrqyBV9Z9E7cdtBLaE6vjyz2shZzEMkBgB5MU9fl8O9TWJdhDa+9hmkPfuYbyMr4l0NpLMNTAkfXIXPG1QyDQjzi3mtZLqQJC9q2Yu2CuvwoctkLI/y7+WK05PYwoJO0u98iQ3rXKTGG5guHuX93jiuEHdEWWCsCCAOWbj0PO1e5XS2lkk0XdmLWPtx9smaEzsCWBLAoNQKemc74OKleQPqb/C31tZRCNFcdtyWC7gBTqYYAHGTnG9W9vGsJt7Zpp7Qj49ws6h4S4KsnnwXU8nHh38VQ6d7+yaGyMxgjMdrfKoa5meBgsvj1bM2oZOps42zp4GKt0vNcRVLqWJ72TT27pCV7A1aD3HXcacDIJ+bH1MlxBJNGZXtkkkvJdMc1s5VxGuA2E+qIx3O+fFXqTqqo88iXKSJaxGKK3vYxrJOnuBflOQVVckEng7YNUyzXfaNxLelVigjEeEPYOUYrvqGw5yBx5Y3rq/4fdO7cOsjdq5N7JdPMkg2+Zv4rv3T7ftxqo8hWnuXAXu5nzqXNKUqnYUpSgFKUoBSlKAUpSgFKUoDmvtl7PTvKXUEitMuLN0+ZSP0rvhGasbzpMUo8SCsuJbOFYqKe3Rxh1VvuK6t1L2EifdNjWp9S9jZ484GRWaotmhT+z6H/AIbMh/cf3rF3HSpk5UOPVef25rc57N0OGUioKXRJRjL4kaVBcmNwyM0cinIO4YH6Ebis/Z+2NykYil0zQmUSusg1dwghsM3zYJA/8bVkZ7dJBh1VvuM1i5/Z9OY2ZD6ZyP71c17nF4CXwOjMWvtHaOZnUS2dxNIqhoW+FHCdAfIGCdg7HbkjGK2EyMwaQe69QtLNBFGCNDMzhOAFYOw2UcZycb1zW66VMvKBx6rz/erRJCrDDMrAgjOxBG4P03plT2MNYkd1fkdKt1jhaC1ae4snPx7lZwGiLrpKYBbcFh64IXBy1S3qTTRtPLaRTvdvohmt2KuqICMqnO6qzbnzw2BWowe2l0EnSRhKLhVWRpBqbSoIwDnYYJ+2cjeszbe0diZJJ40ms3SLECwEEGTDai2RjfKjB2IBJ3qZWRYkdtjLR9UjjkkNveDRZx6Yra9QamcgqyqPCwIwqjkjJGy1STpghMMNxbTW7DNxcz2rM6kZdkJVQQoDgcg6dO2RuJ4LaSYQ2+bXqEKZup9JCuS5clWYsQSWZj5E4wcVYJMixsYpriylvHCIkoPaFuTpB1svAVjghgRnGwOaydb0Lr3iW6ikZJbW8e7kMKJIFWdI4y+k7YCnSNXAwWB34qrXUdvLLIpu7L3WMpEjAzRmYhta58SDIKbAjOSdqmuh4pJprSOeG1QQJLaPo+J4SGADZ21AbZ0knGai6cpJt7RLsH/7FxDeR6V7ilH05ZQxyxJxk/Lq+lCHs9NZ+xFLbQXYGq5mltXAlIcucEkr+Yg7HfTtjFQQ35kjk7F2yyXjiFYbpST2fEqnuN6Kx3GRk4+bevE4Hbedraa3ku5AsUts5Mfbwobwo2Wyodvl8WcjFX/e1NI4e2vrayh7aJKoRiXC5wNJDMNIUHAzkgb5NUhFcosMs0z2kkAtk7Sy2Tgp3SOTqA5DKNwQOG8qwntPfH3a3tluorgOTM5EeJElYkkMxJ5LtyAdt/KspDbpB7tbtJc2T570/c8UOV8SEDVpxrAG+OMHfFa/eXj3l7JK7I+G0hkXSrBfCrAEk7gZ3JO9aj4nPE1WXx0/JvH4adJ8WojZRXUq1/2M6f2YBtua2CtI9VVoKUpVApSlAKUpQClKUApSlAKUpQClKUAqhFVpQFjedJilHiQVrPUvYON94zg1ulKlA5B1L2Mni4GoVgJ7R0+ZSP0rvpFWN50iKX5kFRxLZwqoprdH2dQ33FdV6l7BxvkocGtU6l7HTxZwNQrNMtmhT9ATmNmQ+nI/v/NY256VMnKBx6rz/f8AitwntXT5lIqCidEcVL4lZpcdwyEhWZCRgg5Gx5Bx5fetm6X7c3UTI0micRxmNFlUMqg6eNODnwgZOdtqup7dH2dQ33FYu49n0O8bMh/cf3q5r3OL9nS+B0ZjpPV7BxbRkzWmg65pY2JV3XBQhNx82+dPhxjjeoL32yLm6WVI7kTHSszxhXVEJCldIwpxv9GOd+KwLdImBxhWz+YHj6n/AMV7m6LKo1Bw+BuuMffH/Yq+7ZzeFi1uvybzY9YttTXFvNdWkcEWIUkVpY2lYNrUZLKMjRtkE5ztVw/TXf3aKa0huSxa6mmtXHdKsSSDkLjxOvDbhfCMitM6Z7UzQRLbkJJbCUSGNlGGwwYqTzpJGf8AvFZb/wBx2hW7mjSW1uZMCJYGIQLhQQ2MDchidvMY3qZXwZWLGqk++hkrnr2iC6nhvG1SntJb3MZeQwjYEMW8tTHzHkd6tvYLpZd0GOTk/wC38Vgbrrs95HbW8mnRD4UwuDjAG589h9K6v+GvTMAyEfarlrQ1hPPLNwus32GPSoA8qkpStHpFKUoBSlKAUpSgFKUoBSlKAUpSgFKUoBSlKAUpSgFKUoBVCKrSgLC86RFKPEgrWep+wcb7xnBrdaVKBx/qPsdPFwMj7VgZ7R0+ZSK76y5qxvOkRSjxIKjiWzhQFCMV12P2MgD6sfpVr7Vey8ZiJiXDD0qZS2cWuOhKd0ZlPpyP71j5elypuVDAea7/AMH+xrbLi0dDhlIqGpbI4xluiHp9zLdyIZNOUURoqoqADOT4VAGT57Dyru3s7ZdmFF+lcz9iOnd2cEjYV19VxWokpLYrSlK0BSlKAUpSgFKUoBSlKAUpSgFKUoBSlKAUpSgFKUoBSlKAUpSgFKUoBSlKAVQiq0oCwu+kRS/Mg/atZ6l7BxtkxnFbrSpSBrnsn7P+6A53JrY6UqgUpSgFKUoBSlKAUpSgFKUoBSlKAUpSgFKUoBSlKAUpSgFKUoBSlKAUpSgFKUoBSlKAUpSgFKUoBSlKAUpSgFKUoBSlKAUpSgP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0"/>
            <a:ext cx="1323975" cy="991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326" y="3925017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 descr="https://encrypted-tbn0.gstatic.com/images?q=tbn:ANd9GcStJSU9M17U1Aezr5ukcryqnRGdJXYitwIe0nRUFfRMUqqndyA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057" y="1875763"/>
            <a:ext cx="1095375" cy="8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2667000" y="2438400"/>
            <a:ext cx="762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739275" y="4155057"/>
            <a:ext cx="689725" cy="493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2060" idx="1"/>
          </p:cNvCxnSpPr>
          <p:nvPr/>
        </p:nvCxnSpPr>
        <p:spPr>
          <a:xfrm flipV="1">
            <a:off x="5181600" y="2286000"/>
            <a:ext cx="878457" cy="990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12903" y="5486400"/>
            <a:ext cx="508645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Find out what the bottleneck is before you optimize.</a:t>
            </a:r>
            <a:endParaRPr lang="en-US" dirty="0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057" y="3312544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Arrow Connector 16"/>
          <p:cNvCxnSpPr>
            <a:endCxn id="2061" idx="1"/>
          </p:cNvCxnSpPr>
          <p:nvPr/>
        </p:nvCxnSpPr>
        <p:spPr>
          <a:xfrm>
            <a:off x="5105400" y="3810000"/>
            <a:ext cx="954657" cy="264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27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Amdahl’s Law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Amdahl’s law says that on a machine with N processors, we can achieve a speed up of at most: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𝑠𝑝𝑒𝑒𝑑𝑢𝑝</m:t>
                      </m:r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where F is the fraction of the calculation that must be executed serially.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33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7400" y="1295400"/>
            <a:ext cx="61722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class Slave extends Thread {</a:t>
            </a:r>
          </a:p>
          <a:p>
            <a:r>
              <a:rPr lang="en-US" sz="1400" i="1" dirty="0"/>
              <a:t>    private final </a:t>
            </a:r>
            <a:r>
              <a:rPr lang="en-US" sz="1400" i="1" dirty="0" err="1"/>
              <a:t>BlockingQueue</a:t>
            </a:r>
            <a:r>
              <a:rPr lang="en-US" sz="1400" i="1" dirty="0"/>
              <a:t>&lt;Runnable&gt; queue;</a:t>
            </a:r>
          </a:p>
          <a:p>
            <a:r>
              <a:rPr lang="en-US" sz="1400" i="1" dirty="0"/>
              <a:t>    </a:t>
            </a:r>
          </a:p>
          <a:p>
            <a:r>
              <a:rPr lang="en-US" sz="1400" i="1" dirty="0"/>
              <a:t>    public Slave (</a:t>
            </a:r>
            <a:r>
              <a:rPr lang="en-US" sz="1400" i="1" dirty="0" err="1"/>
              <a:t>BlockingQueue</a:t>
            </a:r>
            <a:r>
              <a:rPr lang="en-US" sz="1400" i="1" dirty="0"/>
              <a:t>&lt;Runnable&gt; queue) {</a:t>
            </a:r>
          </a:p>
          <a:p>
            <a:r>
              <a:rPr lang="en-US" sz="1400" i="1" dirty="0"/>
              <a:t>     </a:t>
            </a:r>
            <a:r>
              <a:rPr lang="en-US" sz="1400" i="1" dirty="0" smtClean="0"/>
              <a:t>        </a:t>
            </a:r>
            <a:r>
              <a:rPr lang="en-US" sz="1400" i="1" dirty="0" err="1" smtClean="0"/>
              <a:t>this.queue</a:t>
            </a:r>
            <a:r>
              <a:rPr lang="en-US" sz="1400" i="1" dirty="0" smtClean="0"/>
              <a:t> </a:t>
            </a:r>
            <a:r>
              <a:rPr lang="en-US" sz="1400" i="1" dirty="0"/>
              <a:t>= queue;</a:t>
            </a:r>
          </a:p>
          <a:p>
            <a:r>
              <a:rPr lang="en-US" sz="1400" i="1" dirty="0"/>
              <a:t>    }</a:t>
            </a:r>
          </a:p>
          <a:p>
            <a:r>
              <a:rPr lang="en-US" sz="1400" i="1" dirty="0"/>
              <a:t>    </a:t>
            </a:r>
          </a:p>
          <a:p>
            <a:r>
              <a:rPr lang="en-US" sz="1400" i="1" dirty="0"/>
              <a:t>    public void run() {</a:t>
            </a:r>
          </a:p>
          <a:p>
            <a:r>
              <a:rPr lang="en-US" sz="1400" i="1" dirty="0"/>
              <a:t>     </a:t>
            </a:r>
            <a:r>
              <a:rPr lang="en-US" sz="1400" i="1" dirty="0" smtClean="0"/>
              <a:t>        while </a:t>
            </a:r>
            <a:r>
              <a:rPr lang="en-US" sz="1400" i="1" dirty="0"/>
              <a:t>(true) {</a:t>
            </a:r>
          </a:p>
          <a:p>
            <a:r>
              <a:rPr lang="en-US" sz="1400" i="1" dirty="0"/>
              <a:t>    </a:t>
            </a:r>
            <a:r>
              <a:rPr lang="en-US" sz="1400" i="1" dirty="0" smtClean="0"/>
              <a:t>	try </a:t>
            </a:r>
            <a:r>
              <a:rPr lang="en-US" sz="1400" i="1" dirty="0"/>
              <a:t>{</a:t>
            </a:r>
          </a:p>
          <a:p>
            <a:r>
              <a:rPr lang="en-US" sz="1400" i="1" dirty="0"/>
              <a:t>        </a:t>
            </a:r>
            <a:r>
              <a:rPr lang="en-US" sz="1400" i="1" dirty="0" smtClean="0"/>
              <a:t>	</a:t>
            </a:r>
            <a:r>
              <a:rPr lang="en-US" sz="1400" i="1" dirty="0"/>
              <a:t> </a:t>
            </a:r>
            <a:r>
              <a:rPr lang="en-US" sz="1400" i="1" dirty="0" smtClean="0"/>
              <a:t>         </a:t>
            </a:r>
            <a:r>
              <a:rPr lang="en-US" sz="1400" i="1" dirty="0" smtClean="0">
                <a:solidFill>
                  <a:srgbClr val="FF0000"/>
                </a:solidFill>
              </a:rPr>
              <a:t>Runnable </a:t>
            </a:r>
            <a:r>
              <a:rPr lang="en-US" sz="1400" i="1" dirty="0">
                <a:solidFill>
                  <a:srgbClr val="FF0000"/>
                </a:solidFill>
              </a:rPr>
              <a:t>task = </a:t>
            </a:r>
            <a:r>
              <a:rPr lang="en-US" sz="1400" i="1" dirty="0" err="1" smtClean="0">
                <a:solidFill>
                  <a:srgbClr val="FF0000"/>
                </a:solidFill>
              </a:rPr>
              <a:t>queue.poll</a:t>
            </a:r>
            <a:r>
              <a:rPr lang="en-US" sz="1400" i="1" dirty="0" smtClean="0">
                <a:solidFill>
                  <a:srgbClr val="FF0000"/>
                </a:solidFill>
              </a:rPr>
              <a:t>();</a:t>
            </a:r>
            <a:endParaRPr lang="en-US" sz="1400" i="1" dirty="0">
              <a:solidFill>
                <a:srgbClr val="FF0000"/>
              </a:solidFill>
            </a:endParaRPr>
          </a:p>
          <a:p>
            <a:r>
              <a:rPr lang="en-US" sz="1400" i="1" dirty="0"/>
              <a:t>        </a:t>
            </a:r>
            <a:r>
              <a:rPr lang="en-US" sz="1400" i="1" dirty="0" smtClean="0"/>
              <a:t>	</a:t>
            </a:r>
            <a:r>
              <a:rPr lang="en-US" sz="1400" i="1" dirty="0"/>
              <a:t> </a:t>
            </a:r>
            <a:r>
              <a:rPr lang="en-US" sz="1400" i="1" dirty="0" smtClean="0"/>
              <a:t>         </a:t>
            </a:r>
            <a:r>
              <a:rPr lang="en-US" sz="1400" i="1" dirty="0" err="1" smtClean="0"/>
              <a:t>task.run</a:t>
            </a:r>
            <a:r>
              <a:rPr lang="en-US" sz="1400" i="1" dirty="0"/>
              <a:t>();    </a:t>
            </a:r>
          </a:p>
          <a:p>
            <a:r>
              <a:rPr lang="en-US" sz="1400" i="1" dirty="0"/>
              <a:t>    </a:t>
            </a:r>
            <a:r>
              <a:rPr lang="en-US" sz="1400" i="1" dirty="0" smtClean="0"/>
              <a:t>	}</a:t>
            </a:r>
            <a:endParaRPr lang="en-US" sz="1400" i="1" dirty="0"/>
          </a:p>
          <a:p>
            <a:r>
              <a:rPr lang="en-US" sz="1400" i="1" dirty="0"/>
              <a:t>    </a:t>
            </a:r>
            <a:r>
              <a:rPr lang="en-US" sz="1400" i="1" dirty="0" smtClean="0"/>
              <a:t>	catch (Exception </a:t>
            </a:r>
            <a:r>
              <a:rPr lang="en-US" sz="1400" i="1" dirty="0"/>
              <a:t>e) {</a:t>
            </a:r>
          </a:p>
          <a:p>
            <a:r>
              <a:rPr lang="en-US" sz="1400" i="1" dirty="0"/>
              <a:t>    </a:t>
            </a:r>
            <a:r>
              <a:rPr lang="en-US" sz="1400" i="1" dirty="0" smtClean="0"/>
              <a:t>	</a:t>
            </a:r>
            <a:r>
              <a:rPr lang="en-US" sz="1400" i="1" dirty="0"/>
              <a:t> </a:t>
            </a:r>
            <a:r>
              <a:rPr lang="en-US" sz="1400" i="1" dirty="0" smtClean="0"/>
              <a:t>         break;</a:t>
            </a:r>
            <a:endParaRPr lang="en-US" sz="1400" i="1" dirty="0"/>
          </a:p>
          <a:p>
            <a:r>
              <a:rPr lang="en-US" sz="1400" i="1" dirty="0"/>
              <a:t>    </a:t>
            </a:r>
            <a:r>
              <a:rPr lang="en-US" sz="1400" i="1" dirty="0" smtClean="0"/>
              <a:t>	}</a:t>
            </a:r>
            <a:endParaRPr lang="en-US" sz="1400" i="1" dirty="0"/>
          </a:p>
          <a:p>
            <a:r>
              <a:rPr lang="en-US" sz="1400" i="1" dirty="0"/>
              <a:t>     </a:t>
            </a:r>
            <a:r>
              <a:rPr lang="en-US" sz="1400" i="1" dirty="0" smtClean="0"/>
              <a:t>        } </a:t>
            </a:r>
            <a:endParaRPr lang="en-US" sz="1400" i="1" dirty="0"/>
          </a:p>
          <a:p>
            <a:r>
              <a:rPr lang="en-US" sz="1400" i="1" dirty="0"/>
              <a:t>    }</a:t>
            </a:r>
          </a:p>
          <a:p>
            <a:r>
              <a:rPr lang="en-US" sz="1400" i="1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6400" y="5676236"/>
            <a:ext cx="596451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All Concurrent applications have some sources of serialization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77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Exercise 3 (10 min)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Complete the following table to calculate maximum speedup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Given PerformanceExperiment.java, vary the number of the threads and see how much speedup you can get.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648940"/>
              </p:ext>
            </p:extLst>
          </p:nvPr>
        </p:nvGraphicFramePr>
        <p:xfrm>
          <a:off x="1981200" y="2392680"/>
          <a:ext cx="51816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</a:tblGrid>
              <a:tr h="283754">
                <a:tc>
                  <a:txBody>
                    <a:bodyPr/>
                    <a:lstStyle/>
                    <a:p>
                      <a:r>
                        <a:rPr lang="en-US" dirty="0" smtClean="0"/>
                        <a:t>N, 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Speedup</a:t>
                      </a:r>
                      <a:endParaRPr lang="en-US" dirty="0"/>
                    </a:p>
                  </a:txBody>
                  <a:tcPr/>
                </a:tc>
              </a:tr>
              <a:tr h="283754">
                <a:tc>
                  <a:txBody>
                    <a:bodyPr/>
                    <a:lstStyle/>
                    <a:p>
                      <a:r>
                        <a:rPr lang="en-US" dirty="0" smtClean="0"/>
                        <a:t>10, 10%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83754">
                <a:tc>
                  <a:txBody>
                    <a:bodyPr/>
                    <a:lstStyle/>
                    <a:p>
                      <a:r>
                        <a:rPr lang="en-US" dirty="0" smtClean="0"/>
                        <a:t>100, 10%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83754">
                <a:tc>
                  <a:txBody>
                    <a:bodyPr/>
                    <a:lstStyle/>
                    <a:p>
                      <a:r>
                        <a:rPr lang="en-US" dirty="0" smtClean="0"/>
                        <a:t>∞, 10%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83754">
                <a:tc>
                  <a:txBody>
                    <a:bodyPr/>
                    <a:lstStyle/>
                    <a:p>
                      <a:r>
                        <a:rPr lang="en-US" dirty="0" smtClean="0"/>
                        <a:t>10, 25%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83754">
                <a:tc>
                  <a:txBody>
                    <a:bodyPr/>
                    <a:lstStyle/>
                    <a:p>
                      <a:r>
                        <a:rPr lang="en-US" dirty="0" smtClean="0"/>
                        <a:t>100, 25%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83754">
                <a:tc>
                  <a:txBody>
                    <a:bodyPr/>
                    <a:lstStyle/>
                    <a:p>
                      <a:r>
                        <a:rPr lang="en-US" dirty="0" smtClean="0"/>
                        <a:t>∞, 25%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23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Introduced by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Context switching: requires saving the execution context of the currently running thread and restoring the execution context of the newly scheduled thread</a:t>
            </a:r>
          </a:p>
          <a:p>
            <a:pPr lvl="1"/>
            <a:r>
              <a:rPr lang="en-US" dirty="0" smtClean="0"/>
              <a:t>CPU time spent on JVM/OS</a:t>
            </a:r>
          </a:p>
          <a:p>
            <a:pPr lvl="1"/>
            <a:r>
              <a:rPr lang="en-US" dirty="0" smtClean="0"/>
              <a:t>Cache misses </a:t>
            </a:r>
          </a:p>
          <a:p>
            <a:pPr lvl="1"/>
            <a:r>
              <a:rPr lang="en-US" dirty="0" smtClean="0"/>
              <a:t>Costs about 5,000 to 10,000 clock cycles </a:t>
            </a:r>
          </a:p>
          <a:p>
            <a:r>
              <a:rPr lang="en-US" dirty="0" smtClean="0"/>
              <a:t>Memory synchronization: </a:t>
            </a:r>
          </a:p>
          <a:p>
            <a:pPr lvl="1"/>
            <a:r>
              <a:rPr lang="en-US" dirty="0" smtClean="0"/>
              <a:t>Memory barriers inhibit compiler optimization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13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Lock/Release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Access to resources guarded by an exclusive lock is serialized </a:t>
            </a:r>
            <a:r>
              <a:rPr lang="en-US" dirty="0" smtClean="0"/>
              <a:t>– one </a:t>
            </a:r>
            <a:r>
              <a:rPr lang="en-US" dirty="0"/>
              <a:t>thread at a time delay may access it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Example: a naïve execution would require and release the lock on the vector four times.</a:t>
            </a:r>
          </a:p>
          <a:p>
            <a:r>
              <a:rPr lang="en-US" dirty="0" smtClean="0"/>
              <a:t>It gets much worse with lock contention.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21456" y="2514600"/>
            <a:ext cx="51413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public String </a:t>
            </a:r>
            <a:r>
              <a:rPr lang="en-US" i="1" dirty="0" err="1" smtClean="0"/>
              <a:t>getNames</a:t>
            </a:r>
            <a:r>
              <a:rPr lang="en-US" i="1" dirty="0" smtClean="0"/>
              <a:t>() {</a:t>
            </a:r>
          </a:p>
          <a:p>
            <a:r>
              <a:rPr lang="en-US" i="1" dirty="0" smtClean="0"/>
              <a:t>	List&lt;String&gt; names = new Vector&lt;String&gt;();</a:t>
            </a:r>
            <a:endParaRPr lang="en-US" i="1" dirty="0"/>
          </a:p>
          <a:p>
            <a:r>
              <a:rPr lang="en-US" i="1" dirty="0" smtClean="0"/>
              <a:t>	</a:t>
            </a:r>
            <a:r>
              <a:rPr lang="en-US" i="1" dirty="0" err="1" smtClean="0"/>
              <a:t>names.add</a:t>
            </a:r>
            <a:r>
              <a:rPr lang="en-US" i="1" dirty="0" smtClean="0"/>
              <a:t>(“Alice”);</a:t>
            </a:r>
          </a:p>
          <a:p>
            <a:r>
              <a:rPr lang="en-US" i="1" dirty="0"/>
              <a:t>	</a:t>
            </a:r>
            <a:r>
              <a:rPr lang="en-US" i="1" dirty="0" err="1" smtClean="0"/>
              <a:t>names.add</a:t>
            </a:r>
            <a:r>
              <a:rPr lang="en-US" i="1" dirty="0" smtClean="0"/>
              <a:t>(“Bob”);</a:t>
            </a:r>
          </a:p>
          <a:p>
            <a:r>
              <a:rPr lang="en-US" i="1" dirty="0"/>
              <a:t>	</a:t>
            </a:r>
            <a:r>
              <a:rPr lang="en-US" i="1" dirty="0" err="1" smtClean="0"/>
              <a:t>names.add</a:t>
            </a:r>
            <a:r>
              <a:rPr lang="en-US" i="1" dirty="0" smtClean="0"/>
              <a:t>(“Carl”);</a:t>
            </a:r>
          </a:p>
          <a:p>
            <a:r>
              <a:rPr lang="en-US" i="1" dirty="0"/>
              <a:t>	</a:t>
            </a:r>
            <a:r>
              <a:rPr lang="en-US" i="1" dirty="0" smtClean="0"/>
              <a:t>return </a:t>
            </a:r>
            <a:r>
              <a:rPr lang="en-US" i="1" dirty="0" err="1" smtClean="0"/>
              <a:t>names.toString</a:t>
            </a:r>
            <a:r>
              <a:rPr lang="en-US" i="1" dirty="0" smtClean="0"/>
              <a:t>();</a:t>
            </a:r>
          </a:p>
          <a:p>
            <a:r>
              <a:rPr lang="en-US" i="1" dirty="0"/>
              <a:t>}</a:t>
            </a:r>
            <a:r>
              <a:rPr lang="en-US" i="1" dirty="0" smtClean="0"/>
              <a:t>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4976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Contention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Two factors influence the likelihood of contention for a lock</a:t>
            </a:r>
          </a:p>
          <a:p>
            <a:pPr lvl="1"/>
            <a:r>
              <a:rPr lang="en-US" dirty="0" smtClean="0"/>
              <a:t>How often that lock is requested</a:t>
            </a:r>
          </a:p>
          <a:p>
            <a:pPr lvl="1"/>
            <a:r>
              <a:rPr lang="en-US" dirty="0" smtClean="0"/>
              <a:t>How long it is held once acquired</a:t>
            </a:r>
          </a:p>
          <a:p>
            <a:r>
              <a:rPr lang="en-US" dirty="0" smtClean="0"/>
              <a:t>There are three ways to reduce lock contention</a:t>
            </a:r>
          </a:p>
          <a:p>
            <a:pPr lvl="1"/>
            <a:r>
              <a:rPr lang="en-US" dirty="0" smtClean="0"/>
              <a:t>Reduce the duration for which locks are held</a:t>
            </a:r>
          </a:p>
          <a:p>
            <a:pPr lvl="1"/>
            <a:r>
              <a:rPr lang="en-US" dirty="0" smtClean="0"/>
              <a:t>Reduce the frequency with which locks are requested </a:t>
            </a:r>
          </a:p>
          <a:p>
            <a:pPr lvl="1"/>
            <a:r>
              <a:rPr lang="en-US" dirty="0" smtClean="0"/>
              <a:t>Replace exclusive locks with coordination mechanisms that permit greater concurrency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45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“Get in, get out”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447086"/>
            <a:ext cx="803277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public class </a:t>
            </a:r>
            <a:r>
              <a:rPr lang="en-US" i="1" dirty="0" err="1"/>
              <a:t>ReduceLockScope</a:t>
            </a:r>
            <a:r>
              <a:rPr lang="en-US" i="1" dirty="0"/>
              <a:t> {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 //@</a:t>
            </a:r>
            <a:r>
              <a:rPr lang="en-US" i="1" dirty="0" err="1"/>
              <a:t>GuardedBy</a:t>
            </a:r>
            <a:r>
              <a:rPr lang="en-US" i="1" dirty="0"/>
              <a:t>("this")</a:t>
            </a:r>
          </a:p>
          <a:p>
            <a:r>
              <a:rPr lang="en-US" i="1" dirty="0" smtClean="0"/>
              <a:t>       private </a:t>
            </a:r>
            <a:r>
              <a:rPr lang="en-US" i="1" dirty="0"/>
              <a:t>final Map&lt;String, String&gt; attributes = new </a:t>
            </a:r>
            <a:r>
              <a:rPr lang="en-US" i="1" dirty="0" err="1"/>
              <a:t>HashMap</a:t>
            </a:r>
            <a:r>
              <a:rPr lang="en-US" i="1" dirty="0"/>
              <a:t>&lt;String, String&gt;();</a:t>
            </a:r>
          </a:p>
          <a:p>
            <a:endParaRPr lang="en-US" i="1" dirty="0"/>
          </a:p>
          <a:p>
            <a:r>
              <a:rPr lang="en-US" i="1" dirty="0" smtClean="0"/>
              <a:t>       public </a:t>
            </a:r>
            <a:r>
              <a:rPr lang="en-US" i="1" dirty="0"/>
              <a:t>synchronized </a:t>
            </a:r>
            <a:r>
              <a:rPr lang="en-US" i="1" dirty="0" err="1"/>
              <a:t>boolean</a:t>
            </a:r>
            <a:r>
              <a:rPr lang="en-US" i="1" dirty="0"/>
              <a:t> </a:t>
            </a:r>
            <a:r>
              <a:rPr lang="en-US" i="1" dirty="0" err="1"/>
              <a:t>userLocationMatches</a:t>
            </a:r>
            <a:r>
              <a:rPr lang="en-US" i="1" dirty="0"/>
              <a:t> (String name, String </a:t>
            </a:r>
            <a:r>
              <a:rPr lang="en-US" i="1" dirty="0" err="1"/>
              <a:t>regexp</a:t>
            </a:r>
            <a:r>
              <a:rPr lang="en-US" i="1" dirty="0"/>
              <a:t>) {</a:t>
            </a:r>
          </a:p>
          <a:p>
            <a:r>
              <a:rPr lang="en-US" i="1" dirty="0" smtClean="0"/>
              <a:t>	</a:t>
            </a:r>
            <a:r>
              <a:rPr lang="en-US" i="1" dirty="0" smtClean="0">
                <a:solidFill>
                  <a:srgbClr val="FF0000"/>
                </a:solidFill>
              </a:rPr>
              <a:t>String </a:t>
            </a:r>
            <a:r>
              <a:rPr lang="en-US" i="1" dirty="0">
                <a:solidFill>
                  <a:srgbClr val="FF0000"/>
                </a:solidFill>
              </a:rPr>
              <a:t>key = "users." + name + ".location";</a:t>
            </a:r>
          </a:p>
          <a:p>
            <a:endParaRPr lang="en-US" i="1" dirty="0">
              <a:solidFill>
                <a:srgbClr val="FF0000"/>
              </a:solidFill>
            </a:endParaRPr>
          </a:p>
          <a:p>
            <a:r>
              <a:rPr lang="en-US" i="1" dirty="0" smtClean="0">
                <a:solidFill>
                  <a:srgbClr val="FF0000"/>
                </a:solidFill>
              </a:rPr>
              <a:t>	String </a:t>
            </a:r>
            <a:r>
              <a:rPr lang="en-US" i="1" dirty="0">
                <a:solidFill>
                  <a:srgbClr val="FF0000"/>
                </a:solidFill>
              </a:rPr>
              <a:t>location = </a:t>
            </a:r>
            <a:r>
              <a:rPr lang="en-US" i="1" dirty="0" err="1">
                <a:solidFill>
                  <a:srgbClr val="FF0000"/>
                </a:solidFill>
              </a:rPr>
              <a:t>attributes.get</a:t>
            </a:r>
            <a:r>
              <a:rPr lang="en-US" i="1" dirty="0">
                <a:solidFill>
                  <a:srgbClr val="FF0000"/>
                </a:solidFill>
              </a:rPr>
              <a:t>(key);</a:t>
            </a:r>
          </a:p>
          <a:p>
            <a:endParaRPr lang="en-US" i="1" dirty="0">
              <a:solidFill>
                <a:srgbClr val="FF0000"/>
              </a:solidFill>
            </a:endParaRPr>
          </a:p>
          <a:p>
            <a:r>
              <a:rPr lang="en-US" i="1" dirty="0" smtClean="0">
                <a:solidFill>
                  <a:srgbClr val="FF0000"/>
                </a:solidFill>
              </a:rPr>
              <a:t>	if </a:t>
            </a:r>
            <a:r>
              <a:rPr lang="en-US" i="1" dirty="0">
                <a:solidFill>
                  <a:srgbClr val="FF0000"/>
                </a:solidFill>
              </a:rPr>
              <a:t>(location == null) {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	         return </a:t>
            </a:r>
            <a:r>
              <a:rPr lang="en-US" i="1" dirty="0">
                <a:solidFill>
                  <a:srgbClr val="FF0000"/>
                </a:solidFill>
              </a:rPr>
              <a:t>false;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	}</a:t>
            </a:r>
            <a:endParaRPr lang="en-US" i="1" dirty="0">
              <a:solidFill>
                <a:srgbClr val="FF0000"/>
              </a:solidFill>
            </a:endParaRPr>
          </a:p>
          <a:p>
            <a:r>
              <a:rPr lang="en-US" i="1" dirty="0" smtClean="0">
                <a:solidFill>
                  <a:srgbClr val="FF0000"/>
                </a:solidFill>
              </a:rPr>
              <a:t>	else </a:t>
            </a:r>
            <a:r>
              <a:rPr lang="en-US" i="1" dirty="0">
                <a:solidFill>
                  <a:srgbClr val="FF0000"/>
                </a:solidFill>
              </a:rPr>
              <a:t>{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	        return </a:t>
            </a:r>
            <a:r>
              <a:rPr lang="en-US" i="1" dirty="0" err="1">
                <a:solidFill>
                  <a:srgbClr val="FF0000"/>
                </a:solidFill>
              </a:rPr>
              <a:t>Pattern.matches</a:t>
            </a: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regexp</a:t>
            </a:r>
            <a:r>
              <a:rPr lang="en-US" i="1" dirty="0">
                <a:solidFill>
                  <a:srgbClr val="FF0000"/>
                </a:solidFill>
              </a:rPr>
              <a:t>, location);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	}</a:t>
            </a:r>
            <a:endParaRPr lang="en-US" i="1" dirty="0">
              <a:solidFill>
                <a:srgbClr val="FF0000"/>
              </a:solidFill>
            </a:endParaRPr>
          </a:p>
          <a:p>
            <a:r>
              <a:rPr lang="en-US" i="1" dirty="0" smtClean="0"/>
              <a:t>       }</a:t>
            </a:r>
            <a:endParaRPr lang="en-US" i="1" dirty="0"/>
          </a:p>
          <a:p>
            <a:r>
              <a:rPr lang="en-US" i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8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“Get in, get out”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447086"/>
            <a:ext cx="779065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public class </a:t>
            </a:r>
            <a:r>
              <a:rPr lang="en-US" i="1" dirty="0" err="1"/>
              <a:t>ReduceLockScope</a:t>
            </a:r>
            <a:r>
              <a:rPr lang="en-US" i="1" dirty="0"/>
              <a:t> {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 //@</a:t>
            </a:r>
            <a:r>
              <a:rPr lang="en-US" i="1" dirty="0" err="1"/>
              <a:t>GuardedBy</a:t>
            </a:r>
            <a:r>
              <a:rPr lang="en-US" i="1" dirty="0"/>
              <a:t>("this")</a:t>
            </a:r>
          </a:p>
          <a:p>
            <a:r>
              <a:rPr lang="en-US" i="1" dirty="0" smtClean="0"/>
              <a:t>       private </a:t>
            </a:r>
            <a:r>
              <a:rPr lang="en-US" i="1" dirty="0"/>
              <a:t>final Map&lt;String, String&gt; attributes = new </a:t>
            </a:r>
            <a:r>
              <a:rPr lang="en-US" i="1" dirty="0" err="1"/>
              <a:t>HashMap</a:t>
            </a:r>
            <a:r>
              <a:rPr lang="en-US" i="1" dirty="0"/>
              <a:t>&lt;String, String&gt;();</a:t>
            </a:r>
          </a:p>
          <a:p>
            <a:endParaRPr lang="en-US" i="1" dirty="0"/>
          </a:p>
          <a:p>
            <a:r>
              <a:rPr lang="en-US" i="1" dirty="0" smtClean="0"/>
              <a:t>       public </a:t>
            </a:r>
            <a:r>
              <a:rPr lang="en-US" i="1" dirty="0" err="1" smtClean="0"/>
              <a:t>boolean</a:t>
            </a:r>
            <a:r>
              <a:rPr lang="en-US" i="1" dirty="0" smtClean="0"/>
              <a:t> </a:t>
            </a:r>
            <a:r>
              <a:rPr lang="en-US" i="1" dirty="0" err="1"/>
              <a:t>userLocationMatches</a:t>
            </a:r>
            <a:r>
              <a:rPr lang="en-US" i="1" dirty="0"/>
              <a:t> (String name, String </a:t>
            </a:r>
            <a:r>
              <a:rPr lang="en-US" i="1" dirty="0" err="1"/>
              <a:t>regexp</a:t>
            </a:r>
            <a:r>
              <a:rPr lang="en-US" i="1" dirty="0"/>
              <a:t>) {</a:t>
            </a:r>
          </a:p>
          <a:p>
            <a:r>
              <a:rPr lang="en-US" i="1" dirty="0" smtClean="0"/>
              <a:t>	String </a:t>
            </a:r>
            <a:r>
              <a:rPr lang="en-US" i="1" dirty="0"/>
              <a:t>key = "users." + name + ".location";</a:t>
            </a:r>
          </a:p>
          <a:p>
            <a:r>
              <a:rPr lang="en-US" i="1" dirty="0" smtClean="0"/>
              <a:t>	String location;</a:t>
            </a:r>
          </a:p>
          <a:p>
            <a:r>
              <a:rPr lang="en-US" i="1" dirty="0"/>
              <a:t>	</a:t>
            </a:r>
            <a:r>
              <a:rPr lang="en-US" i="1" dirty="0" smtClean="0"/>
              <a:t>synchronized (this) {</a:t>
            </a:r>
            <a:endParaRPr lang="en-US" i="1" dirty="0"/>
          </a:p>
          <a:p>
            <a:r>
              <a:rPr lang="en-US" i="1" dirty="0" smtClean="0"/>
              <a:t>	</a:t>
            </a:r>
            <a:r>
              <a:rPr lang="en-US" i="1" dirty="0" smtClean="0">
                <a:solidFill>
                  <a:srgbClr val="FF0000"/>
                </a:solidFill>
              </a:rPr>
              <a:t>         location </a:t>
            </a:r>
            <a:r>
              <a:rPr lang="en-US" i="1" dirty="0">
                <a:solidFill>
                  <a:srgbClr val="FF0000"/>
                </a:solidFill>
              </a:rPr>
              <a:t>= </a:t>
            </a:r>
            <a:r>
              <a:rPr lang="en-US" i="1" dirty="0" err="1">
                <a:solidFill>
                  <a:srgbClr val="FF0000"/>
                </a:solidFill>
              </a:rPr>
              <a:t>attributes.get</a:t>
            </a:r>
            <a:r>
              <a:rPr lang="en-US" i="1" dirty="0">
                <a:solidFill>
                  <a:srgbClr val="FF0000"/>
                </a:solidFill>
              </a:rPr>
              <a:t>(key);</a:t>
            </a:r>
          </a:p>
          <a:p>
            <a:r>
              <a:rPr lang="en-US" i="1" dirty="0" smtClean="0"/>
              <a:t>	}</a:t>
            </a:r>
            <a:endParaRPr lang="en-US" i="1" dirty="0"/>
          </a:p>
          <a:p>
            <a:r>
              <a:rPr lang="en-US" i="1" dirty="0" smtClean="0"/>
              <a:t>	if </a:t>
            </a:r>
            <a:r>
              <a:rPr lang="en-US" i="1" dirty="0"/>
              <a:t>(location == null) {</a:t>
            </a:r>
          </a:p>
          <a:p>
            <a:r>
              <a:rPr lang="en-US" i="1" dirty="0" smtClean="0"/>
              <a:t>	         return </a:t>
            </a:r>
            <a:r>
              <a:rPr lang="en-US" i="1" dirty="0"/>
              <a:t>false;</a:t>
            </a:r>
          </a:p>
          <a:p>
            <a:r>
              <a:rPr lang="en-US" i="1" dirty="0" smtClean="0"/>
              <a:t>	}</a:t>
            </a:r>
            <a:endParaRPr lang="en-US" i="1" dirty="0"/>
          </a:p>
          <a:p>
            <a:r>
              <a:rPr lang="en-US" i="1" dirty="0" smtClean="0"/>
              <a:t>	else </a:t>
            </a:r>
            <a:r>
              <a:rPr lang="en-US" i="1" dirty="0"/>
              <a:t>{</a:t>
            </a:r>
          </a:p>
          <a:p>
            <a:r>
              <a:rPr lang="en-US" i="1" dirty="0" smtClean="0"/>
              <a:t>	        return </a:t>
            </a:r>
            <a:r>
              <a:rPr lang="en-US" i="1" dirty="0" err="1"/>
              <a:t>Pattern.matches</a:t>
            </a:r>
            <a:r>
              <a:rPr lang="en-US" i="1" dirty="0"/>
              <a:t>(</a:t>
            </a:r>
            <a:r>
              <a:rPr lang="en-US" i="1" dirty="0" err="1"/>
              <a:t>regexp</a:t>
            </a:r>
            <a:r>
              <a:rPr lang="en-US" i="1" dirty="0"/>
              <a:t>, location);</a:t>
            </a:r>
          </a:p>
          <a:p>
            <a:r>
              <a:rPr lang="en-US" i="1" dirty="0" smtClean="0"/>
              <a:t>	}</a:t>
            </a:r>
            <a:endParaRPr lang="en-US" i="1" dirty="0"/>
          </a:p>
          <a:p>
            <a:r>
              <a:rPr lang="en-US" i="1" dirty="0" smtClean="0"/>
              <a:t>       }</a:t>
            </a:r>
            <a:endParaRPr lang="en-US" i="1" dirty="0"/>
          </a:p>
          <a:p>
            <a:r>
              <a:rPr lang="en-US" i="1" dirty="0" smtClean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4505864"/>
            <a:ext cx="41910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amount of serialized code is reduced!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0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Break up the computation into “self-contained” tasks to be divided among processes</a:t>
            </a:r>
          </a:p>
          <a:p>
            <a:pPr lvl="1"/>
            <a:r>
              <a:rPr lang="en-US" dirty="0" smtClean="0"/>
              <a:t>Tasks shouldn’t be too small or too big</a:t>
            </a:r>
          </a:p>
          <a:p>
            <a:pPr lvl="2"/>
            <a:r>
              <a:rPr lang="en-US" dirty="0" smtClean="0"/>
              <a:t>Too small: the ratio of useful work vs overhead becomes small</a:t>
            </a:r>
          </a:p>
          <a:p>
            <a:pPr lvl="2"/>
            <a:r>
              <a:rPr lang="en-US" dirty="0"/>
              <a:t>Too big: Number of tasks available at a time is upper bound on </a:t>
            </a:r>
            <a:r>
              <a:rPr lang="en-US" dirty="0" smtClean="0"/>
              <a:t>achievable </a:t>
            </a:r>
            <a:r>
              <a:rPr lang="en-US" dirty="0"/>
              <a:t>speedup </a:t>
            </a:r>
          </a:p>
          <a:p>
            <a:pPr lvl="1"/>
            <a:r>
              <a:rPr lang="en-US" dirty="0" smtClean="0"/>
              <a:t>Tasks may become available dynamically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110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“Get in, get out”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447086"/>
            <a:ext cx="786978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public class </a:t>
            </a:r>
            <a:r>
              <a:rPr lang="en-US" sz="1600" i="1" dirty="0" err="1"/>
              <a:t>ReduceLockScope</a:t>
            </a:r>
            <a:r>
              <a:rPr lang="en-US" sz="1600" i="1" dirty="0"/>
              <a:t> {</a:t>
            </a:r>
          </a:p>
          <a:p>
            <a:r>
              <a:rPr lang="en-US" sz="1600" i="1" dirty="0"/>
              <a:t> </a:t>
            </a:r>
            <a:r>
              <a:rPr lang="en-US" sz="1600" i="1" dirty="0" smtClean="0"/>
              <a:t>      //@</a:t>
            </a:r>
            <a:r>
              <a:rPr lang="en-US" sz="1600" i="1" dirty="0" err="1"/>
              <a:t>GuardedBy</a:t>
            </a:r>
            <a:r>
              <a:rPr lang="en-US" sz="1600" i="1" dirty="0"/>
              <a:t>("this")</a:t>
            </a:r>
          </a:p>
          <a:p>
            <a:r>
              <a:rPr lang="en-US" sz="1600" i="1" dirty="0" smtClean="0"/>
              <a:t>       private </a:t>
            </a:r>
            <a:r>
              <a:rPr lang="en-US" sz="1600" i="1" dirty="0"/>
              <a:t>final Map&lt;String, String&gt; attributes = new </a:t>
            </a:r>
            <a:r>
              <a:rPr lang="en-US" sz="1600" i="1" dirty="0" err="1" smtClean="0"/>
              <a:t>ConcurrentHashMap</a:t>
            </a:r>
            <a:r>
              <a:rPr lang="en-US" sz="1600" i="1" dirty="0" smtClean="0"/>
              <a:t>&lt;String</a:t>
            </a:r>
            <a:r>
              <a:rPr lang="en-US" sz="1600" i="1" dirty="0"/>
              <a:t>, String&gt;();</a:t>
            </a:r>
          </a:p>
          <a:p>
            <a:endParaRPr lang="en-US" sz="1600" i="1" dirty="0"/>
          </a:p>
          <a:p>
            <a:r>
              <a:rPr lang="en-US" sz="1600" i="1" dirty="0" smtClean="0"/>
              <a:t>       public </a:t>
            </a:r>
            <a:r>
              <a:rPr lang="en-US" sz="1600" i="1" dirty="0" err="1" smtClean="0"/>
              <a:t>boolean</a:t>
            </a:r>
            <a:r>
              <a:rPr lang="en-US" sz="1600" i="1" dirty="0" smtClean="0"/>
              <a:t> </a:t>
            </a:r>
            <a:r>
              <a:rPr lang="en-US" sz="1600" i="1" dirty="0" err="1"/>
              <a:t>userLocationMatches</a:t>
            </a:r>
            <a:r>
              <a:rPr lang="en-US" sz="1600" i="1" dirty="0"/>
              <a:t> (String name, String </a:t>
            </a:r>
            <a:r>
              <a:rPr lang="en-US" sz="1600" i="1" dirty="0" err="1"/>
              <a:t>regexp</a:t>
            </a:r>
            <a:r>
              <a:rPr lang="en-US" sz="1600" i="1" dirty="0"/>
              <a:t>) {</a:t>
            </a:r>
          </a:p>
          <a:p>
            <a:r>
              <a:rPr lang="en-US" sz="1600" i="1" dirty="0" smtClean="0"/>
              <a:t>	String </a:t>
            </a:r>
            <a:r>
              <a:rPr lang="en-US" sz="1600" i="1" dirty="0"/>
              <a:t>key = "users." + name + ".location";</a:t>
            </a:r>
          </a:p>
          <a:p>
            <a:r>
              <a:rPr lang="en-US" sz="1600" i="1" dirty="0" smtClean="0"/>
              <a:t>	String location =</a:t>
            </a:r>
            <a:r>
              <a:rPr lang="en-US" sz="1600" i="1" dirty="0" smtClean="0">
                <a:solidFill>
                  <a:srgbClr val="FF0000"/>
                </a:solidFill>
              </a:rPr>
              <a:t> </a:t>
            </a:r>
            <a:r>
              <a:rPr lang="en-US" sz="1600" i="1" dirty="0" err="1">
                <a:solidFill>
                  <a:srgbClr val="FF0000"/>
                </a:solidFill>
              </a:rPr>
              <a:t>attributes.get</a:t>
            </a:r>
            <a:r>
              <a:rPr lang="en-US" sz="1600" i="1" dirty="0">
                <a:solidFill>
                  <a:srgbClr val="FF0000"/>
                </a:solidFill>
              </a:rPr>
              <a:t>(key);</a:t>
            </a:r>
          </a:p>
          <a:p>
            <a:endParaRPr lang="en-US" sz="1600" i="1" dirty="0" smtClean="0"/>
          </a:p>
          <a:p>
            <a:r>
              <a:rPr lang="en-US" sz="1600" i="1" dirty="0" smtClean="0"/>
              <a:t>	if </a:t>
            </a:r>
            <a:r>
              <a:rPr lang="en-US" sz="1600" i="1" dirty="0"/>
              <a:t>(location == null) {</a:t>
            </a:r>
          </a:p>
          <a:p>
            <a:r>
              <a:rPr lang="en-US" sz="1600" i="1" dirty="0" smtClean="0"/>
              <a:t>	         return </a:t>
            </a:r>
            <a:r>
              <a:rPr lang="en-US" sz="1600" i="1" dirty="0"/>
              <a:t>false;</a:t>
            </a:r>
          </a:p>
          <a:p>
            <a:r>
              <a:rPr lang="en-US" sz="1600" i="1" dirty="0" smtClean="0"/>
              <a:t>	}</a:t>
            </a:r>
            <a:endParaRPr lang="en-US" sz="1600" i="1" dirty="0"/>
          </a:p>
          <a:p>
            <a:r>
              <a:rPr lang="en-US" sz="1600" i="1" dirty="0" smtClean="0"/>
              <a:t>	else </a:t>
            </a:r>
            <a:r>
              <a:rPr lang="en-US" sz="1600" i="1" dirty="0"/>
              <a:t>{</a:t>
            </a:r>
          </a:p>
          <a:p>
            <a:r>
              <a:rPr lang="en-US" sz="1600" i="1" dirty="0" smtClean="0"/>
              <a:t>	        return </a:t>
            </a:r>
            <a:r>
              <a:rPr lang="en-US" sz="1600" i="1" dirty="0" err="1"/>
              <a:t>Pattern.matches</a:t>
            </a:r>
            <a:r>
              <a:rPr lang="en-US" sz="1600" i="1" dirty="0"/>
              <a:t>(</a:t>
            </a:r>
            <a:r>
              <a:rPr lang="en-US" sz="1600" i="1" dirty="0" err="1"/>
              <a:t>regexp</a:t>
            </a:r>
            <a:r>
              <a:rPr lang="en-US" sz="1600" i="1" dirty="0"/>
              <a:t>, location);</a:t>
            </a:r>
          </a:p>
          <a:p>
            <a:r>
              <a:rPr lang="en-US" sz="1600" i="1" dirty="0" smtClean="0"/>
              <a:t>	}</a:t>
            </a:r>
            <a:endParaRPr lang="en-US" sz="1600" i="1" dirty="0"/>
          </a:p>
          <a:p>
            <a:r>
              <a:rPr lang="en-US" sz="1600" i="1" dirty="0" smtClean="0"/>
              <a:t>       }</a:t>
            </a:r>
            <a:endParaRPr lang="en-US" sz="1600" i="1" dirty="0"/>
          </a:p>
          <a:p>
            <a:r>
              <a:rPr lang="en-US" sz="1600" i="1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5650468"/>
            <a:ext cx="64008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Delegating thread safety to </a:t>
            </a:r>
            <a:r>
              <a:rPr lang="en-US" dirty="0" err="1" smtClean="0"/>
              <a:t>ConcurrentHashMap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3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Lock Granularity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200400" y="2209800"/>
            <a:ext cx="2819400" cy="2590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10000" y="2819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962400" y="315295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62400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61449" y="2743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13849" y="300055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42449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800600" y="353251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040702" y="368635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24400" y="297898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362755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446144" y="296892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575649" y="300055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724400" y="2590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964502" y="328954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126966" y="345775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338313" y="361015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627298" y="383875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651849" y="338155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14800" y="330535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267200" y="345775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19600" y="361015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572000" y="376255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724400" y="391495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876800" y="406735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029200" y="421975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293744" y="265262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651849" y="368491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956649" y="368635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17830" y="395664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261449" y="399115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191000" y="4267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566249" y="429595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421038" y="452455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015596" y="254191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876800" y="2743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0292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181600" y="3048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3340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486400" y="3352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6388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402347" y="24398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438400" y="2362200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lock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6" idx="3"/>
          </p:cNvCxnSpPr>
          <p:nvPr/>
        </p:nvCxnSpPr>
        <p:spPr>
          <a:xfrm>
            <a:off x="2999772" y="2546866"/>
            <a:ext cx="429228" cy="272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954999" y="5040867"/>
            <a:ext cx="3310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Every thread acquires the lock to </a:t>
            </a:r>
          </a:p>
          <a:p>
            <a:r>
              <a:rPr lang="en-US" dirty="0" smtClean="0"/>
              <a:t>access any locked object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648200" y="1600200"/>
            <a:ext cx="79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50" idx="2"/>
            <a:endCxn id="45" idx="7"/>
          </p:cNvCxnSpPr>
          <p:nvPr/>
        </p:nvCxnSpPr>
        <p:spPr>
          <a:xfrm flipH="1">
            <a:off x="4532429" y="1969532"/>
            <a:ext cx="514743" cy="492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78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Lock Granularity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200400" y="2209800"/>
            <a:ext cx="2819400" cy="2590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10000" y="28194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962400" y="315295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62400" y="29718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61449" y="2743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13849" y="300055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42449" y="32766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800600" y="3532517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040702" y="368635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24400" y="297898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362755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446144" y="296892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575649" y="300055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724400" y="2590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964502" y="328954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126966" y="345775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338313" y="361015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627298" y="383875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651849" y="338155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14800" y="330535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267200" y="345775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19600" y="361015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572000" y="376255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724400" y="391495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876800" y="406735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029200" y="421975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293744" y="265262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651849" y="368491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956649" y="368635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17830" y="395664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261449" y="399115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191000" y="4267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566249" y="429595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421038" y="452455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015596" y="2541917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876800" y="2743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0292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181600" y="3048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3340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486400" y="3352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6388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402347" y="24398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438400" y="2362200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lock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6" idx="3"/>
          </p:cNvCxnSpPr>
          <p:nvPr/>
        </p:nvCxnSpPr>
        <p:spPr>
          <a:xfrm>
            <a:off x="2999772" y="2546866"/>
            <a:ext cx="429228" cy="272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954999" y="5040867"/>
            <a:ext cx="3310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Every thread acquires the lock to </a:t>
            </a:r>
          </a:p>
          <a:p>
            <a:r>
              <a:rPr lang="en-US" dirty="0" smtClean="0"/>
              <a:t>access any locked object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648200" y="1600200"/>
            <a:ext cx="79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50" idx="2"/>
            <a:endCxn id="45" idx="7"/>
          </p:cNvCxnSpPr>
          <p:nvPr/>
        </p:nvCxnSpPr>
        <p:spPr>
          <a:xfrm flipH="1">
            <a:off x="4532429" y="1969532"/>
            <a:ext cx="514743" cy="492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1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Lock Granularity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758915" y="297467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911315" y="330823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11315" y="312707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10364" y="289847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62764" y="315583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591364" y="343187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749515" y="3687792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89617" y="384163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789535" y="323634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427890" y="414355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11279" y="322627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524564" y="315583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789535" y="284815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029637" y="354689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192101" y="371510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403448" y="386750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692433" y="409610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600764" y="353683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63715" y="346063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216115" y="361303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68515" y="376543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520915" y="391783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673315" y="407023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825715" y="422263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978115" y="437503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358879" y="290997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716984" y="394227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021784" y="394370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982965" y="421400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326584" y="424850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256135" y="452455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631384" y="455330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486173" y="478190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964511" y="2697192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941935" y="300055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094335" y="315295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246735" y="330535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399135" y="345775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551535" y="361015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03935" y="376255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467482" y="269719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844833" y="5336875"/>
            <a:ext cx="1410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Lock splitting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1295400" y="2465717"/>
            <a:ext cx="2819400" cy="2590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105400" y="2389517"/>
            <a:ext cx="2819400" cy="2590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793184" y="1676400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lock</a:t>
            </a:r>
            <a:endParaRPr lang="en-US" dirty="0"/>
          </a:p>
        </p:txBody>
      </p:sp>
      <p:cxnSp>
        <p:nvCxnSpPr>
          <p:cNvPr id="56" name="Straight Arrow Connector 55"/>
          <p:cNvCxnSpPr>
            <a:stCxn id="54" idx="2"/>
          </p:cNvCxnSpPr>
          <p:nvPr/>
        </p:nvCxnSpPr>
        <p:spPr>
          <a:xfrm>
            <a:off x="2073870" y="2045732"/>
            <a:ext cx="280686" cy="419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644551" y="1670649"/>
            <a:ext cx="118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cxnSp>
        <p:nvCxnSpPr>
          <p:cNvPr id="61" name="Straight Arrow Connector 60"/>
          <p:cNvCxnSpPr>
            <a:stCxn id="59" idx="2"/>
            <a:endCxn id="8" idx="0"/>
          </p:cNvCxnSpPr>
          <p:nvPr/>
        </p:nvCxnSpPr>
        <p:spPr>
          <a:xfrm>
            <a:off x="6235133" y="2039981"/>
            <a:ext cx="51431" cy="858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4" idx="3"/>
            <a:endCxn id="53" idx="1"/>
          </p:cNvCxnSpPr>
          <p:nvPr/>
        </p:nvCxnSpPr>
        <p:spPr>
          <a:xfrm>
            <a:off x="2354556" y="1861066"/>
            <a:ext cx="3163736" cy="907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9" idx="1"/>
            <a:endCxn id="30" idx="6"/>
          </p:cNvCxnSpPr>
          <p:nvPr/>
        </p:nvCxnSpPr>
        <p:spPr>
          <a:xfrm flipH="1">
            <a:off x="3511279" y="1855315"/>
            <a:ext cx="2133272" cy="1130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32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Splitting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447800"/>
            <a:ext cx="5715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public </a:t>
            </a:r>
            <a:r>
              <a:rPr lang="en-US" sz="1800" dirty="0"/>
              <a:t>class </a:t>
            </a:r>
            <a:r>
              <a:rPr lang="en-US" sz="1800" dirty="0" err="1"/>
              <a:t>ServerStatus</a:t>
            </a:r>
            <a:r>
              <a:rPr lang="en-US" sz="1800" dirty="0"/>
              <a:t> {</a:t>
            </a:r>
          </a:p>
          <a:p>
            <a:pPr marL="0" indent="0">
              <a:buNone/>
            </a:pPr>
            <a:r>
              <a:rPr lang="en-US" sz="1800" dirty="0" smtClean="0"/>
              <a:t>         @</a:t>
            </a:r>
            <a:r>
              <a:rPr lang="en-US" sz="1800" dirty="0" err="1"/>
              <a:t>GuardedBy</a:t>
            </a:r>
            <a:r>
              <a:rPr lang="en-US" sz="1800" dirty="0"/>
              <a:t>("this") </a:t>
            </a:r>
            <a:r>
              <a:rPr lang="en-US" sz="1800" dirty="0" smtClean="0"/>
              <a:t>public </a:t>
            </a:r>
            <a:r>
              <a:rPr lang="en-US" sz="1800" dirty="0"/>
              <a:t>final Set&lt;String&gt; users;</a:t>
            </a:r>
          </a:p>
          <a:p>
            <a:pPr marL="0" indent="0">
              <a:buNone/>
            </a:pPr>
            <a:r>
              <a:rPr lang="en-US" sz="1800" dirty="0" smtClean="0"/>
              <a:t>         @</a:t>
            </a:r>
            <a:r>
              <a:rPr lang="en-US" sz="1800" dirty="0" err="1"/>
              <a:t>GuardedBy</a:t>
            </a:r>
            <a:r>
              <a:rPr lang="en-US" sz="1800" dirty="0"/>
              <a:t>("this") public final Set&lt;String&gt; queries;</a:t>
            </a:r>
          </a:p>
          <a:p>
            <a:pPr marL="0" indent="0">
              <a:buNone/>
            </a:pPr>
            <a:r>
              <a:rPr lang="en-US" sz="1800" dirty="0" smtClean="0"/>
              <a:t>         </a:t>
            </a:r>
            <a:r>
              <a:rPr lang="en-US" sz="1800" dirty="0"/>
              <a:t>...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public </a:t>
            </a:r>
            <a:r>
              <a:rPr lang="en-US" sz="1800" dirty="0"/>
              <a:t>synchronized void </a:t>
            </a:r>
            <a:r>
              <a:rPr lang="en-US" sz="1800" dirty="0" err="1"/>
              <a:t>addUser</a:t>
            </a:r>
            <a:r>
              <a:rPr lang="en-US" sz="1800" dirty="0"/>
              <a:t>(String u) </a:t>
            </a: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 smtClean="0"/>
              <a:t> 	</a:t>
            </a:r>
            <a:r>
              <a:rPr lang="en-US" sz="1800" dirty="0" err="1" smtClean="0"/>
              <a:t>users.add</a:t>
            </a:r>
            <a:r>
              <a:rPr lang="en-US" sz="1800" dirty="0" smtClean="0"/>
              <a:t>(u);</a:t>
            </a:r>
          </a:p>
          <a:p>
            <a:pPr marL="0" indent="0">
              <a:buNone/>
            </a:pPr>
            <a:r>
              <a:rPr lang="en-US" sz="1800" dirty="0" smtClean="0"/>
              <a:t>         }</a:t>
            </a:r>
          </a:p>
          <a:p>
            <a:pPr marL="0" indent="0">
              <a:buNone/>
            </a:pPr>
            <a:r>
              <a:rPr lang="en-US" sz="1800" dirty="0" smtClean="0"/>
              <a:t>         public </a:t>
            </a:r>
            <a:r>
              <a:rPr lang="en-US" sz="1800" dirty="0"/>
              <a:t>synchronized void </a:t>
            </a:r>
            <a:r>
              <a:rPr lang="en-US" sz="1800" dirty="0" err="1"/>
              <a:t>addQuery</a:t>
            </a:r>
            <a:r>
              <a:rPr lang="en-US" sz="1800" dirty="0"/>
              <a:t>(String q) </a:t>
            </a: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queries.add</a:t>
            </a:r>
            <a:r>
              <a:rPr lang="en-US" sz="1800" dirty="0" smtClean="0"/>
              <a:t>(q);</a:t>
            </a:r>
          </a:p>
          <a:p>
            <a:pPr marL="0" indent="0">
              <a:buNone/>
            </a:pPr>
            <a:r>
              <a:rPr lang="en-US" sz="1800" dirty="0" smtClean="0"/>
              <a:t>         }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public </a:t>
            </a:r>
            <a:r>
              <a:rPr lang="en-US" sz="1800" dirty="0"/>
              <a:t>synchronized void </a:t>
            </a:r>
            <a:r>
              <a:rPr lang="en-US" sz="1800" dirty="0" err="1"/>
              <a:t>removeUser</a:t>
            </a:r>
            <a:r>
              <a:rPr lang="en-US" sz="1800" dirty="0"/>
              <a:t>(String u) {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	</a:t>
            </a:r>
            <a:r>
              <a:rPr lang="en-US" sz="1800" dirty="0" err="1" smtClean="0"/>
              <a:t>users.remove</a:t>
            </a:r>
            <a:r>
              <a:rPr lang="en-US" sz="1800" dirty="0" smtClean="0"/>
              <a:t>(u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}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2487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Splitting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524000"/>
            <a:ext cx="6629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public </a:t>
            </a:r>
            <a:r>
              <a:rPr lang="en-US" sz="1800" dirty="0"/>
              <a:t>class </a:t>
            </a:r>
            <a:r>
              <a:rPr lang="en-US" sz="1800" dirty="0" err="1"/>
              <a:t>ServerStatus</a:t>
            </a:r>
            <a:r>
              <a:rPr lang="en-US" sz="1800" dirty="0"/>
              <a:t> {</a:t>
            </a:r>
          </a:p>
          <a:p>
            <a:pPr marL="0" indent="0">
              <a:buNone/>
            </a:pPr>
            <a:r>
              <a:rPr lang="en-US" sz="1800" dirty="0" smtClean="0"/>
              <a:t>         @</a:t>
            </a:r>
            <a:r>
              <a:rPr lang="en-US" sz="1800" dirty="0" err="1"/>
              <a:t>GuardedBy</a:t>
            </a:r>
            <a:r>
              <a:rPr lang="en-US" sz="1800" dirty="0" smtClean="0"/>
              <a:t>(“users") public </a:t>
            </a:r>
            <a:r>
              <a:rPr lang="en-US" sz="1800" dirty="0"/>
              <a:t>final Set&lt;String&gt; users;</a:t>
            </a:r>
          </a:p>
          <a:p>
            <a:pPr marL="0" indent="0">
              <a:buNone/>
            </a:pPr>
            <a:r>
              <a:rPr lang="en-US" sz="1800" dirty="0" smtClean="0"/>
              <a:t>         @</a:t>
            </a:r>
            <a:r>
              <a:rPr lang="en-US" sz="1800" dirty="0" err="1"/>
              <a:t>GuardedBy</a:t>
            </a:r>
            <a:r>
              <a:rPr lang="en-US" sz="1800" dirty="0" smtClean="0"/>
              <a:t>(“queries") </a:t>
            </a:r>
            <a:r>
              <a:rPr lang="en-US" sz="1800" dirty="0"/>
              <a:t>public final Set&lt;String&gt; queries;</a:t>
            </a:r>
          </a:p>
          <a:p>
            <a:pPr marL="0" indent="0">
              <a:buNone/>
            </a:pPr>
            <a:r>
              <a:rPr lang="en-US" sz="1800" dirty="0" smtClean="0"/>
              <a:t>         </a:t>
            </a:r>
            <a:r>
              <a:rPr lang="en-US" sz="1800" dirty="0"/>
              <a:t>...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public void </a:t>
            </a:r>
            <a:r>
              <a:rPr lang="en-US" sz="1800" dirty="0" err="1"/>
              <a:t>addUser</a:t>
            </a:r>
            <a:r>
              <a:rPr lang="en-US" sz="1800" dirty="0"/>
              <a:t>(String u) </a:t>
            </a: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 smtClean="0"/>
              <a:t> 	</a:t>
            </a:r>
            <a:r>
              <a:rPr lang="en-US" sz="1800" dirty="0" err="1" smtClean="0">
                <a:solidFill>
                  <a:srgbClr val="C00000"/>
                </a:solidFill>
              </a:rPr>
              <a:t>synchronzied</a:t>
            </a:r>
            <a:r>
              <a:rPr lang="en-US" sz="1800" dirty="0" smtClean="0">
                <a:solidFill>
                  <a:srgbClr val="C00000"/>
                </a:solidFill>
              </a:rPr>
              <a:t> (users) </a:t>
            </a:r>
            <a:r>
              <a:rPr lang="en-US" sz="1800" dirty="0" smtClean="0"/>
              <a:t>{ </a:t>
            </a:r>
            <a:r>
              <a:rPr lang="en-US" sz="1800" dirty="0" err="1" smtClean="0"/>
              <a:t>users.add</a:t>
            </a:r>
            <a:r>
              <a:rPr lang="en-US" sz="1800" dirty="0" smtClean="0"/>
              <a:t>(u); }</a:t>
            </a:r>
          </a:p>
          <a:p>
            <a:pPr marL="0" indent="0">
              <a:buNone/>
            </a:pPr>
            <a:r>
              <a:rPr lang="en-US" sz="1800" dirty="0" smtClean="0"/>
              <a:t>         }</a:t>
            </a:r>
          </a:p>
          <a:p>
            <a:pPr marL="0" indent="0">
              <a:buNone/>
            </a:pPr>
            <a:r>
              <a:rPr lang="en-US" sz="1800" dirty="0" smtClean="0"/>
              <a:t>         public void </a:t>
            </a:r>
            <a:r>
              <a:rPr lang="en-US" sz="1800" dirty="0" err="1"/>
              <a:t>addQuery</a:t>
            </a:r>
            <a:r>
              <a:rPr lang="en-US" sz="1800" dirty="0"/>
              <a:t>(String q) </a:t>
            </a: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C00000"/>
                </a:solidFill>
              </a:rPr>
              <a:t>synchronized </a:t>
            </a:r>
            <a:r>
              <a:rPr lang="en-US" sz="1800" dirty="0" smtClean="0">
                <a:solidFill>
                  <a:srgbClr val="C00000"/>
                </a:solidFill>
              </a:rPr>
              <a:t>(queries) </a:t>
            </a:r>
            <a:r>
              <a:rPr lang="en-US" sz="1800" dirty="0" smtClean="0"/>
              <a:t>{ </a:t>
            </a:r>
            <a:r>
              <a:rPr lang="en-US" sz="1800" dirty="0" err="1" smtClean="0"/>
              <a:t>queries.add</a:t>
            </a:r>
            <a:r>
              <a:rPr lang="en-US" sz="1800" dirty="0" smtClean="0"/>
              <a:t>(q); }</a:t>
            </a:r>
          </a:p>
          <a:p>
            <a:pPr marL="0" indent="0">
              <a:buNone/>
            </a:pPr>
            <a:r>
              <a:rPr lang="en-US" sz="1800" dirty="0" smtClean="0"/>
              <a:t>         }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public </a:t>
            </a:r>
            <a:r>
              <a:rPr lang="en-US" sz="1800" dirty="0"/>
              <a:t>synchronized void </a:t>
            </a:r>
            <a:r>
              <a:rPr lang="en-US" sz="1800" dirty="0" err="1"/>
              <a:t>removeUser</a:t>
            </a:r>
            <a:r>
              <a:rPr lang="en-US" sz="1800" dirty="0"/>
              <a:t>(String u) {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	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C00000"/>
                </a:solidFill>
              </a:rPr>
              <a:t>synchronzied</a:t>
            </a:r>
            <a:r>
              <a:rPr lang="en-US" sz="1800" dirty="0">
                <a:solidFill>
                  <a:srgbClr val="C00000"/>
                </a:solidFill>
              </a:rPr>
              <a:t> (users) </a:t>
            </a:r>
            <a:r>
              <a:rPr lang="en-US" sz="1800" dirty="0"/>
              <a:t>{ </a:t>
            </a:r>
            <a:r>
              <a:rPr lang="en-US" sz="1800" dirty="0" err="1" smtClean="0"/>
              <a:t>sers.remove</a:t>
            </a:r>
            <a:r>
              <a:rPr lang="en-US" sz="1800" dirty="0" smtClean="0"/>
              <a:t>(u); }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}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3254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Stripping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Lock splitting can sometimes to extended to partition lock on a variable sized set of independent object, which is called lock stripping.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/>
              <a:t>ConcurrentHashMap</a:t>
            </a:r>
            <a:r>
              <a:rPr lang="en-US" dirty="0" smtClean="0"/>
              <a:t>, 16 locks</a:t>
            </a:r>
          </a:p>
        </p:txBody>
      </p:sp>
    </p:spTree>
    <p:extLst>
      <p:ext uri="{BB962C8B-B14F-4D97-AF65-F5344CB8AC3E}">
        <p14:creationId xmlns:p14="http://schemas.microsoft.com/office/powerpoint/2010/main" val="27739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 to Exclusive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forego the use of exclusive locks in favor of a more concurrency-friendly means of managing shared state</a:t>
            </a:r>
          </a:p>
          <a:p>
            <a:pPr lvl="1"/>
            <a:r>
              <a:rPr lang="en-US" dirty="0" smtClean="0"/>
              <a:t>Read-write locks: more than one reader can access the shared resource concurrently, but writers must acquire the lock exclusively</a:t>
            </a:r>
          </a:p>
          <a:p>
            <a:pPr lvl="1"/>
            <a:r>
              <a:rPr lang="en-US" dirty="0" smtClean="0"/>
              <a:t>Immutable objects</a:t>
            </a:r>
          </a:p>
          <a:p>
            <a:pPr lvl="1"/>
            <a:r>
              <a:rPr lang="en-US" dirty="0" smtClean="0"/>
              <a:t>Atomic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95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Exercise 4 (15 min)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StripedMap.java, assume that the objects in the buckets are independent. Complete method </a:t>
            </a:r>
            <a:r>
              <a:rPr lang="en-US" b="1" dirty="0" smtClean="0"/>
              <a:t>get(), </a:t>
            </a:r>
            <a:r>
              <a:rPr lang="en-US" b="1" dirty="0"/>
              <a:t>size</a:t>
            </a:r>
            <a:r>
              <a:rPr lang="en-US" b="1" dirty="0" smtClean="0"/>
              <a:t>()</a:t>
            </a:r>
            <a:r>
              <a:rPr lang="en-US" dirty="0" smtClean="0"/>
              <a:t> and </a:t>
            </a:r>
            <a:r>
              <a:rPr lang="en-US" b="1" dirty="0" smtClean="0"/>
              <a:t>clear()</a:t>
            </a:r>
            <a:r>
              <a:rPr lang="en-US" dirty="0" smtClean="0"/>
              <a:t> using the idea of lock stripping.</a:t>
            </a:r>
            <a:r>
              <a:rPr lang="en-US" dirty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5650468"/>
            <a:ext cx="64008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Click here for a sample program: StripedMapSolution.java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3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Non-blocking Synchronization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Week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1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Specify mechanism to divide work among </a:t>
            </a:r>
            <a:r>
              <a:rPr lang="en-US" dirty="0" smtClean="0"/>
              <a:t>cores </a:t>
            </a:r>
          </a:p>
          <a:p>
            <a:pPr lvl="1"/>
            <a:r>
              <a:rPr lang="en-US" dirty="0" smtClean="0"/>
              <a:t>We may want to balance the amount of work for each core </a:t>
            </a:r>
          </a:p>
          <a:p>
            <a:pPr lvl="1"/>
            <a:r>
              <a:rPr lang="en-US" dirty="0" smtClean="0"/>
              <a:t>and reduce communication between the threads</a:t>
            </a:r>
          </a:p>
          <a:p>
            <a:r>
              <a:rPr lang="en-US" dirty="0"/>
              <a:t>Structured approaches usually work well </a:t>
            </a:r>
            <a:endParaRPr lang="en-US" dirty="0" smtClean="0"/>
          </a:p>
          <a:p>
            <a:pPr lvl="1"/>
            <a:r>
              <a:rPr lang="en-US" dirty="0" smtClean="0"/>
              <a:t>Code </a:t>
            </a:r>
            <a:r>
              <a:rPr lang="en-US" dirty="0"/>
              <a:t>inspection or understanding of application </a:t>
            </a:r>
          </a:p>
          <a:p>
            <a:pPr lvl="1"/>
            <a:r>
              <a:rPr lang="en-US" dirty="0" smtClean="0"/>
              <a:t>Apply Well-known </a:t>
            </a:r>
            <a:r>
              <a:rPr lang="en-US" dirty="0"/>
              <a:t>design patterns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9153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 of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ratio of scheduling overhead to useful work can be quite high when the lock is frequently contended – due to context switch and scheduling delays.</a:t>
            </a:r>
          </a:p>
          <a:p>
            <a:r>
              <a:rPr lang="en-US" dirty="0" smtClean="0"/>
              <a:t>A thread with the lock may be delayed (due to a page fault, scheduling delay, etc.). </a:t>
            </a:r>
          </a:p>
          <a:p>
            <a:r>
              <a:rPr lang="en-US" dirty="0" smtClean="0"/>
              <a:t>Locking is simply a heavyweight mechanism for simple operations like </a:t>
            </a:r>
            <a:r>
              <a:rPr lang="en-US" i="1" dirty="0" smtClean="0"/>
              <a:t>count++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36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7800" y="3200400"/>
            <a:ext cx="6096000" cy="4572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Can we get rid of locks?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487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Reality is Messy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12672" y="164907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Programs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12672" y="279207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Bytecode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20555" y="393507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JVM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1913146" y="2220570"/>
            <a:ext cx="59909" cy="495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1913146" y="3381518"/>
            <a:ext cx="59909" cy="4773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90600" y="5215217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Machine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1899745" y="4563720"/>
            <a:ext cx="86710" cy="495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17672" y="271587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are the atomic steps? For example, how many steps are “</a:t>
            </a:r>
            <a:r>
              <a:rPr lang="en-US" dirty="0" err="1" smtClean="0"/>
              <a:t>i</a:t>
            </a:r>
            <a:r>
              <a:rPr lang="en-US" dirty="0" smtClean="0"/>
              <a:t>++”?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17672" y="3706470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are the order of execution? Given “</a:t>
            </a:r>
            <a:r>
              <a:rPr lang="en-US" dirty="0" err="1" smtClean="0"/>
              <a:t>i</a:t>
            </a:r>
            <a:r>
              <a:rPr lang="en-US" dirty="0" smtClean="0"/>
              <a:t>++; j++; </a:t>
            </a:r>
            <a:r>
              <a:rPr lang="en-US" dirty="0" err="1" smtClean="0"/>
              <a:t>i</a:t>
            </a:r>
            <a:r>
              <a:rPr lang="en-US" dirty="0" smtClean="0"/>
              <a:t>++”, can we switch the last two statements?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56173" y="5144869"/>
            <a:ext cx="4098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are the variable values stored? Cache, heap memory, stack memory.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4600" y="1649070"/>
            <a:ext cx="190500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What if we know what are the atomic steps?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Support for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Processors designed for multiprocessor operation provide special instructions for managing concurrent access to shared variables, for example: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ompare-and-swap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oad-linked/store-conditional </a:t>
            </a:r>
          </a:p>
          <a:p>
            <a:r>
              <a:rPr lang="en-US" dirty="0" smtClean="0"/>
              <a:t>OSs and JVMs use these instructions to implement locks and concurrent data structures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82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and Swap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 has three operands </a:t>
            </a:r>
          </a:p>
          <a:p>
            <a:pPr lvl="1"/>
            <a:r>
              <a:rPr lang="en-US" dirty="0" smtClean="0"/>
              <a:t>a memory location V, </a:t>
            </a:r>
          </a:p>
          <a:p>
            <a:pPr lvl="1"/>
            <a:r>
              <a:rPr lang="en-US" dirty="0" smtClean="0"/>
              <a:t>the expected old value A, </a:t>
            </a:r>
          </a:p>
          <a:p>
            <a:pPr lvl="1"/>
            <a:r>
              <a:rPr lang="en-US" dirty="0" smtClean="0"/>
              <a:t>and the new value B.</a:t>
            </a:r>
          </a:p>
          <a:p>
            <a:r>
              <a:rPr lang="en-US" dirty="0" smtClean="0"/>
              <a:t>CAS updates V to the new value B, but only if the value in V matches the expected old value A; otherwise, it does nothing. In either case, it returns the value currently in V.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5955268"/>
            <a:ext cx="500874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Click here for a sample program: SimulatedCAS.java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2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Non-blocking 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46237"/>
            <a:ext cx="62484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i="1" dirty="0"/>
              <a:t>public class </a:t>
            </a:r>
            <a:r>
              <a:rPr lang="en-US" i="1" dirty="0" err="1"/>
              <a:t>CasCounter</a:t>
            </a:r>
            <a:r>
              <a:rPr lang="en-US" i="1" dirty="0"/>
              <a:t> {</a:t>
            </a:r>
          </a:p>
          <a:p>
            <a:pPr marL="0" indent="0">
              <a:buNone/>
            </a:pPr>
            <a:r>
              <a:rPr lang="en-US" i="1" dirty="0"/>
              <a:t>    private </a:t>
            </a:r>
            <a:r>
              <a:rPr lang="en-US" i="1" dirty="0" err="1"/>
              <a:t>SimulatedCAS</a:t>
            </a:r>
            <a:r>
              <a:rPr lang="en-US" i="1" dirty="0"/>
              <a:t> value;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    public </a:t>
            </a: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getValue</a:t>
            </a:r>
            <a:r>
              <a:rPr lang="en-US" i="1" dirty="0"/>
              <a:t>() {</a:t>
            </a:r>
          </a:p>
          <a:p>
            <a:pPr marL="0" indent="0">
              <a:buNone/>
            </a:pPr>
            <a:r>
              <a:rPr lang="en-US" i="1" dirty="0"/>
              <a:t>        return </a:t>
            </a:r>
            <a:r>
              <a:rPr lang="en-US" i="1" dirty="0" err="1"/>
              <a:t>value.get</a:t>
            </a:r>
            <a:r>
              <a:rPr lang="en-US" i="1" dirty="0"/>
              <a:t>();</a:t>
            </a:r>
          </a:p>
          <a:p>
            <a:pPr marL="0" indent="0">
              <a:buNone/>
            </a:pPr>
            <a:r>
              <a:rPr lang="en-US" i="1" dirty="0"/>
              <a:t>    }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    public </a:t>
            </a:r>
            <a:r>
              <a:rPr lang="en-US" i="1" dirty="0" err="1"/>
              <a:t>int</a:t>
            </a:r>
            <a:r>
              <a:rPr lang="en-US" i="1" dirty="0"/>
              <a:t> increment() {</a:t>
            </a:r>
          </a:p>
          <a:p>
            <a:pPr marL="0" indent="0">
              <a:buNone/>
            </a:pPr>
            <a:r>
              <a:rPr lang="en-US" i="1" dirty="0"/>
              <a:t>        </a:t>
            </a:r>
            <a:r>
              <a:rPr lang="en-US" i="1" dirty="0" err="1"/>
              <a:t>int</a:t>
            </a:r>
            <a:r>
              <a:rPr lang="en-US" i="1" dirty="0"/>
              <a:t> v;</a:t>
            </a:r>
          </a:p>
          <a:p>
            <a:pPr marL="0" indent="0">
              <a:buNone/>
            </a:pPr>
            <a:r>
              <a:rPr lang="en-US" i="1" dirty="0"/>
              <a:t>        do {</a:t>
            </a:r>
          </a:p>
          <a:p>
            <a:pPr marL="0" indent="0">
              <a:buNone/>
            </a:pPr>
            <a:r>
              <a:rPr lang="en-US" i="1" dirty="0"/>
              <a:t>            v = </a:t>
            </a:r>
            <a:r>
              <a:rPr lang="en-US" i="1" dirty="0" err="1"/>
              <a:t>value.get</a:t>
            </a:r>
            <a:r>
              <a:rPr lang="en-US" i="1" dirty="0"/>
              <a:t>();</a:t>
            </a:r>
          </a:p>
          <a:p>
            <a:pPr marL="0" indent="0">
              <a:buNone/>
            </a:pPr>
            <a:r>
              <a:rPr lang="en-US" i="1" dirty="0"/>
              <a:t>        } while (v != </a:t>
            </a:r>
            <a:r>
              <a:rPr lang="en-US" i="1" dirty="0" err="1"/>
              <a:t>value.compareAndSwap</a:t>
            </a:r>
            <a:r>
              <a:rPr lang="en-US" i="1" dirty="0"/>
              <a:t>(v, v + 1));</a:t>
            </a:r>
          </a:p>
          <a:p>
            <a:pPr marL="0" indent="0">
              <a:buNone/>
            </a:pPr>
            <a:r>
              <a:rPr lang="en-US" i="1" dirty="0"/>
              <a:t>        return v + 1;</a:t>
            </a:r>
          </a:p>
          <a:p>
            <a:pPr marL="0" indent="0">
              <a:buNone/>
            </a:pPr>
            <a:r>
              <a:rPr lang="en-US" i="1" dirty="0"/>
              <a:t>    }</a:t>
            </a:r>
          </a:p>
          <a:p>
            <a:pPr marL="0" indent="0">
              <a:buNone/>
            </a:pPr>
            <a:r>
              <a:rPr lang="en-US" i="1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33800" y="2743200"/>
            <a:ext cx="4536883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Is it thread-safe? </a:t>
            </a:r>
          </a:p>
          <a:p>
            <a:r>
              <a:rPr lang="en-US" dirty="0" smtClean="0"/>
              <a:t>Is it more efficient than a lock-based counter? </a:t>
            </a:r>
          </a:p>
          <a:p>
            <a:r>
              <a:rPr lang="en-US" dirty="0" smtClean="0"/>
              <a:t>Any potential problem?</a:t>
            </a:r>
          </a:p>
          <a:p>
            <a:endParaRPr lang="en-US" dirty="0"/>
          </a:p>
          <a:p>
            <a:r>
              <a:rPr lang="en-US" dirty="0" smtClean="0"/>
              <a:t>CAS is used to implement </a:t>
            </a:r>
            <a:r>
              <a:rPr lang="en-US" dirty="0" err="1" smtClean="0"/>
              <a:t>AtomicXxx</a:t>
            </a:r>
            <a:r>
              <a:rPr lang="en-US" dirty="0" smtClean="0"/>
              <a:t> in Java</a:t>
            </a:r>
          </a:p>
        </p:txBody>
      </p:sp>
    </p:spTree>
    <p:extLst>
      <p:ext uri="{BB962C8B-B14F-4D97-AF65-F5344CB8AC3E}">
        <p14:creationId xmlns:p14="http://schemas.microsoft.com/office/powerpoint/2010/main" val="360435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Exercise 5 (10 min)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CasCounterTest.java, design and implement a performance test to compare the CAS-based counter (using </a:t>
            </a:r>
            <a:r>
              <a:rPr lang="en-US" dirty="0" err="1" smtClean="0"/>
              <a:t>AtomicInteger</a:t>
            </a:r>
            <a:r>
              <a:rPr lang="en-US" dirty="0" smtClean="0"/>
              <a:t>) and lock-based counter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18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 is supported in atomic variable classes (12 in </a:t>
            </a:r>
            <a:r>
              <a:rPr lang="en-US" dirty="0" err="1" smtClean="0"/>
              <a:t>java.util.concurrent.atomic</a:t>
            </a:r>
            <a:r>
              <a:rPr lang="en-US" dirty="0" smtClean="0"/>
              <a:t>), which are used, to implement most of the classes in </a:t>
            </a:r>
            <a:r>
              <a:rPr lang="en-US" dirty="0" err="1" smtClean="0"/>
              <a:t>java.util.concurrent</a:t>
            </a:r>
            <a:endParaRPr lang="en-US" dirty="0" smtClean="0"/>
          </a:p>
          <a:p>
            <a:pPr lvl="1"/>
            <a:r>
              <a:rPr lang="en-US" dirty="0" err="1" smtClean="0"/>
              <a:t>AtomicInteger</a:t>
            </a:r>
            <a:r>
              <a:rPr lang="en-US" dirty="0" smtClean="0"/>
              <a:t>, </a:t>
            </a:r>
            <a:r>
              <a:rPr lang="en-US" dirty="0" err="1" smtClean="0"/>
              <a:t>AtomicBoolean</a:t>
            </a:r>
            <a:r>
              <a:rPr lang="en-US" dirty="0" smtClean="0"/>
              <a:t>, </a:t>
            </a:r>
            <a:r>
              <a:rPr lang="en-US" dirty="0" err="1" smtClean="0"/>
              <a:t>AtomicReference</a:t>
            </a:r>
            <a:r>
              <a:rPr lang="en-US" dirty="0" smtClean="0"/>
              <a:t>, etc.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54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Non-blocking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algorithm is called non-blocking if failure or suspension of any thread cannot cause failure or suspension of another thread;</a:t>
            </a:r>
          </a:p>
          <a:p>
            <a:r>
              <a:rPr lang="en-US" dirty="0" smtClean="0"/>
              <a:t>Non-blocking algorithms are immune to deadlock (though, in unlikely scenarios, may exhibit </a:t>
            </a:r>
            <a:r>
              <a:rPr lang="en-US" dirty="0" err="1" smtClean="0"/>
              <a:t>livelock</a:t>
            </a:r>
            <a:r>
              <a:rPr lang="en-US" dirty="0" smtClean="0"/>
              <a:t> or starvation)</a:t>
            </a:r>
          </a:p>
          <a:p>
            <a:r>
              <a:rPr lang="en-US" dirty="0" smtClean="0"/>
              <a:t>Non-blocking algorithms are known for </a:t>
            </a:r>
          </a:p>
          <a:p>
            <a:pPr lvl="1"/>
            <a:r>
              <a:rPr lang="en-US" dirty="0"/>
              <a:t>Stacks (</a:t>
            </a:r>
            <a:r>
              <a:rPr lang="en-US" dirty="0" err="1" smtClean="0"/>
              <a:t>Treiber’s</a:t>
            </a:r>
            <a:r>
              <a:rPr lang="en-US" dirty="0" smtClean="0"/>
              <a:t>), queues, hash tables,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58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1: Atomic Range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3962400"/>
            <a:ext cx="538493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Click here for a sample program: CasNumberRange.java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34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Orchestration and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Figure out what kind of communication is needed between each pair of threads</a:t>
            </a:r>
          </a:p>
          <a:p>
            <a:pPr lvl="1"/>
            <a:r>
              <a:rPr lang="en-US" dirty="0" smtClean="0"/>
              <a:t>Less communication is better: preserve locality of data</a:t>
            </a:r>
          </a:p>
          <a:p>
            <a:r>
              <a:rPr lang="en-US" dirty="0" smtClean="0"/>
              <a:t>Schedule the threads to satisfy tasks dependences</a:t>
            </a:r>
          </a:p>
          <a:p>
            <a:r>
              <a:rPr lang="en-US" dirty="0" smtClean="0"/>
              <a:t>Use Executor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05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Non-blocking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Considerably more complicated than their lock-based equivalent</a:t>
            </a:r>
          </a:p>
          <a:p>
            <a:r>
              <a:rPr lang="en-US" dirty="0" smtClean="0"/>
              <a:t>The key is figuring out how to limit the scope of atomic changes to a single variable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5410200"/>
            <a:ext cx="525708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Click here for a sample program: </a:t>
            </a:r>
            <a:r>
              <a:rPr lang="en-US" dirty="0"/>
              <a:t>ConcurrentStack</a:t>
            </a:r>
            <a:r>
              <a:rPr lang="en-US" dirty="0" smtClean="0"/>
              <a:t>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71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3: Non-blocking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called Michael-Scott non-blocking linked-queue algorithm</a:t>
            </a:r>
          </a:p>
          <a:p>
            <a:r>
              <a:rPr lang="en-US" dirty="0" smtClean="0"/>
              <a:t>Queue insertion: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030435"/>
            <a:ext cx="2721426" cy="95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://codeidol.com/img/java-concurrency/15fig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944835"/>
            <a:ext cx="3441292" cy="92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odeidol.com/img/java-concurrency/15fig0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5079485"/>
            <a:ext cx="3495675" cy="94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endCxn id="1028" idx="0"/>
          </p:cNvCxnSpPr>
          <p:nvPr/>
        </p:nvCxnSpPr>
        <p:spPr>
          <a:xfrm flipH="1">
            <a:off x="2863646" y="3506684"/>
            <a:ext cx="1860754" cy="4381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028" idx="2"/>
            <a:endCxn id="1030" idx="1"/>
          </p:cNvCxnSpPr>
          <p:nvPr/>
        </p:nvCxnSpPr>
        <p:spPr>
          <a:xfrm>
            <a:off x="2863646" y="4872668"/>
            <a:ext cx="1632154" cy="6769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12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3: Non-blocking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33033"/>
            <a:ext cx="8229600" cy="169313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Observation: if the queue is in the normal state, </a:t>
            </a:r>
            <a:r>
              <a:rPr lang="en-US" dirty="0" err="1" smtClean="0"/>
              <a:t>tail.next</a:t>
            </a:r>
            <a:r>
              <a:rPr lang="en-US" dirty="0" smtClean="0"/>
              <a:t> is null.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5715000"/>
            <a:ext cx="494500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Click here for a sample program: LinkedQueue.java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354035"/>
            <a:ext cx="2721426" cy="95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://codeidol.com/img/java-concurrency/15fig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68435"/>
            <a:ext cx="3441292" cy="92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odeidol.com/img/java-concurrency/15fig0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403085"/>
            <a:ext cx="3495675" cy="94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endCxn id="1028" idx="0"/>
          </p:cNvCxnSpPr>
          <p:nvPr/>
        </p:nvCxnSpPr>
        <p:spPr>
          <a:xfrm flipH="1">
            <a:off x="2863646" y="1830284"/>
            <a:ext cx="1860754" cy="4381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028" idx="2"/>
            <a:endCxn id="1030" idx="1"/>
          </p:cNvCxnSpPr>
          <p:nvPr/>
        </p:nvCxnSpPr>
        <p:spPr>
          <a:xfrm>
            <a:off x="2863646" y="3196268"/>
            <a:ext cx="1632154" cy="6769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086600" y="1524000"/>
            <a:ext cx="139615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normal state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86599" y="3218419"/>
            <a:ext cx="139615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normal state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3350089"/>
            <a:ext cx="191270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Intermediate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81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7800" y="3200400"/>
            <a:ext cx="6096000" cy="4572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How do we prove that the algorithm is correct?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341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152400"/>
            <a:ext cx="622452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while (true) {</a:t>
            </a:r>
          </a:p>
          <a:p>
            <a:r>
              <a:rPr lang="en-US" dirty="0" smtClean="0"/>
              <a:t>1.            </a:t>
            </a:r>
            <a:r>
              <a:rPr lang="en-US" dirty="0"/>
              <a:t>Node&lt;E&gt; </a:t>
            </a:r>
            <a:r>
              <a:rPr lang="en-US" dirty="0" err="1"/>
              <a:t>curTail</a:t>
            </a:r>
            <a:r>
              <a:rPr lang="en-US" dirty="0"/>
              <a:t> = </a:t>
            </a:r>
            <a:r>
              <a:rPr lang="en-US" dirty="0" err="1"/>
              <a:t>tail.get</a:t>
            </a:r>
            <a:r>
              <a:rPr lang="en-US" dirty="0"/>
              <a:t>();</a:t>
            </a:r>
          </a:p>
          <a:p>
            <a:r>
              <a:rPr lang="en-US" dirty="0" smtClean="0"/>
              <a:t>2.            </a:t>
            </a:r>
            <a:r>
              <a:rPr lang="en-US" dirty="0"/>
              <a:t>Node&lt;E&gt; </a:t>
            </a:r>
            <a:r>
              <a:rPr lang="en-US" dirty="0" err="1"/>
              <a:t>tailNext</a:t>
            </a:r>
            <a:r>
              <a:rPr lang="en-US" dirty="0"/>
              <a:t> = </a:t>
            </a:r>
            <a:r>
              <a:rPr lang="en-US" dirty="0" err="1"/>
              <a:t>curTail.next.get</a:t>
            </a:r>
            <a:r>
              <a:rPr lang="en-US" dirty="0"/>
              <a:t>();</a:t>
            </a:r>
          </a:p>
          <a:p>
            <a:r>
              <a:rPr lang="en-US" dirty="0" smtClean="0"/>
              <a:t>3.            </a:t>
            </a:r>
            <a:r>
              <a:rPr lang="en-US" b="1" dirty="0"/>
              <a:t>if (</a:t>
            </a:r>
            <a:r>
              <a:rPr lang="en-US" b="1" dirty="0" err="1"/>
              <a:t>curTail</a:t>
            </a:r>
            <a:r>
              <a:rPr lang="en-US" b="1" dirty="0"/>
              <a:t> == </a:t>
            </a:r>
            <a:r>
              <a:rPr lang="en-US" b="1" dirty="0" err="1"/>
              <a:t>tail.get</a:t>
            </a:r>
            <a:r>
              <a:rPr lang="en-US" b="1" dirty="0"/>
              <a:t>()) </a:t>
            </a:r>
            <a:r>
              <a:rPr lang="en-US" b="1" dirty="0" smtClean="0"/>
              <a:t>{</a:t>
            </a:r>
          </a:p>
          <a:p>
            <a:r>
              <a:rPr lang="en-US" b="1" dirty="0" smtClean="0"/>
              <a:t>4.</a:t>
            </a:r>
            <a:r>
              <a:rPr lang="en-US" b="1" dirty="0"/>
              <a:t>	</a:t>
            </a:r>
            <a:r>
              <a:rPr lang="en-US" b="1" dirty="0" smtClean="0"/>
              <a:t>   if </a:t>
            </a:r>
            <a:r>
              <a:rPr lang="en-US" b="1" dirty="0"/>
              <a:t>(</a:t>
            </a:r>
            <a:r>
              <a:rPr lang="en-US" b="1" dirty="0" err="1"/>
              <a:t>tailNext</a:t>
            </a:r>
            <a:r>
              <a:rPr lang="en-US" b="1" dirty="0"/>
              <a:t> != null) </a:t>
            </a:r>
            <a:r>
              <a:rPr lang="en-US" b="1" dirty="0" smtClean="0"/>
              <a:t>{</a:t>
            </a:r>
            <a:endParaRPr lang="en-US" b="1" dirty="0"/>
          </a:p>
          <a:p>
            <a:r>
              <a:rPr lang="en-US" dirty="0" smtClean="0"/>
              <a:t>5.                    </a:t>
            </a:r>
            <a:r>
              <a:rPr lang="en-US" dirty="0" err="1"/>
              <a:t>tail.compareAndSet</a:t>
            </a:r>
            <a:r>
              <a:rPr lang="en-US" dirty="0"/>
              <a:t>(</a:t>
            </a:r>
            <a:r>
              <a:rPr lang="en-US" dirty="0" err="1"/>
              <a:t>curTail</a:t>
            </a:r>
            <a:r>
              <a:rPr lang="en-US" dirty="0"/>
              <a:t>, </a:t>
            </a:r>
            <a:r>
              <a:rPr lang="en-US" dirty="0" err="1"/>
              <a:t>tailNext</a:t>
            </a:r>
            <a:r>
              <a:rPr lang="en-US" dirty="0"/>
              <a:t>);   </a:t>
            </a:r>
          </a:p>
          <a:p>
            <a:r>
              <a:rPr lang="en-US" dirty="0" smtClean="0"/>
              <a:t>6.                 } </a:t>
            </a:r>
            <a:r>
              <a:rPr lang="en-US" b="1" dirty="0"/>
              <a:t>else {</a:t>
            </a:r>
          </a:p>
          <a:p>
            <a:r>
              <a:rPr lang="en-US" b="1" dirty="0" smtClean="0"/>
              <a:t>7.	      if </a:t>
            </a:r>
            <a:r>
              <a:rPr lang="en-US" b="1" dirty="0"/>
              <a:t>(</a:t>
            </a:r>
            <a:r>
              <a:rPr lang="en-US" b="1" dirty="0" err="1"/>
              <a:t>curTail.next.compareAndSet</a:t>
            </a:r>
            <a:r>
              <a:rPr lang="en-US" b="1" dirty="0"/>
              <a:t>(null, </a:t>
            </a:r>
            <a:r>
              <a:rPr lang="en-US" b="1" dirty="0" err="1"/>
              <a:t>newNode</a:t>
            </a:r>
            <a:r>
              <a:rPr lang="en-US" b="1" dirty="0"/>
              <a:t>)) { </a:t>
            </a:r>
          </a:p>
          <a:p>
            <a:r>
              <a:rPr lang="en-US" dirty="0" smtClean="0"/>
              <a:t>8.	           </a:t>
            </a:r>
            <a:r>
              <a:rPr lang="en-US" dirty="0" err="1" smtClean="0"/>
              <a:t>tail.compareAndSet</a:t>
            </a:r>
            <a:r>
              <a:rPr lang="en-US" dirty="0" smtClean="0"/>
              <a:t>(</a:t>
            </a:r>
            <a:r>
              <a:rPr lang="en-US" dirty="0" err="1" smtClean="0"/>
              <a:t>curTail</a:t>
            </a:r>
            <a:r>
              <a:rPr lang="en-US" dirty="0"/>
              <a:t>, </a:t>
            </a:r>
            <a:r>
              <a:rPr lang="en-US" dirty="0" err="1"/>
              <a:t>newNode</a:t>
            </a:r>
            <a:r>
              <a:rPr lang="en-US" dirty="0"/>
              <a:t>);        </a:t>
            </a:r>
          </a:p>
          <a:p>
            <a:r>
              <a:rPr lang="en-US" dirty="0" smtClean="0"/>
              <a:t>9.                         </a:t>
            </a:r>
            <a:r>
              <a:rPr lang="en-US" b="1" dirty="0" smtClean="0"/>
              <a:t>return </a:t>
            </a:r>
            <a:r>
              <a:rPr lang="en-US" b="1" dirty="0"/>
              <a:t>true;</a:t>
            </a:r>
          </a:p>
          <a:p>
            <a:r>
              <a:rPr lang="en-US" dirty="0" smtClean="0"/>
              <a:t>0.                    }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               }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          }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086600" y="533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086600" y="1066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4"/>
            <a:endCxn id="5" idx="0"/>
          </p:cNvCxnSpPr>
          <p:nvPr/>
        </p:nvCxnSpPr>
        <p:spPr>
          <a:xfrm>
            <a:off x="7200900" y="762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090194" y="1676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4"/>
            <a:endCxn id="8" idx="0"/>
          </p:cNvCxnSpPr>
          <p:nvPr/>
        </p:nvCxnSpPr>
        <p:spPr>
          <a:xfrm>
            <a:off x="7200900" y="1295400"/>
            <a:ext cx="3594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086600" y="2209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4"/>
            <a:endCxn id="11" idx="0"/>
          </p:cNvCxnSpPr>
          <p:nvPr/>
        </p:nvCxnSpPr>
        <p:spPr>
          <a:xfrm flipH="1">
            <a:off x="7200900" y="1905000"/>
            <a:ext cx="3594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086600" y="2819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086600" y="3429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4"/>
            <a:endCxn id="15" idx="0"/>
          </p:cNvCxnSpPr>
          <p:nvPr/>
        </p:nvCxnSpPr>
        <p:spPr>
          <a:xfrm>
            <a:off x="7200900" y="3048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090194" y="4038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4"/>
            <a:endCxn id="17" idx="0"/>
          </p:cNvCxnSpPr>
          <p:nvPr/>
        </p:nvCxnSpPr>
        <p:spPr>
          <a:xfrm>
            <a:off x="7200900" y="3657600"/>
            <a:ext cx="3594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086600" y="4648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4"/>
            <a:endCxn id="19" idx="0"/>
          </p:cNvCxnSpPr>
          <p:nvPr/>
        </p:nvCxnSpPr>
        <p:spPr>
          <a:xfrm flipH="1">
            <a:off x="7200900" y="4267200"/>
            <a:ext cx="3594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4"/>
            <a:endCxn id="14" idx="0"/>
          </p:cNvCxnSpPr>
          <p:nvPr/>
        </p:nvCxnSpPr>
        <p:spPr>
          <a:xfrm>
            <a:off x="7200900" y="2438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86600" y="5257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9" idx="4"/>
            <a:endCxn id="24" idx="0"/>
          </p:cNvCxnSpPr>
          <p:nvPr/>
        </p:nvCxnSpPr>
        <p:spPr>
          <a:xfrm>
            <a:off x="7200900" y="4876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090194" y="5867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4" idx="4"/>
            <a:endCxn id="26" idx="0"/>
          </p:cNvCxnSpPr>
          <p:nvPr/>
        </p:nvCxnSpPr>
        <p:spPr>
          <a:xfrm>
            <a:off x="7200900" y="5486400"/>
            <a:ext cx="3594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4" idx="2"/>
          </p:cNvCxnSpPr>
          <p:nvPr/>
        </p:nvCxnSpPr>
        <p:spPr>
          <a:xfrm>
            <a:off x="6248400" y="6477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8" idx="6"/>
            <a:endCxn id="26" idx="6"/>
          </p:cNvCxnSpPr>
          <p:nvPr/>
        </p:nvCxnSpPr>
        <p:spPr>
          <a:xfrm>
            <a:off x="7318794" y="1790700"/>
            <a:ext cx="12700" cy="4191000"/>
          </a:xfrm>
          <a:prstGeom prst="bentConnector3">
            <a:avLst>
              <a:gd name="adj1" fmla="val 69622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1" idx="6"/>
            <a:endCxn id="17" idx="6"/>
          </p:cNvCxnSpPr>
          <p:nvPr/>
        </p:nvCxnSpPr>
        <p:spPr>
          <a:xfrm>
            <a:off x="7315200" y="2324100"/>
            <a:ext cx="3594" cy="1828800"/>
          </a:xfrm>
          <a:prstGeom prst="bentConnector3">
            <a:avLst>
              <a:gd name="adj1" fmla="val 175016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4" idx="2"/>
            <a:endCxn id="26" idx="2"/>
          </p:cNvCxnSpPr>
          <p:nvPr/>
        </p:nvCxnSpPr>
        <p:spPr>
          <a:xfrm rot="10800000" flipH="1" flipV="1">
            <a:off x="7086600" y="2933700"/>
            <a:ext cx="3594" cy="3048000"/>
          </a:xfrm>
          <a:prstGeom prst="bentConnector3">
            <a:avLst>
              <a:gd name="adj1" fmla="val -1812170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7" idx="2"/>
            <a:endCxn id="26" idx="2"/>
          </p:cNvCxnSpPr>
          <p:nvPr/>
        </p:nvCxnSpPr>
        <p:spPr>
          <a:xfrm rot="10800000" flipV="1">
            <a:off x="7090194" y="4152900"/>
            <a:ext cx="12700" cy="1828800"/>
          </a:xfrm>
          <a:prstGeom prst="bentConnector3">
            <a:avLst>
              <a:gd name="adj1" fmla="val 329433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6" idx="4"/>
            <a:endCxn id="4" idx="6"/>
          </p:cNvCxnSpPr>
          <p:nvPr/>
        </p:nvCxnSpPr>
        <p:spPr>
          <a:xfrm rot="5400000" flipH="1" flipV="1">
            <a:off x="4535697" y="3316497"/>
            <a:ext cx="5448300" cy="110706"/>
          </a:xfrm>
          <a:prstGeom prst="bentConnector4">
            <a:avLst>
              <a:gd name="adj1" fmla="val -4196"/>
              <a:gd name="adj2" fmla="val 115129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4" idx="2"/>
          </p:cNvCxnSpPr>
          <p:nvPr/>
        </p:nvCxnSpPr>
        <p:spPr>
          <a:xfrm flipH="1">
            <a:off x="6096000" y="53721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79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28800" y="76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28800" y="1295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4"/>
            <a:endCxn id="5" idx="0"/>
          </p:cNvCxnSpPr>
          <p:nvPr/>
        </p:nvCxnSpPr>
        <p:spPr>
          <a:xfrm>
            <a:off x="1943100" y="990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832394" y="1905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4"/>
            <a:endCxn id="8" idx="0"/>
          </p:cNvCxnSpPr>
          <p:nvPr/>
        </p:nvCxnSpPr>
        <p:spPr>
          <a:xfrm>
            <a:off x="1943100" y="1524000"/>
            <a:ext cx="3594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8288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4"/>
            <a:endCxn id="11" idx="0"/>
          </p:cNvCxnSpPr>
          <p:nvPr/>
        </p:nvCxnSpPr>
        <p:spPr>
          <a:xfrm flipH="1">
            <a:off x="1943100" y="2133600"/>
            <a:ext cx="3594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828800" y="3048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828800" y="3657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4"/>
            <a:endCxn id="15" idx="0"/>
          </p:cNvCxnSpPr>
          <p:nvPr/>
        </p:nvCxnSpPr>
        <p:spPr>
          <a:xfrm>
            <a:off x="1943100" y="3276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832394" y="4267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4"/>
            <a:endCxn id="17" idx="0"/>
          </p:cNvCxnSpPr>
          <p:nvPr/>
        </p:nvCxnSpPr>
        <p:spPr>
          <a:xfrm>
            <a:off x="1943100" y="3886200"/>
            <a:ext cx="3594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828800" y="4876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4"/>
            <a:endCxn id="19" idx="0"/>
          </p:cNvCxnSpPr>
          <p:nvPr/>
        </p:nvCxnSpPr>
        <p:spPr>
          <a:xfrm flipH="1">
            <a:off x="1943100" y="4495800"/>
            <a:ext cx="3594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4"/>
            <a:endCxn id="14" idx="0"/>
          </p:cNvCxnSpPr>
          <p:nvPr/>
        </p:nvCxnSpPr>
        <p:spPr>
          <a:xfrm>
            <a:off x="1943100" y="2667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28800" y="5486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9" idx="4"/>
            <a:endCxn id="24" idx="0"/>
          </p:cNvCxnSpPr>
          <p:nvPr/>
        </p:nvCxnSpPr>
        <p:spPr>
          <a:xfrm>
            <a:off x="1943100" y="5105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832394" y="6096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4" idx="4"/>
            <a:endCxn id="26" idx="0"/>
          </p:cNvCxnSpPr>
          <p:nvPr/>
        </p:nvCxnSpPr>
        <p:spPr>
          <a:xfrm>
            <a:off x="1943100" y="5715000"/>
            <a:ext cx="3594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4" idx="2"/>
          </p:cNvCxnSpPr>
          <p:nvPr/>
        </p:nvCxnSpPr>
        <p:spPr>
          <a:xfrm>
            <a:off x="990600" y="8763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8" idx="6"/>
            <a:endCxn id="26" idx="6"/>
          </p:cNvCxnSpPr>
          <p:nvPr/>
        </p:nvCxnSpPr>
        <p:spPr>
          <a:xfrm>
            <a:off x="2060994" y="2019300"/>
            <a:ext cx="12700" cy="4191000"/>
          </a:xfrm>
          <a:prstGeom prst="bentConnector3">
            <a:avLst>
              <a:gd name="adj1" fmla="val 69622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1" idx="6"/>
            <a:endCxn id="17" idx="6"/>
          </p:cNvCxnSpPr>
          <p:nvPr/>
        </p:nvCxnSpPr>
        <p:spPr>
          <a:xfrm>
            <a:off x="2057400" y="2552700"/>
            <a:ext cx="3594" cy="1828800"/>
          </a:xfrm>
          <a:prstGeom prst="bentConnector3">
            <a:avLst>
              <a:gd name="adj1" fmla="val 175016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4" idx="2"/>
            <a:endCxn id="26" idx="2"/>
          </p:cNvCxnSpPr>
          <p:nvPr/>
        </p:nvCxnSpPr>
        <p:spPr>
          <a:xfrm rot="10800000" flipH="1" flipV="1">
            <a:off x="1828800" y="3162300"/>
            <a:ext cx="3594" cy="3048000"/>
          </a:xfrm>
          <a:prstGeom prst="bentConnector3">
            <a:avLst>
              <a:gd name="adj1" fmla="val -1812170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7" idx="2"/>
            <a:endCxn id="26" idx="2"/>
          </p:cNvCxnSpPr>
          <p:nvPr/>
        </p:nvCxnSpPr>
        <p:spPr>
          <a:xfrm rot="10800000" flipV="1">
            <a:off x="1832394" y="4381500"/>
            <a:ext cx="12700" cy="1828800"/>
          </a:xfrm>
          <a:prstGeom prst="bentConnector3">
            <a:avLst>
              <a:gd name="adj1" fmla="val 329433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6" idx="4"/>
            <a:endCxn id="4" idx="6"/>
          </p:cNvCxnSpPr>
          <p:nvPr/>
        </p:nvCxnSpPr>
        <p:spPr>
          <a:xfrm rot="5400000" flipH="1" flipV="1">
            <a:off x="-722103" y="3545097"/>
            <a:ext cx="5448300" cy="110706"/>
          </a:xfrm>
          <a:prstGeom prst="bentConnector4">
            <a:avLst>
              <a:gd name="adj1" fmla="val -4196"/>
              <a:gd name="adj2" fmla="val 115129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4" idx="2"/>
          </p:cNvCxnSpPr>
          <p:nvPr/>
        </p:nvCxnSpPr>
        <p:spPr>
          <a:xfrm flipH="1">
            <a:off x="838200" y="56007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308306" y="76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6308306" y="1295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9" idx="4"/>
            <a:endCxn id="30" idx="0"/>
          </p:cNvCxnSpPr>
          <p:nvPr/>
        </p:nvCxnSpPr>
        <p:spPr>
          <a:xfrm>
            <a:off x="6422606" y="990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311900" y="1905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0" idx="4"/>
            <a:endCxn id="33" idx="0"/>
          </p:cNvCxnSpPr>
          <p:nvPr/>
        </p:nvCxnSpPr>
        <p:spPr>
          <a:xfrm>
            <a:off x="6422606" y="1524000"/>
            <a:ext cx="3594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308306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3" idx="4"/>
            <a:endCxn id="36" idx="0"/>
          </p:cNvCxnSpPr>
          <p:nvPr/>
        </p:nvCxnSpPr>
        <p:spPr>
          <a:xfrm flipH="1">
            <a:off x="6422606" y="2133600"/>
            <a:ext cx="3594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08306" y="3048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308306" y="3657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39" idx="4"/>
            <a:endCxn id="41" idx="0"/>
          </p:cNvCxnSpPr>
          <p:nvPr/>
        </p:nvCxnSpPr>
        <p:spPr>
          <a:xfrm>
            <a:off x="6422606" y="3276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311900" y="4267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1" idx="4"/>
            <a:endCxn id="43" idx="0"/>
          </p:cNvCxnSpPr>
          <p:nvPr/>
        </p:nvCxnSpPr>
        <p:spPr>
          <a:xfrm>
            <a:off x="6422606" y="3886200"/>
            <a:ext cx="3594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6308306" y="4876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3" idx="4"/>
            <a:endCxn id="46" idx="0"/>
          </p:cNvCxnSpPr>
          <p:nvPr/>
        </p:nvCxnSpPr>
        <p:spPr>
          <a:xfrm flipH="1">
            <a:off x="6422606" y="4495800"/>
            <a:ext cx="3594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6" idx="4"/>
            <a:endCxn id="39" idx="0"/>
          </p:cNvCxnSpPr>
          <p:nvPr/>
        </p:nvCxnSpPr>
        <p:spPr>
          <a:xfrm>
            <a:off x="6422606" y="2667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308306" y="5486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46" idx="4"/>
            <a:endCxn id="50" idx="0"/>
          </p:cNvCxnSpPr>
          <p:nvPr/>
        </p:nvCxnSpPr>
        <p:spPr>
          <a:xfrm>
            <a:off x="6422606" y="5105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311900" y="6096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50" idx="4"/>
            <a:endCxn id="53" idx="0"/>
          </p:cNvCxnSpPr>
          <p:nvPr/>
        </p:nvCxnSpPr>
        <p:spPr>
          <a:xfrm>
            <a:off x="6422606" y="5715000"/>
            <a:ext cx="3594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29" idx="2"/>
          </p:cNvCxnSpPr>
          <p:nvPr/>
        </p:nvCxnSpPr>
        <p:spPr>
          <a:xfrm>
            <a:off x="5470106" y="8763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3" idx="6"/>
            <a:endCxn id="53" idx="6"/>
          </p:cNvCxnSpPr>
          <p:nvPr/>
        </p:nvCxnSpPr>
        <p:spPr>
          <a:xfrm>
            <a:off x="6540500" y="2019300"/>
            <a:ext cx="12700" cy="4191000"/>
          </a:xfrm>
          <a:prstGeom prst="bentConnector3">
            <a:avLst>
              <a:gd name="adj1" fmla="val 69622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6" idx="6"/>
            <a:endCxn id="43" idx="6"/>
          </p:cNvCxnSpPr>
          <p:nvPr/>
        </p:nvCxnSpPr>
        <p:spPr>
          <a:xfrm>
            <a:off x="6536906" y="2552700"/>
            <a:ext cx="3594" cy="1828800"/>
          </a:xfrm>
          <a:prstGeom prst="bentConnector3">
            <a:avLst>
              <a:gd name="adj1" fmla="val 175016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9" idx="2"/>
            <a:endCxn id="53" idx="2"/>
          </p:cNvCxnSpPr>
          <p:nvPr/>
        </p:nvCxnSpPr>
        <p:spPr>
          <a:xfrm rot="10800000" flipH="1" flipV="1">
            <a:off x="6308306" y="3162300"/>
            <a:ext cx="3594" cy="3048000"/>
          </a:xfrm>
          <a:prstGeom prst="bentConnector3">
            <a:avLst>
              <a:gd name="adj1" fmla="val -1812170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3" idx="2"/>
            <a:endCxn id="53" idx="2"/>
          </p:cNvCxnSpPr>
          <p:nvPr/>
        </p:nvCxnSpPr>
        <p:spPr>
          <a:xfrm rot="10800000" flipV="1">
            <a:off x="6311900" y="4381500"/>
            <a:ext cx="12700" cy="1828800"/>
          </a:xfrm>
          <a:prstGeom prst="bentConnector3">
            <a:avLst>
              <a:gd name="adj1" fmla="val 329433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3" idx="4"/>
            <a:endCxn id="29" idx="6"/>
          </p:cNvCxnSpPr>
          <p:nvPr/>
        </p:nvCxnSpPr>
        <p:spPr>
          <a:xfrm rot="5400000" flipH="1" flipV="1">
            <a:off x="3757403" y="3545097"/>
            <a:ext cx="5448300" cy="110706"/>
          </a:xfrm>
          <a:prstGeom prst="bentConnector4">
            <a:avLst>
              <a:gd name="adj1" fmla="val -4196"/>
              <a:gd name="adj2" fmla="val 115129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0" idx="2"/>
          </p:cNvCxnSpPr>
          <p:nvPr/>
        </p:nvCxnSpPr>
        <p:spPr>
          <a:xfrm flipH="1">
            <a:off x="5317706" y="56007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447800" y="304800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920589" y="304800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52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Exercise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ABA problem: A CAS effectively asks “Is the value of V still A?” and proceeds with the update if so. What if we really want to ask “Has the value of V changed since I last observed it to be A”. Modify </a:t>
            </a:r>
            <a:r>
              <a:rPr lang="en-US" altLang="zh-CN" dirty="0" smtClean="0"/>
              <a:t>NonblockingCounter.java</a:t>
            </a:r>
            <a:r>
              <a:rPr lang="en-US" dirty="0" smtClean="0"/>
              <a:t> to full-fill the requirement. </a:t>
            </a:r>
          </a:p>
          <a:p>
            <a:r>
              <a:rPr lang="en-US" dirty="0" smtClean="0"/>
              <a:t>Hint: use </a:t>
            </a:r>
            <a:r>
              <a:rPr lang="en-US" dirty="0" err="1" smtClean="0"/>
              <a:t>AtomicStampedReference</a:t>
            </a:r>
            <a:r>
              <a:rPr lang="en-US" dirty="0" smtClean="0"/>
              <a:t> to help.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71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Atomic variables and non-blocking algorithms are the best</a:t>
            </a:r>
          </a:p>
          <a:p>
            <a:r>
              <a:rPr lang="en-US" dirty="0" smtClean="0"/>
              <a:t>It is a lot trickier to design non-blocking algorithms – if you do, </a:t>
            </a:r>
            <a:r>
              <a:rPr lang="en-US" smtClean="0"/>
              <a:t>you might have </a:t>
            </a:r>
            <a:r>
              <a:rPr lang="en-US" dirty="0" smtClean="0"/>
              <a:t>an algorithm named after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52800" y="2133600"/>
            <a:ext cx="24384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Requirements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52800" y="4659868"/>
            <a:ext cx="24384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System Implementation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</p:cNvCxnSpPr>
          <p:nvPr/>
        </p:nvCxnSpPr>
        <p:spPr>
          <a:xfrm>
            <a:off x="4572000" y="2502932"/>
            <a:ext cx="0" cy="468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>
            <a:off x="4572000" y="4191000"/>
            <a:ext cx="0" cy="468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57800" y="3364468"/>
            <a:ext cx="348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The species we called programmers</a:t>
            </a:r>
            <a:endParaRPr lang="en-US" i="1" dirty="0"/>
          </a:p>
        </p:txBody>
      </p:sp>
      <p:pic>
        <p:nvPicPr>
          <p:cNvPr id="10" name="Picture 2" descr="http://www.freevectors.me/wp-content/uploads/2013/08/programmer_preview-452x33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537" y="3048000"/>
            <a:ext cx="1338263" cy="99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52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52800" y="2133600"/>
            <a:ext cx="24384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Requirements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52800" y="4659868"/>
            <a:ext cx="24384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System Implementation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</p:cNvCxnSpPr>
          <p:nvPr/>
        </p:nvCxnSpPr>
        <p:spPr>
          <a:xfrm>
            <a:off x="4572000" y="2502932"/>
            <a:ext cx="0" cy="468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>
            <a:off x="4572000" y="4191000"/>
            <a:ext cx="0" cy="468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images.bidorbuy.co.za/user_images/397/1450397_100801214230_SWM-002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971800"/>
            <a:ext cx="1344083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257800" y="3364468"/>
            <a:ext cx="348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</a:t>
            </a:r>
            <a:r>
              <a:rPr lang="en-US" i="1" dirty="0" smtClean="0"/>
              <a:t>he magical programming machine</a:t>
            </a:r>
            <a:endParaRPr lang="en-US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914400" y="5477470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***The synthesis problem (i.e., synthesizing a program from a specification automatically) is undecidable (i.e., there doesn’t exist an algorithm which could solve the problem in finite time).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08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FactorWebserver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9801" y="2209800"/>
            <a:ext cx="461908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setup and wait for first connection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9801" y="2791135"/>
            <a:ext cx="460024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handlerequest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00076" y="5065466"/>
            <a:ext cx="41969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41" name="Straight Arrow Connector 40"/>
          <p:cNvCxnSpPr>
            <a:endCxn id="5" idx="3"/>
          </p:cNvCxnSpPr>
          <p:nvPr/>
        </p:nvCxnSpPr>
        <p:spPr>
          <a:xfrm flipV="1">
            <a:off x="5914488" y="2883468"/>
            <a:ext cx="895560" cy="9233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209800" y="3373850"/>
            <a:ext cx="461908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wait for second connection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209801" y="3971782"/>
            <a:ext cx="460024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handlerequest</a:t>
            </a:r>
            <a:endParaRPr lang="en-US" dirty="0"/>
          </a:p>
        </p:txBody>
      </p:sp>
      <p:cxnSp>
        <p:nvCxnSpPr>
          <p:cNvPr id="63" name="Straight Arrow Connector 62"/>
          <p:cNvCxnSpPr>
            <a:endCxn id="62" idx="3"/>
          </p:cNvCxnSpPr>
          <p:nvPr/>
        </p:nvCxnSpPr>
        <p:spPr>
          <a:xfrm flipV="1">
            <a:off x="5914488" y="4064115"/>
            <a:ext cx="895560" cy="9233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209800" y="4554497"/>
            <a:ext cx="461908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wait for third connection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403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Bernstein’s Condition</a:t>
            </a:r>
          </a:p>
          <a:p>
            <a:pPr lvl="1"/>
            <a:r>
              <a:rPr lang="en-US" sz="2400" dirty="0" err="1" smtClean="0"/>
              <a:t>Ri</a:t>
            </a:r>
            <a:r>
              <a:rPr lang="en-US" sz="2400" dirty="0" smtClean="0"/>
              <a:t>: </a:t>
            </a:r>
            <a:r>
              <a:rPr lang="en-US" sz="2400" dirty="0"/>
              <a:t>set of memory locations read (input) by task </a:t>
            </a:r>
            <a:r>
              <a:rPr lang="en-US" sz="2400" dirty="0" smtClean="0"/>
              <a:t>Ti</a:t>
            </a:r>
          </a:p>
          <a:p>
            <a:pPr lvl="1"/>
            <a:r>
              <a:rPr lang="en-US" sz="2400" dirty="0" err="1" smtClean="0"/>
              <a:t>Wj</a:t>
            </a:r>
            <a:r>
              <a:rPr lang="en-US" sz="2400" dirty="0" smtClean="0"/>
              <a:t>: </a:t>
            </a:r>
            <a:r>
              <a:rPr lang="en-US" sz="2400" dirty="0"/>
              <a:t>set of memory locations written (output) by task </a:t>
            </a:r>
            <a:r>
              <a:rPr lang="en-US" sz="2400" dirty="0" err="1" smtClean="0"/>
              <a:t>Tj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Two tasks </a:t>
            </a:r>
            <a:r>
              <a:rPr lang="en-US" sz="2400" dirty="0" smtClean="0"/>
              <a:t> T1  and T2 can run in parallel </a:t>
            </a:r>
            <a:r>
              <a:rPr lang="en-US" sz="2400" dirty="0"/>
              <a:t>if </a:t>
            </a:r>
            <a:r>
              <a:rPr lang="en-US" sz="2400" dirty="0" smtClean="0"/>
              <a:t>input </a:t>
            </a:r>
            <a:r>
              <a:rPr lang="en-US" sz="2400" dirty="0"/>
              <a:t>to </a:t>
            </a:r>
            <a:r>
              <a:rPr lang="en-US" sz="2400" dirty="0" smtClean="0"/>
              <a:t>T1 is </a:t>
            </a:r>
            <a:r>
              <a:rPr lang="en-US" sz="2400" dirty="0"/>
              <a:t>not part of output from </a:t>
            </a:r>
            <a:r>
              <a:rPr lang="en-US" sz="2400" dirty="0" smtClean="0"/>
              <a:t>T2; and input </a:t>
            </a:r>
            <a:r>
              <a:rPr lang="en-US" sz="2400" dirty="0"/>
              <a:t>to </a:t>
            </a:r>
            <a:r>
              <a:rPr lang="en-US" sz="2400" dirty="0" smtClean="0"/>
              <a:t>T2 is </a:t>
            </a:r>
            <a:r>
              <a:rPr lang="en-US" sz="2400" dirty="0"/>
              <a:t>not part of output from </a:t>
            </a:r>
            <a:r>
              <a:rPr lang="en-US" sz="2400" dirty="0" smtClean="0"/>
              <a:t>T1 outputs </a:t>
            </a:r>
            <a:r>
              <a:rPr lang="en-US" sz="2400" dirty="0"/>
              <a:t>from </a:t>
            </a:r>
            <a:r>
              <a:rPr lang="en-US" sz="2400" dirty="0" smtClean="0"/>
              <a:t>T1 and T2 do </a:t>
            </a:r>
            <a:r>
              <a:rPr lang="en-US" sz="2400" dirty="0"/>
              <a:t>not </a:t>
            </a:r>
            <a:r>
              <a:rPr lang="en-US" sz="2400" dirty="0" smtClean="0"/>
              <a:t>overlap.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Example: If T1</a:t>
            </a:r>
            <a:r>
              <a:rPr lang="en-US" sz="2400" dirty="0"/>
              <a:t>: a = </a:t>
            </a:r>
            <a:r>
              <a:rPr lang="en-US" sz="2400" dirty="0" err="1" smtClean="0"/>
              <a:t>x+y</a:t>
            </a:r>
            <a:r>
              <a:rPr lang="en-US" sz="2400" dirty="0"/>
              <a:t> </a:t>
            </a:r>
            <a:r>
              <a:rPr lang="en-US" sz="2400" dirty="0" smtClean="0"/>
              <a:t>and T2</a:t>
            </a:r>
            <a:r>
              <a:rPr lang="en-US" sz="2400" dirty="0"/>
              <a:t>: b = </a:t>
            </a:r>
            <a:r>
              <a:rPr lang="en-US" sz="2400" dirty="0" err="1" smtClean="0"/>
              <a:t>x+z</a:t>
            </a:r>
            <a:r>
              <a:rPr lang="en-US" sz="2400" dirty="0" smtClean="0"/>
              <a:t>, then R1 </a:t>
            </a:r>
            <a:r>
              <a:rPr lang="en-US" sz="2400" dirty="0"/>
              <a:t>= {x, </a:t>
            </a:r>
            <a:r>
              <a:rPr lang="en-US" sz="2400" dirty="0" smtClean="0"/>
              <a:t>y}; W1 </a:t>
            </a:r>
            <a:r>
              <a:rPr lang="en-US" sz="2400" dirty="0"/>
              <a:t>= {</a:t>
            </a:r>
            <a:r>
              <a:rPr lang="en-US" sz="2400" dirty="0" smtClean="0"/>
              <a:t>a}; R2 </a:t>
            </a:r>
            <a:r>
              <a:rPr lang="en-US" sz="2400" dirty="0"/>
              <a:t>= {x, </a:t>
            </a:r>
            <a:r>
              <a:rPr lang="en-US" sz="2400" dirty="0" smtClean="0"/>
              <a:t>z}; W2 </a:t>
            </a:r>
            <a:r>
              <a:rPr lang="en-US" sz="2400" dirty="0"/>
              <a:t>= {b</a:t>
            </a:r>
            <a:r>
              <a:rPr lang="en-US" sz="2400" dirty="0" smtClean="0"/>
              <a:t>}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*** assume that x, y and z are different memory locations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0763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FactorWebserver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9801" y="2286000"/>
            <a:ext cx="461908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setup and wait for first connection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9801" y="2867335"/>
            <a:ext cx="460024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handlerequest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00076" y="5141666"/>
            <a:ext cx="41969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41" name="Straight Arrow Connector 40"/>
          <p:cNvCxnSpPr>
            <a:endCxn id="5" idx="3"/>
          </p:cNvCxnSpPr>
          <p:nvPr/>
        </p:nvCxnSpPr>
        <p:spPr>
          <a:xfrm flipV="1">
            <a:off x="5914488" y="2959668"/>
            <a:ext cx="895560" cy="9233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209800" y="3450050"/>
            <a:ext cx="461908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wait for second connection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209801" y="4047982"/>
            <a:ext cx="460024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handlerequest</a:t>
            </a:r>
            <a:endParaRPr lang="en-US" dirty="0"/>
          </a:p>
        </p:txBody>
      </p:sp>
      <p:cxnSp>
        <p:nvCxnSpPr>
          <p:cNvPr id="63" name="Straight Arrow Connector 62"/>
          <p:cNvCxnSpPr>
            <a:endCxn id="62" idx="3"/>
          </p:cNvCxnSpPr>
          <p:nvPr/>
        </p:nvCxnSpPr>
        <p:spPr>
          <a:xfrm flipV="1">
            <a:off x="5914488" y="4140315"/>
            <a:ext cx="895560" cy="9233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209800" y="4630697"/>
            <a:ext cx="461908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wait for third connection</a:t>
            </a:r>
            <a:endParaRPr lang="en-US" dirty="0"/>
          </a:p>
        </p:txBody>
      </p:sp>
      <p:cxnSp>
        <p:nvCxnSpPr>
          <p:cNvPr id="19" name="Curved Connector 18"/>
          <p:cNvCxnSpPr>
            <a:stCxn id="4" idx="1"/>
            <a:endCxn id="61" idx="1"/>
          </p:cNvCxnSpPr>
          <p:nvPr/>
        </p:nvCxnSpPr>
        <p:spPr>
          <a:xfrm rot="10800000" flipV="1">
            <a:off x="2209801" y="2470666"/>
            <a:ext cx="1" cy="1164050"/>
          </a:xfrm>
          <a:prstGeom prst="curvedConnector3">
            <a:avLst>
              <a:gd name="adj1" fmla="val 228601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endCxn id="64" idx="1"/>
          </p:cNvCxnSpPr>
          <p:nvPr/>
        </p:nvCxnSpPr>
        <p:spPr>
          <a:xfrm rot="5400000">
            <a:off x="1037452" y="3643014"/>
            <a:ext cx="2344697" cy="12700"/>
          </a:xfrm>
          <a:prstGeom prst="curvedConnector4">
            <a:avLst>
              <a:gd name="adj1" fmla="val -3142"/>
              <a:gd name="adj2" fmla="val 47598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4" idx="3"/>
            <a:endCxn id="5" idx="3"/>
          </p:cNvCxnSpPr>
          <p:nvPr/>
        </p:nvCxnSpPr>
        <p:spPr>
          <a:xfrm flipH="1">
            <a:off x="6810048" y="2470666"/>
            <a:ext cx="18836" cy="581335"/>
          </a:xfrm>
          <a:prstGeom prst="curvedConnector3">
            <a:avLst>
              <a:gd name="adj1" fmla="val -12136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61" idx="3"/>
            <a:endCxn id="62" idx="3"/>
          </p:cNvCxnSpPr>
          <p:nvPr/>
        </p:nvCxnSpPr>
        <p:spPr>
          <a:xfrm flipH="1">
            <a:off x="6810048" y="3634716"/>
            <a:ext cx="18835" cy="597932"/>
          </a:xfrm>
          <a:prstGeom prst="curvedConnector3">
            <a:avLst>
              <a:gd name="adj1" fmla="val -121369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857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FactorWebserver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calls </a:t>
            </a:r>
            <a:r>
              <a:rPr lang="en-US" dirty="0"/>
              <a:t>of </a:t>
            </a:r>
            <a:r>
              <a:rPr lang="en-US" i="1" dirty="0" err="1"/>
              <a:t>handlerequest</a:t>
            </a:r>
            <a:r>
              <a:rPr lang="en-US" dirty="0"/>
              <a:t> can run in parallel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816099" y="2989303"/>
            <a:ext cx="762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816098" y="3570638"/>
            <a:ext cx="76200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082203" y="5844969"/>
            <a:ext cx="41969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816098" y="4153353"/>
            <a:ext cx="76200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816098" y="4751285"/>
            <a:ext cx="77470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816098" y="5334000"/>
            <a:ext cx="77470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60" name="Curved Connector 59"/>
          <p:cNvCxnSpPr>
            <a:stCxn id="52" idx="1"/>
            <a:endCxn id="56" idx="1"/>
          </p:cNvCxnSpPr>
          <p:nvPr/>
        </p:nvCxnSpPr>
        <p:spPr>
          <a:xfrm rot="10800000" flipV="1">
            <a:off x="1816099" y="3173969"/>
            <a:ext cx="1" cy="1164050"/>
          </a:xfrm>
          <a:prstGeom prst="curvedConnector3">
            <a:avLst>
              <a:gd name="adj1" fmla="val 228601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endCxn id="59" idx="1"/>
          </p:cNvCxnSpPr>
          <p:nvPr/>
        </p:nvCxnSpPr>
        <p:spPr>
          <a:xfrm rot="5400000">
            <a:off x="650099" y="4346317"/>
            <a:ext cx="2338348" cy="6350"/>
          </a:xfrm>
          <a:prstGeom prst="curvedConnector4">
            <a:avLst>
              <a:gd name="adj1" fmla="val -7672"/>
              <a:gd name="adj2" fmla="val 54495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52" idx="3"/>
            <a:endCxn id="53" idx="3"/>
          </p:cNvCxnSpPr>
          <p:nvPr/>
        </p:nvCxnSpPr>
        <p:spPr>
          <a:xfrm>
            <a:off x="2578099" y="3173969"/>
            <a:ext cx="12700" cy="581335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56" idx="3"/>
            <a:endCxn id="57" idx="3"/>
          </p:cNvCxnSpPr>
          <p:nvPr/>
        </p:nvCxnSpPr>
        <p:spPr>
          <a:xfrm>
            <a:off x="2578100" y="4338019"/>
            <a:ext cx="12699" cy="597932"/>
          </a:xfrm>
          <a:prstGeom prst="curvedConnector3">
            <a:avLst>
              <a:gd name="adj1" fmla="val 19001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676400" y="2438400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77" name="Right Arrow 76"/>
          <p:cNvSpPr/>
          <p:nvPr/>
        </p:nvSpPr>
        <p:spPr>
          <a:xfrm>
            <a:off x="3124200" y="4038600"/>
            <a:ext cx="381000" cy="2994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254499" y="2971800"/>
            <a:ext cx="762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5486399" y="3262467"/>
            <a:ext cx="76200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495800" y="5208484"/>
            <a:ext cx="41969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262450" y="3665394"/>
            <a:ext cx="76200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6705600" y="3897868"/>
            <a:ext cx="77470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262450" y="4452319"/>
            <a:ext cx="77470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84" name="Curved Connector 83"/>
          <p:cNvCxnSpPr>
            <a:stCxn id="78" idx="1"/>
            <a:endCxn id="81" idx="1"/>
          </p:cNvCxnSpPr>
          <p:nvPr/>
        </p:nvCxnSpPr>
        <p:spPr>
          <a:xfrm rot="10800000" flipH="1" flipV="1">
            <a:off x="4254498" y="3156466"/>
            <a:ext cx="7951" cy="693594"/>
          </a:xfrm>
          <a:prstGeom prst="curvedConnector3">
            <a:avLst>
              <a:gd name="adj1" fmla="val -28751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78" idx="1"/>
          </p:cNvCxnSpPr>
          <p:nvPr/>
        </p:nvCxnSpPr>
        <p:spPr>
          <a:xfrm rot="10800000" flipH="1" flipV="1">
            <a:off x="4254498" y="3156465"/>
            <a:ext cx="3441" cy="1480519"/>
          </a:xfrm>
          <a:prstGeom prst="curvedConnector4">
            <a:avLst>
              <a:gd name="adj1" fmla="val -6643418"/>
              <a:gd name="adj2" fmla="val 1058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78" idx="3"/>
            <a:endCxn id="79" idx="1"/>
          </p:cNvCxnSpPr>
          <p:nvPr/>
        </p:nvCxnSpPr>
        <p:spPr>
          <a:xfrm>
            <a:off x="5016499" y="3156466"/>
            <a:ext cx="469900" cy="29066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/>
          <p:cNvCxnSpPr>
            <a:stCxn id="81" idx="3"/>
            <a:endCxn id="82" idx="1"/>
          </p:cNvCxnSpPr>
          <p:nvPr/>
        </p:nvCxnSpPr>
        <p:spPr>
          <a:xfrm>
            <a:off x="5024452" y="3850060"/>
            <a:ext cx="1681148" cy="23247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136645" y="2444809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5360593" y="2444809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6606389" y="2444809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3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1676400" y="2807732"/>
            <a:ext cx="1013611" cy="32882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114800" y="2819400"/>
            <a:ext cx="1013611" cy="32882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5334000" y="2819400"/>
            <a:ext cx="1013611" cy="32882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6606389" y="2819400"/>
            <a:ext cx="1013611" cy="32882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3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1870</TotalTime>
  <Words>2347</Words>
  <Application>Microsoft Office PowerPoint</Application>
  <PresentationFormat>On-screen Show (4:3)</PresentationFormat>
  <Paragraphs>449</Paragraphs>
  <Slides>59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50.003: Elements of Software Construction</vt:lpstr>
      <vt:lpstr>Common Steps to Parallelization</vt:lpstr>
      <vt:lpstr>Decomposition</vt:lpstr>
      <vt:lpstr>Assignment</vt:lpstr>
      <vt:lpstr>Orchestration and Mapping</vt:lpstr>
      <vt:lpstr>Example: FactorWebserver</vt:lpstr>
      <vt:lpstr>Dependency</vt:lpstr>
      <vt:lpstr>Example: FactorWebserver</vt:lpstr>
      <vt:lpstr>Example: FactorWebserver</vt:lpstr>
      <vt:lpstr>Orchestration Revisited</vt:lpstr>
      <vt:lpstr>Patterns for Parallelization</vt:lpstr>
      <vt:lpstr>Patterns for Parallelization</vt:lpstr>
      <vt:lpstr>Single Program, Multiple Data</vt:lpstr>
      <vt:lpstr>Cohort Exercise 1 (10 min)</vt:lpstr>
      <vt:lpstr>Loop Parallelism Pattern</vt:lpstr>
      <vt:lpstr>Master/Worker Pattern</vt:lpstr>
      <vt:lpstr>Fork/Join Pattern</vt:lpstr>
      <vt:lpstr>Example: PRAM</vt:lpstr>
      <vt:lpstr>Cohort Exercise 2 (20 min) </vt:lpstr>
      <vt:lpstr>Performance vs Complexity</vt:lpstr>
      <vt:lpstr>Bottleneck</vt:lpstr>
      <vt:lpstr>Amdahl’s Law</vt:lpstr>
      <vt:lpstr>Serialization</vt:lpstr>
      <vt:lpstr>Cohort Exercise 3 (10 min) </vt:lpstr>
      <vt:lpstr>Cost Introduced by Threads</vt:lpstr>
      <vt:lpstr>Lock/Release Cost</vt:lpstr>
      <vt:lpstr>Lock Contention</vt:lpstr>
      <vt:lpstr>“Get in, get out”</vt:lpstr>
      <vt:lpstr>“Get in, get out”</vt:lpstr>
      <vt:lpstr>“Get in, get out”</vt:lpstr>
      <vt:lpstr>Reducing Lock Granularity</vt:lpstr>
      <vt:lpstr>Reducing Lock Granularity</vt:lpstr>
      <vt:lpstr>Reducing Lock Granularity</vt:lpstr>
      <vt:lpstr>Lock Splitting</vt:lpstr>
      <vt:lpstr>Lock Splitting</vt:lpstr>
      <vt:lpstr>Lock Stripping</vt:lpstr>
      <vt:lpstr>Alternatives to Exclusive Locks</vt:lpstr>
      <vt:lpstr>Cohort Exercise 4 (15 min)</vt:lpstr>
      <vt:lpstr>Non-blocking Synchronization</vt:lpstr>
      <vt:lpstr>Disadvantage of Locking</vt:lpstr>
      <vt:lpstr>Can we get rid of locks?</vt:lpstr>
      <vt:lpstr>Reality is Messy</vt:lpstr>
      <vt:lpstr>Hardware Support for Concurrency</vt:lpstr>
      <vt:lpstr>Compare and Swap</vt:lpstr>
      <vt:lpstr>A Non-blocking Counter</vt:lpstr>
      <vt:lpstr>Cohort Exercise 5 (10 min)</vt:lpstr>
      <vt:lpstr>CAS in Java</vt:lpstr>
      <vt:lpstr>Non-blocking Algorithms</vt:lpstr>
      <vt:lpstr>Example 1: Atomic Range</vt:lpstr>
      <vt:lpstr>Example 2: Non-blocking Stack</vt:lpstr>
      <vt:lpstr>Example 3: Non-blocking Linked List</vt:lpstr>
      <vt:lpstr>Example 3: Non-blocking Linked List</vt:lpstr>
      <vt:lpstr>How do we prove that the algorithm is correct?</vt:lpstr>
      <vt:lpstr>PowerPoint Presentation</vt:lpstr>
      <vt:lpstr>PowerPoint Presentation</vt:lpstr>
      <vt:lpstr>Cohort Exercise 6</vt:lpstr>
      <vt:lpstr>Summary </vt:lpstr>
      <vt:lpstr>Software Engineering</vt:lpstr>
      <vt:lpstr>Software Engineering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Atomic Variable and Non-blocking Synchronization</dc:title>
  <dc:creator>Sun Jun</dc:creator>
  <cp:lastModifiedBy>Sun Jun</cp:lastModifiedBy>
  <cp:revision>88</cp:revision>
  <dcterms:created xsi:type="dcterms:W3CDTF">2006-08-16T00:00:00Z</dcterms:created>
  <dcterms:modified xsi:type="dcterms:W3CDTF">2015-04-14T06:29:51Z</dcterms:modified>
</cp:coreProperties>
</file>