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351" r:id="rId3"/>
    <p:sldId id="341" r:id="rId4"/>
    <p:sldId id="349" r:id="rId5"/>
    <p:sldId id="342" r:id="rId6"/>
    <p:sldId id="344" r:id="rId7"/>
    <p:sldId id="343" r:id="rId8"/>
    <p:sldId id="266" r:id="rId9"/>
    <p:sldId id="430" r:id="rId10"/>
    <p:sldId id="348" r:id="rId11"/>
    <p:sldId id="347" r:id="rId12"/>
    <p:sldId id="439" r:id="rId13"/>
    <p:sldId id="337" r:id="rId14"/>
    <p:sldId id="296" r:id="rId15"/>
    <p:sldId id="297" r:id="rId16"/>
    <p:sldId id="298" r:id="rId17"/>
    <p:sldId id="299" r:id="rId18"/>
    <p:sldId id="300" r:id="rId19"/>
    <p:sldId id="301" r:id="rId20"/>
    <p:sldId id="305" r:id="rId21"/>
    <p:sldId id="480" r:id="rId22"/>
    <p:sldId id="306" r:id="rId23"/>
    <p:sldId id="308" r:id="rId24"/>
    <p:sldId id="309" r:id="rId25"/>
    <p:sldId id="310" r:id="rId26"/>
    <p:sldId id="350" r:id="rId27"/>
    <p:sldId id="440" r:id="rId28"/>
    <p:sldId id="340" r:id="rId29"/>
    <p:sldId id="359" r:id="rId30"/>
    <p:sldId id="360" r:id="rId31"/>
    <p:sldId id="361" r:id="rId32"/>
    <p:sldId id="362" r:id="rId33"/>
    <p:sldId id="363" r:id="rId34"/>
    <p:sldId id="410" r:id="rId35"/>
    <p:sldId id="407" r:id="rId36"/>
    <p:sldId id="408" r:id="rId37"/>
    <p:sldId id="414" r:id="rId38"/>
    <p:sldId id="409" r:id="rId39"/>
    <p:sldId id="370" r:id="rId40"/>
    <p:sldId id="411" r:id="rId41"/>
    <p:sldId id="412" r:id="rId42"/>
    <p:sldId id="373" r:id="rId43"/>
    <p:sldId id="413" r:id="rId44"/>
    <p:sldId id="375" r:id="rId45"/>
    <p:sldId id="441" r:id="rId46"/>
    <p:sldId id="377" r:id="rId47"/>
    <p:sldId id="416" r:id="rId48"/>
    <p:sldId id="417" r:id="rId49"/>
    <p:sldId id="418" r:id="rId50"/>
    <p:sldId id="452" r:id="rId51"/>
    <p:sldId id="431" r:id="rId52"/>
    <p:sldId id="436" r:id="rId53"/>
    <p:sldId id="463" r:id="rId54"/>
    <p:sldId id="419" r:id="rId55"/>
    <p:sldId id="443" r:id="rId56"/>
    <p:sldId id="446" r:id="rId57"/>
    <p:sldId id="447" r:id="rId58"/>
    <p:sldId id="448" r:id="rId59"/>
    <p:sldId id="444" r:id="rId60"/>
    <p:sldId id="449" r:id="rId61"/>
    <p:sldId id="450" r:id="rId62"/>
    <p:sldId id="451" r:id="rId63"/>
    <p:sldId id="421" r:id="rId64"/>
    <p:sldId id="422" r:id="rId65"/>
    <p:sldId id="453" r:id="rId66"/>
    <p:sldId id="454" r:id="rId67"/>
    <p:sldId id="455" r:id="rId68"/>
    <p:sldId id="456" r:id="rId69"/>
    <p:sldId id="457" r:id="rId70"/>
    <p:sldId id="458" r:id="rId71"/>
    <p:sldId id="459" r:id="rId72"/>
    <p:sldId id="460" r:id="rId73"/>
    <p:sldId id="461" r:id="rId74"/>
    <p:sldId id="462" r:id="rId75"/>
    <p:sldId id="423" r:id="rId76"/>
    <p:sldId id="424" r:id="rId77"/>
    <p:sldId id="464" r:id="rId78"/>
    <p:sldId id="465" r:id="rId79"/>
    <p:sldId id="466" r:id="rId80"/>
    <p:sldId id="467" r:id="rId81"/>
    <p:sldId id="468" r:id="rId82"/>
    <p:sldId id="469" r:id="rId83"/>
    <p:sldId id="470" r:id="rId84"/>
    <p:sldId id="425" r:id="rId85"/>
    <p:sldId id="472" r:id="rId86"/>
    <p:sldId id="427" r:id="rId87"/>
    <p:sldId id="471" r:id="rId88"/>
    <p:sldId id="435" r:id="rId89"/>
    <p:sldId id="473" r:id="rId90"/>
    <p:sldId id="475" r:id="rId91"/>
    <p:sldId id="476" r:id="rId92"/>
    <p:sldId id="477" r:id="rId93"/>
    <p:sldId id="478" r:id="rId94"/>
    <p:sldId id="479" r:id="rId95"/>
    <p:sldId id="428" r:id="rId96"/>
    <p:sldId id="384" r:id="rId97"/>
    <p:sldId id="385" r:id="rId98"/>
    <p:sldId id="388"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95" y="42"/>
      </p:cViewPr>
      <p:guideLst>
        <p:guide orient="horz" pos="2160"/>
        <p:guide pos="2880"/>
      </p:guideLst>
    </p:cSldViewPr>
  </p:slideViewPr>
  <p:notesTextViewPr>
    <p:cViewPr>
      <p:scale>
        <a:sx n="100" d="100"/>
        <a:sy n="100" d="100"/>
      </p:scale>
      <p:origin x="0" y="0"/>
    </p:cViewPr>
  </p:notesTextViewPr>
  <p:sorterViewPr>
    <p:cViewPr>
      <p:scale>
        <a:sx n="62" d="100"/>
        <a:sy n="62" d="100"/>
      </p:scale>
      <p:origin x="0" y="28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05824-5321-4B53-9B88-A1B037CC8B0F}" type="datetimeFigureOut">
              <a:rPr lang="en-SG" smtClean="0"/>
              <a:t>28/1/2016</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A12294-EE6E-4FAF-9392-76D71630716B}" type="slidenum">
              <a:rPr lang="en-SG" smtClean="0"/>
              <a:t>‹#›</a:t>
            </a:fld>
            <a:endParaRPr lang="en-SG" dirty="0"/>
          </a:p>
        </p:txBody>
      </p:sp>
    </p:spTree>
    <p:extLst>
      <p:ext uri="{BB962C8B-B14F-4D97-AF65-F5344CB8AC3E}">
        <p14:creationId xmlns:p14="http://schemas.microsoft.com/office/powerpoint/2010/main" val="159779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12294-EE6E-4FAF-9392-76D71630716B}" type="slidenum">
              <a:rPr lang="en-SG" smtClean="0"/>
              <a:t>5</a:t>
            </a:fld>
            <a:endParaRPr lang="en-SG" dirty="0"/>
          </a:p>
        </p:txBody>
      </p:sp>
    </p:spTree>
    <p:extLst>
      <p:ext uri="{BB962C8B-B14F-4D97-AF65-F5344CB8AC3E}">
        <p14:creationId xmlns:p14="http://schemas.microsoft.com/office/powerpoint/2010/main" val="105156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103A24-99B6-4E55-9335-07D52F34786C}" type="datetime1">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F8015-2946-4773-9F69-7F559F72CDBE}" type="datetime1">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58743-26CE-4117-9763-CE742F2AE06A}" type="datetime1">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F39F7-FCFA-4121-9380-3577663473D1}" type="datetime1">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1C0B7-2629-4ECE-9B89-7F3A19F2EB8A}" type="datetime1">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131921-94CD-443A-91C8-E472A101A9F5}" type="datetime1">
              <a:rPr lang="en-US" smtClean="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78B0FC-42F3-4CD8-A865-7A67AC58407C}" type="datetime1">
              <a:rPr lang="en-US" smtClean="0"/>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6468E-A656-430C-9266-EF31D152F860}" type="datetime1">
              <a:rPr lang="en-US" smtClean="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5D888-3D63-43FA-81EE-F1FCC40F1EEB}" type="datetime1">
              <a:rPr lang="en-US" smtClean="0"/>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49AE6-B57E-4AF6-B829-4372B392B103}" type="datetime1">
              <a:rPr lang="en-US" smtClean="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F8980-D2A7-41F4-BCE2-44B1F242F05A}" type="datetime1">
              <a:rPr lang="en-US" smtClean="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70C8A-2BBA-4B0E-B1D3-6DC5DD0322B1}" type="datetime1">
              <a:rPr lang="en-US" smtClean="0"/>
              <a:t>1/28/2016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tinyurl.com/2cf9lx6"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levenez.com/lang/lang_a4.pdf" TargetMode="Externa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appingignorance.org/2013/07/25/selective-ignorance-in-science/"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image" Target="../media/image51.gif"/><Relationship Id="rId1" Type="http://schemas.openxmlformats.org/officeDocument/2006/relationships/slideLayout" Target="../slideLayouts/slideLayout4.xml"/><Relationship Id="rId4" Type="http://schemas.openxmlformats.org/officeDocument/2006/relationships/image" Target="../media/image53.gif"/></Relationships>
</file>

<file path=ppt/slides/_rels/slide8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50.003: Elements of Software Construction</a:t>
            </a:r>
            <a:endParaRPr lang="en-SG" dirty="0"/>
          </a:p>
        </p:txBody>
      </p:sp>
      <p:sp>
        <p:nvSpPr>
          <p:cNvPr id="3" name="Subtitle 2"/>
          <p:cNvSpPr>
            <a:spLocks noGrp="1"/>
          </p:cNvSpPr>
          <p:nvPr>
            <p:ph type="subTitle" idx="1"/>
          </p:nvPr>
        </p:nvSpPr>
        <p:spPr/>
        <p:txBody>
          <a:bodyPr/>
          <a:lstStyle/>
          <a:p>
            <a:r>
              <a:rPr lang="en-US" dirty="0" smtClean="0"/>
              <a:t>Week 2</a:t>
            </a:r>
          </a:p>
          <a:p>
            <a:r>
              <a:rPr lang="en-US" dirty="0"/>
              <a:t>Introduction to Software </a:t>
            </a:r>
            <a:r>
              <a:rPr lang="en-US" dirty="0" smtClean="0"/>
              <a:t>Design</a:t>
            </a:r>
            <a:endParaRPr lang="en-SG"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87332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03253"/>
            <a:ext cx="6582410" cy="429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Criticizing the Rational Model</a:t>
            </a:r>
            <a:endParaRPr lang="en-SG"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45181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702147" cy="418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TextBox 3"/>
          <p:cNvSpPr txBox="1"/>
          <p:nvPr/>
        </p:nvSpPr>
        <p:spPr>
          <a:xfrm>
            <a:off x="1905000" y="5410200"/>
            <a:ext cx="5408212"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Is this similar to certain software development process?</a:t>
            </a:r>
            <a:endParaRPr lang="en-US" dirty="0"/>
          </a:p>
        </p:txBody>
      </p:sp>
    </p:spTree>
    <p:extLst>
      <p:ext uri="{BB962C8B-B14F-4D97-AF65-F5344CB8AC3E}">
        <p14:creationId xmlns:p14="http://schemas.microsoft.com/office/powerpoint/2010/main" val="319575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is Hard (cont’d)</a:t>
            </a:r>
            <a:endParaRPr lang="en-US" dirty="0"/>
          </a:p>
        </p:txBody>
      </p:sp>
      <p:sp>
        <p:nvSpPr>
          <p:cNvPr id="3" name="Content Placeholder 2"/>
          <p:cNvSpPr>
            <a:spLocks noGrp="1"/>
          </p:cNvSpPr>
          <p:nvPr>
            <p:ph idx="1"/>
          </p:nvPr>
        </p:nvSpPr>
        <p:spPr/>
        <p:txBody>
          <a:bodyPr>
            <a:normAutofit/>
          </a:bodyPr>
          <a:lstStyle/>
          <a:p>
            <a:r>
              <a:rPr lang="en-US" dirty="0" smtClean="0"/>
              <a:t>Even if we know all the design choices, the combinations of design choices are exponential and therefore it may not be easy to find a good design.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27491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COMBINATORIAL COMPLEXITY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3" name="Picture 2" descr="Sand cas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95800"/>
            <a:ext cx="1792144" cy="18354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og 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96076"/>
            <a:ext cx="2365288" cy="16951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Cedar storage shed woo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271837"/>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2.bp.blogspot.com/-U8sY_Jp-dKM/URiEm1ookkI/AAAAAAAAat0/YPZ1PPjvNfM/s1600/2storey-home-desig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200" y="2895844"/>
            <a:ext cx="2247399" cy="12951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Auckland Skyscrap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0200" y="2295647"/>
            <a:ext cx="1815937" cy="136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Marina Bay Sands from across Gardens by the Bay (8104987328).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3200" y="1662588"/>
            <a:ext cx="2095500" cy="146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0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219200"/>
            <a:ext cx="65246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750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
            <a:ext cx="4967288" cy="633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49878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2481"/>
            <a:ext cx="4953000" cy="641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77164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684" y="457200"/>
            <a:ext cx="6193715" cy="586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03090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5763029"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62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53440"/>
            <a:ext cx="676968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1149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the Week</a:t>
            </a:r>
            <a:endParaRPr lang="en-US" dirty="0"/>
          </a:p>
        </p:txBody>
      </p:sp>
      <p:sp>
        <p:nvSpPr>
          <p:cNvPr id="3" name="Content Placeholder 2"/>
          <p:cNvSpPr>
            <a:spLocks noGrp="1"/>
          </p:cNvSpPr>
          <p:nvPr>
            <p:ph idx="1"/>
          </p:nvPr>
        </p:nvSpPr>
        <p:spPr/>
        <p:txBody>
          <a:bodyPr>
            <a:normAutofit lnSpcReduction="10000"/>
          </a:bodyPr>
          <a:lstStyle/>
          <a:p>
            <a:r>
              <a:rPr lang="en-US" dirty="0" smtClean="0"/>
              <a:t>Class 1: </a:t>
            </a:r>
            <a:r>
              <a:rPr lang="en-US" dirty="0" smtClean="0"/>
              <a:t>Guess Lectures</a:t>
            </a:r>
          </a:p>
          <a:p>
            <a:pPr lvl="1"/>
            <a:r>
              <a:rPr lang="en-US" dirty="0" smtClean="0"/>
              <a:t>By game lab experts</a:t>
            </a:r>
          </a:p>
          <a:p>
            <a:pPr lvl="1"/>
            <a:r>
              <a:rPr lang="en-US" dirty="0" smtClean="0"/>
              <a:t>By your seniors</a:t>
            </a:r>
            <a:endParaRPr lang="en-US" dirty="0" smtClean="0"/>
          </a:p>
          <a:p>
            <a:r>
              <a:rPr lang="en-US" dirty="0" smtClean="0"/>
              <a:t>Class 2:Software Design Documentation</a:t>
            </a:r>
          </a:p>
          <a:p>
            <a:pPr lvl="1"/>
            <a:r>
              <a:rPr lang="en-US" dirty="0" smtClean="0"/>
              <a:t>UML: Use Case Diagrams</a:t>
            </a:r>
          </a:p>
          <a:p>
            <a:pPr lvl="1"/>
            <a:r>
              <a:rPr lang="en-US" dirty="0" smtClean="0"/>
              <a:t>UML: Sequence Diagrams</a:t>
            </a:r>
          </a:p>
          <a:p>
            <a:r>
              <a:rPr lang="en-US" dirty="0" smtClean="0"/>
              <a:t>Class 3: </a:t>
            </a:r>
          </a:p>
          <a:p>
            <a:pPr lvl="1"/>
            <a:r>
              <a:rPr lang="en-US" dirty="0" smtClean="0"/>
              <a:t>UML: Class Diagrams</a:t>
            </a:r>
          </a:p>
          <a:p>
            <a:pPr lvl="1"/>
            <a:r>
              <a:rPr lang="en-US" dirty="0" smtClean="0"/>
              <a:t>UML: State Machine Diagrams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83165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3638550" cy="452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ADDRESSING COMPLEXITY IN DESIGN</a:t>
            </a:r>
            <a:endParaRPr lang="en-S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4" name="Rounded Rectangular Callout 3"/>
          <p:cNvSpPr/>
          <p:nvPr/>
        </p:nvSpPr>
        <p:spPr>
          <a:xfrm>
            <a:off x="6324600" y="4876800"/>
            <a:ext cx="2057400" cy="1066800"/>
          </a:xfrm>
          <a:prstGeom prst="wedgeRoundRectCallout">
            <a:avLst>
              <a:gd name="adj1" fmla="val 54219"/>
              <a:gd name="adj2" fmla="val 681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Miller’s Law</a:t>
            </a:r>
            <a:endParaRPr lang="en-US" dirty="0"/>
          </a:p>
        </p:txBody>
      </p:sp>
    </p:spTree>
    <p:extLst>
      <p:ext uri="{BB962C8B-B14F-4D97-AF65-F5344CB8AC3E}">
        <p14:creationId xmlns:p14="http://schemas.microsoft.com/office/powerpoint/2010/main" val="423044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1 (15 min)</a:t>
            </a:r>
            <a:endParaRPr lang="en-US" dirty="0"/>
          </a:p>
        </p:txBody>
      </p:sp>
      <p:sp>
        <p:nvSpPr>
          <p:cNvPr id="4" name="Content Placeholder 3"/>
          <p:cNvSpPr>
            <a:spLocks noGrp="1"/>
          </p:cNvSpPr>
          <p:nvPr>
            <p:ph idx="1"/>
          </p:nvPr>
        </p:nvSpPr>
        <p:spPr/>
        <p:txBody>
          <a:bodyPr/>
          <a:lstStyle/>
          <a:p>
            <a:r>
              <a:rPr lang="en-US" dirty="0" smtClean="0"/>
              <a:t>Write a function which takes three numbers and return the second largest one. </a:t>
            </a:r>
          </a:p>
          <a:p>
            <a:endParaRPr lang="en-US" dirty="0"/>
          </a:p>
          <a:p>
            <a:r>
              <a:rPr lang="en-US" dirty="0" smtClean="0"/>
              <a:t>Write a function </a:t>
            </a:r>
            <a:r>
              <a:rPr lang="en-US" dirty="0"/>
              <a:t>which </a:t>
            </a:r>
            <a:r>
              <a:rPr lang="en-US"/>
              <a:t>takes </a:t>
            </a:r>
            <a:r>
              <a:rPr lang="en-US" smtClean="0"/>
              <a:t>four numbers </a:t>
            </a:r>
            <a:r>
              <a:rPr lang="en-US" dirty="0"/>
              <a:t>and return the second largest one. </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07507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Strategies for addressing complexity</a:t>
            </a:r>
            <a:endParaRPr lang="en-SG" dirty="0"/>
          </a:p>
        </p:txBody>
      </p:sp>
      <p:sp>
        <p:nvSpPr>
          <p:cNvPr id="4" name="Content Placeholder 3"/>
          <p:cNvSpPr>
            <a:spLocks noGrp="1"/>
          </p:cNvSpPr>
          <p:nvPr>
            <p:ph idx="1"/>
          </p:nvPr>
        </p:nvSpPr>
        <p:spPr/>
        <p:txBody>
          <a:bodyPr/>
          <a:lstStyle/>
          <a:p>
            <a:r>
              <a:rPr lang="en-US" dirty="0" smtClean="0"/>
              <a:t>Decomposition</a:t>
            </a:r>
          </a:p>
          <a:p>
            <a:r>
              <a:rPr lang="en-US" dirty="0" smtClean="0"/>
              <a:t>Abstraction</a:t>
            </a:r>
          </a:p>
          <a:p>
            <a:r>
              <a:rPr lang="en-US" dirty="0" smtClean="0"/>
              <a:t>Hierarchy </a:t>
            </a:r>
            <a:endParaRPr lang="en-SG"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93799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SG" dirty="0"/>
          </a:p>
        </p:txBody>
      </p:sp>
      <p:sp>
        <p:nvSpPr>
          <p:cNvPr id="3" name="Content Placeholder 2"/>
          <p:cNvSpPr>
            <a:spLocks noGrp="1"/>
          </p:cNvSpPr>
          <p:nvPr>
            <p:ph idx="1"/>
          </p:nvPr>
        </p:nvSpPr>
        <p:spPr/>
        <p:txBody>
          <a:bodyPr/>
          <a:lstStyle/>
          <a:p>
            <a:r>
              <a:rPr lang="en-SG" i="1" dirty="0"/>
              <a:t>Divide et </a:t>
            </a:r>
            <a:r>
              <a:rPr lang="en-SG" i="1" dirty="0" smtClean="0"/>
              <a:t>impera </a:t>
            </a:r>
            <a:r>
              <a:rPr lang="en-SG" dirty="0" smtClean="0"/>
              <a:t>(</a:t>
            </a:r>
            <a:r>
              <a:rPr lang="en-SG" dirty="0"/>
              <a:t>divide and rule) is a technique of </a:t>
            </a:r>
            <a:r>
              <a:rPr lang="en-SG" dirty="0" smtClean="0"/>
              <a:t> mastering </a:t>
            </a:r>
            <a:r>
              <a:rPr lang="en-SG" dirty="0"/>
              <a:t>complexity in vogue since ancient times </a:t>
            </a:r>
            <a:r>
              <a:rPr lang="en-SG" dirty="0" smtClean="0"/>
              <a:t>[Dijkstra 1979</a:t>
            </a:r>
            <a:r>
              <a:rPr lang="en-SG" dirty="0"/>
              <a:t>]</a:t>
            </a:r>
            <a:r>
              <a:rPr lang="en-SG" dirty="0" smtClean="0"/>
              <a:t>.</a:t>
            </a:r>
          </a:p>
          <a:p>
            <a:r>
              <a:rPr lang="en-SG" dirty="0" smtClean="0"/>
              <a:t>Key idea:</a:t>
            </a:r>
          </a:p>
          <a:p>
            <a:pPr lvl="1"/>
            <a:r>
              <a:rPr lang="en-SG" dirty="0"/>
              <a:t> </a:t>
            </a:r>
            <a:r>
              <a:rPr lang="en-SG" dirty="0" smtClean="0"/>
              <a:t>Break </a:t>
            </a:r>
            <a:r>
              <a:rPr lang="en-SG" dirty="0"/>
              <a:t>down a system into smaller and more manageable parts, so that the channel </a:t>
            </a:r>
            <a:r>
              <a:rPr lang="en-SG" dirty="0" smtClean="0"/>
              <a:t>capacity </a:t>
            </a:r>
            <a:r>
              <a:rPr lang="en-SG" dirty="0"/>
              <a:t>of our comprehension is not breached.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86803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SG" dirty="0"/>
          </a:p>
        </p:txBody>
      </p:sp>
      <p:sp>
        <p:nvSpPr>
          <p:cNvPr id="3" name="Content Placeholder 2"/>
          <p:cNvSpPr>
            <a:spLocks noGrp="1"/>
          </p:cNvSpPr>
          <p:nvPr>
            <p:ph idx="1"/>
          </p:nvPr>
        </p:nvSpPr>
        <p:spPr/>
        <p:txBody>
          <a:bodyPr/>
          <a:lstStyle/>
          <a:p>
            <a:r>
              <a:rPr lang="en-US" dirty="0" smtClean="0"/>
              <a:t>One of the most frequently used words in the context of software design</a:t>
            </a:r>
            <a:endParaRPr lang="en-SG" dirty="0" smtClean="0"/>
          </a:p>
          <a:p>
            <a:r>
              <a:rPr lang="en-SG" dirty="0" smtClean="0"/>
              <a:t>Key idea:</a:t>
            </a:r>
          </a:p>
          <a:p>
            <a:pPr lvl="1"/>
            <a:r>
              <a:rPr lang="en-SG" dirty="0" smtClean="0"/>
              <a:t>Unable </a:t>
            </a:r>
            <a:r>
              <a:rPr lang="en-SG" dirty="0"/>
              <a:t>to </a:t>
            </a:r>
            <a:r>
              <a:rPr lang="en-SG" dirty="0" smtClean="0"/>
              <a:t> master </a:t>
            </a:r>
            <a:r>
              <a:rPr lang="en-SG" dirty="0"/>
              <a:t>the entirety of a complex object, we choose to ignore its inessential details, </a:t>
            </a:r>
            <a:r>
              <a:rPr lang="en-SG" dirty="0" smtClean="0"/>
              <a:t>dealing </a:t>
            </a:r>
            <a:r>
              <a:rPr lang="en-SG" dirty="0"/>
              <a:t>instead with the generalized, idealized model of the </a:t>
            </a:r>
            <a:r>
              <a:rPr lang="en-SG" dirty="0" smtClean="0"/>
              <a:t>object</a:t>
            </a:r>
            <a:r>
              <a:rPr lang="en-SG" dirty="0"/>
              <a:t> </a:t>
            </a:r>
            <a:r>
              <a:rPr lang="en-SG" dirty="0" smtClean="0"/>
              <a:t>[Booch </a:t>
            </a:r>
            <a:r>
              <a:rPr lang="en-SG" dirty="0"/>
              <a:t>et </a:t>
            </a:r>
            <a:r>
              <a:rPr lang="en-SG" dirty="0" smtClean="0"/>
              <a:t>al</a:t>
            </a:r>
            <a:r>
              <a:rPr lang="en-SG" dirty="0"/>
              <a:t>. 2007</a:t>
            </a:r>
            <a:r>
              <a:rPr lang="en-SG"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6977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SG" dirty="0"/>
          </a:p>
        </p:txBody>
      </p:sp>
      <p:sp>
        <p:nvSpPr>
          <p:cNvPr id="3" name="Content Placeholder 2"/>
          <p:cNvSpPr>
            <a:spLocks noGrp="1"/>
          </p:cNvSpPr>
          <p:nvPr>
            <p:ph idx="1"/>
          </p:nvPr>
        </p:nvSpPr>
        <p:spPr/>
        <p:txBody>
          <a:bodyPr>
            <a:normAutofit lnSpcReduction="10000"/>
          </a:bodyPr>
          <a:lstStyle/>
          <a:p>
            <a:r>
              <a:rPr lang="en-SG" dirty="0"/>
              <a:t>Whenever we examine something new or something that seems to </a:t>
            </a:r>
            <a:r>
              <a:rPr lang="en-SG" dirty="0" smtClean="0"/>
              <a:t>be </a:t>
            </a:r>
            <a:r>
              <a:rPr lang="en-SG" dirty="0"/>
              <a:t>complex, we try to see what common characteristic it shares with other things </a:t>
            </a:r>
            <a:r>
              <a:rPr lang="en-SG" dirty="0" smtClean="0"/>
              <a:t>we </a:t>
            </a:r>
            <a:r>
              <a:rPr lang="en-SG" dirty="0"/>
              <a:t>know, or if it is part of something we have seen earlier</a:t>
            </a:r>
            <a:r>
              <a:rPr lang="en-SG" dirty="0" smtClean="0"/>
              <a:t>.</a:t>
            </a:r>
          </a:p>
          <a:p>
            <a:r>
              <a:rPr lang="en-US" dirty="0" smtClean="0"/>
              <a:t>Key idea:</a:t>
            </a:r>
          </a:p>
          <a:p>
            <a:pPr lvl="1"/>
            <a:r>
              <a:rPr lang="en-US" dirty="0" smtClean="0"/>
              <a:t>“Is a” relation: E.g. a car </a:t>
            </a:r>
            <a:r>
              <a:rPr lang="en-US" i="1" dirty="0" smtClean="0"/>
              <a:t>is a</a:t>
            </a:r>
            <a:r>
              <a:rPr lang="en-US" dirty="0" smtClean="0"/>
              <a:t> locomotion device with wheels</a:t>
            </a:r>
          </a:p>
          <a:p>
            <a:pPr lvl="1"/>
            <a:r>
              <a:rPr lang="en-US" dirty="0" smtClean="0"/>
              <a:t>“Part of” relation: A </a:t>
            </a:r>
            <a:r>
              <a:rPr lang="en-US" i="1" dirty="0" smtClean="0"/>
              <a:t>part of </a:t>
            </a:r>
            <a:r>
              <a:rPr lang="en-US" dirty="0" smtClean="0"/>
              <a:t>a car is the engine</a:t>
            </a:r>
            <a:endParaRPr lang="en-SG"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059939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2 </a:t>
            </a:r>
            <a:r>
              <a:rPr lang="en-US" dirty="0" smtClean="0"/>
              <a:t>(25 min)</a:t>
            </a:r>
            <a:endParaRPr lang="en-US" dirty="0"/>
          </a:p>
        </p:txBody>
      </p:sp>
      <p:sp>
        <p:nvSpPr>
          <p:cNvPr id="3" name="Content Placeholder 2"/>
          <p:cNvSpPr>
            <a:spLocks noGrp="1"/>
          </p:cNvSpPr>
          <p:nvPr>
            <p:ph idx="1"/>
          </p:nvPr>
        </p:nvSpPr>
        <p:spPr/>
        <p:txBody>
          <a:bodyPr/>
          <a:lstStyle/>
          <a:p>
            <a:r>
              <a:rPr lang="en-US" dirty="0" smtClean="0"/>
              <a:t>Design and implement a </a:t>
            </a:r>
            <a:r>
              <a:rPr lang="en-US" dirty="0"/>
              <a:t>program that </a:t>
            </a:r>
            <a:r>
              <a:rPr lang="en-US" dirty="0" smtClean="0"/>
              <a:t>supports accepting </a:t>
            </a:r>
            <a:r>
              <a:rPr lang="en-US" dirty="0"/>
              <a:t>two complex numbers from the </a:t>
            </a:r>
            <a:r>
              <a:rPr lang="en-US" dirty="0" smtClean="0"/>
              <a:t>user; adding, subtracting, multiplying, and/dividing </a:t>
            </a:r>
            <a:r>
              <a:rPr lang="en-US" dirty="0"/>
              <a:t>them; and </a:t>
            </a:r>
            <a:r>
              <a:rPr lang="en-US" dirty="0" smtClean="0"/>
              <a:t>reporting </a:t>
            </a:r>
            <a:r>
              <a:rPr lang="en-US" dirty="0"/>
              <a:t>each result to the user.</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619021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Cohort Exercise </a:t>
            </a:r>
            <a:r>
              <a:rPr lang="en-US" dirty="0" smtClean="0"/>
              <a:t>3 </a:t>
            </a:r>
            <a:r>
              <a:rPr lang="en-US" dirty="0" smtClean="0"/>
              <a:t>(</a:t>
            </a:r>
            <a:r>
              <a:rPr lang="en-US" altLang="zh-CN" dirty="0" smtClean="0"/>
              <a:t>cont’d </a:t>
            </a:r>
            <a:r>
              <a:rPr lang="en-US" dirty="0" smtClean="0"/>
              <a:t>10 min)</a:t>
            </a:r>
            <a:endParaRPr lang="en-US" dirty="0"/>
          </a:p>
        </p:txBody>
      </p:sp>
      <p:sp>
        <p:nvSpPr>
          <p:cNvPr id="3" name="Content Placeholder 2"/>
          <p:cNvSpPr>
            <a:spLocks noGrp="1"/>
          </p:cNvSpPr>
          <p:nvPr>
            <p:ph idx="1"/>
          </p:nvPr>
        </p:nvSpPr>
        <p:spPr/>
        <p:txBody>
          <a:bodyPr/>
          <a:lstStyle/>
          <a:p>
            <a:r>
              <a:rPr lang="en-US" dirty="0" smtClean="0"/>
              <a:t>Support complex numbers in both rectangular form</a:t>
            </a:r>
            <a:r>
              <a:rPr lang="en-SG" dirty="0"/>
              <a:t> </a:t>
            </a:r>
            <a:r>
              <a:rPr lang="en-SG" dirty="0" smtClean="0"/>
              <a:t>and polar form.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895600"/>
            <a:ext cx="3293045" cy="2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71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SG" dirty="0"/>
          </a:p>
        </p:txBody>
      </p:sp>
      <p:sp>
        <p:nvSpPr>
          <p:cNvPr id="3" name="Content Placeholder 2"/>
          <p:cNvSpPr>
            <a:spLocks noGrp="1"/>
          </p:cNvSpPr>
          <p:nvPr>
            <p:ph sz="half" idx="1"/>
          </p:nvPr>
        </p:nvSpPr>
        <p:spPr>
          <a:xfrm>
            <a:off x="457200" y="1600206"/>
            <a:ext cx="4495800" cy="4525963"/>
          </a:xfrm>
        </p:spPr>
        <p:txBody>
          <a:bodyPr/>
          <a:lstStyle/>
          <a:p>
            <a:r>
              <a:rPr lang="en-SG" dirty="0" err="1" smtClean="0"/>
              <a:t>Parnas</a:t>
            </a:r>
            <a:r>
              <a:rPr lang="en-SG" dirty="0" smtClean="0"/>
              <a:t>, David </a:t>
            </a:r>
            <a:r>
              <a:rPr lang="en-SG" dirty="0"/>
              <a:t>L</a:t>
            </a:r>
            <a:r>
              <a:rPr lang="en-SG" dirty="0" smtClean="0"/>
              <a:t>., (December 1972). “</a:t>
            </a:r>
            <a:r>
              <a:rPr lang="en-SG" b="1" dirty="0" smtClean="0"/>
              <a:t>On the Criteria to be Used in Decomposing Systems into Modules</a:t>
            </a:r>
            <a:r>
              <a:rPr lang="en-SG" dirty="0" smtClean="0"/>
              <a:t>". Communications of the ACM. Volume 15, Number 12, pages 1053-1058</a:t>
            </a:r>
          </a:p>
          <a:p>
            <a:pPr lvl="1"/>
            <a:r>
              <a:rPr lang="en-SG" b="1" dirty="0">
                <a:hlinkClick r:id="rId2"/>
              </a:rPr>
              <a:t>http://</a:t>
            </a:r>
            <a:r>
              <a:rPr lang="en-SG" b="1" dirty="0" smtClean="0">
                <a:hlinkClick r:id="rId2"/>
              </a:rPr>
              <a:t>tinyurl.com/2cf9lx6</a:t>
            </a:r>
            <a:r>
              <a:rPr lang="en-SG" b="1" dirty="0" smtClean="0"/>
              <a:t> </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28</a:t>
            </a:fld>
            <a:endParaRPr lang="en-US" dirty="0"/>
          </a:p>
        </p:txBody>
      </p:sp>
      <p:pic>
        <p:nvPicPr>
          <p:cNvPr id="5" name="Picture 2" descr="David Parn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573" y="1676400"/>
            <a:ext cx="2646947"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79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Languages of software development</a:t>
            </a:r>
            <a:endParaRPr lang="en-SG" dirty="0"/>
          </a:p>
        </p:txBody>
      </p:sp>
    </p:spTree>
    <p:extLst>
      <p:ext uri="{BB962C8B-B14F-4D97-AF65-F5344CB8AC3E}">
        <p14:creationId xmlns:p14="http://schemas.microsoft.com/office/powerpoint/2010/main" val="171438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a:t>
            </a:r>
            <a:endParaRPr lang="en-US" dirty="0"/>
          </a:p>
        </p:txBody>
      </p:sp>
      <p:sp>
        <p:nvSpPr>
          <p:cNvPr id="4" name="TextBox 3"/>
          <p:cNvSpPr txBox="1"/>
          <p:nvPr/>
        </p:nvSpPr>
        <p:spPr>
          <a:xfrm>
            <a:off x="2209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User Requirements</a:t>
            </a:r>
            <a:endParaRPr lang="en-US" dirty="0"/>
          </a:p>
        </p:txBody>
      </p:sp>
      <p:sp>
        <p:nvSpPr>
          <p:cNvPr id="7" name="TextBox 6"/>
          <p:cNvSpPr txBox="1"/>
          <p:nvPr/>
        </p:nvSpPr>
        <p:spPr>
          <a:xfrm>
            <a:off x="2209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System Implementation</a:t>
            </a:r>
            <a:endParaRPr lang="en-US" dirty="0"/>
          </a:p>
        </p:txBody>
      </p:sp>
      <p:cxnSp>
        <p:nvCxnSpPr>
          <p:cNvPr id="9" name="Straight Arrow Connector 8"/>
          <p:cNvCxnSpPr>
            <a:stCxn id="4" idx="2"/>
          </p:cNvCxnSpPr>
          <p:nvPr/>
        </p:nvCxnSpPr>
        <p:spPr>
          <a:xfrm>
            <a:off x="3429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3429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10050" y="3115270"/>
            <a:ext cx="3486150" cy="923330"/>
          </a:xfrm>
          <a:prstGeom prst="rect">
            <a:avLst/>
          </a:prstGeom>
          <a:noFill/>
        </p:spPr>
        <p:txBody>
          <a:bodyPr wrap="square" rtlCol="0">
            <a:spAutoFit/>
          </a:bodyPr>
          <a:lstStyle/>
          <a:p>
            <a:r>
              <a:rPr lang="en-US" i="1" dirty="0" smtClean="0"/>
              <a:t>How do we design it such that we can implement a system which fulfills the requirements?</a:t>
            </a:r>
            <a:endParaRPr lang="en-US" i="1" dirty="0"/>
          </a:p>
        </p:txBody>
      </p:sp>
      <p:pic>
        <p:nvPicPr>
          <p:cNvPr id="10" name="Picture 2" descr="http://www.freevectors.me/wp-content/uploads/2013/08/programmer_preview-452x3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6537" y="3048000"/>
            <a:ext cx="1338263" cy="99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Spectrum of Languages</a:t>
            </a:r>
            <a:endParaRPr lang="en-SG" dirty="0"/>
          </a:p>
        </p:txBody>
      </p:sp>
      <p:sp>
        <p:nvSpPr>
          <p:cNvPr id="2" name="Content Placeholder 1"/>
          <p:cNvSpPr>
            <a:spLocks noGrp="1"/>
          </p:cNvSpPr>
          <p:nvPr>
            <p:ph idx="1"/>
          </p:nvPr>
        </p:nvSpPr>
        <p:spPr/>
        <p:txBody>
          <a:bodyPr>
            <a:normAutofit fontScale="92500" lnSpcReduction="20000"/>
          </a:bodyPr>
          <a:lstStyle/>
          <a:p>
            <a:r>
              <a:rPr lang="en-US" dirty="0" smtClean="0"/>
              <a:t>Languages for implementation: </a:t>
            </a:r>
          </a:p>
          <a:p>
            <a:pPr lvl="1"/>
            <a:r>
              <a:rPr lang="en-US" dirty="0" smtClean="0"/>
              <a:t>programming languages: precise and executable but perhaps not a good media for communication </a:t>
            </a:r>
          </a:p>
          <a:p>
            <a:r>
              <a:rPr lang="en-US" dirty="0" smtClean="0"/>
              <a:t>Languages for software development process:</a:t>
            </a:r>
          </a:p>
          <a:p>
            <a:pPr lvl="1"/>
            <a:r>
              <a:rPr lang="en-US" dirty="0" smtClean="0"/>
              <a:t>modelling languages: often visual, often not executable, high-level, aiming for communication between different parties in software development processes  </a:t>
            </a:r>
          </a:p>
          <a:p>
            <a:r>
              <a:rPr lang="en-US" dirty="0" smtClean="0"/>
              <a:t>Languages for user requirements:</a:t>
            </a:r>
          </a:p>
          <a:p>
            <a:pPr lvl="1"/>
            <a:r>
              <a:rPr lang="en-US" dirty="0" smtClean="0"/>
              <a:t>Structured English: not visual, not executable, not precise, extremely flexible</a:t>
            </a:r>
            <a:endParaRPr lang="en-US" dirty="0"/>
          </a:p>
          <a:p>
            <a:endParaRPr lang="en-US" dirty="0"/>
          </a:p>
        </p:txBody>
      </p:sp>
    </p:spTree>
    <p:extLst>
      <p:ext uri="{BB962C8B-B14F-4D97-AF65-F5344CB8AC3E}">
        <p14:creationId xmlns:p14="http://schemas.microsoft.com/office/powerpoint/2010/main" val="2761158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Lineage of programming languages</a:t>
            </a:r>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 y="1600200"/>
            <a:ext cx="693420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5943600"/>
            <a:ext cx="5666872" cy="369332"/>
          </a:xfrm>
          <a:prstGeom prst="rect">
            <a:avLst/>
          </a:prstGeom>
          <a:noFill/>
        </p:spPr>
        <p:txBody>
          <a:bodyPr wrap="none" rtlCol="0">
            <a:spAutoFit/>
          </a:bodyPr>
          <a:lstStyle/>
          <a:p>
            <a:r>
              <a:rPr lang="en-US" dirty="0"/>
              <a:t>Check this out: </a:t>
            </a:r>
            <a:r>
              <a:rPr lang="en-US" dirty="0">
                <a:hlinkClick r:id="rId3"/>
              </a:rPr>
              <a:t>http://www.levenez.com/lang/lang_a4.pdf</a:t>
            </a:r>
            <a:endParaRPr lang="en-US" dirty="0"/>
          </a:p>
        </p:txBody>
      </p:sp>
    </p:spTree>
    <p:extLst>
      <p:ext uri="{BB962C8B-B14F-4D97-AF65-F5344CB8AC3E}">
        <p14:creationId xmlns:p14="http://schemas.microsoft.com/office/powerpoint/2010/main" val="35263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Generations of PL</a:t>
            </a:r>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15" y="1676400"/>
            <a:ext cx="7156450" cy="4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874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High and </a:t>
            </a:r>
            <a:r>
              <a:rPr lang="en-US" dirty="0"/>
              <a:t>L</a:t>
            </a:r>
            <a:r>
              <a:rPr lang="en-US" dirty="0" smtClean="0"/>
              <a:t>ow of PL</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09948"/>
            <a:ext cx="5748337" cy="50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072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Why Modeling Languages?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Modeling languages are mainly for documentation and communication.</a:t>
            </a:r>
          </a:p>
          <a:p>
            <a:r>
              <a:rPr lang="en-US" dirty="0" smtClean="0"/>
              <a:t>Documentation is an important part of software engineering.</a:t>
            </a:r>
          </a:p>
          <a:p>
            <a:pPr lvl="1"/>
            <a:r>
              <a:rPr lang="en-US" dirty="0" smtClean="0"/>
              <a:t>Documentation is perhaps a part of any software development process.</a:t>
            </a:r>
          </a:p>
          <a:p>
            <a:pPr lvl="1"/>
            <a:r>
              <a:rPr lang="en-US" dirty="0" smtClean="0"/>
              <a:t>It forms the basis of an iterative design process.</a:t>
            </a:r>
          </a:p>
          <a:p>
            <a:pPr lvl="1"/>
            <a:r>
              <a:rPr lang="en-US" dirty="0" smtClean="0"/>
              <a:t>It forms the basis of effective communication among three parties, through time.  </a:t>
            </a:r>
          </a:p>
          <a:p>
            <a:r>
              <a:rPr lang="en-US" dirty="0" smtClean="0"/>
              <a:t>There are formal modeling languages and informal ones.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260941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Unified Modelling Language</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UML is a visual language that lets you model processes, software, and systems. </a:t>
            </a:r>
          </a:p>
          <a:p>
            <a:r>
              <a:rPr lang="en-US" dirty="0" smtClean="0"/>
              <a:t>UML is made up of notation and diagrams</a:t>
            </a:r>
          </a:p>
          <a:p>
            <a:pPr lvl="1"/>
            <a:r>
              <a:rPr lang="en-US" dirty="0" smtClean="0"/>
              <a:t>Notation consists of the elements that work together in a diagram, such as symbols, connectors, notes, values, etc.</a:t>
            </a:r>
          </a:p>
          <a:p>
            <a:pPr lvl="1"/>
            <a:r>
              <a:rPr lang="en-US" dirty="0" smtClean="0"/>
              <a:t>Diagrams are pictorial representation of a process, the system, or some part of. </a:t>
            </a:r>
          </a:p>
          <a:p>
            <a:r>
              <a:rPr lang="en-US" dirty="0" smtClean="0"/>
              <a:t>UML is defined as a set of specifications created and distributed by the Object Management Group (OMG).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351775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Unified Modelling Language</a:t>
            </a:r>
            <a:endParaRPr lang="en-US" dirty="0"/>
          </a:p>
        </p:txBody>
      </p:sp>
      <p:sp>
        <p:nvSpPr>
          <p:cNvPr id="6" name="Content Placeholder 5"/>
          <p:cNvSpPr>
            <a:spLocks noGrp="1"/>
          </p:cNvSpPr>
          <p:nvPr>
            <p:ph idx="1"/>
          </p:nvPr>
        </p:nvSpPr>
        <p:spPr/>
        <p:txBody>
          <a:bodyPr>
            <a:normAutofit lnSpcReduction="10000"/>
          </a:bodyPr>
          <a:lstStyle/>
          <a:p>
            <a:r>
              <a:rPr lang="en-US" dirty="0" smtClean="0"/>
              <a:t>UML is extensible.</a:t>
            </a:r>
          </a:p>
          <a:p>
            <a:r>
              <a:rPr lang="en-US" dirty="0" smtClean="0"/>
              <a:t>There are 14 UML diagram types. </a:t>
            </a:r>
          </a:p>
          <a:p>
            <a:endParaRPr lang="en-US" dirty="0"/>
          </a:p>
          <a:p>
            <a:endParaRPr lang="en-US" dirty="0" smtClean="0"/>
          </a:p>
          <a:p>
            <a:endParaRPr lang="en-US" dirty="0"/>
          </a:p>
          <a:p>
            <a:endParaRPr lang="en-US" dirty="0" smtClean="0"/>
          </a:p>
          <a:p>
            <a:endParaRPr lang="en-US" dirty="0"/>
          </a:p>
          <a:p>
            <a:r>
              <a:rPr lang="en-US" dirty="0" smtClean="0"/>
              <a:t>UML is flexible.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667000"/>
            <a:ext cx="4175043"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766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 many diagrams?</a:t>
            </a:r>
            <a:endParaRPr lang="en-SG" dirty="0"/>
          </a:p>
        </p:txBody>
      </p:sp>
      <p:pic>
        <p:nvPicPr>
          <p:cNvPr id="8194" name="Picture 2" descr="Figure 1. Six blind men make different approaches to what an elephant is like. Credit: Hans M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1523999"/>
            <a:ext cx="6309360" cy="403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2132" y="6019800"/>
            <a:ext cx="7144456" cy="369332"/>
          </a:xfrm>
          <a:prstGeom prst="rect">
            <a:avLst/>
          </a:prstGeom>
          <a:noFill/>
        </p:spPr>
        <p:txBody>
          <a:bodyPr wrap="none" rtlCol="0">
            <a:spAutoFit/>
          </a:bodyPr>
          <a:lstStyle/>
          <a:p>
            <a:r>
              <a:rPr lang="en-SG" dirty="0">
                <a:hlinkClick r:id="rId3"/>
              </a:rPr>
              <a:t>http://mappingignorance.org/2013/07/25/selective-ignorance-in-science</a:t>
            </a:r>
            <a:r>
              <a:rPr lang="en-SG" dirty="0" smtClean="0">
                <a:hlinkClick r:id="rId3"/>
              </a:rPr>
              <a:t>/</a:t>
            </a:r>
            <a:r>
              <a:rPr lang="en-SG" dirty="0" smtClean="0"/>
              <a:t> </a:t>
            </a:r>
            <a:endParaRPr lang="en-SG" dirty="0"/>
          </a:p>
        </p:txBody>
      </p:sp>
    </p:spTree>
    <p:extLst>
      <p:ext uri="{BB962C8B-B14F-4D97-AF65-F5344CB8AC3E}">
        <p14:creationId xmlns:p14="http://schemas.microsoft.com/office/powerpoint/2010/main" val="1436680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Cover</a:t>
            </a:r>
            <a:endParaRPr lang="en-US" dirty="0"/>
          </a:p>
        </p:txBody>
      </p:sp>
      <p:sp>
        <p:nvSpPr>
          <p:cNvPr id="3" name="Content Placeholder 2"/>
          <p:cNvSpPr>
            <a:spLocks noGrp="1"/>
          </p:cNvSpPr>
          <p:nvPr>
            <p:ph idx="1"/>
          </p:nvPr>
        </p:nvSpPr>
        <p:spPr/>
        <p:txBody>
          <a:bodyPr/>
          <a:lstStyle/>
          <a:p>
            <a:r>
              <a:rPr lang="en-US" dirty="0" smtClean="0"/>
              <a:t>Use Case Diagrams</a:t>
            </a:r>
          </a:p>
          <a:p>
            <a:r>
              <a:rPr lang="en-US" dirty="0"/>
              <a:t>Sequence Diagrams</a:t>
            </a:r>
          </a:p>
          <a:p>
            <a:r>
              <a:rPr lang="en-US" dirty="0" smtClean="0"/>
              <a:t>Class Diagrams</a:t>
            </a:r>
          </a:p>
          <a:p>
            <a:r>
              <a:rPr lang="en-US" dirty="0" smtClean="0"/>
              <a:t>State Diagrams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4136406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Requirements: a Case Study</a:t>
            </a:r>
            <a:endParaRPr lang="en-SG" dirty="0"/>
          </a:p>
        </p:txBody>
      </p:sp>
      <p:sp>
        <p:nvSpPr>
          <p:cNvPr id="2" name="Content Placeholder 1"/>
          <p:cNvSpPr>
            <a:spLocks noGrp="1"/>
          </p:cNvSpPr>
          <p:nvPr>
            <p:ph idx="1"/>
          </p:nvPr>
        </p:nvSpPr>
        <p:spPr/>
        <p:txBody>
          <a:bodyPr>
            <a:normAutofit fontScale="70000" lnSpcReduction="20000"/>
          </a:bodyPr>
          <a:lstStyle/>
          <a:p>
            <a:pPr marL="0" indent="0">
              <a:buNone/>
            </a:pPr>
            <a:r>
              <a:rPr lang="en-US" i="1" dirty="0" err="1" smtClean="0"/>
              <a:t>Preeti</a:t>
            </a:r>
            <a:r>
              <a:rPr lang="en-US" i="1" dirty="0" smtClean="0"/>
              <a:t> is leading a team of software engineers engaged in building the system. </a:t>
            </a:r>
            <a:r>
              <a:rPr lang="en-US" i="1" dirty="0" err="1" smtClean="0"/>
              <a:t>Kuber</a:t>
            </a:r>
            <a:r>
              <a:rPr lang="en-US" i="1" dirty="0" smtClean="0"/>
              <a:t> Bank (KB) has been in the banking business for over thirty years with branches all over India. About 15 years ago, the branches were computerized and they are currently connected through a nation-wide network. To keep up with the competition, KB needs to offer online banking facilities to its customers. </a:t>
            </a:r>
            <a:r>
              <a:rPr lang="en-US" i="1" dirty="0" err="1" smtClean="0"/>
              <a:t>Preeti’s</a:t>
            </a:r>
            <a:r>
              <a:rPr lang="en-US" i="1" dirty="0" smtClean="0"/>
              <a:t> organization has won the contract to ‘</a:t>
            </a:r>
            <a:r>
              <a:rPr lang="en-US" i="1" dirty="0" err="1" smtClean="0"/>
              <a:t>Webify</a:t>
            </a:r>
            <a:r>
              <a:rPr lang="en-US" i="1" dirty="0" smtClean="0"/>
              <a:t>’ KB. An initial meeting was arranged between KB’s senior management and </a:t>
            </a:r>
            <a:r>
              <a:rPr lang="en-US" i="1" dirty="0" err="1" smtClean="0"/>
              <a:t>Preeti’s</a:t>
            </a:r>
            <a:r>
              <a:rPr lang="en-US" i="1" dirty="0" smtClean="0"/>
              <a:t> team to understand the scope of the projects.</a:t>
            </a:r>
          </a:p>
          <a:p>
            <a:pPr marL="0" indent="0">
              <a:buNone/>
            </a:pPr>
            <a:r>
              <a:rPr lang="en-US" i="1" dirty="0" smtClean="0"/>
              <a:t>   - ‘So, as a first step, it would be good for us to know the broad requirements you have in mind’, began </a:t>
            </a:r>
            <a:r>
              <a:rPr lang="en-US" i="1" dirty="0" err="1" smtClean="0"/>
              <a:t>Preeti</a:t>
            </a:r>
            <a:r>
              <a:rPr lang="en-US" i="1" dirty="0" smtClean="0"/>
              <a:t>.</a:t>
            </a:r>
          </a:p>
          <a:p>
            <a:pPr marL="0" indent="0">
              <a:buNone/>
            </a:pPr>
            <a:r>
              <a:rPr lang="en-US" i="1" dirty="0"/>
              <a:t> </a:t>
            </a:r>
            <a:r>
              <a:rPr lang="en-US" i="1" dirty="0" smtClean="0"/>
              <a:t>  - ‘Well, we want to let the customers do online all they can do at a branch’, Sanjeev Kumar, KB’s senior vice-president, replied. </a:t>
            </a:r>
          </a:p>
        </p:txBody>
      </p:sp>
    </p:spTree>
    <p:extLst>
      <p:ext uri="{BB962C8B-B14F-4D97-AF65-F5344CB8AC3E}">
        <p14:creationId xmlns:p14="http://schemas.microsoft.com/office/powerpoint/2010/main" val="116548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design?</a:t>
            </a:r>
            <a:endParaRPr lang="en-S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990439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Roles and </a:t>
            </a:r>
            <a:r>
              <a:rPr lang="en-US" dirty="0"/>
              <a:t>Functionality </a:t>
            </a:r>
            <a:endParaRPr lang="en-SG" dirty="0"/>
          </a:p>
        </p:txBody>
      </p:sp>
      <p:sp>
        <p:nvSpPr>
          <p:cNvPr id="2" name="Content Placeholder 1"/>
          <p:cNvSpPr>
            <a:spLocks noGrp="1"/>
          </p:cNvSpPr>
          <p:nvPr>
            <p:ph idx="1"/>
          </p:nvPr>
        </p:nvSpPr>
        <p:spPr/>
        <p:txBody>
          <a:bodyPr>
            <a:normAutofit fontScale="62500" lnSpcReduction="20000"/>
          </a:bodyPr>
          <a:lstStyle/>
          <a:p>
            <a:pPr marL="0" indent="0">
              <a:buNone/>
            </a:pPr>
            <a:r>
              <a:rPr lang="en-US" dirty="0" smtClean="0"/>
              <a:t>Administrator can:</a:t>
            </a:r>
          </a:p>
          <a:p>
            <a:r>
              <a:rPr lang="en-US" dirty="0" smtClean="0"/>
              <a:t>View transactions across all accounts</a:t>
            </a:r>
          </a:p>
          <a:p>
            <a:r>
              <a:rPr lang="en-US" dirty="0" smtClean="0"/>
              <a:t>Add transactions to any account</a:t>
            </a:r>
          </a:p>
          <a:p>
            <a:r>
              <a:rPr lang="en-US" dirty="0" smtClean="0"/>
              <a:t>Delete transactions from any account</a:t>
            </a:r>
          </a:p>
          <a:p>
            <a:r>
              <a:rPr lang="en-US" dirty="0" smtClean="0"/>
              <a:t>Review all messages sent by users</a:t>
            </a:r>
          </a:p>
          <a:p>
            <a:r>
              <a:rPr lang="en-US" dirty="0" smtClean="0"/>
              <a:t>Reply to messages sent by users</a:t>
            </a:r>
          </a:p>
          <a:p>
            <a:pPr marL="0" indent="0">
              <a:buNone/>
            </a:pPr>
            <a:endParaRPr lang="en-US" dirty="0" smtClean="0"/>
          </a:p>
          <a:p>
            <a:pPr marL="0" indent="0">
              <a:buNone/>
            </a:pPr>
            <a:r>
              <a:rPr lang="en-US" dirty="0" smtClean="0"/>
              <a:t>User can:</a:t>
            </a:r>
          </a:p>
          <a:p>
            <a:r>
              <a:rPr lang="en-US" dirty="0" smtClean="0"/>
              <a:t>View their profile information</a:t>
            </a:r>
          </a:p>
          <a:p>
            <a:r>
              <a:rPr lang="en-US" dirty="0" smtClean="0"/>
              <a:t>View list of their accounts with the bank</a:t>
            </a:r>
          </a:p>
          <a:p>
            <a:r>
              <a:rPr lang="en-US" dirty="0" smtClean="0"/>
              <a:t>View transactions for each of their accounts</a:t>
            </a:r>
          </a:p>
          <a:p>
            <a:r>
              <a:rPr lang="en-US" dirty="0" smtClean="0"/>
              <a:t>Send messages to the bank </a:t>
            </a:r>
          </a:p>
          <a:p>
            <a:r>
              <a:rPr lang="en-US" dirty="0" smtClean="0"/>
              <a:t>View history of messages they have sent to the bank and replies from the bank</a:t>
            </a:r>
          </a:p>
          <a:p>
            <a:endParaRPr lang="en-US" dirty="0" smtClean="0"/>
          </a:p>
        </p:txBody>
      </p:sp>
    </p:spTree>
    <p:extLst>
      <p:ext uri="{BB962C8B-B14F-4D97-AF65-F5344CB8AC3E}">
        <p14:creationId xmlns:p14="http://schemas.microsoft.com/office/powerpoint/2010/main" val="851599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Contracting: Glossary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Account: the bank account held by a user with </a:t>
            </a:r>
            <a:r>
              <a:rPr lang="en-US" dirty="0" err="1" smtClean="0"/>
              <a:t>Kuber</a:t>
            </a:r>
            <a:r>
              <a:rPr lang="en-US" dirty="0" smtClean="0"/>
              <a:t> Bank (KB), identified by a unique account number</a:t>
            </a:r>
          </a:p>
          <a:p>
            <a:r>
              <a:rPr lang="en-US" dirty="0" smtClean="0"/>
              <a:t>Administrator: A special type of user who has unique privileges in manipulating information relevant to KBO.</a:t>
            </a:r>
          </a:p>
          <a:p>
            <a:r>
              <a:rPr lang="en-US" dirty="0" smtClean="0"/>
              <a:t>KBO: the </a:t>
            </a:r>
            <a:r>
              <a:rPr lang="en-US" dirty="0" err="1" smtClean="0"/>
              <a:t>Kuber</a:t>
            </a:r>
            <a:r>
              <a:rPr lang="en-US" dirty="0" smtClean="0"/>
              <a:t> Bank Online system</a:t>
            </a:r>
          </a:p>
          <a:p>
            <a:r>
              <a:rPr lang="en-US" dirty="0" smtClean="0"/>
              <a:t>User: An account holder of KB who is allowed by KB to use KBO</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
        <p:nvSpPr>
          <p:cNvPr id="6" name="Rounded Rectangular Callout 5"/>
          <p:cNvSpPr/>
          <p:nvPr/>
        </p:nvSpPr>
        <p:spPr>
          <a:xfrm>
            <a:off x="4343400" y="5867400"/>
            <a:ext cx="4038600" cy="533400"/>
          </a:xfrm>
          <a:prstGeom prst="wedgeRoundRectCallout">
            <a:avLst>
              <a:gd name="adj1" fmla="val 46599"/>
              <a:gd name="adj2" fmla="val 66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the Administrator be an User too?</a:t>
            </a:r>
            <a:endParaRPr lang="en-US" dirty="0"/>
          </a:p>
        </p:txBody>
      </p:sp>
    </p:spTree>
    <p:extLst>
      <p:ext uri="{BB962C8B-B14F-4D97-AF65-F5344CB8AC3E}">
        <p14:creationId xmlns:p14="http://schemas.microsoft.com/office/powerpoint/2010/main" val="331789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Contracting: Requirement Description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KBO_Req_01: Recording Transaction Details in KBO by administrator</a:t>
            </a:r>
          </a:p>
          <a:p>
            <a:pPr marL="0" indent="0">
              <a:buNone/>
            </a:pPr>
            <a:endParaRPr lang="en-US" dirty="0" smtClean="0"/>
          </a:p>
          <a:p>
            <a:pPr marL="0" indent="0">
              <a:buNone/>
            </a:pPr>
            <a:r>
              <a:rPr lang="en-US" i="1" dirty="0" smtClean="0"/>
              <a:t>Administrator shall access transaction information of a particular account on a periodic basis and record the same in the KBO system such that user can view them through the Web interface. The transaction information will be available to be accessed by the administrator in the existing Master Ledger (ML) system. </a:t>
            </a:r>
            <a:r>
              <a:rPr lang="en-US" i="1" dirty="0" smtClean="0">
                <a:solidFill>
                  <a:srgbClr val="FF0000"/>
                </a:solidFill>
              </a:rPr>
              <a:t>Details for a transaction need to be available at KBO for viewing by a user within 48 hours after the transaction have been initiated by the user</a:t>
            </a:r>
            <a:r>
              <a:rPr lang="en-US" i="1" dirty="0" smtClean="0"/>
              <a:t>. </a:t>
            </a:r>
            <a:endParaRPr lang="en-US" i="1" dirty="0"/>
          </a:p>
        </p:txBody>
      </p:sp>
      <p:sp>
        <p:nvSpPr>
          <p:cNvPr id="4" name="Rounded Rectangular Callout 3"/>
          <p:cNvSpPr/>
          <p:nvPr/>
        </p:nvSpPr>
        <p:spPr>
          <a:xfrm>
            <a:off x="4343400" y="5867400"/>
            <a:ext cx="4038600" cy="533400"/>
          </a:xfrm>
          <a:prstGeom prst="wedgeRoundRectCallout">
            <a:avLst>
              <a:gd name="adj1" fmla="val 46599"/>
              <a:gd name="adj2" fmla="val 66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this good enough?</a:t>
            </a:r>
            <a:endParaRPr lang="en-US" dirty="0"/>
          </a:p>
        </p:txBody>
      </p:sp>
    </p:spTree>
    <p:extLst>
      <p:ext uri="{BB962C8B-B14F-4D97-AF65-F5344CB8AC3E}">
        <p14:creationId xmlns:p14="http://schemas.microsoft.com/office/powerpoint/2010/main" val="131753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Requirements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KBO_Req_01 Expanded</a:t>
            </a:r>
          </a:p>
          <a:p>
            <a:pPr marL="0" indent="0">
              <a:buNone/>
            </a:pPr>
            <a:endParaRPr lang="en-US" dirty="0" smtClean="0"/>
          </a:p>
          <a:p>
            <a:pPr marL="0" indent="0">
              <a:buNone/>
            </a:pPr>
            <a:r>
              <a:rPr lang="en-US" i="1" dirty="0" smtClean="0"/>
              <a:t>Administrator shall </a:t>
            </a:r>
            <a:r>
              <a:rPr lang="en-US" i="1" dirty="0" smtClean="0">
                <a:solidFill>
                  <a:srgbClr val="FF0000"/>
                </a:solidFill>
              </a:rPr>
              <a:t>manually</a:t>
            </a:r>
            <a:r>
              <a:rPr lang="en-US" i="1" dirty="0" smtClean="0"/>
              <a:t> access transaction information for a particular account on a periodic basis from the existing Master Ledger system. </a:t>
            </a:r>
            <a:r>
              <a:rPr lang="en-US" i="1" dirty="0" smtClean="0">
                <a:solidFill>
                  <a:srgbClr val="FF0000"/>
                </a:solidFill>
              </a:rPr>
              <a:t>(Automation of this access mechanism is outside the scope of KBO’s current release and may become a Requirement for a future release.) </a:t>
            </a:r>
            <a:r>
              <a:rPr lang="en-US" i="1" dirty="0" smtClean="0"/>
              <a:t>Administrator shall record the transaction information for a particular account accessed from the ML system, in the KBO system. O</a:t>
            </a:r>
            <a:r>
              <a:rPr lang="en-US" i="1" dirty="0" smtClean="0">
                <a:solidFill>
                  <a:srgbClr val="FF0000"/>
                </a:solidFill>
              </a:rPr>
              <a:t>nly successful transactions </a:t>
            </a:r>
            <a:r>
              <a:rPr lang="en-US" i="1" dirty="0" smtClean="0"/>
              <a:t>need to be available at KBO for viewing by users within 48 users after they have been initiated by the user. </a:t>
            </a:r>
            <a:r>
              <a:rPr lang="en-US" i="1" dirty="0" smtClean="0">
                <a:solidFill>
                  <a:srgbClr val="FF0000"/>
                </a:solidFill>
              </a:rPr>
              <a:t>Users will be notified of failed transactions through procedures outside the scope of KBO’s current release.</a:t>
            </a:r>
            <a:endParaRPr lang="en-US" i="1" dirty="0">
              <a:solidFill>
                <a:srgbClr val="FF0000"/>
              </a:solidFill>
            </a:endParaRPr>
          </a:p>
        </p:txBody>
      </p:sp>
    </p:spTree>
    <p:extLst>
      <p:ext uri="{BB962C8B-B14F-4D97-AF65-F5344CB8AC3E}">
        <p14:creationId xmlns:p14="http://schemas.microsoft.com/office/powerpoint/2010/main" val="158336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Requirements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KBO_Req_01: Non-functional Parts</a:t>
            </a:r>
          </a:p>
          <a:p>
            <a:endParaRPr lang="en-US" dirty="0" smtClean="0"/>
          </a:p>
          <a:p>
            <a:r>
              <a:rPr lang="en-US" dirty="0" smtClean="0"/>
              <a:t>Ensuring transactions are recorded in a format that makes it reasonably easy to be understood by users.</a:t>
            </a:r>
          </a:p>
          <a:p>
            <a:r>
              <a:rPr lang="en-US" dirty="0" smtClean="0"/>
              <a:t>Ensuring transactions are correctly recorded for the appropriate user accounts.</a:t>
            </a:r>
          </a:p>
          <a:p>
            <a:r>
              <a:rPr lang="en-US" dirty="0" smtClean="0"/>
              <a:t>Ensuring successful transactions are recorded at KBO within 48 hours of their initiation.</a:t>
            </a:r>
          </a:p>
          <a:p>
            <a:r>
              <a:rPr lang="en-US" dirty="0" smtClean="0"/>
              <a:t>Ensuring large volumes of transaction for a particular account within a particular period of time can be handled.</a:t>
            </a:r>
          </a:p>
        </p:txBody>
      </p:sp>
    </p:spTree>
    <p:extLst>
      <p:ext uri="{BB962C8B-B14F-4D97-AF65-F5344CB8AC3E}">
        <p14:creationId xmlns:p14="http://schemas.microsoft.com/office/powerpoint/2010/main" val="2990123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“To my knowledge, no other software engineering language construct as significant as use cases has been adopted so quickly and so widely among practitioners. I believe this is because use cases play a role in so many different aspects of software engineering.”</a:t>
            </a:r>
          </a:p>
          <a:p>
            <a:pPr marL="0" indent="0" algn="r">
              <a:buNone/>
            </a:pPr>
            <a:r>
              <a:rPr lang="en-US" i="1" dirty="0"/>
              <a:t>	</a:t>
            </a:r>
            <a:r>
              <a:rPr lang="en-US" i="1" dirty="0" smtClean="0"/>
              <a:t>		</a:t>
            </a:r>
            <a:r>
              <a:rPr lang="en-US" dirty="0" smtClean="0"/>
              <a:t>Ivar Jacobson </a:t>
            </a:r>
          </a:p>
          <a:p>
            <a:pPr marL="0" indent="0" algn="r">
              <a:buNone/>
            </a:pPr>
            <a:r>
              <a:rPr lang="en-US" dirty="0"/>
              <a:t>	</a:t>
            </a:r>
            <a:r>
              <a:rPr lang="en-US" dirty="0" smtClean="0"/>
              <a:t>	Founding father of UML </a:t>
            </a:r>
          </a:p>
          <a:p>
            <a:pPr marL="0" indent="0" algn="r">
              <a:buNone/>
            </a:pPr>
            <a:r>
              <a:rPr lang="en-US" dirty="0"/>
              <a:t>	</a:t>
            </a:r>
            <a:r>
              <a:rPr lang="en-US" dirty="0" smtClean="0"/>
              <a:t>Creator of Use Case Diagram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1201273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42875"/>
            <a:ext cx="6419850" cy="657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494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SG" dirty="0"/>
          </a:p>
        </p:txBody>
      </p:sp>
      <p:sp>
        <p:nvSpPr>
          <p:cNvPr id="3" name="Content Placeholder 2"/>
          <p:cNvSpPr>
            <a:spLocks noGrp="1"/>
          </p:cNvSpPr>
          <p:nvPr>
            <p:ph idx="1"/>
          </p:nvPr>
        </p:nvSpPr>
        <p:spPr/>
        <p:txBody>
          <a:bodyPr>
            <a:normAutofit fontScale="92500" lnSpcReduction="10000"/>
          </a:bodyPr>
          <a:lstStyle/>
          <a:p>
            <a:r>
              <a:rPr lang="en-SG" dirty="0"/>
              <a:t>General comments and notes describing the use case. </a:t>
            </a:r>
          </a:p>
          <a:p>
            <a:r>
              <a:rPr lang="en-SG" dirty="0"/>
              <a:t>Requirements - The formal functional requirements of things that a Use Case must provide to the end user, such as &lt;ability to update order&gt;. These correspond to the functional specifications found in structured methodologies, and form a contract that the Use Case performs some action or provides some value to the system. </a:t>
            </a:r>
          </a:p>
        </p:txBody>
      </p:sp>
    </p:spTree>
    <p:extLst>
      <p:ext uri="{BB962C8B-B14F-4D97-AF65-F5344CB8AC3E}">
        <p14:creationId xmlns:p14="http://schemas.microsoft.com/office/powerpoint/2010/main" val="3097616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SG" dirty="0"/>
          </a:p>
        </p:txBody>
      </p:sp>
      <p:sp>
        <p:nvSpPr>
          <p:cNvPr id="3" name="Content Placeholder 2"/>
          <p:cNvSpPr>
            <a:spLocks noGrp="1"/>
          </p:cNvSpPr>
          <p:nvPr>
            <p:ph idx="1"/>
          </p:nvPr>
        </p:nvSpPr>
        <p:spPr/>
        <p:txBody>
          <a:bodyPr>
            <a:normAutofit fontScale="92500" lnSpcReduction="20000"/>
          </a:bodyPr>
          <a:lstStyle/>
          <a:p>
            <a:r>
              <a:rPr lang="en-SG" dirty="0"/>
              <a:t>Constraints - The formal rules and limitations a Use Case operates under, defining what can and cannot be done. These include: </a:t>
            </a:r>
          </a:p>
          <a:p>
            <a:pPr lvl="1"/>
            <a:r>
              <a:rPr lang="en-SG" dirty="0"/>
              <a:t>Pre-conditions that must have already occurred or be in place before the use case is run; for example, &lt;create order&gt; must precede &lt;modify order&gt; </a:t>
            </a:r>
          </a:p>
          <a:p>
            <a:pPr lvl="1"/>
            <a:r>
              <a:rPr lang="en-SG" dirty="0"/>
              <a:t>Post-conditions that must be true once the Use Case is complete; for example, &lt;order is modified and consistent&gt; </a:t>
            </a:r>
          </a:p>
          <a:p>
            <a:pPr lvl="1"/>
            <a:r>
              <a:rPr lang="en-SG" dirty="0"/>
              <a:t>Invariants that must always be true throughout the time the Use Case operates; for example, an order must always have a customer number. </a:t>
            </a:r>
          </a:p>
          <a:p>
            <a:endParaRPr lang="en-SG" dirty="0"/>
          </a:p>
        </p:txBody>
      </p:sp>
    </p:spTree>
    <p:extLst>
      <p:ext uri="{BB962C8B-B14F-4D97-AF65-F5344CB8AC3E}">
        <p14:creationId xmlns:p14="http://schemas.microsoft.com/office/powerpoint/2010/main" val="1200719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SG" dirty="0"/>
          </a:p>
        </p:txBody>
      </p:sp>
      <p:sp>
        <p:nvSpPr>
          <p:cNvPr id="3" name="Content Placeholder 2"/>
          <p:cNvSpPr>
            <a:spLocks noGrp="1"/>
          </p:cNvSpPr>
          <p:nvPr>
            <p:ph idx="1"/>
          </p:nvPr>
        </p:nvSpPr>
        <p:spPr/>
        <p:txBody>
          <a:bodyPr>
            <a:normAutofit fontScale="77500" lnSpcReduction="20000"/>
          </a:bodyPr>
          <a:lstStyle/>
          <a:p>
            <a:r>
              <a:rPr lang="en-SG" dirty="0"/>
              <a:t>Scenarios – Formal, sequential descriptions of the steps taken to carry out the use case, or the flow of events that occur during a Use Case instance. These can include multiple scenarios, to cater for exceptional circumstances and alternative processing paths. These are usually created in text and correspond to a textual representation of the Sequence Diagram. </a:t>
            </a:r>
          </a:p>
          <a:p>
            <a:pPr lvl="1"/>
            <a:r>
              <a:rPr lang="en-SG" dirty="0" smtClean="0"/>
              <a:t>There are recommended formats (refer to Chapter 11, </a:t>
            </a:r>
            <a:r>
              <a:rPr lang="en-US" i="1" dirty="0"/>
              <a:t>Fully Dressed Use Case </a:t>
            </a:r>
            <a:r>
              <a:rPr lang="en-US" i="1" dirty="0" smtClean="0"/>
              <a:t>Template of “</a:t>
            </a:r>
            <a:r>
              <a:rPr lang="en-US" sz="2700" i="1" dirty="0" smtClean="0"/>
              <a:t>WRITING EFFECTIVE </a:t>
            </a:r>
            <a:r>
              <a:rPr lang="en-US" sz="2700" i="1" dirty="0"/>
              <a:t>USE CASES</a:t>
            </a:r>
            <a:r>
              <a:rPr lang="en-US" i="1" dirty="0" smtClean="0"/>
              <a:t>”)</a:t>
            </a:r>
            <a:r>
              <a:rPr lang="en-SG" dirty="0" smtClean="0"/>
              <a:t> </a:t>
            </a:r>
            <a:endParaRPr lang="en-SG" dirty="0"/>
          </a:p>
          <a:p>
            <a:r>
              <a:rPr lang="en-SG" dirty="0"/>
              <a:t>Scenario diagrams - Sequence diagrams to depict the workflow; similar to Scenarios but graphically portrayed. </a:t>
            </a:r>
          </a:p>
          <a:p>
            <a:r>
              <a:rPr lang="en-SG" dirty="0"/>
              <a:t>Additional attributes, such as implementation phase, version number, complexity rating, stereotype and status. </a:t>
            </a:r>
          </a:p>
        </p:txBody>
      </p:sp>
    </p:spTree>
    <p:extLst>
      <p:ext uri="{BB962C8B-B14F-4D97-AF65-F5344CB8AC3E}">
        <p14:creationId xmlns:p14="http://schemas.microsoft.com/office/powerpoint/2010/main" val="183298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761018" y="4038600"/>
            <a:ext cx="8763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Design?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Oval 4"/>
          <p:cNvSpPr/>
          <p:nvPr/>
        </p:nvSpPr>
        <p:spPr>
          <a:xfrm>
            <a:off x="2541818" y="1817298"/>
            <a:ext cx="4191000" cy="396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0018" y="2057400"/>
            <a:ext cx="1420582" cy="369332"/>
          </a:xfrm>
          <a:prstGeom prst="rect">
            <a:avLst/>
          </a:prstGeom>
          <a:noFill/>
        </p:spPr>
        <p:txBody>
          <a:bodyPr wrap="none" rtlCol="0">
            <a:spAutoFit/>
          </a:bodyPr>
          <a:lstStyle/>
          <a:p>
            <a:r>
              <a:rPr lang="en-US" dirty="0" smtClean="0"/>
              <a:t>Design Space</a:t>
            </a:r>
            <a:endParaRPr lang="en-US" dirty="0"/>
          </a:p>
        </p:txBody>
      </p:sp>
      <p:cxnSp>
        <p:nvCxnSpPr>
          <p:cNvPr id="8" name="Straight Arrow Connector 7"/>
          <p:cNvCxnSpPr>
            <a:stCxn id="6" idx="1"/>
            <a:endCxn id="5" idx="7"/>
          </p:cNvCxnSpPr>
          <p:nvPr/>
        </p:nvCxnSpPr>
        <p:spPr>
          <a:xfrm flipH="1">
            <a:off x="6119060" y="2242066"/>
            <a:ext cx="1070958" cy="155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09018" y="5610045"/>
            <a:ext cx="1470274" cy="369332"/>
          </a:xfrm>
          <a:prstGeom prst="rect">
            <a:avLst/>
          </a:prstGeom>
          <a:noFill/>
        </p:spPr>
        <p:txBody>
          <a:bodyPr wrap="none" rtlCol="0">
            <a:spAutoFit/>
          </a:bodyPr>
          <a:lstStyle/>
          <a:p>
            <a:r>
              <a:rPr lang="en-US" dirty="0" smtClean="0"/>
              <a:t>Good Designs</a:t>
            </a:r>
            <a:endParaRPr lang="en-US" dirty="0"/>
          </a:p>
        </p:txBody>
      </p:sp>
      <p:cxnSp>
        <p:nvCxnSpPr>
          <p:cNvPr id="13" name="Straight Arrow Connector 12"/>
          <p:cNvCxnSpPr>
            <a:stCxn id="11" idx="1"/>
            <a:endCxn id="10" idx="5"/>
          </p:cNvCxnSpPr>
          <p:nvPr/>
        </p:nvCxnSpPr>
        <p:spPr>
          <a:xfrm flipH="1" flipV="1">
            <a:off x="4508987" y="4754048"/>
            <a:ext cx="2300031" cy="1040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856018" y="20574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0095" y="1916668"/>
            <a:ext cx="962123" cy="369332"/>
          </a:xfrm>
          <a:prstGeom prst="rect">
            <a:avLst/>
          </a:prstGeom>
          <a:noFill/>
        </p:spPr>
        <p:txBody>
          <a:bodyPr wrap="none" rtlCol="0">
            <a:spAutoFit/>
          </a:bodyPr>
          <a:lstStyle/>
          <a:p>
            <a:r>
              <a:rPr lang="en-US" dirty="0"/>
              <a:t>c</a:t>
            </a:r>
            <a:r>
              <a:rPr lang="en-US" dirty="0" smtClean="0"/>
              <a:t>hoice 1</a:t>
            </a:r>
            <a:endParaRPr lang="en-US" dirty="0"/>
          </a:p>
        </p:txBody>
      </p:sp>
      <p:cxnSp>
        <p:nvCxnSpPr>
          <p:cNvPr id="17" name="Straight Connector 16"/>
          <p:cNvCxnSpPr/>
          <p:nvPr/>
        </p:nvCxnSpPr>
        <p:spPr>
          <a:xfrm flipV="1">
            <a:off x="1856018" y="25146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0095" y="2373868"/>
            <a:ext cx="962123" cy="369332"/>
          </a:xfrm>
          <a:prstGeom prst="rect">
            <a:avLst/>
          </a:prstGeom>
          <a:noFill/>
        </p:spPr>
        <p:txBody>
          <a:bodyPr wrap="none" rtlCol="0">
            <a:spAutoFit/>
          </a:bodyPr>
          <a:lstStyle/>
          <a:p>
            <a:r>
              <a:rPr lang="en-US" dirty="0"/>
              <a:t>c</a:t>
            </a:r>
            <a:r>
              <a:rPr lang="en-US" dirty="0" smtClean="0"/>
              <a:t>hoice 2</a:t>
            </a:r>
            <a:endParaRPr lang="en-US" dirty="0"/>
          </a:p>
        </p:txBody>
      </p:sp>
      <p:cxnSp>
        <p:nvCxnSpPr>
          <p:cNvPr id="19" name="Straight Connector 18"/>
          <p:cNvCxnSpPr/>
          <p:nvPr/>
        </p:nvCxnSpPr>
        <p:spPr>
          <a:xfrm flipV="1">
            <a:off x="1856018" y="296013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70095" y="2819400"/>
            <a:ext cx="962123" cy="369332"/>
          </a:xfrm>
          <a:prstGeom prst="rect">
            <a:avLst/>
          </a:prstGeom>
          <a:noFill/>
        </p:spPr>
        <p:txBody>
          <a:bodyPr wrap="none" rtlCol="0">
            <a:spAutoFit/>
          </a:bodyPr>
          <a:lstStyle/>
          <a:p>
            <a:r>
              <a:rPr lang="en-US" dirty="0"/>
              <a:t>c</a:t>
            </a:r>
            <a:r>
              <a:rPr lang="en-US" dirty="0" smtClean="0"/>
              <a:t>hoice 3</a:t>
            </a:r>
            <a:endParaRPr lang="en-US" dirty="0"/>
          </a:p>
        </p:txBody>
      </p:sp>
      <p:cxnSp>
        <p:nvCxnSpPr>
          <p:cNvPr id="22" name="Straight Connector 21"/>
          <p:cNvCxnSpPr/>
          <p:nvPr/>
        </p:nvCxnSpPr>
        <p:spPr>
          <a:xfrm flipV="1">
            <a:off x="1856018" y="3364468"/>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0095" y="3223736"/>
            <a:ext cx="962123" cy="369332"/>
          </a:xfrm>
          <a:prstGeom prst="rect">
            <a:avLst/>
          </a:prstGeom>
          <a:noFill/>
        </p:spPr>
        <p:txBody>
          <a:bodyPr wrap="none" rtlCol="0">
            <a:spAutoFit/>
          </a:bodyPr>
          <a:lstStyle/>
          <a:p>
            <a:r>
              <a:rPr lang="en-US" dirty="0"/>
              <a:t>c</a:t>
            </a:r>
            <a:r>
              <a:rPr lang="en-US" dirty="0" smtClean="0"/>
              <a:t>hoice 4</a:t>
            </a:r>
            <a:endParaRPr lang="en-US" dirty="0"/>
          </a:p>
        </p:txBody>
      </p:sp>
      <p:cxnSp>
        <p:nvCxnSpPr>
          <p:cNvPr id="24" name="Straight Connector 23"/>
          <p:cNvCxnSpPr/>
          <p:nvPr/>
        </p:nvCxnSpPr>
        <p:spPr>
          <a:xfrm flipV="1">
            <a:off x="1856018" y="3821668"/>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0095" y="3680936"/>
            <a:ext cx="962123" cy="369332"/>
          </a:xfrm>
          <a:prstGeom prst="rect">
            <a:avLst/>
          </a:prstGeom>
          <a:noFill/>
        </p:spPr>
        <p:txBody>
          <a:bodyPr wrap="none" rtlCol="0">
            <a:spAutoFit/>
          </a:bodyPr>
          <a:lstStyle/>
          <a:p>
            <a:r>
              <a:rPr lang="en-US" dirty="0"/>
              <a:t>c</a:t>
            </a:r>
            <a:r>
              <a:rPr lang="en-US" dirty="0" smtClean="0"/>
              <a:t>hoice 5</a:t>
            </a:r>
            <a:endParaRPr lang="en-US" dirty="0"/>
          </a:p>
        </p:txBody>
      </p:sp>
      <p:cxnSp>
        <p:nvCxnSpPr>
          <p:cNvPr id="26" name="Straight Connector 25"/>
          <p:cNvCxnSpPr/>
          <p:nvPr/>
        </p:nvCxnSpPr>
        <p:spPr>
          <a:xfrm flipV="1">
            <a:off x="1856018" y="42672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70095" y="4126468"/>
            <a:ext cx="962123" cy="369332"/>
          </a:xfrm>
          <a:prstGeom prst="rect">
            <a:avLst/>
          </a:prstGeom>
          <a:noFill/>
        </p:spPr>
        <p:txBody>
          <a:bodyPr wrap="none" rtlCol="0">
            <a:spAutoFit/>
          </a:bodyPr>
          <a:lstStyle/>
          <a:p>
            <a:r>
              <a:rPr lang="en-US" dirty="0"/>
              <a:t>c</a:t>
            </a:r>
            <a:r>
              <a:rPr lang="en-US" dirty="0" smtClean="0"/>
              <a:t>hoice 6</a:t>
            </a:r>
            <a:endParaRPr lang="en-US" dirty="0"/>
          </a:p>
        </p:txBody>
      </p:sp>
      <p:cxnSp>
        <p:nvCxnSpPr>
          <p:cNvPr id="29" name="Straight Connector 28"/>
          <p:cNvCxnSpPr/>
          <p:nvPr/>
        </p:nvCxnSpPr>
        <p:spPr>
          <a:xfrm flipV="1">
            <a:off x="1856018" y="471273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0095" y="4572000"/>
            <a:ext cx="962123" cy="369332"/>
          </a:xfrm>
          <a:prstGeom prst="rect">
            <a:avLst/>
          </a:prstGeom>
          <a:noFill/>
        </p:spPr>
        <p:txBody>
          <a:bodyPr wrap="none" rtlCol="0">
            <a:spAutoFit/>
          </a:bodyPr>
          <a:lstStyle/>
          <a:p>
            <a:r>
              <a:rPr lang="en-US" dirty="0"/>
              <a:t>c</a:t>
            </a:r>
            <a:r>
              <a:rPr lang="en-US" dirty="0" smtClean="0"/>
              <a:t>hoice 7</a:t>
            </a:r>
            <a:endParaRPr lang="en-US" dirty="0"/>
          </a:p>
        </p:txBody>
      </p:sp>
      <p:cxnSp>
        <p:nvCxnSpPr>
          <p:cNvPr id="31" name="Straight Connector 30"/>
          <p:cNvCxnSpPr/>
          <p:nvPr/>
        </p:nvCxnSpPr>
        <p:spPr>
          <a:xfrm flipV="1">
            <a:off x="1856018" y="516993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70095" y="5029200"/>
            <a:ext cx="962123" cy="369332"/>
          </a:xfrm>
          <a:prstGeom prst="rect">
            <a:avLst/>
          </a:prstGeom>
          <a:noFill/>
        </p:spPr>
        <p:txBody>
          <a:bodyPr wrap="none" rtlCol="0">
            <a:spAutoFit/>
          </a:bodyPr>
          <a:lstStyle/>
          <a:p>
            <a:r>
              <a:rPr lang="en-US" dirty="0"/>
              <a:t>c</a:t>
            </a:r>
            <a:r>
              <a:rPr lang="en-US" dirty="0" smtClean="0"/>
              <a:t>hoice 8</a:t>
            </a:r>
            <a:endParaRPr lang="en-US" dirty="0"/>
          </a:p>
        </p:txBody>
      </p:sp>
      <p:cxnSp>
        <p:nvCxnSpPr>
          <p:cNvPr id="33" name="Straight Connector 32"/>
          <p:cNvCxnSpPr/>
          <p:nvPr/>
        </p:nvCxnSpPr>
        <p:spPr>
          <a:xfrm flipV="1">
            <a:off x="1856018" y="5615464"/>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70095" y="5474732"/>
            <a:ext cx="962123" cy="369332"/>
          </a:xfrm>
          <a:prstGeom prst="rect">
            <a:avLst/>
          </a:prstGeom>
          <a:noFill/>
        </p:spPr>
        <p:txBody>
          <a:bodyPr wrap="none" rtlCol="0">
            <a:spAutoFit/>
          </a:bodyPr>
          <a:lstStyle/>
          <a:p>
            <a:r>
              <a:rPr lang="en-US" dirty="0"/>
              <a:t>c</a:t>
            </a:r>
            <a:r>
              <a:rPr lang="en-US" dirty="0" smtClean="0"/>
              <a:t>hoice 9</a:t>
            </a:r>
            <a:endParaRPr lang="en-US" dirty="0"/>
          </a:p>
        </p:txBody>
      </p:sp>
      <p:cxnSp>
        <p:nvCxnSpPr>
          <p:cNvPr id="36" name="Straight Connector 35"/>
          <p:cNvCxnSpPr/>
          <p:nvPr/>
        </p:nvCxnSpPr>
        <p:spPr>
          <a:xfrm>
            <a:off x="27704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427284" y="6019800"/>
            <a:ext cx="647934" cy="369332"/>
          </a:xfrm>
          <a:prstGeom prst="rect">
            <a:avLst/>
          </a:prstGeom>
          <a:noFill/>
        </p:spPr>
        <p:txBody>
          <a:bodyPr wrap="none" rtlCol="0">
            <a:spAutoFit/>
          </a:bodyPr>
          <a:lstStyle/>
          <a:p>
            <a:r>
              <a:rPr lang="en-US" dirty="0" err="1"/>
              <a:t>c</a:t>
            </a:r>
            <a:r>
              <a:rPr lang="en-US" dirty="0" err="1" smtClean="0"/>
              <a:t>h.</a:t>
            </a:r>
            <a:r>
              <a:rPr lang="en-US" dirty="0" smtClean="0"/>
              <a:t> A</a:t>
            </a:r>
            <a:endParaRPr lang="en-US" dirty="0"/>
          </a:p>
        </p:txBody>
      </p:sp>
      <p:cxnSp>
        <p:nvCxnSpPr>
          <p:cNvPr id="38" name="Straight Connector 37"/>
          <p:cNvCxnSpPr/>
          <p:nvPr/>
        </p:nvCxnSpPr>
        <p:spPr>
          <a:xfrm>
            <a:off x="33800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44899" y="6019800"/>
            <a:ext cx="639919" cy="369332"/>
          </a:xfrm>
          <a:prstGeom prst="rect">
            <a:avLst/>
          </a:prstGeom>
          <a:noFill/>
        </p:spPr>
        <p:txBody>
          <a:bodyPr wrap="none" rtlCol="0">
            <a:spAutoFit/>
          </a:bodyPr>
          <a:lstStyle/>
          <a:p>
            <a:r>
              <a:rPr lang="en-US" dirty="0" err="1"/>
              <a:t>c</a:t>
            </a:r>
            <a:r>
              <a:rPr lang="en-US" dirty="0" err="1" smtClean="0"/>
              <a:t>h.</a:t>
            </a:r>
            <a:r>
              <a:rPr lang="en-US" dirty="0" smtClean="0"/>
              <a:t> B</a:t>
            </a:r>
            <a:endParaRPr lang="en-US" dirty="0"/>
          </a:p>
        </p:txBody>
      </p:sp>
      <p:cxnSp>
        <p:nvCxnSpPr>
          <p:cNvPr id="40" name="Straight Connector 39"/>
          <p:cNvCxnSpPr/>
          <p:nvPr/>
        </p:nvCxnSpPr>
        <p:spPr>
          <a:xfrm>
            <a:off x="39896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56102" y="6019800"/>
            <a:ext cx="638316" cy="369332"/>
          </a:xfrm>
          <a:prstGeom prst="rect">
            <a:avLst/>
          </a:prstGeom>
          <a:noFill/>
        </p:spPr>
        <p:txBody>
          <a:bodyPr wrap="none" rtlCol="0">
            <a:spAutoFit/>
          </a:bodyPr>
          <a:lstStyle/>
          <a:p>
            <a:r>
              <a:rPr lang="en-US" dirty="0" err="1"/>
              <a:t>c</a:t>
            </a:r>
            <a:r>
              <a:rPr lang="en-US" dirty="0" err="1" smtClean="0"/>
              <a:t>h.</a:t>
            </a:r>
            <a:r>
              <a:rPr lang="en-US" dirty="0" smtClean="0"/>
              <a:t> </a:t>
            </a:r>
            <a:r>
              <a:rPr lang="en-US" dirty="0"/>
              <a:t>C</a:t>
            </a:r>
          </a:p>
        </p:txBody>
      </p:sp>
      <p:cxnSp>
        <p:nvCxnSpPr>
          <p:cNvPr id="42" name="Straight Connector 41"/>
          <p:cNvCxnSpPr/>
          <p:nvPr/>
        </p:nvCxnSpPr>
        <p:spPr>
          <a:xfrm>
            <a:off x="4586771"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46466" y="6019800"/>
            <a:ext cx="657552" cy="369332"/>
          </a:xfrm>
          <a:prstGeom prst="rect">
            <a:avLst/>
          </a:prstGeom>
          <a:noFill/>
        </p:spPr>
        <p:txBody>
          <a:bodyPr wrap="none" rtlCol="0">
            <a:spAutoFit/>
          </a:bodyPr>
          <a:lstStyle/>
          <a:p>
            <a:r>
              <a:rPr lang="en-US" dirty="0" err="1"/>
              <a:t>c</a:t>
            </a:r>
            <a:r>
              <a:rPr lang="en-US" dirty="0" err="1" smtClean="0"/>
              <a:t>h.</a:t>
            </a:r>
            <a:r>
              <a:rPr lang="en-US" dirty="0" smtClean="0"/>
              <a:t> D</a:t>
            </a:r>
            <a:endParaRPr lang="en-US" dirty="0"/>
          </a:p>
        </p:txBody>
      </p:sp>
      <p:cxnSp>
        <p:nvCxnSpPr>
          <p:cNvPr id="44" name="Straight Connector 43"/>
          <p:cNvCxnSpPr/>
          <p:nvPr/>
        </p:nvCxnSpPr>
        <p:spPr>
          <a:xfrm>
            <a:off x="52088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6523" y="6019800"/>
            <a:ext cx="627095" cy="369332"/>
          </a:xfrm>
          <a:prstGeom prst="rect">
            <a:avLst/>
          </a:prstGeom>
          <a:noFill/>
        </p:spPr>
        <p:txBody>
          <a:bodyPr wrap="none" rtlCol="0">
            <a:spAutoFit/>
          </a:bodyPr>
          <a:lstStyle/>
          <a:p>
            <a:r>
              <a:rPr lang="en-US" dirty="0" err="1"/>
              <a:t>c</a:t>
            </a:r>
            <a:r>
              <a:rPr lang="en-US" dirty="0" err="1" smtClean="0"/>
              <a:t>h.</a:t>
            </a:r>
            <a:r>
              <a:rPr lang="en-US" dirty="0" smtClean="0"/>
              <a:t> E</a:t>
            </a:r>
            <a:endParaRPr lang="en-US" dirty="0"/>
          </a:p>
        </p:txBody>
      </p:sp>
      <p:cxnSp>
        <p:nvCxnSpPr>
          <p:cNvPr id="46" name="Straight Connector 45"/>
          <p:cNvCxnSpPr/>
          <p:nvPr/>
        </p:nvCxnSpPr>
        <p:spPr>
          <a:xfrm>
            <a:off x="5882171"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78735" y="6031468"/>
            <a:ext cx="620683" cy="369332"/>
          </a:xfrm>
          <a:prstGeom prst="rect">
            <a:avLst/>
          </a:prstGeom>
          <a:noFill/>
        </p:spPr>
        <p:txBody>
          <a:bodyPr wrap="none" rtlCol="0">
            <a:spAutoFit/>
          </a:bodyPr>
          <a:lstStyle/>
          <a:p>
            <a:r>
              <a:rPr lang="en-US" dirty="0" err="1"/>
              <a:t>c</a:t>
            </a:r>
            <a:r>
              <a:rPr lang="en-US" dirty="0" err="1" smtClean="0"/>
              <a:t>h.</a:t>
            </a:r>
            <a:r>
              <a:rPr lang="en-US" dirty="0" smtClean="0"/>
              <a:t> </a:t>
            </a:r>
            <a:r>
              <a:rPr lang="en-US" dirty="0"/>
              <a:t>F</a:t>
            </a:r>
          </a:p>
        </p:txBody>
      </p:sp>
      <p:cxnSp>
        <p:nvCxnSpPr>
          <p:cNvPr id="48" name="Straight Connector 47"/>
          <p:cNvCxnSpPr/>
          <p:nvPr/>
        </p:nvCxnSpPr>
        <p:spPr>
          <a:xfrm>
            <a:off x="65042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99418" y="6031468"/>
            <a:ext cx="660758" cy="369332"/>
          </a:xfrm>
          <a:prstGeom prst="rect">
            <a:avLst/>
          </a:prstGeom>
          <a:noFill/>
        </p:spPr>
        <p:txBody>
          <a:bodyPr wrap="none" rtlCol="0">
            <a:spAutoFit/>
          </a:bodyPr>
          <a:lstStyle/>
          <a:p>
            <a:r>
              <a:rPr lang="en-US" dirty="0" err="1"/>
              <a:t>c</a:t>
            </a:r>
            <a:r>
              <a:rPr lang="en-US" dirty="0" err="1" smtClean="0"/>
              <a:t>h.</a:t>
            </a:r>
            <a:r>
              <a:rPr lang="en-US" dirty="0" smtClean="0"/>
              <a:t> G</a:t>
            </a:r>
            <a:endParaRPr lang="en-US" dirty="0"/>
          </a:p>
        </p:txBody>
      </p:sp>
    </p:spTree>
    <p:extLst>
      <p:ext uri="{BB962C8B-B14F-4D97-AF65-F5344CB8AC3E}">
        <p14:creationId xmlns:p14="http://schemas.microsoft.com/office/powerpoint/2010/main" val="1789943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Events</a:t>
            </a:r>
            <a:endParaRPr lang="en-SG"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Basic flow of events </a:t>
            </a:r>
          </a:p>
          <a:p>
            <a:r>
              <a:rPr lang="en-US" dirty="0" smtClean="0"/>
              <a:t>Is the most common pathway. It usually depicts a perfect situation, in which nothing goes wrong.</a:t>
            </a:r>
          </a:p>
          <a:p>
            <a:pPr marL="0" indent="0">
              <a:buNone/>
            </a:pPr>
            <a:r>
              <a:rPr lang="en-US" dirty="0" smtClean="0"/>
              <a:t>Alternative flow of events</a:t>
            </a:r>
          </a:p>
          <a:p>
            <a:r>
              <a:rPr lang="en-US" dirty="0" smtClean="0"/>
              <a:t>Is a pathway that is still considered a good pathway; it’s just not the most heavily travelled one.</a:t>
            </a:r>
          </a:p>
          <a:p>
            <a:pPr marL="0" indent="0">
              <a:buNone/>
            </a:pPr>
            <a:r>
              <a:rPr lang="en-US" dirty="0" smtClean="0"/>
              <a:t>Exception Flow of Events </a:t>
            </a:r>
          </a:p>
          <a:p>
            <a:r>
              <a:rPr lang="en-US" dirty="0" smtClean="0"/>
              <a:t>Things don’t always go as planned. An exception is an error condition that is important enough to the application to capture.</a:t>
            </a:r>
            <a:endParaRPr lang="en-SG" dirty="0"/>
          </a:p>
        </p:txBody>
      </p:sp>
    </p:spTree>
    <p:extLst>
      <p:ext uri="{BB962C8B-B14F-4D97-AF65-F5344CB8AC3E}">
        <p14:creationId xmlns:p14="http://schemas.microsoft.com/office/powerpoint/2010/main" val="287614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Cohort Exercise </a:t>
            </a:r>
            <a:r>
              <a:rPr lang="en-US" dirty="0" smtClean="0"/>
              <a:t>4 </a:t>
            </a:r>
            <a:r>
              <a:rPr lang="en-US" dirty="0" smtClean="0"/>
              <a:t>(15 min)</a:t>
            </a:r>
            <a:endParaRPr lang="en-US" dirty="0"/>
          </a:p>
        </p:txBody>
      </p:sp>
      <p:sp>
        <p:nvSpPr>
          <p:cNvPr id="4" name="Content Placeholder 3"/>
          <p:cNvSpPr>
            <a:spLocks noGrp="1"/>
          </p:cNvSpPr>
          <p:nvPr>
            <p:ph idx="1"/>
          </p:nvPr>
        </p:nvSpPr>
        <p:spPr/>
        <p:txBody>
          <a:bodyPr/>
          <a:lstStyle/>
          <a:p>
            <a:r>
              <a:rPr lang="en-US" dirty="0" smtClean="0"/>
              <a:t>Work as a group, document one use case of the App that you are developing.</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854921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UML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1760269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SG" dirty="0"/>
          </a:p>
        </p:txBody>
      </p:sp>
      <p:sp>
        <p:nvSpPr>
          <p:cNvPr id="3" name="Content Placeholder 2"/>
          <p:cNvSpPr>
            <a:spLocks noGrp="1"/>
          </p:cNvSpPr>
          <p:nvPr>
            <p:ph idx="1"/>
          </p:nvPr>
        </p:nvSpPr>
        <p:spPr/>
        <p:txBody>
          <a:bodyPr>
            <a:normAutofit fontScale="92500" lnSpcReduction="10000"/>
          </a:bodyPr>
          <a:lstStyle/>
          <a:p>
            <a:r>
              <a:rPr lang="en-US" dirty="0"/>
              <a:t>In UML 2 there are two basic categories of diagrams: structure diagrams and behavior diagrams. </a:t>
            </a:r>
            <a:endParaRPr lang="en-US" dirty="0" smtClean="0"/>
          </a:p>
          <a:p>
            <a:r>
              <a:rPr lang="en-US" dirty="0"/>
              <a:t>The purpose of structure diagrams is to show the static structure of the system being modeled. They include the class, component, and or object diagrams. Behavioral diagrams, on the other hand, show the dynamic behavior between the objects in the system, including things like their methods, collaborations, and activities</a:t>
            </a:r>
            <a:r>
              <a:rPr lang="en-US" dirty="0" smtClean="0"/>
              <a:t>.</a:t>
            </a:r>
          </a:p>
        </p:txBody>
      </p:sp>
    </p:spTree>
    <p:extLst>
      <p:ext uri="{BB962C8B-B14F-4D97-AF65-F5344CB8AC3E}">
        <p14:creationId xmlns:p14="http://schemas.microsoft.com/office/powerpoint/2010/main" val="4092578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3" name="Content Placeholder 2"/>
          <p:cNvSpPr>
            <a:spLocks noGrp="1"/>
          </p:cNvSpPr>
          <p:nvPr>
            <p:ph idx="1"/>
          </p:nvPr>
        </p:nvSpPr>
        <p:spPr/>
        <p:txBody>
          <a:bodyPr/>
          <a:lstStyle/>
          <a:p>
            <a:r>
              <a:rPr lang="en-US" dirty="0" smtClean="0"/>
              <a:t>Definition: a diagram that shows a set of use cases and actors and their relationships.</a:t>
            </a:r>
          </a:p>
          <a:p>
            <a:endParaRPr lang="en-US" dirty="0"/>
          </a:p>
          <a:p>
            <a:r>
              <a:rPr lang="en-US" dirty="0" smtClean="0"/>
              <a:t>Use case diagrams represent system functionality, the requirements of the system from the user’s respective.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625402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sz="half" idx="1"/>
          </p:nvPr>
        </p:nvSpPr>
        <p:spPr>
          <a:xfrm>
            <a:off x="457200" y="1600200"/>
            <a:ext cx="5943600" cy="4525963"/>
          </a:xfrm>
        </p:spPr>
        <p:txBody>
          <a:bodyPr>
            <a:normAutofit fontScale="92500" lnSpcReduction="20000"/>
          </a:bodyPr>
          <a:lstStyle/>
          <a:p>
            <a:pPr marL="0" indent="0">
              <a:buNone/>
            </a:pPr>
            <a:r>
              <a:rPr lang="en-US" dirty="0" smtClean="0"/>
              <a:t>Actors are the people or systems that provide or receive information from the system; they are among the stakeholders of a system, which </a:t>
            </a:r>
            <a:r>
              <a:rPr lang="en-US" dirty="0"/>
              <a:t>c</a:t>
            </a:r>
            <a:r>
              <a:rPr lang="en-US" dirty="0" smtClean="0"/>
              <a:t>ould be human beings, other systems, timers and clocks or hardware devices.</a:t>
            </a:r>
          </a:p>
          <a:p>
            <a:pPr marL="0" indent="0">
              <a:buNone/>
            </a:pPr>
            <a:endParaRPr lang="en-US" dirty="0" smtClean="0"/>
          </a:p>
          <a:p>
            <a:pPr marL="0" indent="0">
              <a:buNone/>
            </a:pPr>
            <a:r>
              <a:rPr lang="en-US" dirty="0" smtClean="0"/>
              <a:t>Actors that stimulate the system and  are the initiators of events are called primary actors (active). Actors that are only receive stimuli from the system are called secondary actors (passive).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pic>
        <p:nvPicPr>
          <p:cNvPr id="1026"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315200" y="2760496"/>
            <a:ext cx="457046" cy="112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405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Actors?</a:t>
            </a:r>
            <a:endParaRPr lang="en-US" dirty="0"/>
          </a:p>
        </p:txBody>
      </p:sp>
      <p:sp>
        <p:nvSpPr>
          <p:cNvPr id="6" name="Content Placeholder 5"/>
          <p:cNvSpPr>
            <a:spLocks noGrp="1"/>
          </p:cNvSpPr>
          <p:nvPr>
            <p:ph idx="1"/>
          </p:nvPr>
        </p:nvSpPr>
        <p:spPr/>
        <p:txBody>
          <a:bodyPr/>
          <a:lstStyle/>
          <a:p>
            <a:pPr marL="0" indent="0">
              <a:buNone/>
            </a:pPr>
            <a:r>
              <a:rPr lang="en-US" dirty="0" smtClean="0"/>
              <a:t>Actors</a:t>
            </a:r>
          </a:p>
          <a:p>
            <a:r>
              <a:rPr lang="en-US" dirty="0" smtClean="0"/>
              <a:t>Who/what will be interested in the system?</a:t>
            </a:r>
          </a:p>
          <a:p>
            <a:r>
              <a:rPr lang="en-US" dirty="0" smtClean="0"/>
              <a:t>Who/what will want to change the data in the system?</a:t>
            </a:r>
          </a:p>
          <a:p>
            <a:r>
              <a:rPr lang="en-US" dirty="0" smtClean="0"/>
              <a:t>Who/what will want to interface with the system?</a:t>
            </a:r>
          </a:p>
          <a:p>
            <a:r>
              <a:rPr lang="en-US" dirty="0" smtClean="0"/>
              <a:t>Who/what will want information from the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4021594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in Use Case Diagrams</a:t>
            </a:r>
            <a:endParaRPr lang="en-US" dirty="0"/>
          </a:p>
        </p:txBody>
      </p:sp>
      <p:sp>
        <p:nvSpPr>
          <p:cNvPr id="3" name="Content Placeholder 2"/>
          <p:cNvSpPr>
            <a:spLocks noGrp="1"/>
          </p:cNvSpPr>
          <p:nvPr>
            <p:ph sz="half" idx="1"/>
          </p:nvPr>
        </p:nvSpPr>
        <p:spPr>
          <a:xfrm>
            <a:off x="457200" y="1600200"/>
            <a:ext cx="5562600" cy="4525963"/>
          </a:xfrm>
        </p:spPr>
        <p:txBody>
          <a:bodyPr>
            <a:normAutofit/>
          </a:bodyPr>
          <a:lstStyle/>
          <a:p>
            <a:pPr marL="0" indent="0">
              <a:buNone/>
            </a:pPr>
            <a:r>
              <a:rPr lang="en-US" dirty="0" smtClean="0"/>
              <a:t>Use Case</a:t>
            </a:r>
          </a:p>
          <a:p>
            <a:r>
              <a:rPr lang="en-US" dirty="0" smtClean="0"/>
              <a:t>Is a description of a set of sequences of actions, including variants, that system performs that yields an observable value to an actor. </a:t>
            </a:r>
          </a:p>
          <a:p>
            <a:r>
              <a:rPr lang="en-US" dirty="0" smtClean="0"/>
              <a:t>Should ideally begin with a verb.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sp>
        <p:nvSpPr>
          <p:cNvPr id="6" name="Oval 5"/>
          <p:cNvSpPr/>
          <p:nvPr/>
        </p:nvSpPr>
        <p:spPr>
          <a:xfrm>
            <a:off x="6400800" y="32766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Account</a:t>
            </a:r>
            <a:endParaRPr lang="en-US" dirty="0">
              <a:solidFill>
                <a:schemeClr val="tx1"/>
              </a:solidFill>
            </a:endParaRPr>
          </a:p>
        </p:txBody>
      </p:sp>
    </p:spTree>
    <p:extLst>
      <p:ext uri="{BB962C8B-B14F-4D97-AF65-F5344CB8AC3E}">
        <p14:creationId xmlns:p14="http://schemas.microsoft.com/office/powerpoint/2010/main" val="4249277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
        <p:nvSpPr>
          <p:cNvPr id="6" name="Oval 5"/>
          <p:cNvSpPr/>
          <p:nvPr/>
        </p:nvSpPr>
        <p:spPr>
          <a:xfrm>
            <a:off x="5143500" y="2925052"/>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Apply Course</a:t>
            </a:r>
            <a:endParaRPr lang="en-US" dirty="0">
              <a:solidFill>
                <a:schemeClr val="tx1"/>
              </a:solidFill>
            </a:endParaRPr>
          </a:p>
        </p:txBody>
      </p:sp>
      <p:pic>
        <p:nvPicPr>
          <p:cNvPr id="7"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514600" y="2819400"/>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6" idx="2"/>
          </p:cNvCxnSpPr>
          <p:nvPr/>
        </p:nvCxnSpPr>
        <p:spPr>
          <a:xfrm>
            <a:off x="2971646" y="3382252"/>
            <a:ext cx="217185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4982452"/>
            <a:ext cx="6257932"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Avoid showing communications or behaviors in use case diagram.</a:t>
            </a:r>
            <a:endParaRPr lang="en-US" dirty="0"/>
          </a:p>
        </p:txBody>
      </p:sp>
    </p:spTree>
    <p:extLst>
      <p:ext uri="{BB962C8B-B14F-4D97-AF65-F5344CB8AC3E}">
        <p14:creationId xmlns:p14="http://schemas.microsoft.com/office/powerpoint/2010/main" val="3985764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between Use Cases</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include</a:t>
            </a:r>
          </a:p>
          <a:p>
            <a:r>
              <a:rPr lang="en-US" dirty="0" smtClean="0"/>
              <a:t>Specifies that the source use case explicitly incorporates the behaviors of another use case at a location specified by the source  </a:t>
            </a:r>
            <a:endParaRPr lang="en-US" dirty="0"/>
          </a:p>
          <a:p>
            <a:pPr marL="0" indent="0">
              <a:buNone/>
            </a:pPr>
            <a:r>
              <a:rPr lang="en-US" dirty="0" smtClean="0"/>
              <a:t>extend</a:t>
            </a:r>
          </a:p>
          <a:p>
            <a:r>
              <a:rPr lang="en-US" dirty="0" smtClean="0"/>
              <a:t>Specifies that the target use case extends the behaviors of the source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cxnSp>
        <p:nvCxnSpPr>
          <p:cNvPr id="7" name="Straight Arrow Connector 6"/>
          <p:cNvCxnSpPr/>
          <p:nvPr/>
        </p:nvCxnSpPr>
        <p:spPr>
          <a:xfrm>
            <a:off x="5676823" y="3200400"/>
            <a:ext cx="2095577"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60586" y="2743200"/>
            <a:ext cx="1330814" cy="369332"/>
          </a:xfrm>
          <a:prstGeom prst="rect">
            <a:avLst/>
          </a:prstGeom>
          <a:noFill/>
        </p:spPr>
        <p:txBody>
          <a:bodyPr wrap="none" rtlCol="0">
            <a:spAutoFit/>
          </a:bodyPr>
          <a:lstStyle/>
          <a:p>
            <a:r>
              <a:rPr lang="en-US" dirty="0" smtClean="0"/>
              <a:t>&lt;&lt;include&gt;&gt;</a:t>
            </a:r>
            <a:endParaRPr lang="en-US" dirty="0"/>
          </a:p>
        </p:txBody>
      </p:sp>
      <p:cxnSp>
        <p:nvCxnSpPr>
          <p:cNvPr id="10" name="Straight Arrow Connector 9"/>
          <p:cNvCxnSpPr/>
          <p:nvPr/>
        </p:nvCxnSpPr>
        <p:spPr>
          <a:xfrm>
            <a:off x="5753023" y="5334000"/>
            <a:ext cx="2095577" cy="0"/>
          </a:xfrm>
          <a:prstGeom prst="straightConnector1">
            <a:avLst/>
          </a:prstGeom>
          <a:ln>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36786" y="4876800"/>
            <a:ext cx="1291892" cy="369332"/>
          </a:xfrm>
          <a:prstGeom prst="rect">
            <a:avLst/>
          </a:prstGeom>
          <a:noFill/>
        </p:spPr>
        <p:txBody>
          <a:bodyPr wrap="none" rtlCol="0">
            <a:spAutoFit/>
          </a:bodyPr>
          <a:lstStyle/>
          <a:p>
            <a:r>
              <a:rPr lang="en-US" dirty="0" smtClean="0"/>
              <a:t>&lt;&lt;extend&gt;&gt;</a:t>
            </a:r>
            <a:endParaRPr lang="en-US" dirty="0"/>
          </a:p>
        </p:txBody>
      </p:sp>
    </p:spTree>
    <p:extLst>
      <p:ext uri="{BB962C8B-B14F-4D97-AF65-F5344CB8AC3E}">
        <p14:creationId xmlns:p14="http://schemas.microsoft.com/office/powerpoint/2010/main" val="58002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Rational Model</a:t>
            </a:r>
            <a:endParaRPr lang="en-SG"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p:txBody>
          <a:bodyPr>
            <a:normAutofit fontScale="62500" lnSpcReduction="20000"/>
          </a:bodyPr>
          <a:lstStyle/>
          <a:p>
            <a:pPr marL="0" indent="0">
              <a:buNone/>
            </a:pPr>
            <a:r>
              <a:rPr lang="en-US" dirty="0" smtClean="0"/>
              <a:t>Input: Goal, Desiderata, Utility function, Constraints, Design tree of decisions</a:t>
            </a:r>
          </a:p>
          <a:p>
            <a:pPr marL="0" indent="0">
              <a:buNone/>
            </a:pPr>
            <a:endParaRPr lang="en-US" dirty="0"/>
          </a:p>
          <a:p>
            <a:pPr marL="0" indent="0">
              <a:buNone/>
            </a:pPr>
            <a:r>
              <a:rPr lang="en-US" dirty="0" smtClean="0"/>
              <a:t>Until (“good enough”) or (time runs out) {</a:t>
            </a:r>
          </a:p>
          <a:p>
            <a:pPr marL="0" indent="0">
              <a:buNone/>
            </a:pPr>
            <a:r>
              <a:rPr lang="en-US" dirty="0" smtClean="0"/>
              <a:t>	Do another design (to improve utility function)</a:t>
            </a:r>
          </a:p>
          <a:p>
            <a:pPr marL="0" indent="0">
              <a:buNone/>
            </a:pPr>
            <a:r>
              <a:rPr lang="en-US" dirty="0"/>
              <a:t>		</a:t>
            </a:r>
            <a:r>
              <a:rPr lang="en-US" dirty="0" smtClean="0"/>
              <a:t>Until design is complete</a:t>
            </a:r>
          </a:p>
          <a:p>
            <a:pPr marL="0" indent="0">
              <a:buNone/>
            </a:pPr>
            <a:r>
              <a:rPr lang="en-US" dirty="0" smtClean="0"/>
              <a:t>			Backtrack </a:t>
            </a:r>
            <a:r>
              <a:rPr lang="en-US" dirty="0"/>
              <a:t>up design tree</a:t>
            </a:r>
          </a:p>
          <a:p>
            <a:pPr marL="0" indent="0">
              <a:buNone/>
            </a:pPr>
            <a:r>
              <a:rPr lang="en-US" dirty="0"/>
              <a:t>			Explore a path not searched before 	</a:t>
            </a:r>
            <a:r>
              <a:rPr lang="en-US" dirty="0" smtClean="0"/>
              <a:t>				While design remains feasible,</a:t>
            </a:r>
          </a:p>
          <a:p>
            <a:pPr marL="0" indent="0">
              <a:buNone/>
            </a:pPr>
            <a:r>
              <a:rPr lang="en-US" dirty="0"/>
              <a:t>	</a:t>
            </a:r>
            <a:r>
              <a:rPr lang="en-US" dirty="0" smtClean="0"/>
              <a:t>			make another design decision</a:t>
            </a:r>
          </a:p>
          <a:p>
            <a:pPr marL="0" indent="0">
              <a:buNone/>
            </a:pPr>
            <a:r>
              <a:rPr lang="en-US" dirty="0"/>
              <a:t>	</a:t>
            </a:r>
            <a:r>
              <a:rPr lang="en-US" dirty="0" smtClean="0"/>
              <a:t>		</a:t>
            </a:r>
            <a:r>
              <a:rPr lang="en-US" dirty="0" err="1" smtClean="0"/>
              <a:t>EndWhile</a:t>
            </a:r>
            <a:r>
              <a:rPr lang="en-US" dirty="0"/>
              <a:t>	</a:t>
            </a:r>
            <a:r>
              <a:rPr lang="en-US" dirty="0" smtClean="0"/>
              <a:t>		</a:t>
            </a:r>
          </a:p>
          <a:p>
            <a:pPr marL="0" indent="0">
              <a:buNone/>
            </a:pPr>
            <a:r>
              <a:rPr lang="en-US" dirty="0" smtClean="0"/>
              <a:t>		</a:t>
            </a:r>
            <a:r>
              <a:rPr lang="en-US" dirty="0" err="1" smtClean="0"/>
              <a:t>EndUntil</a:t>
            </a:r>
            <a:endParaRPr lang="en-US" dirty="0" smtClean="0"/>
          </a:p>
          <a:p>
            <a:pPr marL="0" indent="0">
              <a:buNone/>
            </a:pPr>
            <a:r>
              <a:rPr lang="en-US" dirty="0"/>
              <a:t>	</a:t>
            </a:r>
            <a:r>
              <a:rPr lang="en-US" dirty="0" err="1" smtClean="0"/>
              <a:t>EndDo</a:t>
            </a:r>
            <a:endParaRPr lang="en-US" dirty="0" smtClean="0"/>
          </a:p>
          <a:p>
            <a:pPr marL="0" indent="0">
              <a:buNone/>
            </a:pPr>
            <a:r>
              <a:rPr lang="en-US" dirty="0"/>
              <a:t>	</a:t>
            </a:r>
            <a:r>
              <a:rPr lang="en-US" dirty="0" smtClean="0"/>
              <a:t>Take best design</a:t>
            </a:r>
          </a:p>
          <a:p>
            <a:pPr marL="0" indent="0">
              <a:buNone/>
            </a:pPr>
            <a:r>
              <a:rPr lang="en-US" dirty="0" err="1" smtClean="0"/>
              <a:t>EndUntil</a:t>
            </a:r>
            <a:endParaRPr lang="en-US" dirty="0"/>
          </a:p>
        </p:txBody>
      </p:sp>
    </p:spTree>
    <p:extLst>
      <p:ext uri="{BB962C8B-B14F-4D97-AF65-F5344CB8AC3E}">
        <p14:creationId xmlns:p14="http://schemas.microsoft.com/office/powerpoint/2010/main" val="4101086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
        <p:nvSpPr>
          <p:cNvPr id="6" name="Oval 5"/>
          <p:cNvSpPr/>
          <p:nvPr/>
        </p:nvSpPr>
        <p:spPr>
          <a:xfrm>
            <a:off x="2895600" y="3247148"/>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Apply Course</a:t>
            </a:r>
            <a:endParaRPr lang="en-US" dirty="0">
              <a:solidFill>
                <a:schemeClr val="tx1"/>
              </a:solidFill>
            </a:endParaRPr>
          </a:p>
        </p:txBody>
      </p:sp>
      <p:pic>
        <p:nvPicPr>
          <p:cNvPr id="7"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66800" y="3141496"/>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6" idx="2"/>
          </p:cNvCxnSpPr>
          <p:nvPr/>
        </p:nvCxnSpPr>
        <p:spPr>
          <a:xfrm>
            <a:off x="1523846" y="3704348"/>
            <a:ext cx="137175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41670" y="2227096"/>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a:t>
            </a:r>
            <a:endParaRPr lang="en-US" dirty="0">
              <a:solidFill>
                <a:schemeClr val="tx1"/>
              </a:solidFill>
            </a:endParaRPr>
          </a:p>
        </p:txBody>
      </p:sp>
      <p:sp>
        <p:nvSpPr>
          <p:cNvPr id="12" name="Oval 11"/>
          <p:cNvSpPr/>
          <p:nvPr/>
        </p:nvSpPr>
        <p:spPr>
          <a:xfrm>
            <a:off x="5867400" y="4114800"/>
            <a:ext cx="19050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Course Description</a:t>
            </a:r>
            <a:endParaRPr lang="en-US" dirty="0">
              <a:solidFill>
                <a:schemeClr val="tx1"/>
              </a:solidFill>
            </a:endParaRPr>
          </a:p>
        </p:txBody>
      </p:sp>
      <p:cxnSp>
        <p:nvCxnSpPr>
          <p:cNvPr id="13" name="Straight Arrow Connector 12"/>
          <p:cNvCxnSpPr>
            <a:stCxn id="6" idx="7"/>
            <a:endCxn id="11" idx="2"/>
          </p:cNvCxnSpPr>
          <p:nvPr/>
        </p:nvCxnSpPr>
        <p:spPr>
          <a:xfrm flipV="1">
            <a:off x="4391538" y="2684296"/>
            <a:ext cx="1450132" cy="696763"/>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84186" y="2831068"/>
            <a:ext cx="1330814" cy="369332"/>
          </a:xfrm>
          <a:prstGeom prst="rect">
            <a:avLst/>
          </a:prstGeom>
          <a:noFill/>
        </p:spPr>
        <p:txBody>
          <a:bodyPr wrap="none" rtlCol="0">
            <a:spAutoFit/>
          </a:bodyPr>
          <a:lstStyle/>
          <a:p>
            <a:r>
              <a:rPr lang="en-US" dirty="0" smtClean="0"/>
              <a:t>&lt;&lt;include&gt;&gt;</a:t>
            </a:r>
            <a:endParaRPr lang="en-US" dirty="0"/>
          </a:p>
        </p:txBody>
      </p:sp>
      <p:cxnSp>
        <p:nvCxnSpPr>
          <p:cNvPr id="16" name="Straight Arrow Connector 15"/>
          <p:cNvCxnSpPr>
            <a:stCxn id="6" idx="5"/>
            <a:endCxn id="12" idx="2"/>
          </p:cNvCxnSpPr>
          <p:nvPr/>
        </p:nvCxnSpPr>
        <p:spPr>
          <a:xfrm>
            <a:off x="4391538" y="4027637"/>
            <a:ext cx="1475862" cy="544363"/>
          </a:xfrm>
          <a:prstGeom prst="straightConnector1">
            <a:avLst/>
          </a:prstGeom>
          <a:ln>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19501" y="4126468"/>
            <a:ext cx="1291892" cy="369332"/>
          </a:xfrm>
          <a:prstGeom prst="rect">
            <a:avLst/>
          </a:prstGeom>
          <a:noFill/>
        </p:spPr>
        <p:txBody>
          <a:bodyPr wrap="none" rtlCol="0">
            <a:spAutoFit/>
          </a:bodyPr>
          <a:lstStyle/>
          <a:p>
            <a:r>
              <a:rPr lang="en-US" dirty="0" smtClean="0"/>
              <a:t>&lt;&lt;extend&gt;&gt;</a:t>
            </a:r>
            <a:endParaRPr lang="en-US" dirty="0"/>
          </a:p>
        </p:txBody>
      </p:sp>
      <p:cxnSp>
        <p:nvCxnSpPr>
          <p:cNvPr id="15" name="Straight Connector 14"/>
          <p:cNvCxnSpPr>
            <a:endCxn id="11" idx="1"/>
          </p:cNvCxnSpPr>
          <p:nvPr/>
        </p:nvCxnSpPr>
        <p:spPr>
          <a:xfrm flipV="1">
            <a:off x="1523846" y="2361007"/>
            <a:ext cx="4574486" cy="1144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a:off x="1523846" y="3953156"/>
            <a:ext cx="4622535" cy="9421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368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and Extend</a:t>
            </a:r>
            <a:endParaRPr lang="en-US" dirty="0"/>
          </a:p>
        </p:txBody>
      </p:sp>
      <p:sp>
        <p:nvSpPr>
          <p:cNvPr id="6" name="Content Placeholder 5"/>
          <p:cNvSpPr>
            <a:spLocks noGrp="1"/>
          </p:cNvSpPr>
          <p:nvPr>
            <p:ph idx="1"/>
          </p:nvPr>
        </p:nvSpPr>
        <p:spPr/>
        <p:txBody>
          <a:bodyPr/>
          <a:lstStyle/>
          <a:p>
            <a:r>
              <a:rPr lang="en-US" dirty="0" smtClean="0"/>
              <a:t>The use of include and extend is discouraged simply because they add unnecessary complexity to a Use Case diagram</a:t>
            </a:r>
          </a:p>
          <a:p>
            <a:r>
              <a:rPr lang="en-US" dirty="0" smtClean="0"/>
              <a:t>Since the primary purpose of use cases is to show user centered functionality, the precedence of use cases takes little importance.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12378418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Granularity of Use Cases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
        <p:nvSpPr>
          <p:cNvPr id="5" name="Oval 4"/>
          <p:cNvSpPr/>
          <p:nvPr/>
        </p:nvSpPr>
        <p:spPr>
          <a:xfrm>
            <a:off x="2438400" y="1934452"/>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Manage References</a:t>
            </a:r>
            <a:endParaRPr lang="en-US" dirty="0">
              <a:solidFill>
                <a:schemeClr val="tx1"/>
              </a:solidFill>
            </a:endParaRPr>
          </a:p>
        </p:txBody>
      </p:sp>
      <p:pic>
        <p:nvPicPr>
          <p:cNvPr id="6"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14400" y="1828800"/>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stCxn id="6" idx="1"/>
            <a:endCxn id="5" idx="2"/>
          </p:cNvCxnSpPr>
          <p:nvPr/>
        </p:nvCxnSpPr>
        <p:spPr>
          <a:xfrm>
            <a:off x="1371446" y="2391652"/>
            <a:ext cx="106695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400800" y="39624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Re-order</a:t>
            </a:r>
          </a:p>
          <a:p>
            <a:pPr algn="ctr"/>
            <a:r>
              <a:rPr lang="en-US" dirty="0" smtClean="0">
                <a:solidFill>
                  <a:schemeClr val="tx1"/>
                </a:solidFill>
              </a:rPr>
              <a:t>References</a:t>
            </a:r>
            <a:endParaRPr lang="en-US" dirty="0">
              <a:solidFill>
                <a:schemeClr val="tx1"/>
              </a:solidFill>
            </a:endParaRPr>
          </a:p>
        </p:txBody>
      </p:sp>
      <p:pic>
        <p:nvPicPr>
          <p:cNvPr id="9"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76800" y="3370096"/>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a:stCxn id="9" idx="1"/>
            <a:endCxn id="8" idx="2"/>
          </p:cNvCxnSpPr>
          <p:nvPr/>
        </p:nvCxnSpPr>
        <p:spPr>
          <a:xfrm>
            <a:off x="5333846" y="3932948"/>
            <a:ext cx="1066954" cy="4866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400800" y="17526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a:t>
            </a:r>
          </a:p>
          <a:p>
            <a:pPr algn="ctr"/>
            <a:r>
              <a:rPr lang="en-US" dirty="0" smtClean="0">
                <a:solidFill>
                  <a:schemeClr val="tx1"/>
                </a:solidFill>
              </a:rPr>
              <a:t>References</a:t>
            </a:r>
            <a:endParaRPr lang="en-US" dirty="0">
              <a:solidFill>
                <a:schemeClr val="tx1"/>
              </a:solidFill>
            </a:endParaRPr>
          </a:p>
        </p:txBody>
      </p:sp>
      <p:sp>
        <p:nvSpPr>
          <p:cNvPr id="12" name="Oval 11"/>
          <p:cNvSpPr/>
          <p:nvPr/>
        </p:nvSpPr>
        <p:spPr>
          <a:xfrm>
            <a:off x="6400800" y="28194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Delete</a:t>
            </a:r>
          </a:p>
          <a:p>
            <a:pPr algn="ctr"/>
            <a:r>
              <a:rPr lang="en-US" dirty="0" smtClean="0">
                <a:solidFill>
                  <a:schemeClr val="tx1"/>
                </a:solidFill>
              </a:rPr>
              <a:t>References</a:t>
            </a:r>
            <a:endParaRPr lang="en-US" dirty="0">
              <a:solidFill>
                <a:schemeClr val="tx1"/>
              </a:solidFill>
            </a:endParaRPr>
          </a:p>
        </p:txBody>
      </p:sp>
      <p:cxnSp>
        <p:nvCxnSpPr>
          <p:cNvPr id="15" name="Straight Connector 14"/>
          <p:cNvCxnSpPr>
            <a:stCxn id="9" idx="1"/>
            <a:endCxn id="12" idx="2"/>
          </p:cNvCxnSpPr>
          <p:nvPr/>
        </p:nvCxnSpPr>
        <p:spPr>
          <a:xfrm flipV="1">
            <a:off x="5333846" y="3276600"/>
            <a:ext cx="1066954" cy="65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11" idx="2"/>
          </p:cNvCxnSpPr>
          <p:nvPr/>
        </p:nvCxnSpPr>
        <p:spPr>
          <a:xfrm flipV="1">
            <a:off x="5333846" y="2209800"/>
            <a:ext cx="1066954" cy="17231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9600" y="4147609"/>
            <a:ext cx="3581554"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Generally, a use case should embody sufficient  levels of granularity without which the use case may not be rendered as useful.</a:t>
            </a:r>
            <a:endParaRPr lang="en-US" dirty="0"/>
          </a:p>
        </p:txBody>
      </p:sp>
    </p:spTree>
    <p:extLst>
      <p:ext uri="{BB962C8B-B14F-4D97-AF65-F5344CB8AC3E}">
        <p14:creationId xmlns:p14="http://schemas.microsoft.com/office/powerpoint/2010/main" val="203104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5 </a:t>
            </a:r>
            <a:r>
              <a:rPr lang="en-US" dirty="0" smtClean="0"/>
              <a:t>(5 min)</a:t>
            </a:r>
            <a:endParaRPr lang="en-SG" dirty="0"/>
          </a:p>
        </p:txBody>
      </p:sp>
      <p:sp>
        <p:nvSpPr>
          <p:cNvPr id="3" name="Content Placeholder 2"/>
          <p:cNvSpPr>
            <a:spLocks noGrp="1"/>
          </p:cNvSpPr>
          <p:nvPr>
            <p:ph idx="1"/>
          </p:nvPr>
        </p:nvSpPr>
        <p:spPr/>
        <p:txBody>
          <a:bodyPr/>
          <a:lstStyle/>
          <a:p>
            <a:pPr marL="0" indent="0">
              <a:buNone/>
            </a:pPr>
            <a:r>
              <a:rPr lang="en-US" dirty="0" smtClean="0"/>
              <a:t>Draw individually the user case diagram for KBO.</a:t>
            </a:r>
            <a:endParaRPr lang="en-SG" dirty="0"/>
          </a:p>
        </p:txBody>
      </p:sp>
    </p:spTree>
    <p:extLst>
      <p:ext uri="{BB962C8B-B14F-4D97-AF65-F5344CB8AC3E}">
        <p14:creationId xmlns:p14="http://schemas.microsoft.com/office/powerpoint/2010/main" val="3452177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SG" dirty="0"/>
          </a:p>
        </p:txBody>
      </p:sp>
      <p:sp>
        <p:nvSpPr>
          <p:cNvPr id="3" name="Content Placeholder 2"/>
          <p:cNvSpPr>
            <a:spLocks noGrp="1"/>
          </p:cNvSpPr>
          <p:nvPr>
            <p:ph idx="1"/>
          </p:nvPr>
        </p:nvSpPr>
        <p:spPr/>
        <p:txBody>
          <a:bodyPr>
            <a:normAutofit/>
          </a:bodyPr>
          <a:lstStyle/>
          <a:p>
            <a:r>
              <a:rPr lang="en-SG" dirty="0"/>
              <a:t>A </a:t>
            </a:r>
            <a:r>
              <a:rPr lang="en-SG" b="1" dirty="0"/>
              <a:t>sequence </a:t>
            </a:r>
            <a:r>
              <a:rPr lang="en-SG" b="1" dirty="0" smtClean="0"/>
              <a:t>diagram </a:t>
            </a:r>
            <a:r>
              <a:rPr lang="en-SG" dirty="0" smtClean="0"/>
              <a:t>is </a:t>
            </a:r>
            <a:r>
              <a:rPr lang="en-SG" dirty="0"/>
              <a:t>an interaction diagram that highlights the order in </a:t>
            </a:r>
            <a:r>
              <a:rPr lang="en-SG" dirty="0" smtClean="0"/>
              <a:t>which </a:t>
            </a:r>
            <a:r>
              <a:rPr lang="en-SG" dirty="0"/>
              <a:t>the messages are </a:t>
            </a:r>
            <a:r>
              <a:rPr lang="en-SG" dirty="0" smtClean="0"/>
              <a:t>exchanged.</a:t>
            </a:r>
          </a:p>
          <a:p>
            <a:r>
              <a:rPr lang="en-SG" dirty="0" smtClean="0"/>
              <a:t>Sequence diagram complements a user case with details on the workflow of events. </a:t>
            </a:r>
          </a:p>
        </p:txBody>
      </p:sp>
    </p:spTree>
    <p:extLst>
      <p:ext uri="{BB962C8B-B14F-4D97-AF65-F5344CB8AC3E}">
        <p14:creationId xmlns:p14="http://schemas.microsoft.com/office/powerpoint/2010/main" val="5675891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Lifelines</a:t>
            </a:r>
            <a:endParaRPr lang="en-US" dirty="0"/>
          </a:p>
        </p:txBody>
      </p:sp>
      <p:sp>
        <p:nvSpPr>
          <p:cNvPr id="7" name="Content Placeholder 6"/>
          <p:cNvSpPr>
            <a:spLocks noGrp="1"/>
          </p:cNvSpPr>
          <p:nvPr>
            <p:ph sz="half" idx="1"/>
          </p:nvPr>
        </p:nvSpPr>
        <p:spPr/>
        <p:txBody>
          <a:bodyPr>
            <a:normAutofit/>
          </a:bodyPr>
          <a:lstStyle/>
          <a:p>
            <a:pPr marL="0" indent="0">
              <a:buNone/>
            </a:pPr>
            <a:r>
              <a:rPr lang="en-US" dirty="0" smtClean="0"/>
              <a:t>lifeline </a:t>
            </a:r>
            <a:r>
              <a:rPr lang="en-US" dirty="0"/>
              <a:t>notation elements are placed across the top of the diagram. Lifelines represent either roles or object instances that participate in the sequence being modeled.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2050" name="Picture 2" descr="An example of the Student class used in a lifeline whose instance name is fresh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73" y="2362200"/>
            <a:ext cx="1343025" cy="19907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43400" y="5117068"/>
            <a:ext cx="4297651"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An object named freshman of type Student.</a:t>
            </a:r>
            <a:endParaRPr lang="en-US" dirty="0"/>
          </a:p>
        </p:txBody>
      </p:sp>
    </p:spTree>
    <p:extLst>
      <p:ext uri="{BB962C8B-B14F-4D97-AF65-F5344CB8AC3E}">
        <p14:creationId xmlns:p14="http://schemas.microsoft.com/office/powerpoint/2010/main" val="1562469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7" name="Content Placeholder 6"/>
          <p:cNvSpPr>
            <a:spLocks noGrp="1"/>
          </p:cNvSpPr>
          <p:nvPr>
            <p:ph idx="1"/>
          </p:nvPr>
        </p:nvSpPr>
        <p:spPr>
          <a:xfrm>
            <a:off x="457200" y="1600201"/>
            <a:ext cx="8229600" cy="1142999"/>
          </a:xfrm>
        </p:spPr>
        <p:txBody>
          <a:bodyPr>
            <a:normAutofit fontScale="85000" lnSpcReduction="20000"/>
          </a:bodyPr>
          <a:lstStyle/>
          <a:p>
            <a:pPr marL="0" indent="0">
              <a:buNone/>
            </a:pPr>
            <a:r>
              <a:rPr lang="en-US" dirty="0" smtClean="0"/>
              <a:t>To </a:t>
            </a:r>
            <a:r>
              <a:rPr lang="en-US" dirty="0"/>
              <a:t>show an object (i.e., lifeline) sending a message to another object, you draw </a:t>
            </a:r>
            <a:r>
              <a:rPr lang="en-US" dirty="0" smtClean="0"/>
              <a:t>an arrow to </a:t>
            </a:r>
            <a:r>
              <a:rPr lang="en-US" dirty="0"/>
              <a:t>the receiving </a:t>
            </a:r>
            <a:r>
              <a:rPr lang="en-US" dirty="0" smtClean="0"/>
              <a:t>object.</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8194" name="Picture 2" descr="An example of messages being sent between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0"/>
            <a:ext cx="6724650" cy="21725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81200" y="5715000"/>
            <a:ext cx="4953000"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t>These return messages are </a:t>
            </a:r>
            <a:r>
              <a:rPr lang="en-US" dirty="0" smtClean="0"/>
              <a:t>optional and so dotted.</a:t>
            </a:r>
            <a:endParaRPr lang="en-US" dirty="0"/>
          </a:p>
        </p:txBody>
      </p:sp>
    </p:spTree>
    <p:extLst>
      <p:ext uri="{BB962C8B-B14F-4D97-AF65-F5344CB8AC3E}">
        <p14:creationId xmlns:p14="http://schemas.microsoft.com/office/powerpoint/2010/main" val="1886039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Arrows and Orders</a:t>
            </a:r>
            <a:endParaRPr lang="en-US" dirty="0"/>
          </a:p>
        </p:txBody>
      </p:sp>
      <p:sp>
        <p:nvSpPr>
          <p:cNvPr id="7" name="Content Placeholder 6"/>
          <p:cNvSpPr>
            <a:spLocks noGrp="1"/>
          </p:cNvSpPr>
          <p:nvPr>
            <p:ph sz="half" idx="1"/>
          </p:nvPr>
        </p:nvSpPr>
        <p:spPr/>
        <p:txBody>
          <a:bodyPr>
            <a:normAutofit fontScale="92500" lnSpcReduction="10000"/>
          </a:bodyPr>
          <a:lstStyle/>
          <a:p>
            <a:r>
              <a:rPr lang="en-US" dirty="0"/>
              <a:t>a solid arrowhead </a:t>
            </a:r>
            <a:r>
              <a:rPr lang="en-US" dirty="0" smtClean="0"/>
              <a:t>if </a:t>
            </a:r>
            <a:r>
              <a:rPr lang="en-US" dirty="0"/>
              <a:t>a synchronous call </a:t>
            </a:r>
            <a:r>
              <a:rPr lang="en-US" dirty="0" smtClean="0"/>
              <a:t>operation</a:t>
            </a:r>
          </a:p>
          <a:p>
            <a:r>
              <a:rPr lang="en-US" dirty="0" smtClean="0"/>
              <a:t>a </a:t>
            </a:r>
            <a:r>
              <a:rPr lang="en-US" dirty="0"/>
              <a:t>stick arrowhead </a:t>
            </a:r>
            <a:r>
              <a:rPr lang="en-US" dirty="0" smtClean="0"/>
              <a:t>if </a:t>
            </a:r>
            <a:r>
              <a:rPr lang="en-US" dirty="0"/>
              <a:t>an asynchronous </a:t>
            </a:r>
            <a:r>
              <a:rPr lang="en-US" dirty="0" smtClean="0"/>
              <a:t>signal</a:t>
            </a:r>
          </a:p>
          <a:p>
            <a:r>
              <a:rPr lang="en-US" dirty="0" smtClean="0"/>
              <a:t>the order of the messages is defined two rules:</a:t>
            </a:r>
          </a:p>
          <a:p>
            <a:pPr lvl="1"/>
            <a:r>
              <a:rPr lang="en-US" dirty="0" smtClean="0"/>
              <a:t>On the same lifeline, a higher message precedes a lower message</a:t>
            </a:r>
          </a:p>
          <a:p>
            <a:pPr lvl="1"/>
            <a:r>
              <a:rPr lang="en-US" dirty="0" smtClean="0"/>
              <a:t>Message sending precedes message receiving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pic>
        <p:nvPicPr>
          <p:cNvPr id="9218" name="Picture 2" descr="A sequence diagram fragment showing an asynchronous message being sent to instanc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819399"/>
            <a:ext cx="34671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63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to Itself</a:t>
            </a:r>
            <a:endParaRPr lang="en-US" dirty="0"/>
          </a:p>
        </p:txBody>
      </p:sp>
      <p:sp>
        <p:nvSpPr>
          <p:cNvPr id="7" name="Content Placeholder 6"/>
          <p:cNvSpPr>
            <a:spLocks noGrp="1"/>
          </p:cNvSpPr>
          <p:nvPr>
            <p:ph idx="1"/>
          </p:nvPr>
        </p:nvSpPr>
        <p:spPr/>
        <p:txBody>
          <a:bodyPr>
            <a:normAutofit/>
          </a:bodyPr>
          <a:lstStyle/>
          <a:p>
            <a:r>
              <a:rPr lang="en-US" dirty="0" smtClean="0"/>
              <a:t>An object can send a message to itself.</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10242" name="Picture 2" descr="The system object calling its determineAvailableReports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743200"/>
            <a:ext cx="61912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152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pic>
        <p:nvPicPr>
          <p:cNvPr id="11266" name="Picture 2" descr="A segment of a UML 1.x sequence diagram in which the addStudent message has a gu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14600"/>
            <a:ext cx="584835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0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is Hard</a:t>
            </a:r>
            <a:endParaRPr lang="en-US" dirty="0"/>
          </a:p>
        </p:txBody>
      </p:sp>
      <p:sp>
        <p:nvSpPr>
          <p:cNvPr id="3" name="Content Placeholder 2"/>
          <p:cNvSpPr>
            <a:spLocks noGrp="1"/>
          </p:cNvSpPr>
          <p:nvPr>
            <p:ph idx="1"/>
          </p:nvPr>
        </p:nvSpPr>
        <p:spPr/>
        <p:txBody>
          <a:bodyPr>
            <a:normAutofit/>
          </a:bodyPr>
          <a:lstStyle/>
          <a:p>
            <a:r>
              <a:rPr lang="en-US" dirty="0" smtClean="0"/>
              <a:t>For software systems, we don’t exactly know the user requirements. </a:t>
            </a:r>
          </a:p>
          <a:p>
            <a:pPr lvl="1"/>
            <a:r>
              <a:rPr lang="en-SG" b="1" i="1" dirty="0">
                <a:solidFill>
                  <a:srgbClr val="FF0000"/>
                </a:solidFill>
              </a:rPr>
              <a:t>“A  chief  service  of  a  designer  is  helping  clients  discover  what  </a:t>
            </a:r>
            <a:r>
              <a:rPr lang="en-SG" b="1" i="1" dirty="0" smtClean="0">
                <a:solidFill>
                  <a:srgbClr val="FF0000"/>
                </a:solidFill>
              </a:rPr>
              <a:t>they want </a:t>
            </a:r>
            <a:r>
              <a:rPr lang="en-SG" b="1" i="1" dirty="0">
                <a:solidFill>
                  <a:srgbClr val="FF0000"/>
                </a:solidFill>
              </a:rPr>
              <a:t>designed.”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2488130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3200"/>
            <a:ext cx="3962400" cy="1143000"/>
          </a:xfrm>
        </p:spPr>
        <p:txBody>
          <a:bodyPr/>
          <a:lstStyle/>
          <a:p>
            <a:r>
              <a:rPr lang="en-US" dirty="0" smtClean="0"/>
              <a:t>Alternatives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pic>
        <p:nvPicPr>
          <p:cNvPr id="12290" name="Picture 2" descr="A sequence diagram fragment that contains an alternative combination 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5249"/>
            <a:ext cx="4425693" cy="668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73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pic>
        <p:nvPicPr>
          <p:cNvPr id="13314" name="Picture 2" descr="A sequence diagram fragment that includes an option combination 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5962650"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312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dirty="0"/>
          </a:p>
        </p:txBody>
      </p:sp>
      <p:pic>
        <p:nvPicPr>
          <p:cNvPr id="14338" name="Picture 2" descr="An example sequence diagram with a loop combination 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295400"/>
            <a:ext cx="7258050" cy="503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27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dirty="0"/>
          </a:p>
        </p:txBody>
      </p:sp>
      <p:pic>
        <p:nvPicPr>
          <p:cNvPr id="15362" name="Picture 2" descr="A microwave is an example of an object that does two tasks in parall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399"/>
            <a:ext cx="5838825"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9080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pic>
        <p:nvPicPr>
          <p:cNvPr id="16386" name="Picture 2" descr="A sequence diagram that references two different sequence dia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676400"/>
            <a:ext cx="619125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722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6</a:t>
            </a:r>
            <a:endParaRPr lang="en-SG" dirty="0"/>
          </a:p>
        </p:txBody>
      </p:sp>
      <p:sp>
        <p:nvSpPr>
          <p:cNvPr id="3" name="Content Placeholder 2"/>
          <p:cNvSpPr>
            <a:spLocks noGrp="1"/>
          </p:cNvSpPr>
          <p:nvPr>
            <p:ph idx="1"/>
          </p:nvPr>
        </p:nvSpPr>
        <p:spPr/>
        <p:txBody>
          <a:bodyPr/>
          <a:lstStyle/>
          <a:p>
            <a:pPr marL="0" indent="0">
              <a:buNone/>
            </a:pPr>
            <a:r>
              <a:rPr lang="en-US" dirty="0" smtClean="0"/>
              <a:t>Draw as a group a sequence diagram for one of your use cases.</a:t>
            </a:r>
            <a:endParaRPr lang="en-SG" dirty="0"/>
          </a:p>
        </p:txBody>
      </p:sp>
    </p:spTree>
    <p:extLst>
      <p:ext uri="{BB962C8B-B14F-4D97-AF65-F5344CB8AC3E}">
        <p14:creationId xmlns:p14="http://schemas.microsoft.com/office/powerpoint/2010/main" val="3885023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SG" dirty="0"/>
          </a:p>
        </p:txBody>
      </p:sp>
      <p:sp>
        <p:nvSpPr>
          <p:cNvPr id="3" name="Content Placeholder 2"/>
          <p:cNvSpPr>
            <a:spLocks noGrp="1"/>
          </p:cNvSpPr>
          <p:nvPr>
            <p:ph idx="1"/>
          </p:nvPr>
        </p:nvSpPr>
        <p:spPr/>
        <p:txBody>
          <a:bodyPr>
            <a:normAutofit/>
          </a:bodyPr>
          <a:lstStyle/>
          <a:p>
            <a:r>
              <a:rPr lang="en-SG" dirty="0" smtClean="0"/>
              <a:t>A </a:t>
            </a:r>
            <a:r>
              <a:rPr lang="en-SG" b="1" dirty="0"/>
              <a:t>class </a:t>
            </a:r>
            <a:r>
              <a:rPr lang="en-SG" b="1" dirty="0" smtClean="0"/>
              <a:t>diagram </a:t>
            </a:r>
            <a:r>
              <a:rPr lang="en-SG" dirty="0" smtClean="0"/>
              <a:t>depicts </a:t>
            </a:r>
            <a:r>
              <a:rPr lang="en-SG" dirty="0"/>
              <a:t>a set of classes, interfaces, and collaborations and </a:t>
            </a:r>
            <a:r>
              <a:rPr lang="en-SG" dirty="0" smtClean="0"/>
              <a:t>their </a:t>
            </a:r>
            <a:r>
              <a:rPr lang="en-SG" dirty="0"/>
              <a:t>relationships. Class diagrams are used most frequently while modelling </a:t>
            </a:r>
            <a:r>
              <a:rPr lang="en-SG" dirty="0" smtClean="0"/>
              <a:t>object-oriented </a:t>
            </a:r>
            <a:r>
              <a:rPr lang="en-SG" dirty="0"/>
              <a:t>systems</a:t>
            </a:r>
            <a:r>
              <a:rPr lang="en-SG" dirty="0" smtClean="0"/>
              <a:t>.</a:t>
            </a:r>
            <a:endParaRPr lang="en-SG" dirty="0"/>
          </a:p>
        </p:txBody>
      </p:sp>
    </p:spTree>
    <p:extLst>
      <p:ext uri="{BB962C8B-B14F-4D97-AF65-F5344CB8AC3E}">
        <p14:creationId xmlns:p14="http://schemas.microsoft.com/office/powerpoint/2010/main" val="5204425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pic>
        <p:nvPicPr>
          <p:cNvPr id="17410" name="Picture 2" descr="Class diagram for the class Fl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898" y="2200893"/>
            <a:ext cx="2743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63079" y="2625827"/>
            <a:ext cx="1236236"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Class name</a:t>
            </a:r>
            <a:endParaRPr lang="en-US" dirty="0"/>
          </a:p>
        </p:txBody>
      </p:sp>
      <p:sp>
        <p:nvSpPr>
          <p:cNvPr id="9" name="TextBox 8"/>
          <p:cNvSpPr txBox="1"/>
          <p:nvPr/>
        </p:nvSpPr>
        <p:spPr>
          <a:xfrm>
            <a:off x="5663079" y="3420094"/>
            <a:ext cx="185255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Class attribute list</a:t>
            </a:r>
            <a:endParaRPr lang="en-US" dirty="0"/>
          </a:p>
        </p:txBody>
      </p:sp>
      <p:pic>
        <p:nvPicPr>
          <p:cNvPr id="17412" name="Picture 4" descr="A Bank Account class diagram showing the balance attribute's value defaulted to zero doll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898" y="4070453"/>
            <a:ext cx="2019300" cy="10763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63079" y="4439785"/>
            <a:ext cx="2033121"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Class operations list</a:t>
            </a:r>
            <a:endParaRPr lang="en-US" dirty="0"/>
          </a:p>
        </p:txBody>
      </p:sp>
      <p:cxnSp>
        <p:nvCxnSpPr>
          <p:cNvPr id="10" name="Straight Arrow Connector 9"/>
          <p:cNvCxnSpPr>
            <a:endCxn id="7" idx="1"/>
          </p:cNvCxnSpPr>
          <p:nvPr/>
        </p:nvCxnSpPr>
        <p:spPr>
          <a:xfrm>
            <a:off x="3924561" y="2362200"/>
            <a:ext cx="1738518" cy="448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V="1">
            <a:off x="3162561" y="2810493"/>
            <a:ext cx="2500518" cy="1380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a:off x="4076961" y="2625827"/>
            <a:ext cx="1586118" cy="978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flipV="1">
            <a:off x="3391161" y="3604760"/>
            <a:ext cx="2271918"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4076961" y="3200400"/>
            <a:ext cx="1586118" cy="1424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flipV="1">
            <a:off x="3391161" y="4624451"/>
            <a:ext cx="2271918" cy="328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092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pic>
        <p:nvPicPr>
          <p:cNvPr id="18434" name="Picture 2" descr="Inheritance indicated by a solid line with a closed, unfilled arrowhead pointing at the super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53625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481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6" name="Content Placeholder 5"/>
          <p:cNvSpPr>
            <a:spLocks noGrp="1"/>
          </p:cNvSpPr>
          <p:nvPr>
            <p:ph idx="1"/>
          </p:nvPr>
        </p:nvSpPr>
        <p:spPr/>
        <p:txBody>
          <a:bodyPr/>
          <a:lstStyle/>
          <a:p>
            <a:r>
              <a:rPr lang="en-US" dirty="0"/>
              <a:t>When you model a system, certain </a:t>
            </a:r>
            <a:r>
              <a:rPr lang="en-US" dirty="0" smtClean="0"/>
              <a:t>classes will </a:t>
            </a:r>
            <a:r>
              <a:rPr lang="en-US" dirty="0"/>
              <a:t>be related to each </a:t>
            </a:r>
            <a:r>
              <a:rPr lang="en-US" dirty="0" smtClean="0"/>
              <a:t>other. </a:t>
            </a:r>
          </a:p>
          <a:p>
            <a:pPr fontAlgn="base"/>
            <a:r>
              <a:rPr lang="en-US" dirty="0"/>
              <a:t>Bi-directional (standard) </a:t>
            </a:r>
            <a:r>
              <a:rPr lang="en-US" dirty="0" smtClean="0"/>
              <a:t>association: </a:t>
            </a:r>
            <a:r>
              <a:rPr lang="en-US" dirty="0"/>
              <a:t>both classes are aware of each other and their relationship</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dirty="0"/>
          </a:p>
        </p:txBody>
      </p:sp>
      <p:pic>
        <p:nvPicPr>
          <p:cNvPr id="19458" name="Picture 2" descr="An example of a bi-directional association between a Flight class and a Plane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648200"/>
            <a:ext cx="55245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61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35" y="2493910"/>
            <a:ext cx="2730934" cy="160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496757"/>
            <a:ext cx="2549106" cy="182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5930" y="376216"/>
            <a:ext cx="2393830" cy="206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7632" y="2535132"/>
            <a:ext cx="3526368" cy="156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3139" y="4383664"/>
            <a:ext cx="1969721" cy="21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355912"/>
            <a:ext cx="3198245"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1949" y="4267200"/>
            <a:ext cx="1844894"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028443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7082486"/>
              </p:ext>
            </p:extLst>
          </p:nvPr>
        </p:nvGraphicFramePr>
        <p:xfrm>
          <a:off x="857250" y="1901031"/>
          <a:ext cx="7429500" cy="3649980"/>
        </p:xfrm>
        <a:graphic>
          <a:graphicData uri="http://schemas.openxmlformats.org/drawingml/2006/table">
            <a:tbl>
              <a:tblPr/>
              <a:tblGrid>
                <a:gridCol w="3714750">
                  <a:extLst>
                    <a:ext uri="{9D8B030D-6E8A-4147-A177-3AD203B41FA5}">
                      <a16:colId xmlns:a16="http://schemas.microsoft.com/office/drawing/2014/main" val="20000"/>
                    </a:ext>
                  </a:extLst>
                </a:gridCol>
                <a:gridCol w="3714750">
                  <a:extLst>
                    <a:ext uri="{9D8B030D-6E8A-4147-A177-3AD203B41FA5}">
                      <a16:colId xmlns:a16="http://schemas.microsoft.com/office/drawing/2014/main" val="20001"/>
                    </a:ext>
                  </a:extLst>
                </a:gridCol>
              </a:tblGrid>
              <a:tr h="0">
                <a:tc>
                  <a:txBody>
                    <a:bodyPr/>
                    <a:lstStyle/>
                    <a:p>
                      <a:pPr algn="l" fontAlgn="t"/>
                      <a:r>
                        <a:rPr lang="en-US" dirty="0">
                          <a:solidFill>
                            <a:srgbClr val="000000"/>
                          </a:solidFill>
                          <a:effectLst/>
                        </a:rPr>
                        <a:t>Indicator</a:t>
                      </a:r>
                    </a:p>
                  </a:txBody>
                  <a:tcPr marL="28575" marR="47625" marT="95250" marB="95250">
                    <a:lnL>
                      <a:noFill/>
                    </a:lnL>
                    <a:lnR>
                      <a:noFill/>
                    </a:lnR>
                    <a:lnB w="19050" cap="flat" cmpd="sng" algn="ctr">
                      <a:solidFill>
                        <a:srgbClr val="999999"/>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rPr>
                        <a:t>Meaning</a:t>
                      </a:r>
                    </a:p>
                  </a:txBody>
                  <a:tcPr marL="28575" marR="47625" marT="95250" marB="95250">
                    <a:lnL>
                      <a:noFill/>
                    </a:lnL>
                    <a:lnR>
                      <a:noFill/>
                    </a:lnR>
                    <a:lnT w="9525" cap="flat" cmpd="sng" algn="ctr">
                      <a:solidFill>
                        <a:srgbClr val="DDDDDD"/>
                      </a:solidFill>
                      <a:prstDash val="solid"/>
                      <a:round/>
                      <a:headEnd type="none" w="med" len="med"/>
                      <a:tailEnd type="none" w="med" len="med"/>
                    </a:lnT>
                    <a:lnB w="190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a:solidFill>
                            <a:srgbClr val="555555"/>
                          </a:solidFill>
                          <a:effectLst/>
                        </a:rPr>
                        <a:t>0..1</a:t>
                      </a:r>
                    </a:p>
                  </a:txBody>
                  <a:tcPr marL="28575" marR="95250" marT="76200" marB="47625">
                    <a:lnL>
                      <a:noFill/>
                    </a:lnL>
                    <a:lnR w="28575" cap="flat" cmpd="sng" algn="ctr">
                      <a:solidFill>
                        <a:srgbClr val="FFFFFF"/>
                      </a:solidFill>
                      <a:prstDash val="solid"/>
                      <a:round/>
                      <a:headEnd type="none" w="med" len="med"/>
                      <a:tailEnd type="none" w="med" len="med"/>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or one</a:t>
                      </a:r>
                    </a:p>
                  </a:txBody>
                  <a:tcPr marL="28575" marR="47625" marT="76200" marB="47625">
                    <a:lnL w="28575" cap="flat" cmpd="sng" algn="ctr">
                      <a:solidFill>
                        <a:srgbClr val="FFFFFF"/>
                      </a:solidFill>
                      <a:prstDash val="solid"/>
                      <a:round/>
                      <a:headEnd type="none" w="med" len="med"/>
                      <a:tailEnd type="none" w="med" len="med"/>
                    </a:lnL>
                    <a:lnR>
                      <a:noFill/>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a:solidFill>
                            <a:srgbClr val="555555"/>
                          </a:solidFill>
                          <a:effectLst/>
                        </a:rPr>
                        <a:t>1</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One only</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a:solidFill>
                            <a:srgbClr val="555555"/>
                          </a:solidFill>
                          <a:effectLst/>
                        </a:rPr>
                        <a:t>0..*</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or more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a:solidFill>
                            <a:srgbClr val="555555"/>
                          </a:solidFill>
                          <a:effectLst/>
                        </a:rPr>
                        <a:t>*</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or more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US">
                          <a:solidFill>
                            <a:srgbClr val="555555"/>
                          </a:solidFill>
                          <a:effectLst/>
                        </a:rPr>
                        <a:t>1..*</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One or more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US">
                          <a:solidFill>
                            <a:srgbClr val="555555"/>
                          </a:solidFill>
                          <a:effectLst/>
                        </a:rPr>
                        <a:t>3</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Three only</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t"/>
                      <a:r>
                        <a:rPr lang="en-US">
                          <a:solidFill>
                            <a:srgbClr val="555555"/>
                          </a:solidFill>
                          <a:effectLst/>
                        </a:rPr>
                        <a:t>0..5</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to Five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t"/>
                      <a:r>
                        <a:rPr lang="en-US">
                          <a:solidFill>
                            <a:srgbClr val="555555"/>
                          </a:solidFill>
                          <a:effectLst/>
                        </a:rPr>
                        <a:t>5..15</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solidFill>
                            <a:srgbClr val="555555"/>
                          </a:solidFill>
                          <a:effectLst/>
                        </a:rPr>
                        <a:t>Five to Fifteen</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450889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a:t>
            </a:r>
            <a:r>
              <a:rPr lang="en-US" dirty="0" smtClean="0"/>
              <a:t>-Directional Association</a:t>
            </a:r>
            <a:endParaRPr lang="en-US" dirty="0"/>
          </a:p>
        </p:txBody>
      </p:sp>
      <p:sp>
        <p:nvSpPr>
          <p:cNvPr id="3" name="Content Placeholder 2"/>
          <p:cNvSpPr>
            <a:spLocks noGrp="1"/>
          </p:cNvSpPr>
          <p:nvPr>
            <p:ph idx="1"/>
          </p:nvPr>
        </p:nvSpPr>
        <p:spPr/>
        <p:txBody>
          <a:bodyPr/>
          <a:lstStyle/>
          <a:p>
            <a:r>
              <a:rPr lang="en-US" dirty="0"/>
              <a:t>In a </a:t>
            </a:r>
            <a:r>
              <a:rPr lang="en-US" dirty="0" err="1"/>
              <a:t>uni</a:t>
            </a:r>
            <a:r>
              <a:rPr lang="en-US" dirty="0"/>
              <a:t>-directional association, two classes are related, but only one class knows that the relationship exists.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dirty="0"/>
          </a:p>
        </p:txBody>
      </p:sp>
      <p:pic>
        <p:nvPicPr>
          <p:cNvPr id="21506" name="Picture 2" descr="An example of a uni-directional assoc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86200"/>
            <a:ext cx="55245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2734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Packages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dirty="0"/>
          </a:p>
        </p:txBody>
      </p:sp>
      <p:pic>
        <p:nvPicPr>
          <p:cNvPr id="22530" name="Picture 2" descr="An example package element that shows its members inside the package's rectangle bound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30411"/>
            <a:ext cx="54864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282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dirty="0"/>
          </a:p>
        </p:txBody>
      </p:sp>
      <p:pic>
        <p:nvPicPr>
          <p:cNvPr id="23554" name="Picture 2" descr="Example of a class diagram in which the Professor and Student classes implement the Person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09800"/>
            <a:ext cx="3095625" cy="24955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34790" y="5410200"/>
            <a:ext cx="4076565" cy="369332"/>
          </a:xfrm>
          <a:prstGeom prst="rect">
            <a:avLst/>
          </a:prstGeom>
          <a:noFill/>
        </p:spPr>
        <p:txBody>
          <a:bodyPr wrap="none" rtlCol="0">
            <a:spAutoFit/>
          </a:bodyPr>
          <a:lstStyle/>
          <a:p>
            <a:r>
              <a:rPr lang="en-US" dirty="0" smtClean="0"/>
              <a:t>Dotted line indicates it’s NOT inheritance.</a:t>
            </a:r>
            <a:endParaRPr lang="en-US" dirty="0"/>
          </a:p>
        </p:txBody>
      </p:sp>
    </p:spTree>
    <p:extLst>
      <p:ext uri="{BB962C8B-B14F-4D97-AF65-F5344CB8AC3E}">
        <p14:creationId xmlns:p14="http://schemas.microsoft.com/office/powerpoint/2010/main" val="41787403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7 </a:t>
            </a:r>
            <a:r>
              <a:rPr lang="en-US" dirty="0" smtClean="0"/>
              <a:t>(15 min)</a:t>
            </a:r>
            <a:endParaRPr lang="en-SG"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Draw a class diagram for the following scenario. In </a:t>
            </a:r>
            <a:r>
              <a:rPr lang="en-US" dirty="0"/>
              <a:t>a university there are different classrooms, </a:t>
            </a:r>
            <a:r>
              <a:rPr lang="en-US" dirty="0" smtClean="0"/>
              <a:t>offices and </a:t>
            </a:r>
            <a:r>
              <a:rPr lang="en-US" dirty="0"/>
              <a:t>departments. A department has a name and </a:t>
            </a:r>
            <a:r>
              <a:rPr lang="en-US" dirty="0" smtClean="0"/>
              <a:t>it contains </a:t>
            </a:r>
            <a:r>
              <a:rPr lang="en-US" dirty="0"/>
              <a:t>many offices. A person working at </a:t>
            </a:r>
            <a:r>
              <a:rPr lang="en-US" dirty="0" smtClean="0"/>
              <a:t>the university </a:t>
            </a:r>
            <a:r>
              <a:rPr lang="en-US" dirty="0"/>
              <a:t>has a unique ID and can be a professor </a:t>
            </a:r>
            <a:r>
              <a:rPr lang="en-US" dirty="0" smtClean="0"/>
              <a:t>or an employee.</a:t>
            </a:r>
          </a:p>
          <a:p>
            <a:r>
              <a:rPr lang="en-US" dirty="0" smtClean="0"/>
              <a:t>A </a:t>
            </a:r>
            <a:r>
              <a:rPr lang="en-US" dirty="0"/>
              <a:t>professor can be a full, associate or assistant</a:t>
            </a:r>
          </a:p>
          <a:p>
            <a:pPr marL="0" indent="0">
              <a:buNone/>
            </a:pPr>
            <a:r>
              <a:rPr lang="en-US" dirty="0"/>
              <a:t>professor and he/she is enrolled in one </a:t>
            </a:r>
            <a:r>
              <a:rPr lang="en-US" dirty="0" smtClean="0"/>
              <a:t>department.</a:t>
            </a:r>
          </a:p>
          <a:p>
            <a:r>
              <a:rPr lang="en-US" dirty="0" smtClean="0"/>
              <a:t>Offices </a:t>
            </a:r>
            <a:r>
              <a:rPr lang="en-US" dirty="0"/>
              <a:t>and classrooms have a number ID, and a</a:t>
            </a:r>
          </a:p>
          <a:p>
            <a:pPr marL="0" indent="0">
              <a:buNone/>
            </a:pPr>
            <a:r>
              <a:rPr lang="en-US" dirty="0"/>
              <a:t>classroom has a number of </a:t>
            </a:r>
            <a:r>
              <a:rPr lang="en-US" dirty="0" smtClean="0"/>
              <a:t>seats.</a:t>
            </a:r>
          </a:p>
          <a:p>
            <a:r>
              <a:rPr lang="en-US" dirty="0" smtClean="0"/>
              <a:t>Every </a:t>
            </a:r>
            <a:r>
              <a:rPr lang="en-US" dirty="0"/>
              <a:t>employee works in an office.</a:t>
            </a:r>
            <a:endParaRPr lang="en-SG" dirty="0"/>
          </a:p>
        </p:txBody>
      </p:sp>
    </p:spTree>
    <p:extLst>
      <p:ext uri="{BB962C8B-B14F-4D97-AF65-F5344CB8AC3E}">
        <p14:creationId xmlns:p14="http://schemas.microsoft.com/office/powerpoint/2010/main" val="15985307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 History</a:t>
            </a:r>
            <a:endParaRPr lang="en-SG" dirty="0"/>
          </a:p>
        </p:txBody>
      </p:sp>
      <p:sp>
        <p:nvSpPr>
          <p:cNvPr id="3" name="Content Placeholder 2"/>
          <p:cNvSpPr>
            <a:spLocks noGrp="1"/>
          </p:cNvSpPr>
          <p:nvPr>
            <p:ph idx="1"/>
          </p:nvPr>
        </p:nvSpPr>
        <p:spPr/>
        <p:txBody>
          <a:bodyPr>
            <a:normAutofit fontScale="92500" lnSpcReduction="10000"/>
          </a:bodyPr>
          <a:lstStyle/>
          <a:p>
            <a:r>
              <a:rPr lang="en-SG" dirty="0" smtClean="0"/>
              <a:t>Finite state automata have a long history of being used as a modelling language.</a:t>
            </a:r>
          </a:p>
          <a:p>
            <a:r>
              <a:rPr lang="en-SG" dirty="0" smtClean="0"/>
              <a:t>Example: the following describes a light</a:t>
            </a:r>
          </a:p>
          <a:p>
            <a:endParaRPr lang="en-SG" dirty="0"/>
          </a:p>
          <a:p>
            <a:endParaRPr lang="en-SG" dirty="0" smtClean="0"/>
          </a:p>
          <a:p>
            <a:endParaRPr lang="en-SG" dirty="0"/>
          </a:p>
          <a:p>
            <a:r>
              <a:rPr lang="en-SG" dirty="0" smtClean="0"/>
              <a:t>Rich theoretical development based on finite state automata: Turing machine, Pushdown automata, </a:t>
            </a:r>
            <a:r>
              <a:rPr lang="en-SG" dirty="0" err="1" smtClean="0"/>
              <a:t>Büchi</a:t>
            </a:r>
            <a:r>
              <a:rPr lang="en-SG" dirty="0" smtClean="0"/>
              <a:t> Automata, etc.</a:t>
            </a:r>
          </a:p>
          <a:p>
            <a:endParaRPr lang="en-SG" dirty="0"/>
          </a:p>
        </p:txBody>
      </p:sp>
      <p:pic>
        <p:nvPicPr>
          <p:cNvPr id="4" name="Picture 2" descr="http://uploads.gamedev.net/monthly_06_2013/ccs-209764-0-84996300-137005322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048000"/>
            <a:ext cx="2590800" cy="14206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5000" y="5943600"/>
            <a:ext cx="5260992"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Can we model everything using finite-state automata?</a:t>
            </a:r>
            <a:endParaRPr lang="en-US" dirty="0"/>
          </a:p>
        </p:txBody>
      </p:sp>
      <p:cxnSp>
        <p:nvCxnSpPr>
          <p:cNvPr id="7" name="Straight Arrow Connector 6"/>
          <p:cNvCxnSpPr/>
          <p:nvPr/>
        </p:nvCxnSpPr>
        <p:spPr>
          <a:xfrm>
            <a:off x="2819400" y="403860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695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a:t>
            </a:r>
            <a:endParaRPr lang="en-SG" dirty="0"/>
          </a:p>
        </p:txBody>
      </p:sp>
      <p:sp>
        <p:nvSpPr>
          <p:cNvPr id="3" name="Content Placeholder 2"/>
          <p:cNvSpPr>
            <a:spLocks noGrp="1"/>
          </p:cNvSpPr>
          <p:nvPr>
            <p:ph idx="1"/>
          </p:nvPr>
        </p:nvSpPr>
        <p:spPr/>
        <p:txBody>
          <a:bodyPr>
            <a:normAutofit fontScale="92500" lnSpcReduction="10000"/>
          </a:bodyPr>
          <a:lstStyle/>
          <a:p>
            <a:r>
              <a:rPr lang="en-SG" dirty="0"/>
              <a:t> A </a:t>
            </a:r>
            <a:r>
              <a:rPr lang="en-SG" dirty="0" smtClean="0"/>
              <a:t>UML </a:t>
            </a:r>
            <a:r>
              <a:rPr lang="en-SG" b="1" dirty="0" smtClean="0"/>
              <a:t>state machine diagram</a:t>
            </a:r>
            <a:r>
              <a:rPr lang="en-US" dirty="0"/>
              <a:t> is a </a:t>
            </a:r>
            <a:r>
              <a:rPr lang="en-US" b="1" dirty="0"/>
              <a:t>behavior diagram</a:t>
            </a:r>
            <a:r>
              <a:rPr lang="en-US" dirty="0"/>
              <a:t> which shows discrete behavior of a part of designed system through finite state transitions. </a:t>
            </a:r>
            <a:endParaRPr lang="en-US" dirty="0" smtClean="0"/>
          </a:p>
          <a:p>
            <a:pPr lvl="1"/>
            <a:r>
              <a:rPr lang="en-US" dirty="0" smtClean="0"/>
              <a:t>Describing the behavior of a class instance.</a:t>
            </a:r>
          </a:p>
          <a:p>
            <a:r>
              <a:rPr lang="en-US" dirty="0" smtClean="0"/>
              <a:t>State </a:t>
            </a:r>
            <a:r>
              <a:rPr lang="en-US" dirty="0"/>
              <a:t>machine diagrams can also be used to express the usage protocol of part of a system. </a:t>
            </a:r>
            <a:endParaRPr lang="en-US" dirty="0" smtClean="0"/>
          </a:p>
          <a:p>
            <a:pPr lvl="1"/>
            <a:r>
              <a:rPr lang="en-US" dirty="0"/>
              <a:t>Protocol state machines are used to express usage protocols and can be used to specify the legal usage scenarios of classifiers, interfaces, and ports</a:t>
            </a:r>
            <a:r>
              <a:rPr lang="en-US" dirty="0" smtClean="0"/>
              <a:t>.</a:t>
            </a:r>
            <a:endParaRPr lang="en-US" dirty="0"/>
          </a:p>
          <a:p>
            <a:endParaRPr lang="en-SG" dirty="0" smtClean="0"/>
          </a:p>
          <a:p>
            <a:endParaRPr lang="en-SG" dirty="0"/>
          </a:p>
        </p:txBody>
      </p:sp>
    </p:spTree>
    <p:extLst>
      <p:ext uri="{BB962C8B-B14F-4D97-AF65-F5344CB8AC3E}">
        <p14:creationId xmlns:p14="http://schemas.microsoft.com/office/powerpoint/2010/main" val="17653139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Essence</a:t>
            </a:r>
            <a:endParaRPr lang="en-US" dirty="0"/>
          </a:p>
        </p:txBody>
      </p:sp>
      <p:sp>
        <p:nvSpPr>
          <p:cNvPr id="5" name="Content Placeholder 4"/>
          <p:cNvSpPr>
            <a:spLocks noGrp="1"/>
          </p:cNvSpPr>
          <p:nvPr>
            <p:ph sz="half" idx="1"/>
          </p:nvPr>
        </p:nvSpPr>
        <p:spPr>
          <a:xfrm>
            <a:off x="457200" y="1600200"/>
            <a:ext cx="2590800" cy="4525963"/>
          </a:xfrm>
        </p:spPr>
        <p:txBody>
          <a:bodyPr>
            <a:normAutofit/>
          </a:bodyPr>
          <a:lstStyle/>
          <a:p>
            <a:r>
              <a:rPr lang="en-US" dirty="0" smtClean="0"/>
              <a:t>States</a:t>
            </a:r>
          </a:p>
          <a:p>
            <a:pPr marL="0" indent="0">
              <a:buNone/>
            </a:pPr>
            <a:endParaRPr lang="en-US" dirty="0" smtClean="0"/>
          </a:p>
          <a:p>
            <a:endParaRPr lang="en-US" dirty="0" smtClean="0"/>
          </a:p>
          <a:p>
            <a:r>
              <a:rPr lang="en-US" dirty="0" smtClean="0"/>
              <a:t>Initial and final states</a:t>
            </a:r>
          </a:p>
          <a:p>
            <a:pPr marL="0" indent="0">
              <a:buNone/>
            </a:pPr>
            <a:endParaRPr lang="en-US" dirty="0" smtClean="0"/>
          </a:p>
          <a:p>
            <a:endParaRPr lang="en-US" dirty="0" smtClean="0"/>
          </a:p>
          <a:p>
            <a:r>
              <a:rPr lang="en-US" dirty="0" smtClean="0"/>
              <a:t>Transitions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dirty="0"/>
          </a:p>
        </p:txBody>
      </p:sp>
      <p:pic>
        <p:nvPicPr>
          <p:cNvPr id="1026" name="Picture 2" descr="http://www.sparxsystems.com/images/screenshots/uml2_tutorial/sm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1915883" cy="1317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parxsystems.com/images/screenshots/uml2_tutorial/sm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68683"/>
            <a:ext cx="3870702"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parxsystems.com/images/screenshots/uml2_tutorial/sm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105400"/>
            <a:ext cx="4000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470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dirty="0"/>
          </a:p>
        </p:txBody>
      </p:sp>
      <p:pic>
        <p:nvPicPr>
          <p:cNvPr id="9" name="Picture 2" descr="http://agilemodeling.com/images/models/stateMachineSeminar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7338353" cy="278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399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 More</a:t>
            </a:r>
            <a:endParaRPr lang="en-US" dirty="0"/>
          </a:p>
        </p:txBody>
      </p:sp>
      <p:sp>
        <p:nvSpPr>
          <p:cNvPr id="3" name="Content Placeholder 2"/>
          <p:cNvSpPr>
            <a:spLocks noGrp="1"/>
          </p:cNvSpPr>
          <p:nvPr>
            <p:ph idx="1"/>
          </p:nvPr>
        </p:nvSpPr>
        <p:spPr/>
        <p:txBody>
          <a:bodyPr/>
          <a:lstStyle/>
          <a:p>
            <a:endParaRPr lang="en-US" dirty="0" smtClean="0"/>
          </a:p>
          <a:p>
            <a:r>
              <a:rPr lang="en-US" dirty="0" smtClean="0"/>
              <a:t>State actions</a:t>
            </a:r>
          </a:p>
          <a:p>
            <a:endParaRPr lang="en-US" dirty="0"/>
          </a:p>
          <a:p>
            <a:endParaRPr lang="en-US" dirty="0" smtClean="0"/>
          </a:p>
          <a:p>
            <a:r>
              <a:rPr lang="en-US" dirty="0" smtClean="0"/>
              <a:t>Self-looping actions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dirty="0"/>
          </a:p>
        </p:txBody>
      </p:sp>
      <p:pic>
        <p:nvPicPr>
          <p:cNvPr id="3074" name="Picture 2" descr="http://www.sparxsystems.com/images/screenshots/uml2_tutorial/sm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87" y="1905000"/>
            <a:ext cx="2488173" cy="1519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sparxsystems.com/images/screenshots/uml2_tutorial/sm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2488173" cy="224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48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is Hard (cont’d)</a:t>
            </a:r>
            <a:endParaRPr lang="en-US" dirty="0"/>
          </a:p>
        </p:txBody>
      </p:sp>
      <p:sp>
        <p:nvSpPr>
          <p:cNvPr id="3" name="Content Placeholder 2"/>
          <p:cNvSpPr>
            <a:spLocks noGrp="1"/>
          </p:cNvSpPr>
          <p:nvPr>
            <p:ph idx="1"/>
          </p:nvPr>
        </p:nvSpPr>
        <p:spPr/>
        <p:txBody>
          <a:bodyPr>
            <a:normAutofit/>
          </a:bodyPr>
          <a:lstStyle/>
          <a:p>
            <a:r>
              <a:rPr lang="en-US" dirty="0" smtClean="0"/>
              <a:t>Even if the user requirements are clear, we wouldn’t know all the design choices.</a:t>
            </a:r>
          </a:p>
          <a:p>
            <a:r>
              <a:rPr lang="en-US" dirty="0" smtClean="0"/>
              <a:t>Experienced designers do better design because</a:t>
            </a:r>
          </a:p>
          <a:p>
            <a:pPr lvl="1"/>
            <a:r>
              <a:rPr lang="en-US" dirty="0" smtClean="0"/>
              <a:t>They know better about the design choices.</a:t>
            </a:r>
          </a:p>
          <a:p>
            <a:pPr lvl="1"/>
            <a:r>
              <a:rPr lang="en-US" dirty="0" smtClean="0"/>
              <a:t>They know better about the relations between the choices.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650954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states</a:t>
            </a:r>
          </a:p>
        </p:txBody>
      </p:sp>
      <p:sp>
        <p:nvSpPr>
          <p:cNvPr id="3" name="Content Placeholder 2"/>
          <p:cNvSpPr>
            <a:spLocks noGrp="1"/>
          </p:cNvSpPr>
          <p:nvPr>
            <p:ph idx="1"/>
          </p:nvPr>
        </p:nvSpPr>
        <p:spPr/>
        <p:txBody>
          <a:bodyPr/>
          <a:lstStyle/>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dirty="0"/>
          </a:p>
        </p:txBody>
      </p:sp>
      <p:pic>
        <p:nvPicPr>
          <p:cNvPr id="4098" name="Picture 2" descr="http://www.sparxsystems.com/images/screenshots/uml2_tutorial/sm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4572000"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5729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Referencing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dirty="0"/>
          </a:p>
        </p:txBody>
      </p:sp>
      <p:pic>
        <p:nvPicPr>
          <p:cNvPr id="5122" name="Picture 2" descr="http://www.sparxsystems.com/images/screenshots/uml2_tutorial/sm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28800"/>
            <a:ext cx="3943350" cy="402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92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Junction Pseudo State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dirty="0"/>
          </a:p>
        </p:txBody>
      </p:sp>
      <p:pic>
        <p:nvPicPr>
          <p:cNvPr id="6146" name="Picture 2" descr="http://www.sparxsystems.com/images/screenshots/uml2_tutorial/sm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400"/>
            <a:ext cx="43624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782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States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dirty="0"/>
          </a:p>
        </p:txBody>
      </p:sp>
      <p:pic>
        <p:nvPicPr>
          <p:cNvPr id="7170" name="Picture 2" descr="http://www.sparxsystems.com/images/screenshots/uml2_tutorial/sm1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032936"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9993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Regions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dirty="0"/>
          </a:p>
        </p:txBody>
      </p:sp>
      <p:pic>
        <p:nvPicPr>
          <p:cNvPr id="8194" name="Picture 2" descr="http://www.sparxsystems.com/images/screenshots/uml2_tutorial/sm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28856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897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8 </a:t>
            </a:r>
            <a:r>
              <a:rPr lang="en-US" dirty="0" smtClean="0"/>
              <a:t>(10 min)</a:t>
            </a:r>
            <a:endParaRPr lang="en-SG"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hardware update wizard can be in three states as follows:</a:t>
            </a:r>
          </a:p>
          <a:p>
            <a:pPr marL="0" indent="0">
              <a:buNone/>
            </a:pPr>
            <a:r>
              <a:rPr lang="en-US" dirty="0"/>
              <a:t>1. Displaying a hardware update window.</a:t>
            </a:r>
          </a:p>
          <a:p>
            <a:pPr marL="0" indent="0">
              <a:buNone/>
            </a:pPr>
            <a:r>
              <a:rPr lang="en-US" dirty="0"/>
              <a:t>2. Searching for new hardware.</a:t>
            </a:r>
          </a:p>
          <a:p>
            <a:pPr marL="0" indent="0">
              <a:buNone/>
            </a:pPr>
            <a:r>
              <a:rPr lang="en-US" dirty="0"/>
              <a:t>3. Displaying new hardware found.</a:t>
            </a:r>
          </a:p>
          <a:p>
            <a:pPr marL="0" indent="0">
              <a:buNone/>
            </a:pPr>
            <a:r>
              <a:rPr lang="en-US" dirty="0"/>
              <a:t>The wizard starts by displaying a hardware update window. While displaying </a:t>
            </a:r>
            <a:r>
              <a:rPr lang="en-US" dirty="0" smtClean="0"/>
              <a:t>this window</a:t>
            </a:r>
            <a:r>
              <a:rPr lang="en-US" dirty="0"/>
              <a:t>, the user can press a "Search" button to cause the wizard to start searching </a:t>
            </a:r>
            <a:r>
              <a:rPr lang="en-US" dirty="0" smtClean="0"/>
              <a:t>for new </a:t>
            </a:r>
            <a:r>
              <a:rPr lang="en-US" dirty="0"/>
              <a:t>hardware, or the user can press a "Finish" button to leave the wizard. While </a:t>
            </a:r>
            <a:r>
              <a:rPr lang="en-US" dirty="0" smtClean="0"/>
              <a:t>the wizard </a:t>
            </a:r>
            <a:r>
              <a:rPr lang="en-US" dirty="0"/>
              <a:t>is searching for new hardware, the user may cancel the search at any time. </a:t>
            </a:r>
            <a:r>
              <a:rPr lang="en-US" dirty="0" smtClean="0"/>
              <a:t>If the </a:t>
            </a:r>
            <a:r>
              <a:rPr lang="en-US" dirty="0"/>
              <a:t>user cancels the search, the wizard displays the hardware update window </a:t>
            </a:r>
            <a:r>
              <a:rPr lang="en-US" dirty="0" smtClean="0"/>
              <a:t>again. When </a:t>
            </a:r>
            <a:r>
              <a:rPr lang="en-US" dirty="0"/>
              <a:t>the wizard has completed searching for new hardware, it displays the </a:t>
            </a:r>
            <a:r>
              <a:rPr lang="en-US" dirty="0" smtClean="0"/>
              <a:t>new hardware found. Draw </a:t>
            </a:r>
            <a:r>
              <a:rPr lang="en-US" dirty="0"/>
              <a:t>a state machine diagram that represents the function of the hardware </a:t>
            </a:r>
            <a:r>
              <a:rPr lang="en-US" dirty="0" smtClean="0"/>
              <a:t>update wizard </a:t>
            </a:r>
            <a:r>
              <a:rPr lang="en-US" dirty="0"/>
              <a:t>just </a:t>
            </a:r>
            <a:r>
              <a:rPr lang="en-US" dirty="0" smtClean="0"/>
              <a:t>described.</a:t>
            </a:r>
            <a:endParaRPr lang="en-SG" dirty="0"/>
          </a:p>
        </p:txBody>
      </p:sp>
    </p:spTree>
    <p:extLst>
      <p:ext uri="{BB962C8B-B14F-4D97-AF65-F5344CB8AC3E}">
        <p14:creationId xmlns:p14="http://schemas.microsoft.com/office/powerpoint/2010/main" val="707955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UML diagrams</a:t>
            </a:r>
            <a:endParaRPr lang="en-SG" dirty="0"/>
          </a:p>
        </p:txBody>
      </p:sp>
      <p:sp>
        <p:nvSpPr>
          <p:cNvPr id="3" name="Content Placeholder 2"/>
          <p:cNvSpPr>
            <a:spLocks noGrp="1"/>
          </p:cNvSpPr>
          <p:nvPr>
            <p:ph idx="1"/>
          </p:nvPr>
        </p:nvSpPr>
        <p:spPr/>
        <p:txBody>
          <a:bodyPr>
            <a:normAutofit/>
          </a:bodyPr>
          <a:lstStyle/>
          <a:p>
            <a:r>
              <a:rPr lang="en-SG" dirty="0" smtClean="0"/>
              <a:t>A </a:t>
            </a:r>
            <a:r>
              <a:rPr lang="en-SG" dirty="0"/>
              <a:t>set of object and their relationships are shown in an </a:t>
            </a:r>
            <a:r>
              <a:rPr lang="en-SG" b="1" dirty="0"/>
              <a:t>object diagram</a:t>
            </a:r>
            <a:r>
              <a:rPr lang="en-SG" dirty="0"/>
              <a:t>, which </a:t>
            </a:r>
            <a:r>
              <a:rPr lang="en-SG" dirty="0" smtClean="0"/>
              <a:t>is </a:t>
            </a:r>
            <a:r>
              <a:rPr lang="en-SG" dirty="0"/>
              <a:t>a snapshot of instances of classes represented in class diagrams</a:t>
            </a:r>
            <a:r>
              <a:rPr lang="en-SG" dirty="0" smtClean="0"/>
              <a:t>.</a:t>
            </a:r>
          </a:p>
          <a:p>
            <a:r>
              <a:rPr lang="en-SG" dirty="0"/>
              <a:t>A </a:t>
            </a:r>
            <a:r>
              <a:rPr lang="en-SG" b="1" dirty="0"/>
              <a:t>component diagram </a:t>
            </a:r>
            <a:r>
              <a:rPr lang="en-SG" dirty="0"/>
              <a:t>represents an encapsulated class and its interfaces, ports, and internal structure which may consist of nested structures and  connectors. </a:t>
            </a:r>
          </a:p>
          <a:p>
            <a:endParaRPr lang="en-SG" dirty="0" smtClean="0"/>
          </a:p>
          <a:p>
            <a:endParaRPr lang="en-SG" dirty="0"/>
          </a:p>
        </p:txBody>
      </p:sp>
    </p:spTree>
    <p:extLst>
      <p:ext uri="{BB962C8B-B14F-4D97-AF65-F5344CB8AC3E}">
        <p14:creationId xmlns:p14="http://schemas.microsoft.com/office/powerpoint/2010/main" val="3985883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UML diagrams</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An </a:t>
            </a:r>
            <a:r>
              <a:rPr lang="en-SG" b="1" dirty="0"/>
              <a:t>interaction </a:t>
            </a:r>
            <a:r>
              <a:rPr lang="en-SG" b="1" dirty="0" smtClean="0"/>
              <a:t>diagram </a:t>
            </a:r>
            <a:r>
              <a:rPr lang="en-SG" dirty="0" smtClean="0"/>
              <a:t>shows </a:t>
            </a:r>
            <a:r>
              <a:rPr lang="en-SG" dirty="0"/>
              <a:t>the interaction between objects or roles, via </a:t>
            </a:r>
            <a:r>
              <a:rPr lang="en-SG" dirty="0" smtClean="0"/>
              <a:t>sending </a:t>
            </a:r>
            <a:r>
              <a:rPr lang="en-SG" dirty="0"/>
              <a:t>of messages back and forth between them</a:t>
            </a:r>
            <a:r>
              <a:rPr lang="en-SG" dirty="0" smtClean="0"/>
              <a:t>.</a:t>
            </a:r>
          </a:p>
          <a:p>
            <a:r>
              <a:rPr lang="en-SG" dirty="0"/>
              <a:t>An </a:t>
            </a:r>
            <a:r>
              <a:rPr lang="en-SG" b="1" dirty="0"/>
              <a:t>activity diagram </a:t>
            </a:r>
            <a:r>
              <a:rPr lang="en-SG" dirty="0"/>
              <a:t>is UML’s closest counterpart to the flow chart of the structural programming world; it shows the structure of a process or other computation with a step-by-step flow of control and data. </a:t>
            </a:r>
          </a:p>
          <a:p>
            <a:r>
              <a:rPr lang="en-SG" dirty="0"/>
              <a:t>A </a:t>
            </a:r>
            <a:r>
              <a:rPr lang="en-SG" b="1" dirty="0"/>
              <a:t>deployment diagram </a:t>
            </a:r>
            <a:r>
              <a:rPr lang="en-SG" dirty="0"/>
              <a:t>represents the configuration of run-time processing nodes and components that run on them</a:t>
            </a:r>
          </a:p>
          <a:p>
            <a:pPr marL="0" indent="0">
              <a:buNone/>
            </a:pPr>
            <a:endParaRPr lang="en-SG" dirty="0"/>
          </a:p>
        </p:txBody>
      </p:sp>
    </p:spTree>
    <p:extLst>
      <p:ext uri="{BB962C8B-B14F-4D97-AF65-F5344CB8AC3E}">
        <p14:creationId xmlns:p14="http://schemas.microsoft.com/office/powerpoint/2010/main" val="2006476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SG" dirty="0"/>
          </a:p>
        </p:txBody>
      </p:sp>
      <p:sp>
        <p:nvSpPr>
          <p:cNvPr id="3" name="Content Placeholder 2"/>
          <p:cNvSpPr>
            <a:spLocks noGrp="1"/>
          </p:cNvSpPr>
          <p:nvPr>
            <p:ph idx="1"/>
          </p:nvPr>
        </p:nvSpPr>
        <p:spPr/>
        <p:txBody>
          <a:bodyPr/>
          <a:lstStyle/>
          <a:p>
            <a:r>
              <a:rPr lang="en-SG" dirty="0"/>
              <a:t>A </a:t>
            </a:r>
            <a:r>
              <a:rPr lang="en-SG" b="1" dirty="0"/>
              <a:t>package </a:t>
            </a:r>
            <a:r>
              <a:rPr lang="en-SG" b="1" dirty="0" smtClean="0"/>
              <a:t>diagram </a:t>
            </a:r>
            <a:r>
              <a:rPr lang="en-SG" dirty="0" smtClean="0"/>
              <a:t>depicts </a:t>
            </a:r>
            <a:r>
              <a:rPr lang="en-SG" dirty="0"/>
              <a:t>the decomposition of the model into organizational </a:t>
            </a:r>
            <a:r>
              <a:rPr lang="en-SG" dirty="0" smtClean="0"/>
              <a:t>units </a:t>
            </a:r>
            <a:r>
              <a:rPr lang="en-SG" dirty="0"/>
              <a:t>and how they are dependent amongst one another. </a:t>
            </a:r>
            <a:endParaRPr lang="en-SG" dirty="0" smtClean="0"/>
          </a:p>
          <a:p>
            <a:r>
              <a:rPr lang="en-SG" dirty="0"/>
              <a:t>An </a:t>
            </a:r>
            <a:r>
              <a:rPr lang="en-SG" b="1" dirty="0"/>
              <a:t>interaction overview </a:t>
            </a:r>
            <a:r>
              <a:rPr lang="en-SG" b="1" dirty="0" smtClean="0"/>
              <a:t>diagram </a:t>
            </a:r>
            <a:r>
              <a:rPr lang="en-SG" dirty="0" smtClean="0"/>
              <a:t>represents </a:t>
            </a:r>
            <a:r>
              <a:rPr lang="en-SG" dirty="0"/>
              <a:t>a hybrid of an activity diagram </a:t>
            </a:r>
            <a:r>
              <a:rPr lang="en-SG" dirty="0" smtClean="0"/>
              <a:t>and </a:t>
            </a:r>
            <a:r>
              <a:rPr lang="en-SG" dirty="0"/>
              <a:t>a sequence diagram. </a:t>
            </a:r>
          </a:p>
        </p:txBody>
      </p:sp>
    </p:spTree>
    <p:extLst>
      <p:ext uri="{BB962C8B-B14F-4D97-AF65-F5344CB8AC3E}">
        <p14:creationId xmlns:p14="http://schemas.microsoft.com/office/powerpoint/2010/main" val="301474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2061</TotalTime>
  <Words>3321</Words>
  <Application>Microsoft Office PowerPoint</Application>
  <PresentationFormat>On-screen Show (4:3)</PresentationFormat>
  <Paragraphs>441</Paragraphs>
  <Slides>98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98</vt:i4>
      </vt:variant>
    </vt:vector>
  </HeadingPairs>
  <TitlesOfParts>
    <vt:vector size="102" baseType="lpstr">
      <vt:lpstr>宋体</vt:lpstr>
      <vt:lpstr>Arial</vt:lpstr>
      <vt:lpstr>Calibri</vt:lpstr>
      <vt:lpstr>Office Theme</vt:lpstr>
      <vt:lpstr>50.003: Elements of Software Construction</vt:lpstr>
      <vt:lpstr>Plan for the Week</vt:lpstr>
      <vt:lpstr>Software Design</vt:lpstr>
      <vt:lpstr>What is software design?</vt:lpstr>
      <vt:lpstr>What is Design?</vt:lpstr>
      <vt:lpstr>The Rational Model</vt:lpstr>
      <vt:lpstr>Software Design is Hard</vt:lpstr>
      <vt:lpstr>PowerPoint Presentation</vt:lpstr>
      <vt:lpstr>Software Design is Hard (cont’d)</vt:lpstr>
      <vt:lpstr>Criticizing the Rational Model</vt:lpstr>
      <vt:lpstr>PowerPoint Presentation</vt:lpstr>
      <vt:lpstr>Software Design is Hard (cont’d)</vt:lpstr>
      <vt:lpstr>COMBINATORIAL COMPLEXITY</vt:lpstr>
      <vt:lpstr>PowerPoint Presentation</vt:lpstr>
      <vt:lpstr>PowerPoint Presentation</vt:lpstr>
      <vt:lpstr>PowerPoint Presentation</vt:lpstr>
      <vt:lpstr>PowerPoint Presentation</vt:lpstr>
      <vt:lpstr>PowerPoint Presentation</vt:lpstr>
      <vt:lpstr>PowerPoint Presentation</vt:lpstr>
      <vt:lpstr>ADDRESSING COMPLEXITY IN DESIGN</vt:lpstr>
      <vt:lpstr>Cohort Exercise 1 (15 min)</vt:lpstr>
      <vt:lpstr>Strategies for addressing complexity</vt:lpstr>
      <vt:lpstr>Decomposition</vt:lpstr>
      <vt:lpstr>Abstraction</vt:lpstr>
      <vt:lpstr>Hierarchy</vt:lpstr>
      <vt:lpstr>Cohort Exercise 2 (25 min)</vt:lpstr>
      <vt:lpstr>Cohort Exercise 3 (cont’d 10 min)</vt:lpstr>
      <vt:lpstr>Further Reading</vt:lpstr>
      <vt:lpstr>The Languages of software development</vt:lpstr>
      <vt:lpstr>The Spectrum of Languages</vt:lpstr>
      <vt:lpstr>Lineage of programming languages</vt:lpstr>
      <vt:lpstr>Generations of PL</vt:lpstr>
      <vt:lpstr>The High and Low of PL</vt:lpstr>
      <vt:lpstr>Why Modeling Languages?</vt:lpstr>
      <vt:lpstr>Unified Modelling Language</vt:lpstr>
      <vt:lpstr>Unified Modelling Language</vt:lpstr>
      <vt:lpstr>Why so many diagrams?</vt:lpstr>
      <vt:lpstr>We Will Cover</vt:lpstr>
      <vt:lpstr>User Requirements: a Case Study</vt:lpstr>
      <vt:lpstr>Roles and Functionality </vt:lpstr>
      <vt:lpstr>Contracting: Glossary</vt:lpstr>
      <vt:lpstr>Contracting: Requirement Description</vt:lpstr>
      <vt:lpstr>Description of Requirements</vt:lpstr>
      <vt:lpstr>Description of Requirements</vt:lpstr>
      <vt:lpstr>Use Case</vt:lpstr>
      <vt:lpstr>PowerPoint Presentation</vt:lpstr>
      <vt:lpstr>Use Case</vt:lpstr>
      <vt:lpstr>Use Case</vt:lpstr>
      <vt:lpstr>Use Case</vt:lpstr>
      <vt:lpstr>Flow of Events</vt:lpstr>
      <vt:lpstr>Cohort Exercise 4 (15 min)</vt:lpstr>
      <vt:lpstr>UML 2</vt:lpstr>
      <vt:lpstr>UML Diagrams</vt:lpstr>
      <vt:lpstr>Use Case Diagrams</vt:lpstr>
      <vt:lpstr>Actors</vt:lpstr>
      <vt:lpstr>Who are the Actors?</vt:lpstr>
      <vt:lpstr>Use Case in Use Case Diagrams</vt:lpstr>
      <vt:lpstr>Use Case Diagram: Example</vt:lpstr>
      <vt:lpstr>Notations: between Use Cases</vt:lpstr>
      <vt:lpstr>Use Case Diagram: Example</vt:lpstr>
      <vt:lpstr>Include and Extend</vt:lpstr>
      <vt:lpstr>Granularity of Use Cases</vt:lpstr>
      <vt:lpstr>Cohort Exercise 5 (5 min)</vt:lpstr>
      <vt:lpstr>Sequence Diagram</vt:lpstr>
      <vt:lpstr>Lifelines</vt:lpstr>
      <vt:lpstr>Messages</vt:lpstr>
      <vt:lpstr>Arrows and Orders</vt:lpstr>
      <vt:lpstr>Message to Itself</vt:lpstr>
      <vt:lpstr>Guards</vt:lpstr>
      <vt:lpstr>Alternatives</vt:lpstr>
      <vt:lpstr>Option</vt:lpstr>
      <vt:lpstr>Loops</vt:lpstr>
      <vt:lpstr>Parallel</vt:lpstr>
      <vt:lpstr>Referencing </vt:lpstr>
      <vt:lpstr>Cohort Exercise 6</vt:lpstr>
      <vt:lpstr>Class diagrams</vt:lpstr>
      <vt:lpstr>Basics</vt:lpstr>
      <vt:lpstr>Inheritance</vt:lpstr>
      <vt:lpstr>Associations</vt:lpstr>
      <vt:lpstr>Multiplicity</vt:lpstr>
      <vt:lpstr>Uni-Directional Association</vt:lpstr>
      <vt:lpstr>Association: Packages</vt:lpstr>
      <vt:lpstr>Interfaces </vt:lpstr>
      <vt:lpstr>Cohort Exercise 7 (15 min)</vt:lpstr>
      <vt:lpstr>State Machine Diagrams: History</vt:lpstr>
      <vt:lpstr>State Machine Diagrams</vt:lpstr>
      <vt:lpstr>State Machine Essence</vt:lpstr>
      <vt:lpstr>State Machine Example</vt:lpstr>
      <vt:lpstr>State Machine Diagrams: More</vt:lpstr>
      <vt:lpstr>Compound states</vt:lpstr>
      <vt:lpstr>State Machine Referencing</vt:lpstr>
      <vt:lpstr>Junction Pseudo State</vt:lpstr>
      <vt:lpstr>History States</vt:lpstr>
      <vt:lpstr>Concurrent Regions</vt:lpstr>
      <vt:lpstr>Cohort Exercise 8 (10 min)</vt:lpstr>
      <vt:lpstr>Other UML diagrams</vt:lpstr>
      <vt:lpstr>Other UML diagrams</vt:lpstr>
      <vt:lpstr>UML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Subhajit Datta</dc:creator>
  <cp:lastModifiedBy>Sun Jun</cp:lastModifiedBy>
  <cp:revision>268</cp:revision>
  <dcterms:created xsi:type="dcterms:W3CDTF">2006-08-16T00:00:00Z</dcterms:created>
  <dcterms:modified xsi:type="dcterms:W3CDTF">2016-01-28T05:00:04Z</dcterms:modified>
</cp:coreProperties>
</file>