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256" r:id="rId2"/>
    <p:sldId id="257" r:id="rId3"/>
    <p:sldId id="315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93" r:id="rId15"/>
    <p:sldId id="314" r:id="rId16"/>
    <p:sldId id="294" r:id="rId17"/>
    <p:sldId id="295" r:id="rId18"/>
    <p:sldId id="296" r:id="rId19"/>
    <p:sldId id="297" r:id="rId20"/>
    <p:sldId id="316" r:id="rId21"/>
    <p:sldId id="317" r:id="rId22"/>
    <p:sldId id="318" r:id="rId23"/>
    <p:sldId id="268" r:id="rId24"/>
    <p:sldId id="269" r:id="rId25"/>
    <p:sldId id="271" r:id="rId26"/>
    <p:sldId id="272" r:id="rId27"/>
    <p:sldId id="273" r:id="rId28"/>
    <p:sldId id="274" r:id="rId29"/>
    <p:sldId id="275" r:id="rId30"/>
    <p:sldId id="277" r:id="rId31"/>
    <p:sldId id="276" r:id="rId32"/>
    <p:sldId id="278" r:id="rId33"/>
    <p:sldId id="279" r:id="rId34"/>
    <p:sldId id="282" r:id="rId35"/>
    <p:sldId id="281" r:id="rId36"/>
    <p:sldId id="302" r:id="rId37"/>
    <p:sldId id="303" r:id="rId38"/>
    <p:sldId id="304" r:id="rId39"/>
    <p:sldId id="305" r:id="rId40"/>
    <p:sldId id="310" r:id="rId41"/>
    <p:sldId id="313" r:id="rId42"/>
    <p:sldId id="311" r:id="rId43"/>
    <p:sldId id="319" r:id="rId44"/>
    <p:sldId id="320" r:id="rId4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62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48" d="100"/>
        <a:sy n="48" d="100"/>
      </p:scale>
      <p:origin x="0" y="72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5F40C0-C0C0-4550-ABFF-2CF6874CB98E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C0A196-DBC8-4C06-84F9-245D72126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2849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0A196-DBC8-4C06-84F9-245D72126CE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850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w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eclipse.org/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oodesign.com/visitor-pattern.html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50.003: Elements of Software Construction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Week 3</a:t>
            </a:r>
          </a:p>
          <a:p>
            <a:r>
              <a:rPr lang="en-US" dirty="0" smtClean="0"/>
              <a:t>Object-Oriented Design </a:t>
            </a:r>
            <a:r>
              <a:rPr lang="en-US" dirty="0"/>
              <a:t>Patterns</a:t>
            </a:r>
            <a:endParaRPr lang="en-SG" i="1" dirty="0"/>
          </a:p>
        </p:txBody>
      </p:sp>
    </p:spTree>
    <p:extLst>
      <p:ext uri="{BB962C8B-B14F-4D97-AF65-F5344CB8AC3E}">
        <p14:creationId xmlns:p14="http://schemas.microsoft.com/office/powerpoint/2010/main" val="1779642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Polymorphism?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single thing to entities of different types.</a:t>
            </a:r>
          </a:p>
          <a:p>
            <a:r>
              <a:rPr lang="en-US" dirty="0" smtClean="0"/>
              <a:t>For example,</a:t>
            </a:r>
          </a:p>
          <a:p>
            <a:pPr marL="457200" lvl="1" indent="0">
              <a:buNone/>
            </a:pPr>
            <a:r>
              <a:rPr lang="en-US" dirty="0" smtClean="0"/>
              <a:t>Animal doggy = new Dog();</a:t>
            </a:r>
          </a:p>
          <a:p>
            <a:pPr marL="457200" lvl="1" indent="0">
              <a:buNone/>
            </a:pPr>
            <a:r>
              <a:rPr lang="en-US" dirty="0" smtClean="0"/>
              <a:t>Animal kitty = new Cat();</a:t>
            </a:r>
          </a:p>
          <a:p>
            <a:pPr marL="457200" lvl="1" indent="0">
              <a:buNone/>
            </a:pPr>
            <a:r>
              <a:rPr lang="en-US" dirty="0" err="1" smtClean="0"/>
              <a:t>kitty.getSound</a:t>
            </a:r>
            <a:r>
              <a:rPr lang="en-US" dirty="0" smtClean="0"/>
              <a:t>() executes the Cat method</a:t>
            </a:r>
          </a:p>
          <a:p>
            <a:r>
              <a:rPr lang="en-US" dirty="0" smtClean="0"/>
              <a:t>You can’t access methods this way if they are only in the subclass though.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648200" y="1600200"/>
            <a:ext cx="4097468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r>
              <a:rPr lang="en-US" dirty="0" smtClean="0"/>
              <a:t>lass </a:t>
            </a:r>
            <a:r>
              <a:rPr lang="en-US" dirty="0" err="1" smtClean="0"/>
              <a:t>Anmial</a:t>
            </a:r>
            <a:r>
              <a:rPr lang="en-US" dirty="0" smtClean="0"/>
              <a:t> {</a:t>
            </a:r>
          </a:p>
          <a:p>
            <a:r>
              <a:rPr lang="en-US" dirty="0" smtClean="0"/>
              <a:t>     …  //field variables   </a:t>
            </a:r>
            <a:endParaRPr lang="en-US" dirty="0"/>
          </a:p>
          <a:p>
            <a:r>
              <a:rPr lang="en-US" dirty="0" smtClean="0"/>
              <a:t>     public Animal() { … }</a:t>
            </a:r>
          </a:p>
          <a:p>
            <a:r>
              <a:rPr lang="en-US" dirty="0"/>
              <a:t> </a:t>
            </a:r>
            <a:r>
              <a:rPr lang="en-US" dirty="0" smtClean="0"/>
              <a:t>    public void move(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) { … } </a:t>
            </a:r>
            <a:endParaRPr lang="en-US" dirty="0"/>
          </a:p>
          <a:p>
            <a:r>
              <a:rPr lang="en-US" dirty="0" smtClean="0"/>
              <a:t>     public void eat() { … }</a:t>
            </a:r>
            <a:endParaRPr lang="en-US" dirty="0"/>
          </a:p>
          <a:p>
            <a:r>
              <a:rPr lang="en-US" dirty="0" smtClean="0"/>
              <a:t>     public void </a:t>
            </a:r>
            <a:r>
              <a:rPr lang="en-US" dirty="0" err="1" smtClean="0"/>
              <a:t>setName</a:t>
            </a:r>
            <a:r>
              <a:rPr lang="en-US" dirty="0" smtClean="0"/>
              <a:t>(String name) { … }</a:t>
            </a:r>
          </a:p>
          <a:p>
            <a:r>
              <a:rPr lang="en-US" dirty="0"/>
              <a:t> </a:t>
            </a:r>
            <a:r>
              <a:rPr lang="en-US" dirty="0" smtClean="0"/>
              <a:t>    public String </a:t>
            </a:r>
            <a:r>
              <a:rPr lang="en-US" dirty="0" err="1" smtClean="0"/>
              <a:t>getName</a:t>
            </a:r>
            <a:r>
              <a:rPr lang="en-US" dirty="0" smtClean="0"/>
              <a:t>() { … }</a:t>
            </a:r>
          </a:p>
          <a:p>
            <a:r>
              <a:rPr lang="en-US" dirty="0" smtClean="0"/>
              <a:t>     public String </a:t>
            </a:r>
            <a:r>
              <a:rPr lang="en-US" dirty="0" err="1" smtClean="0"/>
              <a:t>getSound</a:t>
            </a:r>
            <a:r>
              <a:rPr lang="en-US" dirty="0" smtClean="0"/>
              <a:t>() {…}</a:t>
            </a:r>
          </a:p>
          <a:p>
            <a:r>
              <a:rPr lang="en-US" dirty="0"/>
              <a:t>}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343400" y="4392333"/>
            <a:ext cx="451123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r>
              <a:rPr lang="en-US" dirty="0" smtClean="0"/>
              <a:t>lass Dog extends Animal  {</a:t>
            </a:r>
          </a:p>
          <a:p>
            <a:r>
              <a:rPr lang="en-US" dirty="0" smtClean="0"/>
              <a:t>     public String </a:t>
            </a:r>
            <a:r>
              <a:rPr lang="en-US" dirty="0" err="1" smtClean="0"/>
              <a:t>getSound</a:t>
            </a:r>
            <a:r>
              <a:rPr lang="en-US" dirty="0" smtClean="0"/>
              <a:t> () { return “Woof”;}</a:t>
            </a:r>
            <a:endParaRPr lang="en-US" dirty="0"/>
          </a:p>
          <a:p>
            <a:r>
              <a:rPr lang="en-US" dirty="0" smtClean="0"/>
              <a:t>}</a:t>
            </a:r>
          </a:p>
          <a:p>
            <a:endParaRPr lang="en-US" dirty="0"/>
          </a:p>
          <a:p>
            <a:r>
              <a:rPr lang="en-US" dirty="0"/>
              <a:t>c</a:t>
            </a:r>
            <a:r>
              <a:rPr lang="en-US" dirty="0" smtClean="0"/>
              <a:t>lass Cat extends Animal { </a:t>
            </a:r>
          </a:p>
          <a:p>
            <a:r>
              <a:rPr lang="en-US" dirty="0" smtClean="0"/>
              <a:t>     public </a:t>
            </a:r>
            <a:r>
              <a:rPr lang="en-US" dirty="0"/>
              <a:t>String </a:t>
            </a:r>
            <a:r>
              <a:rPr lang="en-US" dirty="0" err="1"/>
              <a:t>getSound</a:t>
            </a:r>
            <a:r>
              <a:rPr lang="en-US" dirty="0"/>
              <a:t> () { return </a:t>
            </a:r>
            <a:r>
              <a:rPr lang="en-US" dirty="0" smtClean="0"/>
              <a:t>“Meow”;}</a:t>
            </a:r>
            <a:endParaRPr lang="en-US" dirty="0"/>
          </a:p>
          <a:p>
            <a:r>
              <a:rPr lang="en-US" dirty="0" smtClean="0"/>
              <a:t>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355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Is this correct?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400" dirty="0" smtClean="0"/>
              <a:t>Animal doggy = new Dog();</a:t>
            </a:r>
          </a:p>
          <a:p>
            <a:pPr marL="0" indent="0">
              <a:buNone/>
            </a:pPr>
            <a:r>
              <a:rPr lang="en-US" sz="2400" dirty="0" err="1" smtClean="0"/>
              <a:t>doggy.digHole</a:t>
            </a:r>
            <a:r>
              <a:rPr lang="en-US" sz="2400" dirty="0" smtClean="0"/>
              <a:t>();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4648200" y="1600200"/>
            <a:ext cx="409746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r>
              <a:rPr lang="en-US" dirty="0" smtClean="0"/>
              <a:t>lass </a:t>
            </a:r>
            <a:r>
              <a:rPr lang="en-US" dirty="0" err="1" smtClean="0"/>
              <a:t>Anmial</a:t>
            </a:r>
            <a:r>
              <a:rPr lang="en-US" dirty="0" smtClean="0"/>
              <a:t> {</a:t>
            </a:r>
          </a:p>
          <a:p>
            <a:r>
              <a:rPr lang="en-US" dirty="0" smtClean="0"/>
              <a:t>     …  //field variables   </a:t>
            </a:r>
            <a:endParaRPr lang="en-US" dirty="0"/>
          </a:p>
          <a:p>
            <a:r>
              <a:rPr lang="en-US" dirty="0" smtClean="0"/>
              <a:t>     public Animal() { … }</a:t>
            </a:r>
          </a:p>
          <a:p>
            <a:r>
              <a:rPr lang="en-US" dirty="0"/>
              <a:t> </a:t>
            </a:r>
            <a:r>
              <a:rPr lang="en-US" dirty="0" smtClean="0"/>
              <a:t>    public void move(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) { … } </a:t>
            </a:r>
            <a:endParaRPr lang="en-US" dirty="0"/>
          </a:p>
          <a:p>
            <a:r>
              <a:rPr lang="en-US" dirty="0" smtClean="0"/>
              <a:t>     public void eat() { … }</a:t>
            </a:r>
            <a:endParaRPr lang="en-US" dirty="0"/>
          </a:p>
          <a:p>
            <a:r>
              <a:rPr lang="en-US" dirty="0" smtClean="0"/>
              <a:t>     public void </a:t>
            </a:r>
            <a:r>
              <a:rPr lang="en-US" dirty="0" err="1" smtClean="0"/>
              <a:t>setName</a:t>
            </a:r>
            <a:r>
              <a:rPr lang="en-US" dirty="0" smtClean="0"/>
              <a:t>(String name) { … }</a:t>
            </a:r>
          </a:p>
          <a:p>
            <a:r>
              <a:rPr lang="en-US" dirty="0"/>
              <a:t> </a:t>
            </a:r>
            <a:r>
              <a:rPr lang="en-US" dirty="0" smtClean="0"/>
              <a:t>    public String </a:t>
            </a:r>
            <a:r>
              <a:rPr lang="en-US" dirty="0" err="1" smtClean="0"/>
              <a:t>getName</a:t>
            </a:r>
            <a:r>
              <a:rPr lang="en-US" dirty="0" smtClean="0"/>
              <a:t>() { … }</a:t>
            </a:r>
          </a:p>
          <a:p>
            <a:r>
              <a:rPr lang="en-US" dirty="0"/>
              <a:t>}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648200" y="4392333"/>
            <a:ext cx="30444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r>
              <a:rPr lang="en-US" dirty="0" smtClean="0"/>
              <a:t>lass Dog extends Animal  {</a:t>
            </a:r>
          </a:p>
          <a:p>
            <a:r>
              <a:rPr lang="en-US" dirty="0" smtClean="0"/>
              <a:t>     public String </a:t>
            </a:r>
            <a:r>
              <a:rPr lang="en-US" dirty="0" err="1" smtClean="0"/>
              <a:t>digHole</a:t>
            </a:r>
            <a:r>
              <a:rPr lang="en-US" dirty="0" smtClean="0"/>
              <a:t> () { … }</a:t>
            </a:r>
            <a:endParaRPr lang="en-US" dirty="0"/>
          </a:p>
          <a:p>
            <a:r>
              <a:rPr lang="en-US" dirty="0" smtClean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059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an Abstract Class?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abstract public class Creature{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protected </a:t>
            </a:r>
            <a:r>
              <a:rPr lang="en-US" dirty="0"/>
              <a:t>String name;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protected </a:t>
            </a:r>
            <a:r>
              <a:rPr lang="en-US" dirty="0"/>
              <a:t>double height;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protected </a:t>
            </a:r>
            <a:r>
              <a:rPr lang="en-US" dirty="0" err="1"/>
              <a:t>int</a:t>
            </a:r>
            <a:r>
              <a:rPr lang="en-US" dirty="0"/>
              <a:t> weight;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protected </a:t>
            </a:r>
            <a:r>
              <a:rPr lang="en-US" dirty="0"/>
              <a:t>String </a:t>
            </a:r>
            <a:r>
              <a:rPr lang="en-US" dirty="0" err="1"/>
              <a:t>favFood</a:t>
            </a:r>
            <a:r>
              <a:rPr lang="en-US" dirty="0"/>
              <a:t>;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public </a:t>
            </a:r>
            <a:r>
              <a:rPr lang="en-US" dirty="0"/>
              <a:t>abstract void </a:t>
            </a:r>
            <a:r>
              <a:rPr lang="en-US" dirty="0" err="1"/>
              <a:t>setName</a:t>
            </a:r>
            <a:r>
              <a:rPr lang="en-US" dirty="0"/>
              <a:t>(String </a:t>
            </a:r>
            <a:r>
              <a:rPr lang="en-US" dirty="0" err="1"/>
              <a:t>newName</a:t>
            </a:r>
            <a:r>
              <a:rPr lang="en-US" dirty="0"/>
              <a:t>);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public </a:t>
            </a:r>
            <a:r>
              <a:rPr lang="en-US" dirty="0"/>
              <a:t>abstract String </a:t>
            </a:r>
            <a:r>
              <a:rPr lang="en-US" dirty="0" err="1"/>
              <a:t>getName</a:t>
            </a:r>
            <a:r>
              <a:rPr lang="en-US" dirty="0"/>
              <a:t>();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public </a:t>
            </a:r>
            <a:r>
              <a:rPr lang="en-US" dirty="0"/>
              <a:t>abstract void </a:t>
            </a:r>
            <a:r>
              <a:rPr lang="en-US" dirty="0" err="1"/>
              <a:t>setHeight</a:t>
            </a:r>
            <a:r>
              <a:rPr lang="en-US" dirty="0"/>
              <a:t>(double </a:t>
            </a:r>
            <a:r>
              <a:rPr lang="en-US" dirty="0" err="1"/>
              <a:t>newheight</a:t>
            </a:r>
            <a:r>
              <a:rPr lang="en-US" dirty="0"/>
              <a:t>);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public </a:t>
            </a:r>
            <a:r>
              <a:rPr lang="en-US" dirty="0"/>
              <a:t>abstract double </a:t>
            </a:r>
            <a:r>
              <a:rPr lang="en-US" dirty="0" err="1"/>
              <a:t>getHeight</a:t>
            </a:r>
            <a:r>
              <a:rPr lang="en-US" dirty="0"/>
              <a:t>();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public </a:t>
            </a:r>
            <a:r>
              <a:rPr lang="en-US" dirty="0"/>
              <a:t>abstract void </a:t>
            </a:r>
            <a:r>
              <a:rPr lang="en-US" dirty="0" err="1"/>
              <a:t>setWeight</a:t>
            </a:r>
            <a:r>
              <a:rPr lang="en-US" dirty="0"/>
              <a:t>(double </a:t>
            </a:r>
            <a:r>
              <a:rPr lang="en-US" dirty="0" err="1"/>
              <a:t>newWeight</a:t>
            </a:r>
            <a:r>
              <a:rPr lang="en-US" dirty="0"/>
              <a:t>);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public </a:t>
            </a:r>
            <a:r>
              <a:rPr lang="en-US" dirty="0"/>
              <a:t>abstract double </a:t>
            </a:r>
            <a:r>
              <a:rPr lang="en-US" dirty="0" err="1"/>
              <a:t>getWeight</a:t>
            </a:r>
            <a:r>
              <a:rPr lang="en-US" dirty="0"/>
              <a:t>();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public </a:t>
            </a:r>
            <a:r>
              <a:rPr lang="en-US" dirty="0"/>
              <a:t>abstract void </a:t>
            </a:r>
            <a:r>
              <a:rPr lang="en-US" dirty="0" err="1"/>
              <a:t>setFavFood</a:t>
            </a:r>
            <a:r>
              <a:rPr lang="en-US" dirty="0"/>
              <a:t>(String </a:t>
            </a:r>
            <a:r>
              <a:rPr lang="en-US" dirty="0" err="1"/>
              <a:t>newFood</a:t>
            </a:r>
            <a:r>
              <a:rPr lang="en-US" dirty="0"/>
              <a:t>);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public </a:t>
            </a:r>
            <a:r>
              <a:rPr lang="en-US" dirty="0"/>
              <a:t>abstract String </a:t>
            </a:r>
            <a:r>
              <a:rPr lang="en-US" dirty="0" err="1"/>
              <a:t>getFavFood</a:t>
            </a:r>
            <a:r>
              <a:rPr lang="en-US" dirty="0"/>
              <a:t>();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89130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an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A class with only abstract methods</a:t>
            </a:r>
          </a:p>
          <a:p>
            <a:r>
              <a:rPr lang="en-US" dirty="0" smtClean="0"/>
              <a:t>You can add as many interfaces to a class using implements as you want</a:t>
            </a:r>
          </a:p>
          <a:p>
            <a:r>
              <a:rPr lang="en-US" dirty="0" smtClean="0"/>
              <a:t>You can only use public static and final fields</a:t>
            </a:r>
          </a:p>
          <a:p>
            <a:endParaRPr lang="en-US" dirty="0"/>
          </a:p>
        </p:txBody>
      </p:sp>
      <p:sp>
        <p:nvSpPr>
          <p:cNvPr id="4" name="Rounded Rectangular Callout 3"/>
          <p:cNvSpPr/>
          <p:nvPr/>
        </p:nvSpPr>
        <p:spPr>
          <a:xfrm>
            <a:off x="990600" y="5715000"/>
            <a:ext cx="2590800" cy="685800"/>
          </a:xfrm>
          <a:prstGeom prst="wedgeRoundRectCallout">
            <a:avLst>
              <a:gd name="adj1" fmla="val -47137"/>
              <a:gd name="adj2" fmla="val 6285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Can we inherit multiple classes in Java?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343400" y="2057400"/>
            <a:ext cx="4572000" cy="35394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 smtClean="0"/>
              <a:t>public interface Living { </a:t>
            </a:r>
            <a:r>
              <a:rPr lang="en-US" sz="1600" dirty="0"/>
              <a:t>	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  public void </a:t>
            </a:r>
            <a:r>
              <a:rPr lang="en-US" sz="1600" dirty="0" err="1"/>
              <a:t>setName</a:t>
            </a:r>
            <a:r>
              <a:rPr lang="en-US" sz="1600" dirty="0"/>
              <a:t>(String </a:t>
            </a:r>
            <a:r>
              <a:rPr lang="en-US" sz="1600" dirty="0" err="1"/>
              <a:t>newName</a:t>
            </a:r>
            <a:r>
              <a:rPr lang="en-US" sz="1600" dirty="0"/>
              <a:t>); </a:t>
            </a:r>
          </a:p>
          <a:p>
            <a:r>
              <a:rPr lang="en-US" sz="1600" dirty="0" smtClean="0"/>
              <a:t>       public String </a:t>
            </a:r>
            <a:r>
              <a:rPr lang="en-US" sz="1600" dirty="0" err="1"/>
              <a:t>getName</a:t>
            </a:r>
            <a:r>
              <a:rPr lang="en-US" sz="1600" dirty="0"/>
              <a:t>(); </a:t>
            </a:r>
          </a:p>
          <a:p>
            <a:r>
              <a:rPr lang="en-US" sz="1600" dirty="0" smtClean="0"/>
              <a:t>       public void </a:t>
            </a:r>
            <a:r>
              <a:rPr lang="en-US" sz="1600" dirty="0" err="1"/>
              <a:t>setHeight</a:t>
            </a:r>
            <a:r>
              <a:rPr lang="en-US" sz="1600" dirty="0"/>
              <a:t>(double </a:t>
            </a:r>
            <a:r>
              <a:rPr lang="en-US" sz="1600" dirty="0" err="1"/>
              <a:t>newheight</a:t>
            </a:r>
            <a:r>
              <a:rPr lang="en-US" sz="1600" dirty="0"/>
              <a:t>); </a:t>
            </a:r>
          </a:p>
          <a:p>
            <a:r>
              <a:rPr lang="en-US" sz="1600" dirty="0" smtClean="0"/>
              <a:t>       public double </a:t>
            </a:r>
            <a:r>
              <a:rPr lang="en-US" sz="1600" dirty="0" err="1"/>
              <a:t>getHeight</a:t>
            </a:r>
            <a:r>
              <a:rPr lang="en-US" sz="1600" dirty="0"/>
              <a:t>(); </a:t>
            </a:r>
          </a:p>
          <a:p>
            <a:r>
              <a:rPr lang="en-US" sz="1600" dirty="0" smtClean="0"/>
              <a:t>       public void </a:t>
            </a:r>
            <a:r>
              <a:rPr lang="en-US" sz="1600" dirty="0" err="1"/>
              <a:t>setWeight</a:t>
            </a:r>
            <a:r>
              <a:rPr lang="en-US" sz="1600" dirty="0"/>
              <a:t>(double </a:t>
            </a:r>
            <a:r>
              <a:rPr lang="en-US" sz="1600" dirty="0" err="1"/>
              <a:t>newWeight</a:t>
            </a:r>
            <a:r>
              <a:rPr lang="en-US" sz="1600" dirty="0"/>
              <a:t>); </a:t>
            </a:r>
          </a:p>
          <a:p>
            <a:r>
              <a:rPr lang="en-US" sz="1600" dirty="0" smtClean="0"/>
              <a:t>       public double </a:t>
            </a:r>
            <a:r>
              <a:rPr lang="en-US" sz="1600" dirty="0" err="1"/>
              <a:t>getWeight</a:t>
            </a:r>
            <a:r>
              <a:rPr lang="en-US" sz="1600" dirty="0"/>
              <a:t>(); </a:t>
            </a:r>
          </a:p>
          <a:p>
            <a:r>
              <a:rPr lang="en-US" sz="1600" dirty="0" smtClean="0"/>
              <a:t>       public void </a:t>
            </a:r>
            <a:r>
              <a:rPr lang="en-US" sz="1600" dirty="0" err="1"/>
              <a:t>setFavFood</a:t>
            </a:r>
            <a:r>
              <a:rPr lang="en-US" sz="1600" dirty="0"/>
              <a:t>(String </a:t>
            </a:r>
            <a:r>
              <a:rPr lang="en-US" sz="1600" dirty="0" err="1"/>
              <a:t>newFood</a:t>
            </a:r>
            <a:r>
              <a:rPr lang="en-US" sz="1600" dirty="0"/>
              <a:t>); </a:t>
            </a:r>
          </a:p>
          <a:p>
            <a:r>
              <a:rPr lang="en-US" sz="1600" dirty="0" smtClean="0"/>
              <a:t>       public String </a:t>
            </a:r>
            <a:r>
              <a:rPr lang="en-US" sz="1600" dirty="0" err="1"/>
              <a:t>getFavFood</a:t>
            </a:r>
            <a:r>
              <a:rPr lang="en-US" sz="1600" dirty="0"/>
              <a:t>(); </a:t>
            </a:r>
          </a:p>
          <a:p>
            <a:r>
              <a:rPr lang="en-US" sz="1600" dirty="0" smtClean="0"/>
              <a:t>}</a:t>
            </a:r>
          </a:p>
          <a:p>
            <a:endParaRPr lang="en-US" sz="1600" dirty="0"/>
          </a:p>
          <a:p>
            <a:r>
              <a:rPr lang="en-US" sz="1600" dirty="0" smtClean="0"/>
              <a:t>public class Monkey implements Living {</a:t>
            </a:r>
          </a:p>
          <a:p>
            <a:r>
              <a:rPr lang="en-US" sz="1600" dirty="0" smtClean="0"/>
              <a:t>       …</a:t>
            </a:r>
            <a:endParaRPr lang="en-US" sz="1600" dirty="0"/>
          </a:p>
          <a:p>
            <a:r>
              <a:rPr lang="en-US" sz="1600" dirty="0" smtClean="0"/>
              <a:t>}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934388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Cohort Exercise  1 (10 min)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Consider classes Radish and Carrot which both extend class Vegetable and implement interface Crunchable. Which of the following sets of assignments are legal and why?</a:t>
            </a:r>
          </a:p>
          <a:p>
            <a:pPr marL="514350" indent="-514350">
              <a:buAutoNum type="alphaLcPeriod"/>
            </a:pPr>
            <a:r>
              <a:rPr lang="en-US" i="1" dirty="0" smtClean="0"/>
              <a:t>Radish </a:t>
            </a:r>
            <a:r>
              <a:rPr lang="en-US" i="1" dirty="0" err="1" smtClean="0"/>
              <a:t>radish</a:t>
            </a:r>
            <a:r>
              <a:rPr lang="en-US" i="1" dirty="0" smtClean="0"/>
              <a:t> = new Radish();</a:t>
            </a:r>
          </a:p>
          <a:p>
            <a:pPr marL="514350" indent="-514350">
              <a:buAutoNum type="alphaLcPeriod"/>
            </a:pPr>
            <a:r>
              <a:rPr lang="en-US" i="1" dirty="0" smtClean="0"/>
              <a:t>Radish </a:t>
            </a:r>
            <a:r>
              <a:rPr lang="en-US" i="1" dirty="0" err="1" smtClean="0"/>
              <a:t>radish</a:t>
            </a:r>
            <a:r>
              <a:rPr lang="en-US" i="1" dirty="0" smtClean="0"/>
              <a:t> = new Vegetable();</a:t>
            </a:r>
          </a:p>
          <a:p>
            <a:pPr marL="514350" indent="-514350">
              <a:buAutoNum type="alphaLcPeriod"/>
            </a:pPr>
            <a:r>
              <a:rPr lang="en-US" i="1" dirty="0" smtClean="0"/>
              <a:t>Vegetable </a:t>
            </a:r>
            <a:r>
              <a:rPr lang="en-US" i="1" dirty="0" err="1" smtClean="0"/>
              <a:t>vegetable</a:t>
            </a:r>
            <a:r>
              <a:rPr lang="en-US" i="1" dirty="0" smtClean="0"/>
              <a:t> = new Radish();</a:t>
            </a:r>
          </a:p>
          <a:p>
            <a:pPr marL="514350" indent="-514350">
              <a:buAutoNum type="alphaLcPeriod"/>
            </a:pPr>
            <a:r>
              <a:rPr lang="en-US" i="1" dirty="0" smtClean="0"/>
              <a:t>Crunchable crunchy = new Radish();</a:t>
            </a:r>
          </a:p>
          <a:p>
            <a:pPr marL="514350" indent="-514350">
              <a:buAutoNum type="alphaLcPeriod"/>
            </a:pPr>
            <a:r>
              <a:rPr lang="en-US" i="1" dirty="0" smtClean="0"/>
              <a:t>Radish </a:t>
            </a:r>
            <a:r>
              <a:rPr lang="en-US" i="1" dirty="0" err="1" smtClean="0"/>
              <a:t>radish</a:t>
            </a:r>
            <a:r>
              <a:rPr lang="en-US" i="1" dirty="0" smtClean="0"/>
              <a:t> = new Carrot();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Give reasons why the designers of Java decided not to allow multiple inheritance. Would you have made the same decision? Why or why not?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577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Patterns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Reusable code structures for repeating programming problems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374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Factory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Motivation: The </a:t>
            </a:r>
            <a:r>
              <a:rPr lang="en-US" dirty="0"/>
              <a:t>Factory Design Pattern is probably the most used design pattern in </a:t>
            </a:r>
            <a:r>
              <a:rPr lang="en-US" dirty="0" smtClean="0"/>
              <a:t>programming </a:t>
            </a:r>
            <a:r>
              <a:rPr lang="en-US" dirty="0"/>
              <a:t>languages like Java and C#. </a:t>
            </a:r>
          </a:p>
          <a:p>
            <a:r>
              <a:rPr lang="en-US" dirty="0" smtClean="0"/>
              <a:t>Intent:</a:t>
            </a:r>
          </a:p>
          <a:p>
            <a:pPr lvl="1"/>
            <a:r>
              <a:rPr lang="en-US" dirty="0" smtClean="0"/>
              <a:t>creates </a:t>
            </a:r>
            <a:r>
              <a:rPr lang="en-US" dirty="0"/>
              <a:t>objects without exposing the instantiation logic to the </a:t>
            </a:r>
            <a:r>
              <a:rPr lang="en-US" dirty="0" smtClean="0"/>
              <a:t>client.</a:t>
            </a:r>
          </a:p>
          <a:p>
            <a:pPr lvl="1"/>
            <a:r>
              <a:rPr lang="en-US" dirty="0" smtClean="0"/>
              <a:t>refers </a:t>
            </a:r>
            <a:r>
              <a:rPr lang="en-US" dirty="0"/>
              <a:t>to the newly created object through a common interface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5316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Factory Pattern: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FactoryPatternDemoOriginal.java</a:t>
            </a:r>
          </a:p>
          <a:p>
            <a:r>
              <a:rPr lang="en-US" dirty="0" smtClean="0"/>
              <a:t>FactoryPatternDemo.java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200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Factory Design Pattern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4419600"/>
            <a:ext cx="8229600" cy="1401763"/>
          </a:xfrm>
        </p:spPr>
        <p:txBody>
          <a:bodyPr>
            <a:noAutofit/>
          </a:bodyPr>
          <a:lstStyle/>
          <a:p>
            <a:r>
              <a:rPr lang="en-US" sz="1800" dirty="0" smtClean="0"/>
              <a:t>The </a:t>
            </a:r>
            <a:r>
              <a:rPr lang="en-US" sz="1800" dirty="0"/>
              <a:t>client needs a product, but instead of creating it directly using the new operator, it asks the factory object for a new product, providing the information about the type of object it needs.</a:t>
            </a:r>
          </a:p>
          <a:p>
            <a:r>
              <a:rPr lang="en-US" sz="1800" dirty="0"/>
              <a:t>The factory instantiates a new concrete product and then returns to the client the newly created </a:t>
            </a:r>
            <a:r>
              <a:rPr lang="en-US" sz="1800" dirty="0" smtClean="0"/>
              <a:t>product (</a:t>
            </a:r>
            <a:r>
              <a:rPr lang="en-US" sz="1800" dirty="0"/>
              <a:t>casted to abstract product class).</a:t>
            </a:r>
          </a:p>
          <a:p>
            <a:r>
              <a:rPr lang="en-US" sz="1800" dirty="0"/>
              <a:t>The client uses the products as abstract products without being aware about their concrete </a:t>
            </a:r>
            <a:r>
              <a:rPr lang="en-US" sz="1800" dirty="0" smtClean="0"/>
              <a:t>implementation</a:t>
            </a:r>
            <a:r>
              <a:rPr lang="en-US" sz="1800" dirty="0"/>
              <a:t>.</a:t>
            </a:r>
          </a:p>
        </p:txBody>
      </p:sp>
      <p:pic>
        <p:nvPicPr>
          <p:cNvPr id="1026" name="Picture 2" descr="Factory Implementation - UML Class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600200"/>
            <a:ext cx="3609975" cy="267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11311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Cohort Exercise 2 (10 min)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Given the pizza store example: PizzaStore.java, refactor the code using Factory Design Pattern.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721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1219200" y="2057400"/>
            <a:ext cx="2590800" cy="1295400"/>
          </a:xfrm>
          <a:prstGeom prst="wedgeRoundRectCallout">
            <a:avLst>
              <a:gd name="adj1" fmla="val -42809"/>
              <a:gd name="adj2" fmla="val 6716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How do we do software design in general?</a:t>
            </a:r>
            <a:endParaRPr lang="en-US" dirty="0"/>
          </a:p>
        </p:txBody>
      </p:sp>
      <p:sp>
        <p:nvSpPr>
          <p:cNvPr id="6" name="Rounded Rectangular Callout 5"/>
          <p:cNvSpPr/>
          <p:nvPr/>
        </p:nvSpPr>
        <p:spPr>
          <a:xfrm>
            <a:off x="5257800" y="3124200"/>
            <a:ext cx="2590800" cy="762000"/>
          </a:xfrm>
          <a:prstGeom prst="wedgeRoundRectCallout">
            <a:avLst>
              <a:gd name="adj1" fmla="val 40765"/>
              <a:gd name="adj2" fmla="val 5850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 don’t know.</a:t>
            </a:r>
            <a:endParaRPr lang="en-US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5257800" y="4343400"/>
            <a:ext cx="2590800" cy="990600"/>
          </a:xfrm>
          <a:prstGeom prst="wedgeRoundRectCallout">
            <a:avLst>
              <a:gd name="adj1" fmla="val 40765"/>
              <a:gd name="adj2" fmla="val 5850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But there are principles and patterns that we could follow at times.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635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Factory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It is like a factory, but everything is encapsulated.</a:t>
            </a:r>
          </a:p>
          <a:p>
            <a:pPr lvl="1"/>
            <a:r>
              <a:rPr lang="en-US" dirty="0" smtClean="0"/>
              <a:t>The method that orders the object.</a:t>
            </a:r>
          </a:p>
          <a:p>
            <a:pPr lvl="1"/>
            <a:r>
              <a:rPr lang="en-US" dirty="0" smtClean="0"/>
              <a:t>The factories that build the object.</a:t>
            </a:r>
          </a:p>
        </p:txBody>
      </p:sp>
    </p:spTree>
    <p:extLst>
      <p:ext uri="{BB962C8B-B14F-4D97-AF65-F5344CB8AC3E}">
        <p14:creationId xmlns:p14="http://schemas.microsoft.com/office/powerpoint/2010/main" val="12606670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sunjun\AppData\Local\Microsoft\Windows\INetCache\IE\KUO0QBRU\cartoon-business-man-02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3416" y="4447198"/>
            <a:ext cx="730767" cy="1121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371600" y="1371600"/>
            <a:ext cx="1280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No Factory:</a:t>
            </a:r>
            <a:endParaRPr lang="en-US" b="1" dirty="0"/>
          </a:p>
        </p:txBody>
      </p:sp>
      <p:pic>
        <p:nvPicPr>
          <p:cNvPr id="2053" name="Picture 5" descr="C:\Users\sunjun\AppData\Local\Microsoft\Windows\INetCache\IE\1H7G32UA\large-little-green-alien-66.6-9051[1]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1210966"/>
            <a:ext cx="360000" cy="6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343400" y="1371600"/>
            <a:ext cx="2983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 will make the objects myself.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371600" y="2754868"/>
            <a:ext cx="9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Factory:</a:t>
            </a:r>
            <a:endParaRPr lang="en-US" b="1" dirty="0"/>
          </a:p>
        </p:txBody>
      </p:sp>
      <p:pic>
        <p:nvPicPr>
          <p:cNvPr id="13" name="Picture 5" descr="C:\Users\sunjun\AppData\Local\Microsoft\Windows\INetCache\IE\1H7G32UA\large-little-green-alien-66.6-9051[1]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2586000"/>
            <a:ext cx="360000" cy="6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:\Program Files (x86)\Microsoft Office\MEDIA\CAGCAT10\j0285360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8787" y="1981200"/>
            <a:ext cx="1474013" cy="1817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/>
          <p:cNvCxnSpPr/>
          <p:nvPr/>
        </p:nvCxnSpPr>
        <p:spPr>
          <a:xfrm>
            <a:off x="4191000" y="2868821"/>
            <a:ext cx="1447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191000" y="2526268"/>
            <a:ext cx="1330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What I want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4191000" y="3214121"/>
            <a:ext cx="1447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495800" y="2895600"/>
            <a:ext cx="949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Objects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371600" y="4823241"/>
            <a:ext cx="1801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Abstract Factory:</a:t>
            </a:r>
            <a:endParaRPr lang="en-US" b="1" dirty="0"/>
          </a:p>
        </p:txBody>
      </p:sp>
      <p:pic>
        <p:nvPicPr>
          <p:cNvPr id="24" name="Picture 5" descr="C:\Users\sunjun\AppData\Local\Microsoft\Windows\INetCache\IE\1H7G32UA\large-little-green-alien-66.6-9051[1]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4654373"/>
            <a:ext cx="360000" cy="6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6" descr="C:\Program Files (x86)\Microsoft Office\MEDIA\CAGCAT10\j0285360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4016107"/>
            <a:ext cx="788213" cy="972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6" name="Straight Arrow Connector 25"/>
          <p:cNvCxnSpPr/>
          <p:nvPr/>
        </p:nvCxnSpPr>
        <p:spPr>
          <a:xfrm>
            <a:off x="4191000" y="4937194"/>
            <a:ext cx="77951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191000" y="4594641"/>
            <a:ext cx="731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Order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114800" y="4963973"/>
            <a:ext cx="949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Objects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4191000" y="5333305"/>
            <a:ext cx="87322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6" descr="C:\Program Files (x86)\Microsoft Office\MEDIA\CAGCAT10\j0285360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5352536"/>
            <a:ext cx="788213" cy="972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0" name="Straight Arrow Connector 29"/>
          <p:cNvCxnSpPr/>
          <p:nvPr/>
        </p:nvCxnSpPr>
        <p:spPr>
          <a:xfrm flipV="1">
            <a:off x="6004183" y="4447198"/>
            <a:ext cx="853817" cy="3760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8" name="Straight Arrow Connector 2047"/>
          <p:cNvCxnSpPr/>
          <p:nvPr/>
        </p:nvCxnSpPr>
        <p:spPr>
          <a:xfrm>
            <a:off x="6004183" y="5257800"/>
            <a:ext cx="853817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5" name="Straight Arrow Connector 2054"/>
          <p:cNvCxnSpPr/>
          <p:nvPr/>
        </p:nvCxnSpPr>
        <p:spPr>
          <a:xfrm flipH="1" flipV="1">
            <a:off x="6004183" y="5568615"/>
            <a:ext cx="853817" cy="4511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7" name="Straight Arrow Connector 2056"/>
          <p:cNvCxnSpPr/>
          <p:nvPr/>
        </p:nvCxnSpPr>
        <p:spPr>
          <a:xfrm flipH="1">
            <a:off x="5943600" y="4114800"/>
            <a:ext cx="914400" cy="3873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99911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Factory Pattern</a:t>
            </a:r>
            <a:endParaRPr lang="en-US" dirty="0"/>
          </a:p>
        </p:txBody>
      </p:sp>
      <p:pic>
        <p:nvPicPr>
          <p:cNvPr id="4098" name="Picture 2" descr="Abstract Factory Implementation - UML Class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905000"/>
            <a:ext cx="7810500" cy="3914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55266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Strategy Design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How if we want to add a method called fly() which prints different message for flying or non-flying animals.</a:t>
            </a:r>
          </a:p>
          <a:p>
            <a:r>
              <a:rPr lang="en-US" dirty="0" smtClean="0"/>
              <a:t>Assume that an animal may change its flying behaviors sometimes.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48200" y="1600200"/>
            <a:ext cx="409746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r>
              <a:rPr lang="en-US" dirty="0" smtClean="0"/>
              <a:t>lass </a:t>
            </a:r>
            <a:r>
              <a:rPr lang="en-US" dirty="0" err="1" smtClean="0"/>
              <a:t>Anmial</a:t>
            </a:r>
            <a:r>
              <a:rPr lang="en-US" dirty="0" smtClean="0"/>
              <a:t> {</a:t>
            </a:r>
          </a:p>
          <a:p>
            <a:r>
              <a:rPr lang="en-US" dirty="0" smtClean="0"/>
              <a:t>     …     </a:t>
            </a:r>
            <a:endParaRPr lang="en-US" dirty="0"/>
          </a:p>
          <a:p>
            <a:r>
              <a:rPr lang="en-US" dirty="0" smtClean="0"/>
              <a:t>     public Animal() { … }</a:t>
            </a:r>
          </a:p>
          <a:p>
            <a:r>
              <a:rPr lang="en-US" dirty="0"/>
              <a:t> </a:t>
            </a:r>
            <a:r>
              <a:rPr lang="en-US" dirty="0" smtClean="0"/>
              <a:t>    public void move(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) { … } </a:t>
            </a:r>
            <a:endParaRPr lang="en-US" dirty="0"/>
          </a:p>
          <a:p>
            <a:r>
              <a:rPr lang="en-US" dirty="0" smtClean="0"/>
              <a:t>     public void eat() { … }</a:t>
            </a:r>
            <a:endParaRPr lang="en-US" dirty="0"/>
          </a:p>
          <a:p>
            <a:r>
              <a:rPr lang="en-US" dirty="0" smtClean="0"/>
              <a:t>     public void </a:t>
            </a:r>
            <a:r>
              <a:rPr lang="en-US" dirty="0" err="1" smtClean="0"/>
              <a:t>setName</a:t>
            </a:r>
            <a:r>
              <a:rPr lang="en-US" dirty="0" smtClean="0"/>
              <a:t>(String name) { … }</a:t>
            </a:r>
          </a:p>
          <a:p>
            <a:r>
              <a:rPr lang="en-US" dirty="0"/>
              <a:t> </a:t>
            </a:r>
            <a:r>
              <a:rPr lang="en-US" dirty="0" smtClean="0"/>
              <a:t>    public String </a:t>
            </a:r>
            <a:r>
              <a:rPr lang="en-US" dirty="0" err="1" smtClean="0"/>
              <a:t>getName</a:t>
            </a:r>
            <a:r>
              <a:rPr lang="en-US" dirty="0" smtClean="0"/>
              <a:t>() { … }</a:t>
            </a:r>
          </a:p>
          <a:p>
            <a:r>
              <a:rPr lang="en-US" dirty="0"/>
              <a:t>}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648200" y="4038600"/>
            <a:ext cx="316195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r>
              <a:rPr lang="en-US" dirty="0" smtClean="0"/>
              <a:t>lass Dog extends Animal  {</a:t>
            </a:r>
          </a:p>
          <a:p>
            <a:r>
              <a:rPr lang="en-US" dirty="0" smtClean="0"/>
              <a:t>     public void </a:t>
            </a:r>
            <a:r>
              <a:rPr lang="en-US" dirty="0" err="1" smtClean="0"/>
              <a:t>digHole</a:t>
            </a:r>
            <a:r>
              <a:rPr lang="en-US" dirty="0" smtClean="0"/>
              <a:t> () { … }</a:t>
            </a:r>
            <a:endParaRPr lang="en-US" dirty="0"/>
          </a:p>
          <a:p>
            <a:r>
              <a:rPr lang="en-US" dirty="0" smtClean="0"/>
              <a:t>}</a:t>
            </a:r>
          </a:p>
          <a:p>
            <a:endParaRPr lang="en-US" dirty="0"/>
          </a:p>
          <a:p>
            <a:r>
              <a:rPr lang="en-US" dirty="0"/>
              <a:t>c</a:t>
            </a:r>
            <a:r>
              <a:rPr lang="en-US" dirty="0" smtClean="0"/>
              <a:t>lass Bird extends Animal { </a:t>
            </a:r>
          </a:p>
          <a:p>
            <a:r>
              <a:rPr lang="en-US" dirty="0" smtClean="0"/>
              <a:t>     public void move 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) { … }  </a:t>
            </a:r>
            <a:endParaRPr lang="en-US" dirty="0"/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2054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Strategy Design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Option 1: add the method in Animal and override it in the subclasses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648200" y="1600200"/>
            <a:ext cx="369537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r>
              <a:rPr lang="en-US" dirty="0" smtClean="0"/>
              <a:t>lass </a:t>
            </a:r>
            <a:r>
              <a:rPr lang="en-US" dirty="0" err="1" smtClean="0"/>
              <a:t>Anmial</a:t>
            </a:r>
            <a:r>
              <a:rPr lang="en-US" dirty="0" smtClean="0"/>
              <a:t> {</a:t>
            </a:r>
          </a:p>
          <a:p>
            <a:r>
              <a:rPr lang="en-US" dirty="0" smtClean="0"/>
              <a:t>     …     </a:t>
            </a:r>
          </a:p>
          <a:p>
            <a:endParaRPr lang="en-US" dirty="0"/>
          </a:p>
          <a:p>
            <a:r>
              <a:rPr lang="en-US" dirty="0" smtClean="0"/>
              <a:t>     public Animal() { … }</a:t>
            </a:r>
          </a:p>
          <a:p>
            <a:r>
              <a:rPr lang="en-US" dirty="0" smtClean="0"/>
              <a:t>     …</a:t>
            </a:r>
          </a:p>
          <a:p>
            <a:r>
              <a:rPr lang="en-US" b="1" dirty="0" smtClean="0"/>
              <a:t>     public void fly() {</a:t>
            </a:r>
          </a:p>
          <a:p>
            <a:r>
              <a:rPr lang="en-US" b="1" dirty="0"/>
              <a:t> </a:t>
            </a:r>
            <a:r>
              <a:rPr lang="en-US" b="1" dirty="0" smtClean="0"/>
              <a:t>          </a:t>
            </a:r>
            <a:r>
              <a:rPr lang="en-US" b="1" dirty="0" err="1" smtClean="0"/>
              <a:t>System.out.println</a:t>
            </a:r>
            <a:r>
              <a:rPr lang="en-US" b="1" dirty="0" smtClean="0"/>
              <a:t>(“I can fly.”);</a:t>
            </a:r>
            <a:endParaRPr lang="en-US" b="1" dirty="0"/>
          </a:p>
          <a:p>
            <a:r>
              <a:rPr lang="en-US" b="1" dirty="0" smtClean="0"/>
              <a:t>     }</a:t>
            </a:r>
          </a:p>
          <a:p>
            <a:r>
              <a:rPr lang="en-US" dirty="0"/>
              <a:t>}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648200" y="4392333"/>
            <a:ext cx="404495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r>
              <a:rPr lang="en-US" dirty="0" smtClean="0"/>
              <a:t>lass Dog extends Animal  {</a:t>
            </a:r>
          </a:p>
          <a:p>
            <a:r>
              <a:rPr lang="en-US" b="1" dirty="0"/>
              <a:t> </a:t>
            </a:r>
            <a:r>
              <a:rPr lang="en-US" b="1" dirty="0" smtClean="0"/>
              <a:t>    public void fly() </a:t>
            </a:r>
            <a:r>
              <a:rPr lang="en-US" b="1" dirty="0"/>
              <a:t>{</a:t>
            </a:r>
          </a:p>
          <a:p>
            <a:r>
              <a:rPr lang="en-US" b="1" dirty="0"/>
              <a:t>           </a:t>
            </a:r>
            <a:r>
              <a:rPr lang="en-US" b="1" dirty="0" err="1"/>
              <a:t>System.out.println</a:t>
            </a:r>
            <a:r>
              <a:rPr lang="en-US" b="1" dirty="0"/>
              <a:t>(“I </a:t>
            </a:r>
            <a:r>
              <a:rPr lang="en-US" b="1" dirty="0" smtClean="0"/>
              <a:t>cannot </a:t>
            </a:r>
            <a:r>
              <a:rPr lang="en-US" b="1" dirty="0"/>
              <a:t>fly</a:t>
            </a:r>
            <a:r>
              <a:rPr lang="en-US" b="1" dirty="0" smtClean="0"/>
              <a:t>.”);</a:t>
            </a:r>
            <a:endParaRPr lang="en-US" b="1" dirty="0"/>
          </a:p>
          <a:p>
            <a:r>
              <a:rPr lang="en-US" b="1" dirty="0"/>
              <a:t>     </a:t>
            </a:r>
            <a:r>
              <a:rPr lang="en-US" b="1" dirty="0" smtClean="0"/>
              <a:t>}</a:t>
            </a:r>
            <a:endParaRPr lang="en-US" dirty="0"/>
          </a:p>
          <a:p>
            <a:r>
              <a:rPr lang="en-US" dirty="0" smtClean="0"/>
              <a:t>}</a:t>
            </a:r>
          </a:p>
        </p:txBody>
      </p:sp>
      <p:sp>
        <p:nvSpPr>
          <p:cNvPr id="10" name="Rounded Rectangular Callout 9"/>
          <p:cNvSpPr/>
          <p:nvPr/>
        </p:nvSpPr>
        <p:spPr>
          <a:xfrm>
            <a:off x="685800" y="3962400"/>
            <a:ext cx="2590800" cy="685800"/>
          </a:xfrm>
          <a:prstGeom prst="wedgeRoundRectCallout">
            <a:avLst>
              <a:gd name="adj1" fmla="val -47137"/>
              <a:gd name="adj2" fmla="val 6285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Is this good?</a:t>
            </a:r>
            <a:endParaRPr lang="en-US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685800" y="5130997"/>
            <a:ext cx="2590800" cy="685800"/>
          </a:xfrm>
          <a:prstGeom prst="wedgeRoundRectCallout">
            <a:avLst>
              <a:gd name="adj1" fmla="val -47137"/>
              <a:gd name="adj2" fmla="val 6285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No. Too many repeated code.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504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Strategy Design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Option 2: Add two classes: </a:t>
            </a:r>
            <a:r>
              <a:rPr lang="en-US" dirty="0" err="1" smtClean="0"/>
              <a:t>FlyingAnimal</a:t>
            </a:r>
            <a:r>
              <a:rPr lang="en-US" dirty="0" smtClean="0"/>
              <a:t> and </a:t>
            </a:r>
            <a:r>
              <a:rPr lang="en-US" dirty="0" err="1" smtClean="0"/>
              <a:t>NonFlyingAnimal</a:t>
            </a: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4648200" y="1600200"/>
            <a:ext cx="4168449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 </a:t>
            </a:r>
            <a:r>
              <a:rPr lang="en-US" dirty="0" smtClean="0"/>
              <a:t>Animal </a:t>
            </a:r>
            <a:r>
              <a:rPr lang="en-US" dirty="0"/>
              <a:t>{</a:t>
            </a:r>
          </a:p>
          <a:p>
            <a:r>
              <a:rPr lang="en-US" b="1" dirty="0" smtClean="0"/>
              <a:t>       </a:t>
            </a:r>
            <a:r>
              <a:rPr lang="en-US" dirty="0" smtClean="0"/>
              <a:t>public void </a:t>
            </a:r>
            <a:r>
              <a:rPr lang="en-US" dirty="0"/>
              <a:t>fly() </a:t>
            </a:r>
            <a:r>
              <a:rPr lang="en-US" dirty="0" smtClean="0"/>
              <a:t>{};</a:t>
            </a:r>
            <a:endParaRPr lang="en-US" dirty="0"/>
          </a:p>
          <a:p>
            <a:r>
              <a:rPr lang="en-US" dirty="0"/>
              <a:t>} </a:t>
            </a:r>
          </a:p>
          <a:p>
            <a:endParaRPr lang="en-US" dirty="0" smtClean="0"/>
          </a:p>
          <a:p>
            <a:r>
              <a:rPr lang="en-US" dirty="0" smtClean="0"/>
              <a:t>class </a:t>
            </a:r>
            <a:r>
              <a:rPr lang="en-US" dirty="0" err="1" smtClean="0"/>
              <a:t>FlyingAnimal</a:t>
            </a:r>
            <a:r>
              <a:rPr lang="en-US" dirty="0" smtClean="0"/>
              <a:t> extends Animal {</a:t>
            </a:r>
          </a:p>
          <a:p>
            <a:r>
              <a:rPr lang="en-US" dirty="0" smtClean="0"/>
              <a:t>       public void fly() {</a:t>
            </a:r>
          </a:p>
          <a:p>
            <a:r>
              <a:rPr lang="en-US" dirty="0"/>
              <a:t> </a:t>
            </a:r>
            <a:r>
              <a:rPr lang="en-US" dirty="0" smtClean="0"/>
              <a:t>              </a:t>
            </a:r>
            <a:r>
              <a:rPr lang="en-US" dirty="0" err="1" smtClean="0"/>
              <a:t>System.out.println</a:t>
            </a:r>
            <a:r>
              <a:rPr lang="en-US" dirty="0" smtClean="0"/>
              <a:t>(“I can fly.”);</a:t>
            </a:r>
          </a:p>
          <a:p>
            <a:r>
              <a:rPr lang="en-US" dirty="0"/>
              <a:t> </a:t>
            </a:r>
            <a:r>
              <a:rPr lang="en-US" dirty="0" smtClean="0"/>
              <a:t>      }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 smtClean="0"/>
              <a:t>NonFlyingAnimal</a:t>
            </a:r>
            <a:r>
              <a:rPr lang="en-US" dirty="0" smtClean="0"/>
              <a:t> </a:t>
            </a:r>
            <a:r>
              <a:rPr lang="en-US" dirty="0"/>
              <a:t>extends Animal {</a:t>
            </a:r>
          </a:p>
          <a:p>
            <a:r>
              <a:rPr lang="en-US" dirty="0"/>
              <a:t>       </a:t>
            </a:r>
            <a:r>
              <a:rPr lang="en-US" dirty="0" smtClean="0"/>
              <a:t>public void </a:t>
            </a:r>
            <a:r>
              <a:rPr lang="en-US" dirty="0"/>
              <a:t>fly() {</a:t>
            </a:r>
          </a:p>
          <a:p>
            <a:r>
              <a:rPr lang="en-US" dirty="0"/>
              <a:t>               </a:t>
            </a:r>
            <a:r>
              <a:rPr lang="en-US" dirty="0" err="1"/>
              <a:t>System.out.println</a:t>
            </a:r>
            <a:r>
              <a:rPr lang="en-US" dirty="0"/>
              <a:t>(“I </a:t>
            </a:r>
            <a:r>
              <a:rPr lang="en-US" dirty="0" smtClean="0"/>
              <a:t>cannot </a:t>
            </a:r>
            <a:r>
              <a:rPr lang="en-US" dirty="0"/>
              <a:t>fly.”);</a:t>
            </a:r>
          </a:p>
          <a:p>
            <a:r>
              <a:rPr lang="en-US" dirty="0"/>
              <a:t>       }</a:t>
            </a:r>
          </a:p>
          <a:p>
            <a:r>
              <a:rPr lang="en-US" dirty="0"/>
              <a:t>} </a:t>
            </a:r>
            <a:endParaRPr lang="en-US" dirty="0" smtClean="0"/>
          </a:p>
          <a:p>
            <a:r>
              <a:rPr lang="en-US" dirty="0"/>
              <a:t>c</a:t>
            </a:r>
            <a:r>
              <a:rPr lang="en-US" dirty="0" smtClean="0"/>
              <a:t>lass Dog extends </a:t>
            </a:r>
            <a:r>
              <a:rPr lang="en-US" dirty="0" err="1" smtClean="0"/>
              <a:t>NonFlyingAnimal</a:t>
            </a:r>
            <a:r>
              <a:rPr lang="en-US" dirty="0" smtClean="0"/>
              <a:t> { … }</a:t>
            </a:r>
          </a:p>
          <a:p>
            <a:r>
              <a:rPr lang="en-US" dirty="0"/>
              <a:t>class </a:t>
            </a:r>
            <a:r>
              <a:rPr lang="en-US" dirty="0" smtClean="0"/>
              <a:t>Bird </a:t>
            </a:r>
            <a:r>
              <a:rPr lang="en-US" dirty="0"/>
              <a:t>extends </a:t>
            </a:r>
            <a:r>
              <a:rPr lang="en-US" dirty="0" err="1" smtClean="0"/>
              <a:t>FlyingAnimal</a:t>
            </a:r>
            <a:r>
              <a:rPr lang="en-US" dirty="0" smtClean="0"/>
              <a:t> </a:t>
            </a:r>
            <a:r>
              <a:rPr lang="en-US" dirty="0"/>
              <a:t>{ … </a:t>
            </a: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838200" y="4013797"/>
            <a:ext cx="2590800" cy="685800"/>
          </a:xfrm>
          <a:prstGeom prst="wedgeRoundRectCallout">
            <a:avLst>
              <a:gd name="adj1" fmla="val -47137"/>
              <a:gd name="adj2" fmla="val 6285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Is this good?</a:t>
            </a:r>
            <a:endParaRPr lang="en-US" dirty="0"/>
          </a:p>
        </p:txBody>
      </p:sp>
      <p:sp>
        <p:nvSpPr>
          <p:cNvPr id="6" name="Rounded Rectangular Callout 5"/>
          <p:cNvSpPr/>
          <p:nvPr/>
        </p:nvSpPr>
        <p:spPr>
          <a:xfrm>
            <a:off x="838200" y="5334000"/>
            <a:ext cx="2590800" cy="685800"/>
          </a:xfrm>
          <a:prstGeom prst="wedgeRoundRectCallout">
            <a:avLst>
              <a:gd name="adj1" fmla="val -47137"/>
              <a:gd name="adj2" fmla="val 6285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No. Changing flying behavior would be hard.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859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Strategy Design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Option 3: Add an Interface and implement the interface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48200" y="1600200"/>
            <a:ext cx="20799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public interface Fly {</a:t>
            </a:r>
          </a:p>
          <a:p>
            <a:r>
              <a:rPr lang="en-US" dirty="0" smtClean="0"/>
              <a:t>     void fly() {};</a:t>
            </a:r>
            <a:endParaRPr lang="en-US" dirty="0"/>
          </a:p>
          <a:p>
            <a:r>
              <a:rPr lang="en-US" dirty="0" smtClean="0"/>
              <a:t>}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648200" y="2743200"/>
            <a:ext cx="4212115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class Bird extends Animal implements Fly { </a:t>
            </a:r>
          </a:p>
          <a:p>
            <a:r>
              <a:rPr lang="en-US" b="1" dirty="0" smtClean="0"/>
              <a:t>     public void fly</a:t>
            </a:r>
            <a:r>
              <a:rPr lang="en-US" b="1" dirty="0"/>
              <a:t>() {</a:t>
            </a:r>
          </a:p>
          <a:p>
            <a:r>
              <a:rPr lang="en-US" b="1" dirty="0"/>
              <a:t>           </a:t>
            </a:r>
            <a:r>
              <a:rPr lang="en-US" b="1" dirty="0" err="1" smtClean="0"/>
              <a:t>System.out.println</a:t>
            </a:r>
            <a:r>
              <a:rPr lang="en-US" b="1" dirty="0" smtClean="0"/>
              <a:t>(“I can fly.”);</a:t>
            </a:r>
            <a:endParaRPr lang="en-US" b="1" dirty="0"/>
          </a:p>
          <a:p>
            <a:r>
              <a:rPr lang="en-US" b="1" dirty="0"/>
              <a:t>     </a:t>
            </a:r>
            <a:r>
              <a:rPr lang="en-US" b="1" dirty="0" smtClean="0"/>
              <a:t>}</a:t>
            </a:r>
            <a:endParaRPr lang="en-US" dirty="0"/>
          </a:p>
          <a:p>
            <a:r>
              <a:rPr lang="en-US" dirty="0" smtClean="0"/>
              <a:t>}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smtClean="0"/>
              <a:t>Dog </a:t>
            </a:r>
            <a:r>
              <a:rPr lang="en-US" dirty="0"/>
              <a:t>extends Animal implements Fly { </a:t>
            </a:r>
          </a:p>
          <a:p>
            <a:r>
              <a:rPr lang="en-US" b="1" dirty="0"/>
              <a:t> </a:t>
            </a:r>
            <a:r>
              <a:rPr lang="en-US" b="1" dirty="0" smtClean="0"/>
              <a:t>    public </a:t>
            </a:r>
            <a:r>
              <a:rPr lang="en-US" b="1" dirty="0"/>
              <a:t>void fly() {</a:t>
            </a:r>
          </a:p>
          <a:p>
            <a:r>
              <a:rPr lang="en-US" b="1" dirty="0"/>
              <a:t>           </a:t>
            </a:r>
            <a:r>
              <a:rPr lang="en-US" b="1" dirty="0" err="1"/>
              <a:t>System.out.println</a:t>
            </a:r>
            <a:r>
              <a:rPr lang="en-US" b="1" dirty="0"/>
              <a:t>(“I </a:t>
            </a:r>
            <a:r>
              <a:rPr lang="en-US" b="1" dirty="0" smtClean="0"/>
              <a:t>cannot </a:t>
            </a:r>
            <a:r>
              <a:rPr lang="en-US" b="1" dirty="0"/>
              <a:t>fly.”);</a:t>
            </a:r>
          </a:p>
          <a:p>
            <a:r>
              <a:rPr lang="en-US" b="1" dirty="0"/>
              <a:t>     </a:t>
            </a:r>
            <a:r>
              <a:rPr lang="en-US" b="1" dirty="0" smtClean="0"/>
              <a:t>}</a:t>
            </a:r>
          </a:p>
          <a:p>
            <a:r>
              <a:rPr lang="en-US" dirty="0" smtClean="0"/>
              <a:t>}</a:t>
            </a:r>
            <a:endParaRPr lang="en-US" dirty="0"/>
          </a:p>
          <a:p>
            <a:endParaRPr lang="en-US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838200" y="4191000"/>
            <a:ext cx="2590800" cy="685800"/>
          </a:xfrm>
          <a:prstGeom prst="wedgeRoundRectCallout">
            <a:avLst>
              <a:gd name="adj1" fmla="val -47137"/>
              <a:gd name="adj2" fmla="val 6285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Is this good?</a:t>
            </a:r>
            <a:endParaRPr lang="en-US" dirty="0"/>
          </a:p>
        </p:txBody>
      </p:sp>
      <p:sp>
        <p:nvSpPr>
          <p:cNvPr id="8" name="Rounded Rectangular Callout 7"/>
          <p:cNvSpPr/>
          <p:nvPr/>
        </p:nvSpPr>
        <p:spPr>
          <a:xfrm>
            <a:off x="838200" y="5334000"/>
            <a:ext cx="2590800" cy="685800"/>
          </a:xfrm>
          <a:prstGeom prst="wedgeRoundRectCallout">
            <a:avLst>
              <a:gd name="adj1" fmla="val -47137"/>
              <a:gd name="adj2" fmla="val 6285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No. Too many repeated code.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9813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Strategy Design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The Solution: Add an Interface and implementations and instance variable.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48200" y="1600200"/>
            <a:ext cx="3429144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public interface </a:t>
            </a:r>
            <a:r>
              <a:rPr lang="en-US" dirty="0" err="1"/>
              <a:t>Flys</a:t>
            </a:r>
            <a:r>
              <a:rPr lang="en-US" dirty="0"/>
              <a:t> { String fly(); } </a:t>
            </a:r>
          </a:p>
          <a:p>
            <a:r>
              <a:rPr lang="en-US" dirty="0" smtClean="0"/>
              <a:t>class </a:t>
            </a:r>
            <a:r>
              <a:rPr lang="en-US" dirty="0" err="1"/>
              <a:t>ItFlys</a:t>
            </a:r>
            <a:r>
              <a:rPr lang="en-US" dirty="0"/>
              <a:t> implements </a:t>
            </a:r>
            <a:r>
              <a:rPr lang="en-US" dirty="0" err="1"/>
              <a:t>Flys</a:t>
            </a:r>
            <a:r>
              <a:rPr lang="en-US" dirty="0"/>
              <a:t>{ </a:t>
            </a:r>
            <a:endParaRPr lang="en-US" dirty="0" smtClean="0"/>
          </a:p>
          <a:p>
            <a:r>
              <a:rPr lang="en-US" dirty="0" smtClean="0"/>
              <a:t>        public </a:t>
            </a:r>
            <a:r>
              <a:rPr lang="en-US" dirty="0"/>
              <a:t>String fly() </a:t>
            </a:r>
            <a:r>
              <a:rPr lang="en-US" dirty="0" smtClean="0"/>
              <a:t>{</a:t>
            </a:r>
          </a:p>
          <a:p>
            <a:r>
              <a:rPr lang="en-US" dirty="0"/>
              <a:t>	</a:t>
            </a:r>
            <a:r>
              <a:rPr lang="en-US" dirty="0" smtClean="0"/>
              <a:t>return </a:t>
            </a:r>
            <a:r>
              <a:rPr lang="en-US" dirty="0"/>
              <a:t>"Flying High"; </a:t>
            </a:r>
            <a:endParaRPr lang="en-US" dirty="0" smtClean="0"/>
          </a:p>
          <a:p>
            <a:r>
              <a:rPr lang="en-US" dirty="0" smtClean="0"/>
              <a:t>        } </a:t>
            </a:r>
          </a:p>
          <a:p>
            <a:r>
              <a:rPr lang="en-US" dirty="0" smtClean="0"/>
              <a:t>} </a:t>
            </a:r>
            <a:endParaRPr lang="en-US" dirty="0"/>
          </a:p>
          <a:p>
            <a:r>
              <a:rPr lang="en-US" dirty="0" smtClean="0"/>
              <a:t>class </a:t>
            </a:r>
            <a:r>
              <a:rPr lang="en-US" dirty="0" err="1"/>
              <a:t>CantFly</a:t>
            </a:r>
            <a:r>
              <a:rPr lang="en-US" dirty="0"/>
              <a:t> implements </a:t>
            </a:r>
            <a:r>
              <a:rPr lang="en-US" dirty="0" err="1"/>
              <a:t>Flys</a:t>
            </a:r>
            <a:r>
              <a:rPr lang="en-US" dirty="0"/>
              <a:t>{ </a:t>
            </a:r>
            <a:endParaRPr lang="en-US" dirty="0" smtClean="0"/>
          </a:p>
          <a:p>
            <a:r>
              <a:rPr lang="en-US" dirty="0" smtClean="0"/>
              <a:t>        public </a:t>
            </a:r>
            <a:r>
              <a:rPr lang="en-US" dirty="0"/>
              <a:t>String fly() { 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return </a:t>
            </a:r>
            <a:r>
              <a:rPr lang="en-US" dirty="0"/>
              <a:t>"I </a:t>
            </a:r>
            <a:r>
              <a:rPr lang="en-US" dirty="0" smtClean="0"/>
              <a:t>cannot </a:t>
            </a:r>
            <a:r>
              <a:rPr lang="en-US" dirty="0"/>
              <a:t>fly";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}	</a:t>
            </a:r>
          </a:p>
          <a:p>
            <a:r>
              <a:rPr lang="en-US" dirty="0" smtClean="0"/>
              <a:t>}</a:t>
            </a:r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Anmial</a:t>
            </a:r>
            <a:r>
              <a:rPr lang="en-US" dirty="0"/>
              <a:t> {</a:t>
            </a:r>
          </a:p>
          <a:p>
            <a:r>
              <a:rPr lang="en-US" dirty="0"/>
              <a:t> </a:t>
            </a:r>
            <a:r>
              <a:rPr lang="en-US" dirty="0" smtClean="0"/>
              <a:t>      public </a:t>
            </a:r>
            <a:r>
              <a:rPr lang="en-US" dirty="0" err="1" smtClean="0"/>
              <a:t>Flys</a:t>
            </a:r>
            <a:r>
              <a:rPr lang="en-US" dirty="0" smtClean="0"/>
              <a:t> </a:t>
            </a:r>
            <a:r>
              <a:rPr lang="en-US" dirty="0" err="1" smtClean="0"/>
              <a:t>flyingType</a:t>
            </a:r>
            <a:r>
              <a:rPr lang="en-US" dirty="0" smtClean="0"/>
              <a:t>;</a:t>
            </a:r>
          </a:p>
          <a:p>
            <a:endParaRPr lang="en-US" dirty="0"/>
          </a:p>
          <a:p>
            <a:r>
              <a:rPr lang="en-US" dirty="0" smtClean="0"/>
              <a:t>       public String </a:t>
            </a:r>
            <a:r>
              <a:rPr lang="en-US" dirty="0" err="1" smtClean="0"/>
              <a:t>tryToFly</a:t>
            </a:r>
            <a:r>
              <a:rPr lang="en-US" dirty="0" smtClean="0"/>
              <a:t>() {</a:t>
            </a:r>
          </a:p>
          <a:p>
            <a:r>
              <a:rPr lang="en-US" dirty="0"/>
              <a:t>	</a:t>
            </a:r>
            <a:r>
              <a:rPr lang="en-US" dirty="0" smtClean="0"/>
              <a:t>return </a:t>
            </a:r>
            <a:r>
              <a:rPr lang="en-US" dirty="0" err="1" smtClean="0"/>
              <a:t>flyingType.fly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       }</a:t>
            </a:r>
          </a:p>
          <a:p>
            <a:r>
              <a:rPr lang="en-US" dirty="0" smtClean="0"/>
              <a:t>}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2322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Strategy Design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The solution: cont’d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48200" y="1600200"/>
            <a:ext cx="3635034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public interface </a:t>
            </a:r>
            <a:r>
              <a:rPr lang="en-US" dirty="0" err="1"/>
              <a:t>Flys</a:t>
            </a:r>
            <a:r>
              <a:rPr lang="en-US" dirty="0"/>
              <a:t> { String fly(); } </a:t>
            </a:r>
          </a:p>
          <a:p>
            <a:r>
              <a:rPr lang="en-US" dirty="0" smtClean="0"/>
              <a:t>class </a:t>
            </a:r>
            <a:r>
              <a:rPr lang="en-US" dirty="0" err="1"/>
              <a:t>ItFlys</a:t>
            </a:r>
            <a:r>
              <a:rPr lang="en-US" dirty="0"/>
              <a:t> implements </a:t>
            </a:r>
            <a:r>
              <a:rPr lang="en-US" dirty="0" err="1"/>
              <a:t>Flys</a:t>
            </a:r>
            <a:r>
              <a:rPr lang="en-US" dirty="0"/>
              <a:t>{ </a:t>
            </a:r>
            <a:endParaRPr lang="en-US" dirty="0" smtClean="0"/>
          </a:p>
          <a:p>
            <a:r>
              <a:rPr lang="en-US" dirty="0" smtClean="0"/>
              <a:t>        public </a:t>
            </a:r>
            <a:r>
              <a:rPr lang="en-US" dirty="0"/>
              <a:t>String fly() </a:t>
            </a:r>
            <a:r>
              <a:rPr lang="en-US" dirty="0" smtClean="0"/>
              <a:t>{</a:t>
            </a:r>
          </a:p>
          <a:p>
            <a:r>
              <a:rPr lang="en-US" dirty="0"/>
              <a:t>	</a:t>
            </a:r>
            <a:r>
              <a:rPr lang="en-US" dirty="0" smtClean="0"/>
              <a:t>return </a:t>
            </a:r>
            <a:r>
              <a:rPr lang="en-US" dirty="0"/>
              <a:t>"Flying High"; </a:t>
            </a:r>
            <a:endParaRPr lang="en-US" dirty="0" smtClean="0"/>
          </a:p>
          <a:p>
            <a:r>
              <a:rPr lang="en-US" dirty="0" smtClean="0"/>
              <a:t>        } </a:t>
            </a:r>
          </a:p>
          <a:p>
            <a:r>
              <a:rPr lang="en-US" dirty="0" smtClean="0"/>
              <a:t>} </a:t>
            </a:r>
            <a:endParaRPr lang="en-US" dirty="0"/>
          </a:p>
          <a:p>
            <a:r>
              <a:rPr lang="en-US" dirty="0" smtClean="0"/>
              <a:t>class </a:t>
            </a:r>
            <a:r>
              <a:rPr lang="en-US" dirty="0" err="1"/>
              <a:t>CantFly</a:t>
            </a:r>
            <a:r>
              <a:rPr lang="en-US" dirty="0"/>
              <a:t> implements </a:t>
            </a:r>
            <a:r>
              <a:rPr lang="en-US" dirty="0" err="1"/>
              <a:t>Flys</a:t>
            </a:r>
            <a:r>
              <a:rPr lang="en-US" dirty="0"/>
              <a:t>{ </a:t>
            </a:r>
            <a:endParaRPr lang="en-US" dirty="0" smtClean="0"/>
          </a:p>
          <a:p>
            <a:r>
              <a:rPr lang="en-US" dirty="0" smtClean="0"/>
              <a:t>        public </a:t>
            </a:r>
            <a:r>
              <a:rPr lang="en-US" dirty="0"/>
              <a:t>String fly() { 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return </a:t>
            </a:r>
            <a:r>
              <a:rPr lang="en-US" dirty="0"/>
              <a:t>"I </a:t>
            </a:r>
            <a:r>
              <a:rPr lang="en-US" dirty="0" smtClean="0"/>
              <a:t>cannot </a:t>
            </a:r>
            <a:r>
              <a:rPr lang="en-US" dirty="0"/>
              <a:t>fly";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}	</a:t>
            </a:r>
          </a:p>
          <a:p>
            <a:r>
              <a:rPr lang="en-US" dirty="0" smtClean="0"/>
              <a:t>}</a:t>
            </a:r>
            <a:endParaRPr lang="en-US" dirty="0"/>
          </a:p>
          <a:p>
            <a:r>
              <a:rPr lang="en-US" dirty="0"/>
              <a:t>class </a:t>
            </a:r>
            <a:r>
              <a:rPr lang="en-US" dirty="0" smtClean="0"/>
              <a:t>Bird extends Animal </a:t>
            </a:r>
            <a:r>
              <a:rPr lang="en-US" dirty="0"/>
              <a:t>{</a:t>
            </a:r>
          </a:p>
          <a:p>
            <a:r>
              <a:rPr lang="en-US" dirty="0" smtClean="0"/>
              <a:t>       public Bird () {</a:t>
            </a:r>
          </a:p>
          <a:p>
            <a:r>
              <a:rPr lang="en-US" dirty="0"/>
              <a:t>	</a:t>
            </a:r>
            <a:r>
              <a:rPr lang="en-US" dirty="0" smtClean="0"/>
              <a:t>super();</a:t>
            </a:r>
          </a:p>
          <a:p>
            <a:r>
              <a:rPr lang="en-US" dirty="0"/>
              <a:t>	</a:t>
            </a:r>
            <a:r>
              <a:rPr lang="en-US" dirty="0" err="1" smtClean="0"/>
              <a:t>flyingType</a:t>
            </a:r>
            <a:r>
              <a:rPr lang="en-US" dirty="0" smtClean="0"/>
              <a:t> = new </a:t>
            </a:r>
            <a:r>
              <a:rPr lang="en-US" dirty="0" err="1" smtClean="0"/>
              <a:t>CantFly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       }</a:t>
            </a:r>
          </a:p>
          <a:p>
            <a:r>
              <a:rPr lang="en-US" dirty="0" smtClean="0"/>
              <a:t>}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0352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Strategy Design Pattern</a:t>
            </a:r>
            <a:endParaRPr lang="en-US" dirty="0"/>
          </a:p>
        </p:txBody>
      </p:sp>
      <p:sp>
        <p:nvSpPr>
          <p:cNvPr id="41" name="Content Placeholder 40"/>
          <p:cNvSpPr>
            <a:spLocks noGrp="1"/>
          </p:cNvSpPr>
          <p:nvPr>
            <p:ph idx="1"/>
          </p:nvPr>
        </p:nvSpPr>
        <p:spPr>
          <a:xfrm>
            <a:off x="457200" y="5029200"/>
            <a:ext cx="8229600" cy="10969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Define a family of algorithms, encapsulate each one, and make them interchangeable. The Strategy Design Pattern lets the algorithm vary independently from clients that use it.</a:t>
            </a:r>
            <a:endParaRPr lang="en-US" dirty="0"/>
          </a:p>
        </p:txBody>
      </p:sp>
      <p:sp>
        <p:nvSpPr>
          <p:cNvPr id="6" name="Flowchart: Process 5"/>
          <p:cNvSpPr/>
          <p:nvPr/>
        </p:nvSpPr>
        <p:spPr>
          <a:xfrm>
            <a:off x="2057400" y="1981200"/>
            <a:ext cx="1676400" cy="2286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Animal</a:t>
            </a:r>
            <a:endParaRPr lang="en-US" dirty="0"/>
          </a:p>
        </p:txBody>
      </p:sp>
      <p:sp>
        <p:nvSpPr>
          <p:cNvPr id="7" name="Flowchart: Process 6"/>
          <p:cNvSpPr/>
          <p:nvPr/>
        </p:nvSpPr>
        <p:spPr>
          <a:xfrm>
            <a:off x="2057400" y="2209800"/>
            <a:ext cx="1676400" cy="381000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+</a:t>
            </a:r>
            <a:r>
              <a:rPr lang="en-US" sz="1400" dirty="0" err="1" smtClean="0">
                <a:solidFill>
                  <a:schemeClr val="tx1"/>
                </a:solidFill>
              </a:rPr>
              <a:t>flyingType</a:t>
            </a:r>
            <a:r>
              <a:rPr lang="en-US" sz="1400" dirty="0" smtClean="0">
                <a:solidFill>
                  <a:schemeClr val="tx1"/>
                </a:solidFill>
              </a:rPr>
              <a:t>: </a:t>
            </a:r>
            <a:r>
              <a:rPr lang="en-US" sz="1400" dirty="0" err="1" smtClean="0">
                <a:solidFill>
                  <a:schemeClr val="tx1"/>
                </a:solidFill>
              </a:rPr>
              <a:t>Flys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" name="Flowchart: Process 9"/>
          <p:cNvSpPr/>
          <p:nvPr/>
        </p:nvSpPr>
        <p:spPr>
          <a:xfrm>
            <a:off x="2057400" y="2590800"/>
            <a:ext cx="1676400" cy="533400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+ </a:t>
            </a:r>
            <a:r>
              <a:rPr lang="en-US" sz="1400" dirty="0" err="1" smtClean="0">
                <a:solidFill>
                  <a:schemeClr val="tx1"/>
                </a:solidFill>
              </a:rPr>
              <a:t>tryToFly</a:t>
            </a:r>
            <a:r>
              <a:rPr lang="en-US" sz="1400" dirty="0" smtClean="0">
                <a:solidFill>
                  <a:schemeClr val="tx1"/>
                </a:solidFill>
              </a:rPr>
              <a:t>(): String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+ </a:t>
            </a:r>
            <a:r>
              <a:rPr lang="en-US" sz="1400" dirty="0" err="1" smtClean="0">
                <a:solidFill>
                  <a:schemeClr val="tx1"/>
                </a:solidFill>
              </a:rPr>
              <a:t>setFlying</a:t>
            </a:r>
            <a:r>
              <a:rPr lang="en-US" sz="1400" dirty="0" smtClean="0">
                <a:solidFill>
                  <a:schemeClr val="tx1"/>
                </a:solidFill>
              </a:rPr>
              <a:t>(): void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" name="Flowchart: Process 10"/>
          <p:cNvSpPr/>
          <p:nvPr/>
        </p:nvSpPr>
        <p:spPr>
          <a:xfrm>
            <a:off x="5181600" y="1981200"/>
            <a:ext cx="1676400" cy="2286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&lt;interface&gt; </a:t>
            </a:r>
            <a:r>
              <a:rPr lang="en-US" dirty="0" err="1" smtClean="0"/>
              <a:t>flys</a:t>
            </a:r>
            <a:endParaRPr lang="en-US" dirty="0"/>
          </a:p>
        </p:txBody>
      </p:sp>
      <p:sp>
        <p:nvSpPr>
          <p:cNvPr id="12" name="Flowchart: Process 11"/>
          <p:cNvSpPr/>
          <p:nvPr/>
        </p:nvSpPr>
        <p:spPr>
          <a:xfrm>
            <a:off x="5181600" y="2209800"/>
            <a:ext cx="1676400" cy="381000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+fly(): String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" name="Flowchart: Process 13"/>
          <p:cNvSpPr/>
          <p:nvPr/>
        </p:nvSpPr>
        <p:spPr>
          <a:xfrm>
            <a:off x="990600" y="3886200"/>
            <a:ext cx="1676400" cy="2286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Dog</a:t>
            </a:r>
            <a:endParaRPr lang="en-US" dirty="0"/>
          </a:p>
        </p:txBody>
      </p:sp>
      <p:sp>
        <p:nvSpPr>
          <p:cNvPr id="15" name="Flowchart: Process 14"/>
          <p:cNvSpPr/>
          <p:nvPr/>
        </p:nvSpPr>
        <p:spPr>
          <a:xfrm>
            <a:off x="990600" y="4114800"/>
            <a:ext cx="1676400" cy="381000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" name="Flowchart: Process 15"/>
          <p:cNvSpPr/>
          <p:nvPr/>
        </p:nvSpPr>
        <p:spPr>
          <a:xfrm>
            <a:off x="2971800" y="3886200"/>
            <a:ext cx="1676400" cy="2286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Bird</a:t>
            </a:r>
            <a:endParaRPr lang="en-US" dirty="0"/>
          </a:p>
        </p:txBody>
      </p:sp>
      <p:sp>
        <p:nvSpPr>
          <p:cNvPr id="17" name="Flowchart: Process 16"/>
          <p:cNvSpPr/>
          <p:nvPr/>
        </p:nvSpPr>
        <p:spPr>
          <a:xfrm>
            <a:off x="2971800" y="4114800"/>
            <a:ext cx="1676400" cy="381000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" name="Flowchart: Process 17"/>
          <p:cNvSpPr/>
          <p:nvPr/>
        </p:nvSpPr>
        <p:spPr>
          <a:xfrm>
            <a:off x="4267200" y="3124200"/>
            <a:ext cx="1676400" cy="2286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ItFlys</a:t>
            </a:r>
            <a:endParaRPr lang="en-US" dirty="0"/>
          </a:p>
        </p:txBody>
      </p:sp>
      <p:sp>
        <p:nvSpPr>
          <p:cNvPr id="19" name="Flowchart: Process 18"/>
          <p:cNvSpPr/>
          <p:nvPr/>
        </p:nvSpPr>
        <p:spPr>
          <a:xfrm>
            <a:off x="4267200" y="3352800"/>
            <a:ext cx="1676400" cy="381000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+fly(): </a:t>
            </a:r>
            <a:r>
              <a:rPr lang="en-US" sz="1400" dirty="0" smtClean="0">
                <a:solidFill>
                  <a:schemeClr val="tx1"/>
                </a:solidFill>
              </a:rPr>
              <a:t>String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" name="Flowchart: Process 19"/>
          <p:cNvSpPr/>
          <p:nvPr/>
        </p:nvSpPr>
        <p:spPr>
          <a:xfrm>
            <a:off x="6172200" y="3124200"/>
            <a:ext cx="1676400" cy="2286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CantFly</a:t>
            </a:r>
            <a:endParaRPr lang="en-US" dirty="0"/>
          </a:p>
        </p:txBody>
      </p:sp>
      <p:sp>
        <p:nvSpPr>
          <p:cNvPr id="21" name="Flowchart: Process 20"/>
          <p:cNvSpPr/>
          <p:nvPr/>
        </p:nvSpPr>
        <p:spPr>
          <a:xfrm>
            <a:off x="6172200" y="3352800"/>
            <a:ext cx="1676400" cy="381000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+fly(): </a:t>
            </a:r>
            <a:r>
              <a:rPr lang="en-US" sz="1400" dirty="0" smtClean="0">
                <a:solidFill>
                  <a:schemeClr val="tx1"/>
                </a:solidFill>
              </a:rPr>
              <a:t>String</a:t>
            </a:r>
            <a:endParaRPr lang="en-US" sz="1400" dirty="0">
              <a:solidFill>
                <a:schemeClr val="tx1"/>
              </a:solidFill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2209800" y="3200400"/>
            <a:ext cx="76200" cy="685800"/>
            <a:chOff x="2209800" y="3200400"/>
            <a:chExt cx="76200" cy="685800"/>
          </a:xfrm>
        </p:grpSpPr>
        <p:sp>
          <p:nvSpPr>
            <p:cNvPr id="24" name="Isosceles Triangle 23"/>
            <p:cNvSpPr/>
            <p:nvPr/>
          </p:nvSpPr>
          <p:spPr>
            <a:xfrm>
              <a:off x="2209800" y="3200400"/>
              <a:ext cx="76200" cy="76200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Connector 25"/>
            <p:cNvCxnSpPr>
              <a:endCxn id="24" idx="3"/>
            </p:cNvCxnSpPr>
            <p:nvPr/>
          </p:nvCxnSpPr>
          <p:spPr>
            <a:xfrm flipV="1">
              <a:off x="2247900" y="3276600"/>
              <a:ext cx="0" cy="609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3352800" y="3200400"/>
            <a:ext cx="76200" cy="685800"/>
            <a:chOff x="2209800" y="3200400"/>
            <a:chExt cx="76200" cy="685800"/>
          </a:xfrm>
        </p:grpSpPr>
        <p:sp>
          <p:nvSpPr>
            <p:cNvPr id="29" name="Isosceles Triangle 28"/>
            <p:cNvSpPr/>
            <p:nvPr/>
          </p:nvSpPr>
          <p:spPr>
            <a:xfrm>
              <a:off x="2209800" y="3200400"/>
              <a:ext cx="76200" cy="76200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Connector 29"/>
            <p:cNvCxnSpPr>
              <a:endCxn id="29" idx="3"/>
            </p:cNvCxnSpPr>
            <p:nvPr/>
          </p:nvCxnSpPr>
          <p:spPr>
            <a:xfrm flipV="1">
              <a:off x="2247900" y="3276600"/>
              <a:ext cx="0" cy="609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Straight Arrow Connector 31"/>
          <p:cNvCxnSpPr>
            <a:stCxn id="6" idx="3"/>
            <a:endCxn id="11" idx="1"/>
          </p:cNvCxnSpPr>
          <p:nvPr/>
        </p:nvCxnSpPr>
        <p:spPr>
          <a:xfrm>
            <a:off x="3733800" y="2095500"/>
            <a:ext cx="1447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Isosceles Triangle 33"/>
          <p:cNvSpPr/>
          <p:nvPr/>
        </p:nvSpPr>
        <p:spPr>
          <a:xfrm>
            <a:off x="5486400" y="2667000"/>
            <a:ext cx="76200" cy="76200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/>
          <p:cNvCxnSpPr>
            <a:endCxn id="34" idx="3"/>
          </p:cNvCxnSpPr>
          <p:nvPr/>
        </p:nvCxnSpPr>
        <p:spPr>
          <a:xfrm flipV="1">
            <a:off x="5524500" y="2743200"/>
            <a:ext cx="0" cy="6096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Isosceles Triangle 36"/>
          <p:cNvSpPr/>
          <p:nvPr/>
        </p:nvSpPr>
        <p:spPr>
          <a:xfrm>
            <a:off x="6477000" y="2667000"/>
            <a:ext cx="76200" cy="76200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/>
          <p:cNvCxnSpPr>
            <a:endCxn id="37" idx="3"/>
          </p:cNvCxnSpPr>
          <p:nvPr/>
        </p:nvCxnSpPr>
        <p:spPr>
          <a:xfrm flipV="1">
            <a:off x="6515100" y="2743200"/>
            <a:ext cx="0" cy="6096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438400" y="3352800"/>
            <a:ext cx="7603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Extends</a:t>
            </a:r>
            <a:endParaRPr 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5486400" y="2740223"/>
            <a:ext cx="10550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Implements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465468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and Tools</a:t>
            </a:r>
            <a:endParaRPr lang="en-US" dirty="0"/>
          </a:p>
        </p:txBody>
      </p:sp>
      <p:pic>
        <p:nvPicPr>
          <p:cNvPr id="1026" name="Picture 2" descr="http://www.northeastern.edu/securenu/wp-content/uploads/2013/01/Java_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1676400"/>
            <a:ext cx="2695575" cy="1656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blog.idrsolutions.com/wp-content/uploads/2013/07/eclipse_bckgr_logo_fc_lg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732" y="3402748"/>
            <a:ext cx="1901477" cy="1056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352800" y="4583668"/>
            <a:ext cx="2467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4"/>
              </a:rPr>
              <a:t>http://www.eclipse.org/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604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Strategy Design Patterns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4038600"/>
            <a:ext cx="8229600" cy="2087563"/>
          </a:xfrm>
        </p:spPr>
        <p:txBody>
          <a:bodyPr>
            <a:noAutofit/>
          </a:bodyPr>
          <a:lstStyle/>
          <a:p>
            <a:r>
              <a:rPr lang="en-US" sz="2000" dirty="0"/>
              <a:t>Strategy - defines an interface common to all supported algorithms. Context uses this interface to call the algorithm defined by a </a:t>
            </a:r>
            <a:r>
              <a:rPr lang="en-US" sz="2000" dirty="0" err="1"/>
              <a:t>ConcreteStrategy</a:t>
            </a:r>
            <a:r>
              <a:rPr lang="en-US" sz="2000" dirty="0" smtClean="0"/>
              <a:t>.</a:t>
            </a:r>
          </a:p>
          <a:p>
            <a:r>
              <a:rPr lang="en-US" sz="2000" dirty="0" err="1" smtClean="0"/>
              <a:t>ConcreteStrategy</a:t>
            </a:r>
            <a:r>
              <a:rPr lang="en-US" sz="2000" dirty="0" smtClean="0"/>
              <a:t> </a:t>
            </a:r>
            <a:r>
              <a:rPr lang="en-US" sz="2000" dirty="0"/>
              <a:t>- each concrete strategy implements an </a:t>
            </a:r>
            <a:r>
              <a:rPr lang="en-US" sz="2000" dirty="0" smtClean="0"/>
              <a:t>algorithm.</a:t>
            </a:r>
          </a:p>
          <a:p>
            <a:r>
              <a:rPr lang="en-US" sz="2000" dirty="0" smtClean="0"/>
              <a:t>Context contains </a:t>
            </a:r>
            <a:r>
              <a:rPr lang="en-US" sz="2000" dirty="0"/>
              <a:t>a reference to a strategy object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pic>
        <p:nvPicPr>
          <p:cNvPr id="2050" name="Picture 2" descr="Strategy Implementation UML Class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600200"/>
            <a:ext cx="4572000" cy="2213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6039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to Use the Strategy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you want to define a class that will have one behavior that is similar to other behaviors in a list</a:t>
            </a:r>
          </a:p>
          <a:p>
            <a:r>
              <a:rPr lang="en-US" dirty="0" smtClean="0"/>
              <a:t>When you need to use one of several behaviors dynamically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7963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Cohort Exercise </a:t>
            </a:r>
            <a:r>
              <a:rPr lang="en-US" dirty="0"/>
              <a:t>3</a:t>
            </a:r>
            <a:r>
              <a:rPr lang="en-US" dirty="0" smtClean="0"/>
              <a:t> (15 min)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Assume that you are programming a simulator with multiple interacting robots. There are three types of robot behaviors: aggressive, defensive and normal. Apply strategy design pattern to complete the code skeleton: RobotGame.java.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024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Observer Design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Observer pattern is a software design pattern in which an object, called the subject, maintains a list of its dependencies, called observers, and notifies them automatically of any state changes, usually by calling one of their methods.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4113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Observer Pattern: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Example: </a:t>
            </a:r>
          </a:p>
          <a:p>
            <a:pPr lvl="1"/>
            <a:r>
              <a:rPr lang="en-US" dirty="0"/>
              <a:t>Stock market with thousands of stocks needs to send updates to objects representing individual stocks.</a:t>
            </a:r>
          </a:p>
          <a:p>
            <a:pPr lvl="1"/>
            <a:r>
              <a:rPr lang="en-US" dirty="0"/>
              <a:t>The Subject (publisher) sends many stocks to the Observers </a:t>
            </a:r>
          </a:p>
          <a:p>
            <a:pPr lvl="1"/>
            <a:r>
              <a:rPr lang="en-US" dirty="0"/>
              <a:t>The Observers (subscribers) takes the ones they want and use them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92680" y="5791200"/>
            <a:ext cx="6303520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iSubject.java; Observer.java; StockGraber.java; StockObserver.java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227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When to Use Observer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When you need many other objects to receive an update when another object changes. For instance, </a:t>
            </a:r>
          </a:p>
          <a:p>
            <a:r>
              <a:rPr lang="en-US" dirty="0" smtClean="0"/>
              <a:t>The Subject (publisher) doesn’t need to know anything about the Observers (subscribers)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35178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Singleton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Example 1 - Logger Classes</a:t>
            </a:r>
          </a:p>
          <a:p>
            <a:r>
              <a:rPr lang="en-US" dirty="0" smtClean="0"/>
              <a:t>There should be only on logger object </a:t>
            </a:r>
          </a:p>
          <a:p>
            <a:r>
              <a:rPr lang="en-US" dirty="0" smtClean="0"/>
              <a:t>The logger object should be globally accessible.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Example </a:t>
            </a:r>
            <a:r>
              <a:rPr lang="en-US" dirty="0"/>
              <a:t>2 - Configuration </a:t>
            </a:r>
            <a:r>
              <a:rPr lang="en-US" dirty="0" smtClean="0"/>
              <a:t>Classes</a:t>
            </a:r>
          </a:p>
          <a:p>
            <a:r>
              <a:rPr lang="en-US" dirty="0" smtClean="0"/>
              <a:t>There </a:t>
            </a:r>
            <a:r>
              <a:rPr lang="en-US" dirty="0"/>
              <a:t>should be only on </a:t>
            </a:r>
            <a:r>
              <a:rPr lang="en-US" dirty="0" smtClean="0"/>
              <a:t>configuration object </a:t>
            </a:r>
            <a:endParaRPr lang="en-US" dirty="0"/>
          </a:p>
          <a:p>
            <a:r>
              <a:rPr lang="en-US" dirty="0"/>
              <a:t>The configuration </a:t>
            </a:r>
            <a:r>
              <a:rPr lang="en-US" dirty="0" smtClean="0"/>
              <a:t>object </a:t>
            </a:r>
            <a:r>
              <a:rPr lang="en-US" dirty="0"/>
              <a:t>should be globally accessible.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65714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Singleton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class </a:t>
            </a:r>
            <a:r>
              <a:rPr lang="en-US" sz="1600" dirty="0" smtClean="0"/>
              <a:t>Singleton {</a:t>
            </a:r>
          </a:p>
          <a:p>
            <a:pPr marL="0" indent="0">
              <a:buNone/>
            </a:pPr>
            <a:r>
              <a:rPr lang="en-US" sz="1600" dirty="0" smtClean="0"/>
              <a:t>          private </a:t>
            </a:r>
            <a:r>
              <a:rPr lang="en-US" sz="1600" dirty="0"/>
              <a:t>static Singleton instance;</a:t>
            </a:r>
            <a:br>
              <a:rPr lang="en-US" sz="1600" dirty="0"/>
            </a:br>
            <a:r>
              <a:rPr lang="en-US" sz="1600" dirty="0" smtClean="0"/>
              <a:t>          private </a:t>
            </a:r>
            <a:r>
              <a:rPr lang="en-US" sz="1600" dirty="0"/>
              <a:t>Singleton</a:t>
            </a:r>
            <a:r>
              <a:rPr lang="en-US" sz="1600" dirty="0" smtClean="0"/>
              <a:t>() {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 smtClean="0"/>
              <a:t>	...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 smtClean="0"/>
              <a:t>          }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 smtClean="0"/>
              <a:t>          public </a:t>
            </a:r>
            <a:r>
              <a:rPr lang="en-US" sz="1600" dirty="0"/>
              <a:t>static synchronized Singleton </a:t>
            </a:r>
            <a:r>
              <a:rPr lang="en-US" sz="1600" dirty="0" err="1"/>
              <a:t>getInstance</a:t>
            </a:r>
            <a:r>
              <a:rPr lang="en-US" sz="1600" dirty="0" smtClean="0"/>
              <a:t>() {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 smtClean="0"/>
              <a:t>	if </a:t>
            </a:r>
            <a:r>
              <a:rPr lang="en-US" sz="1600" dirty="0"/>
              <a:t>(instance == null)</a:t>
            </a:r>
            <a:br>
              <a:rPr lang="en-US" sz="1600" dirty="0"/>
            </a:br>
            <a:r>
              <a:rPr lang="en-US" sz="1600" dirty="0" smtClean="0"/>
              <a:t>	         instance </a:t>
            </a:r>
            <a:r>
              <a:rPr lang="en-US" sz="1600" dirty="0"/>
              <a:t>= new Singleton</a:t>
            </a:r>
            <a:r>
              <a:rPr lang="en-US" sz="1600" dirty="0" smtClean="0"/>
              <a:t>();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 smtClean="0"/>
              <a:t>	return </a:t>
            </a:r>
            <a:r>
              <a:rPr lang="en-US" sz="1600" dirty="0"/>
              <a:t>instance;</a:t>
            </a:r>
            <a:br>
              <a:rPr lang="en-US" sz="1600" dirty="0"/>
            </a:br>
            <a:r>
              <a:rPr lang="en-US" sz="1600" dirty="0"/>
              <a:t> </a:t>
            </a:r>
            <a:r>
              <a:rPr lang="en-US" sz="1600" dirty="0" smtClean="0"/>
              <a:t>         }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 smtClean="0"/>
              <a:t>	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</a:t>
            </a:r>
            <a:r>
              <a:rPr lang="en-US" sz="1600" dirty="0" smtClean="0"/>
              <a:t>         public </a:t>
            </a:r>
            <a:r>
              <a:rPr lang="en-US" sz="1600" dirty="0"/>
              <a:t>void </a:t>
            </a:r>
            <a:r>
              <a:rPr lang="en-US" sz="1600" dirty="0" err="1"/>
              <a:t>doSomething</a:t>
            </a:r>
            <a:r>
              <a:rPr lang="en-US" sz="1600" dirty="0" smtClean="0"/>
              <a:t>() {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 smtClean="0"/>
              <a:t>	... 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 smtClean="0"/>
              <a:t>          }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2497145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Cohort Exercise 4 (10 min)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Draw the class diagram for the Singleton pattern.</a:t>
            </a:r>
          </a:p>
          <a:p>
            <a:r>
              <a:rPr lang="en-US" dirty="0" smtClean="0"/>
              <a:t>An alternative for </a:t>
            </a:r>
            <a:r>
              <a:rPr lang="en-US" dirty="0"/>
              <a:t>the Singleton </a:t>
            </a:r>
            <a:r>
              <a:rPr lang="en-US" dirty="0" smtClean="0"/>
              <a:t>pattern is to use a class with static variables </a:t>
            </a:r>
            <a:r>
              <a:rPr lang="en-US" dirty="0"/>
              <a:t>and all static </a:t>
            </a:r>
            <a:r>
              <a:rPr lang="en-US" dirty="0" smtClean="0"/>
              <a:t>methods. What is the difference then?</a:t>
            </a:r>
          </a:p>
        </p:txBody>
      </p:sp>
    </p:spTree>
    <p:extLst>
      <p:ext uri="{BB962C8B-B14F-4D97-AF65-F5344CB8AC3E}">
        <p14:creationId xmlns:p14="http://schemas.microsoft.com/office/powerpoint/2010/main" val="292258702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Decorator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Extending </a:t>
            </a:r>
            <a:r>
              <a:rPr lang="en-US" dirty="0"/>
              <a:t>an </a:t>
            </a:r>
            <a:r>
              <a:rPr lang="en-US" dirty="0" smtClean="0"/>
              <a:t>object’s </a:t>
            </a:r>
            <a:r>
              <a:rPr lang="en-US" dirty="0"/>
              <a:t>functionality can be done statically </a:t>
            </a:r>
            <a:r>
              <a:rPr lang="en-US" dirty="0" smtClean="0"/>
              <a:t>by </a:t>
            </a:r>
            <a:r>
              <a:rPr lang="en-US" dirty="0"/>
              <a:t>using inheritance however it might be necessary to extend an </a:t>
            </a:r>
            <a:r>
              <a:rPr lang="en-US" dirty="0" smtClean="0"/>
              <a:t>object’s </a:t>
            </a:r>
            <a:r>
              <a:rPr lang="en-US" dirty="0"/>
              <a:t>functionality </a:t>
            </a:r>
            <a:r>
              <a:rPr lang="en-US" dirty="0" smtClean="0"/>
              <a:t>at runtime </a:t>
            </a:r>
            <a:r>
              <a:rPr lang="en-US" dirty="0"/>
              <a:t>as an object is used.</a:t>
            </a:r>
          </a:p>
          <a:p>
            <a:r>
              <a:rPr lang="en-US" dirty="0"/>
              <a:t>Consider the </a:t>
            </a:r>
            <a:r>
              <a:rPr lang="en-US" dirty="0" smtClean="0"/>
              <a:t>example </a:t>
            </a:r>
            <a:r>
              <a:rPr lang="en-US" dirty="0"/>
              <a:t>of a graphical window. To extend the functionality of the graphical window for example by adding a frame to the window, would require extending the window class to create a </a:t>
            </a:r>
            <a:r>
              <a:rPr lang="en-US" dirty="0" err="1"/>
              <a:t>FramedWindow</a:t>
            </a:r>
            <a:r>
              <a:rPr lang="en-US" dirty="0"/>
              <a:t> class. To create a framed window it is necessary to create an object of the </a:t>
            </a:r>
            <a:r>
              <a:rPr lang="en-US" dirty="0" err="1"/>
              <a:t>FramedWindow</a:t>
            </a:r>
            <a:r>
              <a:rPr lang="en-US" dirty="0"/>
              <a:t> class. However it would be impossible to start with a plain window and to extend its functionality at runtime to become a framed </a:t>
            </a:r>
            <a:r>
              <a:rPr lang="en-US" dirty="0" smtClean="0"/>
              <a:t>window.</a:t>
            </a:r>
            <a:endParaRPr lang="en-US" dirty="0"/>
          </a:p>
          <a:p>
            <a:r>
              <a:rPr lang="en-US" dirty="0"/>
              <a:t>The intent of this pattern is to add additional responsibilities dynamically to an object.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945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 for the Week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Class 1: </a:t>
            </a:r>
          </a:p>
          <a:p>
            <a:pPr lvl="1"/>
            <a:r>
              <a:rPr lang="en-US" dirty="0" smtClean="0"/>
              <a:t>Review of Basic OOP Concepts</a:t>
            </a:r>
          </a:p>
          <a:p>
            <a:pPr lvl="1"/>
            <a:r>
              <a:rPr lang="en-US" dirty="0" smtClean="0"/>
              <a:t>Design Patterns</a:t>
            </a:r>
            <a:r>
              <a:rPr lang="en-US" dirty="0"/>
              <a:t>: Factory design </a:t>
            </a:r>
            <a:r>
              <a:rPr lang="en-US" dirty="0" smtClean="0"/>
              <a:t>patterns</a:t>
            </a:r>
          </a:p>
          <a:p>
            <a:r>
              <a:rPr lang="en-US" dirty="0" smtClean="0"/>
              <a:t>Class 2: </a:t>
            </a:r>
          </a:p>
          <a:p>
            <a:pPr lvl="1"/>
            <a:r>
              <a:rPr lang="en-US" dirty="0"/>
              <a:t>Strategy design </a:t>
            </a:r>
            <a:r>
              <a:rPr lang="en-US" dirty="0" smtClean="0"/>
              <a:t>patterns, </a:t>
            </a:r>
            <a:r>
              <a:rPr lang="en-US" dirty="0"/>
              <a:t>Observer design </a:t>
            </a:r>
            <a:r>
              <a:rPr lang="en-US" dirty="0" smtClean="0"/>
              <a:t>patterns, Abstract factory design patterns, Singleton design pattern, etc. </a:t>
            </a:r>
          </a:p>
        </p:txBody>
      </p:sp>
    </p:spTree>
    <p:extLst>
      <p:ext uri="{BB962C8B-B14F-4D97-AF65-F5344CB8AC3E}">
        <p14:creationId xmlns:p14="http://schemas.microsoft.com/office/powerpoint/2010/main" val="2896373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Decorator Pattern: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Given the pizza class on the right, consider what if a customer could, at run-time, choose to add additional toppings like cheese or tomato or ham or else.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class </a:t>
            </a:r>
            <a:r>
              <a:rPr lang="en-US" sz="1800" dirty="0" smtClean="0"/>
              <a:t>Pizza </a:t>
            </a:r>
            <a:r>
              <a:rPr lang="en-US" sz="1800" dirty="0"/>
              <a:t>{</a:t>
            </a:r>
          </a:p>
          <a:p>
            <a:pPr marL="0" indent="0">
              <a:buNone/>
            </a:pPr>
            <a:r>
              <a:rPr lang="en-US" sz="1800" dirty="0" smtClean="0"/>
              <a:t>        public </a:t>
            </a:r>
            <a:r>
              <a:rPr lang="en-US" sz="1800" dirty="0"/>
              <a:t>String ingredients () {</a:t>
            </a:r>
          </a:p>
          <a:p>
            <a:pPr marL="0" indent="0">
              <a:buNone/>
            </a:pPr>
            <a:r>
              <a:rPr lang="en-US" sz="1800" dirty="0" smtClean="0"/>
              <a:t>      	return </a:t>
            </a:r>
            <a:r>
              <a:rPr lang="en-US" sz="1800" dirty="0"/>
              <a:t>"dough";</a:t>
            </a:r>
          </a:p>
          <a:p>
            <a:pPr marL="0" indent="0">
              <a:buNone/>
            </a:pPr>
            <a:r>
              <a:rPr lang="en-US" sz="1800" dirty="0" smtClean="0"/>
              <a:t>        }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        public </a:t>
            </a:r>
            <a:r>
              <a:rPr lang="en-US" sz="1800" dirty="0"/>
              <a:t>double cost () </a:t>
            </a:r>
            <a:r>
              <a:rPr lang="en-US" sz="1800" dirty="0" smtClean="0"/>
              <a:t>{</a:t>
            </a:r>
          </a:p>
          <a:p>
            <a:pPr marL="0" indent="0">
              <a:buNone/>
            </a:pPr>
            <a:r>
              <a:rPr lang="en-US" sz="1800" dirty="0" smtClean="0"/>
              <a:t>	return </a:t>
            </a:r>
            <a:r>
              <a:rPr lang="en-US" sz="1800" dirty="0"/>
              <a:t>3.0</a:t>
            </a:r>
            <a:r>
              <a:rPr lang="en-US" sz="1800" dirty="0" smtClean="0"/>
              <a:t>;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  }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39590" y="5791200"/>
            <a:ext cx="4894610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DecoratorDemoOriginal.java; DecoratorDemo.java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06847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Decorator Design Pattern</a:t>
            </a:r>
            <a:endParaRPr lang="en-US" dirty="0"/>
          </a:p>
        </p:txBody>
      </p:sp>
      <p:pic>
        <p:nvPicPr>
          <p:cNvPr id="5122" name="Picture 2" descr="Decorator Pattern Implementation - UML Class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981200"/>
            <a:ext cx="5943600" cy="283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617335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Cohort Exercise 5 (10 min)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Complete DecoratorDemo.java by adding the ham topping.</a:t>
            </a:r>
          </a:p>
        </p:txBody>
      </p:sp>
    </p:spTree>
    <p:extLst>
      <p:ext uri="{BB962C8B-B14F-4D97-AF65-F5344CB8AC3E}">
        <p14:creationId xmlns:p14="http://schemas.microsoft.com/office/powerpoint/2010/main" val="367757761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Cohort Exercise </a:t>
            </a:r>
            <a:r>
              <a:rPr lang="en-US" dirty="0" smtClean="0"/>
              <a:t>6 </a:t>
            </a:r>
            <a:r>
              <a:rPr lang="en-US" dirty="0"/>
              <a:t>(10 min)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 the ugly VisitorOriginal.java, study the </a:t>
            </a:r>
            <a:r>
              <a:rPr lang="en-US" dirty="0" smtClean="0">
                <a:hlinkClick r:id="rId2"/>
              </a:rPr>
              <a:t>Visitor Pattern</a:t>
            </a:r>
            <a:r>
              <a:rPr lang="en-US" dirty="0" smtClean="0"/>
              <a:t> </a:t>
            </a:r>
            <a:r>
              <a:rPr lang="en-US" smtClean="0"/>
              <a:t>by yourself, </a:t>
            </a:r>
            <a:r>
              <a:rPr lang="en-US" dirty="0" smtClean="0"/>
              <a:t>and apply the pattern to improve </a:t>
            </a:r>
            <a:r>
              <a:rPr lang="en-US" smtClean="0"/>
              <a:t>the code.</a:t>
            </a: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21717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 smtClean="0"/>
              <a:t>http://www.oodesign.com/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91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A class is a blueprint. </a:t>
            </a:r>
          </a:p>
          <a:p>
            <a:r>
              <a:rPr lang="en-US" dirty="0" smtClean="0"/>
              <a:t>Fields (instance variables)</a:t>
            </a:r>
          </a:p>
          <a:p>
            <a:pPr lvl="1"/>
            <a:r>
              <a:rPr lang="en-US" dirty="0" smtClean="0"/>
              <a:t>What an object knows</a:t>
            </a:r>
          </a:p>
          <a:p>
            <a:r>
              <a:rPr lang="en-US" dirty="0" smtClean="0"/>
              <a:t>Methods (Functions)</a:t>
            </a:r>
          </a:p>
          <a:p>
            <a:pPr lvl="1"/>
            <a:r>
              <a:rPr lang="en-US" dirty="0" smtClean="0"/>
              <a:t>What an object does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48200" y="1675686"/>
            <a:ext cx="4097468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r>
              <a:rPr lang="en-US" dirty="0" smtClean="0"/>
              <a:t>lass </a:t>
            </a:r>
            <a:r>
              <a:rPr lang="en-US" dirty="0" err="1" smtClean="0"/>
              <a:t>Anmial</a:t>
            </a:r>
            <a:r>
              <a:rPr lang="en-US" dirty="0" smtClean="0"/>
              <a:t> {</a:t>
            </a:r>
          </a:p>
          <a:p>
            <a:r>
              <a:rPr lang="en-US" dirty="0"/>
              <a:t> </a:t>
            </a:r>
            <a:r>
              <a:rPr lang="en-US" dirty="0" smtClean="0"/>
              <a:t>    private String name;</a:t>
            </a:r>
          </a:p>
          <a:p>
            <a:r>
              <a:rPr lang="en-US" dirty="0" smtClean="0"/>
              <a:t>     private double height;</a:t>
            </a:r>
          </a:p>
          <a:p>
            <a:r>
              <a:rPr lang="en-US" dirty="0"/>
              <a:t> </a:t>
            </a:r>
            <a:r>
              <a:rPr lang="en-US" dirty="0" smtClean="0"/>
              <a:t>    private </a:t>
            </a:r>
            <a:r>
              <a:rPr lang="en-US" dirty="0" err="1" smtClean="0"/>
              <a:t>int</a:t>
            </a:r>
            <a:r>
              <a:rPr lang="en-US" dirty="0" smtClean="0"/>
              <a:t> weight;</a:t>
            </a:r>
          </a:p>
          <a:p>
            <a:r>
              <a:rPr lang="en-US" dirty="0"/>
              <a:t> </a:t>
            </a:r>
            <a:r>
              <a:rPr lang="en-US" dirty="0" smtClean="0"/>
              <a:t>    private String </a:t>
            </a:r>
            <a:r>
              <a:rPr lang="en-US" dirty="0" err="1" smtClean="0"/>
              <a:t>favoriateFood</a:t>
            </a:r>
            <a:r>
              <a:rPr lang="en-US" dirty="0" smtClean="0"/>
              <a:t>;</a:t>
            </a:r>
          </a:p>
          <a:p>
            <a:r>
              <a:rPr lang="en-US" dirty="0"/>
              <a:t> </a:t>
            </a:r>
            <a:r>
              <a:rPr lang="en-US" dirty="0" smtClean="0"/>
              <a:t>    private double speed;</a:t>
            </a:r>
          </a:p>
          <a:p>
            <a:endParaRPr lang="en-US" dirty="0"/>
          </a:p>
          <a:p>
            <a:r>
              <a:rPr lang="en-US" dirty="0" smtClean="0"/>
              <a:t>     public Animal() { … }</a:t>
            </a:r>
          </a:p>
          <a:p>
            <a:r>
              <a:rPr lang="en-US" dirty="0"/>
              <a:t> </a:t>
            </a:r>
            <a:r>
              <a:rPr lang="en-US" dirty="0" smtClean="0"/>
              <a:t>    public void move(</a:t>
            </a:r>
            <a:r>
              <a:rPr lang="en-US" dirty="0" err="1" smtClean="0"/>
              <a:t>int</a:t>
            </a:r>
            <a:r>
              <a:rPr lang="en-US" dirty="0" smtClean="0"/>
              <a:t>) { … } </a:t>
            </a:r>
            <a:endParaRPr lang="en-US" dirty="0"/>
          </a:p>
          <a:p>
            <a:r>
              <a:rPr lang="en-US" dirty="0" smtClean="0"/>
              <a:t>     public void eat() { … }</a:t>
            </a:r>
            <a:endParaRPr lang="en-US" dirty="0"/>
          </a:p>
          <a:p>
            <a:r>
              <a:rPr lang="en-US" dirty="0" smtClean="0"/>
              <a:t>     public void </a:t>
            </a:r>
            <a:r>
              <a:rPr lang="en-US" dirty="0" err="1" smtClean="0"/>
              <a:t>setName</a:t>
            </a:r>
            <a:r>
              <a:rPr lang="en-US" dirty="0" smtClean="0"/>
              <a:t>(String name) { … }</a:t>
            </a:r>
          </a:p>
          <a:p>
            <a:r>
              <a:rPr lang="en-US" dirty="0"/>
              <a:t> </a:t>
            </a:r>
            <a:r>
              <a:rPr lang="en-US" dirty="0" smtClean="0"/>
              <a:t>    public String </a:t>
            </a:r>
            <a:r>
              <a:rPr lang="en-US" dirty="0" err="1" smtClean="0"/>
              <a:t>getName</a:t>
            </a:r>
            <a:r>
              <a:rPr lang="en-US" dirty="0" smtClean="0"/>
              <a:t>() { … }</a:t>
            </a:r>
          </a:p>
          <a:p>
            <a:r>
              <a:rPr lang="en-US" dirty="0"/>
              <a:t>}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1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What do classes have in common?</a:t>
            </a:r>
          </a:p>
          <a:p>
            <a:r>
              <a:rPr lang="en-US" dirty="0" smtClean="0"/>
              <a:t>Abstract out those features</a:t>
            </a:r>
          </a:p>
          <a:p>
            <a:r>
              <a:rPr lang="en-US" dirty="0" smtClean="0"/>
              <a:t>Override or extend methods that don’t work</a:t>
            </a:r>
          </a:p>
          <a:p>
            <a:pPr lvl="1"/>
            <a:r>
              <a:rPr lang="en-US" dirty="0" smtClean="0"/>
              <a:t>Define only the changes in the sub-class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48200" y="1675686"/>
            <a:ext cx="4097468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r>
              <a:rPr lang="en-US" dirty="0" smtClean="0"/>
              <a:t>lass </a:t>
            </a:r>
            <a:r>
              <a:rPr lang="en-US" dirty="0" err="1" smtClean="0"/>
              <a:t>Anmial</a:t>
            </a:r>
            <a:r>
              <a:rPr lang="en-US" dirty="0" smtClean="0"/>
              <a:t> {</a:t>
            </a:r>
          </a:p>
          <a:p>
            <a:r>
              <a:rPr lang="en-US" dirty="0" smtClean="0"/>
              <a:t>     …     </a:t>
            </a:r>
          </a:p>
          <a:p>
            <a:endParaRPr lang="en-US" dirty="0"/>
          </a:p>
          <a:p>
            <a:r>
              <a:rPr lang="en-US" dirty="0" smtClean="0"/>
              <a:t>     public Animal() { … }</a:t>
            </a:r>
          </a:p>
          <a:p>
            <a:r>
              <a:rPr lang="en-US" dirty="0"/>
              <a:t> </a:t>
            </a:r>
            <a:r>
              <a:rPr lang="en-US" dirty="0" smtClean="0"/>
              <a:t>    public void move(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) { … } </a:t>
            </a:r>
            <a:endParaRPr lang="en-US" dirty="0"/>
          </a:p>
          <a:p>
            <a:r>
              <a:rPr lang="en-US" dirty="0" smtClean="0"/>
              <a:t>     public void eat() { … }</a:t>
            </a:r>
            <a:endParaRPr lang="en-US" dirty="0"/>
          </a:p>
          <a:p>
            <a:r>
              <a:rPr lang="en-US" dirty="0" smtClean="0"/>
              <a:t>     public void </a:t>
            </a:r>
            <a:r>
              <a:rPr lang="en-US" dirty="0" err="1" smtClean="0"/>
              <a:t>setName</a:t>
            </a:r>
            <a:r>
              <a:rPr lang="en-US" dirty="0" smtClean="0"/>
              <a:t>(String name) { … }</a:t>
            </a:r>
          </a:p>
          <a:p>
            <a:r>
              <a:rPr lang="en-US" dirty="0"/>
              <a:t> </a:t>
            </a:r>
            <a:r>
              <a:rPr lang="en-US" dirty="0" smtClean="0"/>
              <a:t>    public String </a:t>
            </a:r>
            <a:r>
              <a:rPr lang="en-US" dirty="0" err="1" smtClean="0"/>
              <a:t>getName</a:t>
            </a:r>
            <a:r>
              <a:rPr lang="en-US" dirty="0" smtClean="0"/>
              <a:t>() { … }</a:t>
            </a:r>
          </a:p>
          <a:p>
            <a:r>
              <a:rPr lang="en-US" dirty="0"/>
              <a:t>}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648200" y="4467819"/>
            <a:ext cx="316195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r>
              <a:rPr lang="en-US" dirty="0" smtClean="0"/>
              <a:t>lass Dog extends Animal  {</a:t>
            </a:r>
          </a:p>
          <a:p>
            <a:r>
              <a:rPr lang="en-US" dirty="0" smtClean="0"/>
              <a:t>     public void </a:t>
            </a:r>
            <a:r>
              <a:rPr lang="en-US" dirty="0" err="1" smtClean="0"/>
              <a:t>digHole</a:t>
            </a:r>
            <a:r>
              <a:rPr lang="en-US" dirty="0" smtClean="0"/>
              <a:t> () { … }</a:t>
            </a:r>
            <a:endParaRPr lang="en-US" dirty="0"/>
          </a:p>
          <a:p>
            <a:r>
              <a:rPr lang="en-US" dirty="0" smtClean="0"/>
              <a:t>}</a:t>
            </a:r>
          </a:p>
          <a:p>
            <a:endParaRPr lang="en-US" dirty="0"/>
          </a:p>
          <a:p>
            <a:r>
              <a:rPr lang="en-US" dirty="0"/>
              <a:t>c</a:t>
            </a:r>
            <a:r>
              <a:rPr lang="en-US" dirty="0" smtClean="0"/>
              <a:t>lass Bird extends Animal { </a:t>
            </a:r>
          </a:p>
          <a:p>
            <a:r>
              <a:rPr lang="en-US" dirty="0" smtClean="0"/>
              <a:t>     public void move 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) { … }  </a:t>
            </a:r>
            <a:endParaRPr lang="en-US" dirty="0"/>
          </a:p>
          <a:p>
            <a:r>
              <a:rPr lang="en-US" dirty="0" smtClean="0"/>
              <a:t>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459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Encapsulation?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95400" y="1981200"/>
            <a:ext cx="68580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public class Animal {</a:t>
            </a:r>
          </a:p>
          <a:p>
            <a:r>
              <a:rPr lang="en-US" dirty="0" smtClean="0"/>
              <a:t>         private </a:t>
            </a:r>
            <a:r>
              <a:rPr lang="en-US" dirty="0"/>
              <a:t>String name;</a:t>
            </a:r>
          </a:p>
          <a:p>
            <a:r>
              <a:rPr lang="en-US" dirty="0"/>
              <a:t> </a:t>
            </a:r>
            <a:r>
              <a:rPr lang="en-US" dirty="0" smtClean="0"/>
              <a:t>        private </a:t>
            </a:r>
            <a:r>
              <a:rPr lang="en-US" dirty="0"/>
              <a:t>double height;</a:t>
            </a:r>
          </a:p>
          <a:p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b="1" dirty="0"/>
              <a:t>weight;</a:t>
            </a:r>
            <a:endParaRPr lang="en-US" b="1" dirty="0" smtClean="0"/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dirty="0" smtClean="0"/>
              <a:t>        public </a:t>
            </a:r>
            <a:r>
              <a:rPr lang="en-US" dirty="0"/>
              <a:t>void </a:t>
            </a:r>
            <a:r>
              <a:rPr lang="en-US" dirty="0" err="1"/>
              <a:t>setWeight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newWeight</a:t>
            </a:r>
            <a:r>
              <a:rPr lang="en-US" dirty="0"/>
              <a:t>){ </a:t>
            </a:r>
          </a:p>
          <a:p>
            <a:r>
              <a:rPr lang="en-US" dirty="0" smtClean="0"/>
              <a:t>	if </a:t>
            </a:r>
            <a:r>
              <a:rPr lang="en-US" dirty="0"/>
              <a:t>(</a:t>
            </a:r>
            <a:r>
              <a:rPr lang="en-US" dirty="0" err="1"/>
              <a:t>newWeight</a:t>
            </a:r>
            <a:r>
              <a:rPr lang="en-US" dirty="0"/>
              <a:t> &gt; 0){</a:t>
            </a:r>
          </a:p>
          <a:p>
            <a:r>
              <a:rPr lang="en-US" dirty="0" smtClean="0"/>
              <a:t>	</a:t>
            </a:r>
            <a:r>
              <a:rPr lang="en-US" dirty="0"/>
              <a:t> </a:t>
            </a:r>
            <a:r>
              <a:rPr lang="en-US" dirty="0" smtClean="0"/>
              <a:t>        weight </a:t>
            </a:r>
            <a:r>
              <a:rPr lang="en-US" dirty="0"/>
              <a:t>= </a:t>
            </a:r>
            <a:r>
              <a:rPr lang="en-US" dirty="0" err="1"/>
              <a:t>newWeight</a:t>
            </a:r>
            <a:r>
              <a:rPr lang="en-US" dirty="0"/>
              <a:t>; </a:t>
            </a:r>
          </a:p>
          <a:p>
            <a:r>
              <a:rPr lang="en-US" dirty="0" smtClean="0"/>
              <a:t>	} </a:t>
            </a:r>
            <a:r>
              <a:rPr lang="en-US" dirty="0"/>
              <a:t>else {</a:t>
            </a:r>
          </a:p>
          <a:p>
            <a:r>
              <a:rPr lang="en-US" dirty="0" smtClean="0"/>
              <a:t>	</a:t>
            </a:r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dirty="0" err="1" smtClean="0"/>
              <a:t>System.</a:t>
            </a:r>
            <a:r>
              <a:rPr lang="en-US" i="1" dirty="0" err="1" smtClean="0"/>
              <a:t>out.println</a:t>
            </a:r>
            <a:r>
              <a:rPr lang="en-US" i="1" dirty="0"/>
              <a:t>("Weight must be bigger than 0");</a:t>
            </a:r>
          </a:p>
          <a:p>
            <a:r>
              <a:rPr lang="en-US" dirty="0" smtClean="0"/>
              <a:t>	}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smtClean="0"/>
              <a:t>        }</a:t>
            </a:r>
          </a:p>
          <a:p>
            <a:r>
              <a:rPr lang="en-US" dirty="0"/>
              <a:t>}</a:t>
            </a:r>
          </a:p>
        </p:txBody>
      </p:sp>
      <p:sp>
        <p:nvSpPr>
          <p:cNvPr id="6" name="Rounded Rectangular Callout 5"/>
          <p:cNvSpPr/>
          <p:nvPr/>
        </p:nvSpPr>
        <p:spPr>
          <a:xfrm>
            <a:off x="5867400" y="5179219"/>
            <a:ext cx="2590800" cy="990600"/>
          </a:xfrm>
          <a:prstGeom prst="wedgeRoundRectCallout">
            <a:avLst>
              <a:gd name="adj1" fmla="val 40765"/>
              <a:gd name="adj2" fmla="val 5850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Encapsulation protects the data.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834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Instance and Local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Fields (instance variables) are declared in the class</a:t>
            </a:r>
          </a:p>
          <a:p>
            <a:r>
              <a:rPr lang="en-US" dirty="0" smtClean="0"/>
              <a:t>Local variables are declared in a method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48200" y="1675686"/>
            <a:ext cx="357790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r>
              <a:rPr lang="en-US" dirty="0" smtClean="0"/>
              <a:t>lass </a:t>
            </a:r>
            <a:r>
              <a:rPr lang="en-US" dirty="0" err="1" smtClean="0"/>
              <a:t>Anmial</a:t>
            </a:r>
            <a:r>
              <a:rPr lang="en-US" dirty="0" smtClean="0"/>
              <a:t> {</a:t>
            </a:r>
          </a:p>
          <a:p>
            <a:r>
              <a:rPr lang="en-US" dirty="0" smtClean="0"/>
              <a:t>     private </a:t>
            </a:r>
            <a:r>
              <a:rPr lang="en-US" dirty="0" err="1" smtClean="0"/>
              <a:t>int</a:t>
            </a:r>
            <a:r>
              <a:rPr lang="en-US" dirty="0" smtClean="0"/>
              <a:t> weight;</a:t>
            </a:r>
          </a:p>
          <a:p>
            <a:r>
              <a:rPr lang="en-US" dirty="0"/>
              <a:t> </a:t>
            </a:r>
            <a:r>
              <a:rPr lang="en-US" dirty="0" smtClean="0"/>
              <a:t>    </a:t>
            </a:r>
            <a:endParaRPr lang="en-US" dirty="0"/>
          </a:p>
          <a:p>
            <a:r>
              <a:rPr lang="en-US" dirty="0" smtClean="0"/>
              <a:t>     public double </a:t>
            </a:r>
            <a:r>
              <a:rPr lang="en-US" dirty="0" err="1" smtClean="0"/>
              <a:t>getGrams</a:t>
            </a:r>
            <a:r>
              <a:rPr lang="en-US" dirty="0" smtClean="0"/>
              <a:t>() {</a:t>
            </a:r>
          </a:p>
          <a:p>
            <a:r>
              <a:rPr lang="en-US" dirty="0"/>
              <a:t> </a:t>
            </a:r>
            <a:r>
              <a:rPr lang="en-US" dirty="0" smtClean="0"/>
              <a:t>           double </a:t>
            </a:r>
            <a:r>
              <a:rPr lang="en-US" dirty="0" err="1" smtClean="0"/>
              <a:t>gramMult</a:t>
            </a:r>
            <a:r>
              <a:rPr lang="en-US" dirty="0" smtClean="0"/>
              <a:t> = 1000;</a:t>
            </a:r>
          </a:p>
          <a:p>
            <a:r>
              <a:rPr lang="en-US" dirty="0"/>
              <a:t> </a:t>
            </a:r>
            <a:r>
              <a:rPr lang="en-US" dirty="0" smtClean="0"/>
              <a:t>           return </a:t>
            </a:r>
            <a:r>
              <a:rPr lang="en-US" dirty="0" err="1" smtClean="0"/>
              <a:t>gramMult</a:t>
            </a:r>
            <a:r>
              <a:rPr lang="en-US" dirty="0" smtClean="0"/>
              <a:t>*weight;       </a:t>
            </a:r>
            <a:endParaRPr lang="en-US" dirty="0"/>
          </a:p>
          <a:p>
            <a:r>
              <a:rPr lang="en-US" dirty="0" smtClean="0"/>
              <a:t>     }</a:t>
            </a:r>
          </a:p>
          <a:p>
            <a:r>
              <a:rPr lang="en-US" dirty="0"/>
              <a:t>}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133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to User Inheritance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Is A? helps you decide if a class should extend another</a:t>
            </a:r>
          </a:p>
          <a:p>
            <a:pPr lvl="1"/>
            <a:r>
              <a:rPr lang="en-US" dirty="0" smtClean="0"/>
              <a:t>Is a dog an animal?</a:t>
            </a:r>
          </a:p>
          <a:p>
            <a:pPr lvl="1"/>
            <a:r>
              <a:rPr lang="en-US" dirty="0" smtClean="0"/>
              <a:t>Is a dog a cat?</a:t>
            </a:r>
          </a:p>
          <a:p>
            <a:r>
              <a:rPr lang="en-US" dirty="0" smtClean="0"/>
              <a:t>Has A? helps you decide if something is a field</a:t>
            </a:r>
          </a:p>
          <a:p>
            <a:pPr lvl="1"/>
            <a:r>
              <a:rPr lang="en-US" dirty="0" smtClean="0"/>
              <a:t>Dog has a height?</a:t>
            </a:r>
          </a:p>
          <a:p>
            <a:r>
              <a:rPr lang="en-US" dirty="0" smtClean="0"/>
              <a:t>When a subclass needs most of the methods in a superclass </a:t>
            </a:r>
          </a:p>
          <a:p>
            <a:pPr lvl="1"/>
            <a:r>
              <a:rPr lang="en-US" dirty="0" smtClean="0"/>
              <a:t>Don’t use inheritance just to reuse code if they don’t have a “Is A?” relationship.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78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4887</TotalTime>
  <Words>2096</Words>
  <Application>Microsoft Office PowerPoint</Application>
  <PresentationFormat>On-screen Show (4:3)</PresentationFormat>
  <Paragraphs>388</Paragraphs>
  <Slides>44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7" baseType="lpstr">
      <vt:lpstr>Arial</vt:lpstr>
      <vt:lpstr>Calibri</vt:lpstr>
      <vt:lpstr>Office Theme</vt:lpstr>
      <vt:lpstr>50.003: Elements of Software Construction</vt:lpstr>
      <vt:lpstr>Motivation</vt:lpstr>
      <vt:lpstr>Language and Tools</vt:lpstr>
      <vt:lpstr>Plan for the Week</vt:lpstr>
      <vt:lpstr>Class</vt:lpstr>
      <vt:lpstr>Inheritance</vt:lpstr>
      <vt:lpstr>What is Encapsulation?</vt:lpstr>
      <vt:lpstr>Instance and Local Variables</vt:lpstr>
      <vt:lpstr>When to User Inheritance</vt:lpstr>
      <vt:lpstr>What is Polymorphism?</vt:lpstr>
      <vt:lpstr>Quick Question</vt:lpstr>
      <vt:lpstr>What is an Abstract Class?</vt:lpstr>
      <vt:lpstr>What’s an Interface</vt:lpstr>
      <vt:lpstr>Cohort Exercise  1 (10 min)</vt:lpstr>
      <vt:lpstr>Design Patterns</vt:lpstr>
      <vt:lpstr>Factory Pattern</vt:lpstr>
      <vt:lpstr>Factory Pattern: Example</vt:lpstr>
      <vt:lpstr>Factory Design Pattern</vt:lpstr>
      <vt:lpstr>Cohort Exercise 2 (10 min)</vt:lpstr>
      <vt:lpstr>Abstract Factory Pattern</vt:lpstr>
      <vt:lpstr>PowerPoint Presentation</vt:lpstr>
      <vt:lpstr>Abstract Factory Pattern</vt:lpstr>
      <vt:lpstr>Strategy Design Pattern</vt:lpstr>
      <vt:lpstr>Strategy Design Pattern</vt:lpstr>
      <vt:lpstr>Strategy Design Pattern</vt:lpstr>
      <vt:lpstr>Strategy Design Pattern</vt:lpstr>
      <vt:lpstr>Strategy Design Pattern</vt:lpstr>
      <vt:lpstr>Strategy Design Pattern</vt:lpstr>
      <vt:lpstr>Strategy Design Pattern</vt:lpstr>
      <vt:lpstr>Strategy Design Patterns</vt:lpstr>
      <vt:lpstr>When to Use the Strategy Pattern</vt:lpstr>
      <vt:lpstr>Cohort Exercise 3 (15 min)</vt:lpstr>
      <vt:lpstr>Observer Design Pattern</vt:lpstr>
      <vt:lpstr>Observer Pattern: Example</vt:lpstr>
      <vt:lpstr>When to Use Observer Pattern</vt:lpstr>
      <vt:lpstr>Singleton Pattern</vt:lpstr>
      <vt:lpstr>Singleton Pattern</vt:lpstr>
      <vt:lpstr>Cohort Exercise 4 (10 min)</vt:lpstr>
      <vt:lpstr>Decorator Pattern</vt:lpstr>
      <vt:lpstr>Decorator Pattern: Example</vt:lpstr>
      <vt:lpstr>Decorator Design Pattern</vt:lpstr>
      <vt:lpstr>Cohort Exercise 5 (10 min)</vt:lpstr>
      <vt:lpstr>Cohort Exercise 6 (10 min)</vt:lpstr>
      <vt:lpstr>More Patterns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Construction</dc:title>
  <dc:creator>Subhajit Datta</dc:creator>
  <cp:lastModifiedBy>Zhe Xian Zhang</cp:lastModifiedBy>
  <cp:revision>189</cp:revision>
  <dcterms:created xsi:type="dcterms:W3CDTF">2006-08-16T00:00:00Z</dcterms:created>
  <dcterms:modified xsi:type="dcterms:W3CDTF">2016-02-23T04:33:51Z</dcterms:modified>
</cp:coreProperties>
</file>