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9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07" r:id="rId36"/>
    <p:sldId id="292" r:id="rId37"/>
    <p:sldId id="293" r:id="rId38"/>
    <p:sldId id="310" r:id="rId39"/>
    <p:sldId id="294" r:id="rId40"/>
    <p:sldId id="311" r:id="rId41"/>
    <p:sldId id="295" r:id="rId42"/>
    <p:sldId id="296" r:id="rId43"/>
    <p:sldId id="312" r:id="rId44"/>
    <p:sldId id="313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6" r:id="rId54"/>
    <p:sldId id="30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83CDD-43A4-4F15-86B1-CB8C47945F28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3A828-9B20-40E4-A913-2589DDEC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2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2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2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2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ger_factorization" TargetMode="External"/><Relationship Id="rId2" Type="http://schemas.openxmlformats.org/officeDocument/2006/relationships/hyperlink" Target="http://en.wikipedia.org/wiki/Trial_divis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</a:p>
          <a:p>
            <a:r>
              <a:rPr lang="en-US" dirty="0" smtClean="0"/>
              <a:t>Introduction to Concurrency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9687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Illusion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2192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previousMax</a:t>
            </a:r>
            <a:r>
              <a:rPr lang="en-US" i="1" dirty="0" smtClean="0"/>
              <a:t>;</a:t>
            </a:r>
            <a:endParaRPr lang="en-US" i="1" dirty="0"/>
          </a:p>
          <a:p>
            <a:endParaRPr lang="en-US" dirty="0"/>
          </a:p>
          <a:p>
            <a:r>
              <a:rPr lang="en-US" b="1" dirty="0"/>
              <a:t>0</a:t>
            </a:r>
            <a:r>
              <a:rPr lang="en-US" b="1" dirty="0" smtClean="0"/>
              <a:t>.</a:t>
            </a:r>
            <a:r>
              <a:rPr lang="en-US" dirty="0" smtClean="0"/>
              <a:t>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max (</a:t>
            </a:r>
            <a:r>
              <a:rPr lang="en-US" dirty="0" err="1"/>
              <a:t>int</a:t>
            </a:r>
            <a:r>
              <a:rPr lang="en-US" dirty="0"/>
              <a:t>[] list) {</a:t>
            </a:r>
          </a:p>
          <a:p>
            <a:r>
              <a:rPr lang="en-US" b="1" dirty="0"/>
              <a:t>1</a:t>
            </a:r>
            <a:r>
              <a:rPr lang="en-US" b="1" dirty="0" smtClean="0"/>
              <a:t>.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max = list[0]; </a:t>
            </a:r>
          </a:p>
          <a:p>
            <a:r>
              <a:rPr lang="nn-NO" b="1" dirty="0" smtClean="0"/>
              <a:t>2.</a:t>
            </a:r>
            <a:r>
              <a:rPr lang="nn-NO" dirty="0" smtClean="0"/>
              <a:t>     for </a:t>
            </a:r>
            <a:r>
              <a:rPr lang="nn-NO" dirty="0"/>
              <a:t>(int i = 1; </a:t>
            </a:r>
            <a:r>
              <a:rPr lang="nn-NO" b="1" dirty="0" smtClean="0"/>
              <a:t>3.</a:t>
            </a:r>
            <a:r>
              <a:rPr lang="nn-NO" dirty="0" smtClean="0"/>
              <a:t> i </a:t>
            </a:r>
            <a:r>
              <a:rPr lang="nn-NO" dirty="0"/>
              <a:t>&lt; list.length; </a:t>
            </a:r>
            <a:r>
              <a:rPr lang="nn-NO" b="1" dirty="0" smtClean="0"/>
              <a:t>4.</a:t>
            </a:r>
            <a:r>
              <a:rPr lang="nn-NO" dirty="0" smtClean="0"/>
              <a:t> i</a:t>
            </a:r>
            <a:r>
              <a:rPr lang="nn-NO" dirty="0"/>
              <a:t>++) {</a:t>
            </a:r>
          </a:p>
          <a:p>
            <a:r>
              <a:rPr lang="en-US" b="1" dirty="0"/>
              <a:t>5</a:t>
            </a:r>
            <a:r>
              <a:rPr lang="en-US" b="1" dirty="0" smtClean="0"/>
              <a:t>.</a:t>
            </a:r>
            <a:r>
              <a:rPr lang="en-US" dirty="0" smtClean="0"/>
              <a:t>          if </a:t>
            </a:r>
            <a:r>
              <a:rPr lang="en-US" dirty="0"/>
              <a:t>(max &lt; list[</a:t>
            </a:r>
            <a:r>
              <a:rPr lang="en-US" dirty="0" err="1"/>
              <a:t>i</a:t>
            </a:r>
            <a:r>
              <a:rPr lang="en-US" dirty="0"/>
              <a:t>]) {</a:t>
            </a:r>
          </a:p>
          <a:p>
            <a:r>
              <a:rPr lang="en-US" b="1" dirty="0"/>
              <a:t>6</a:t>
            </a:r>
            <a:r>
              <a:rPr lang="en-US" b="1" dirty="0" smtClean="0"/>
              <a:t>.</a:t>
            </a:r>
            <a:r>
              <a:rPr lang="en-US" dirty="0" smtClean="0"/>
              <a:t>               max </a:t>
            </a:r>
            <a:r>
              <a:rPr lang="en-US" dirty="0"/>
              <a:t>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b="1" dirty="0"/>
              <a:t>7</a:t>
            </a:r>
            <a:r>
              <a:rPr lang="en-US" b="1" dirty="0" smtClean="0"/>
              <a:t>.</a:t>
            </a:r>
            <a:r>
              <a:rPr lang="en-US" dirty="0" smtClean="0"/>
              <a:t>          }</a:t>
            </a:r>
            <a:endParaRPr lang="en-US" dirty="0"/>
          </a:p>
          <a:p>
            <a:r>
              <a:rPr lang="en-US" b="1" dirty="0"/>
              <a:t>8</a:t>
            </a:r>
            <a:r>
              <a:rPr lang="en-US" b="1" dirty="0" smtClean="0"/>
              <a:t>.</a:t>
            </a:r>
            <a:r>
              <a:rPr lang="en-US" dirty="0" smtClean="0"/>
              <a:t>     }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9</a:t>
            </a:r>
            <a:r>
              <a:rPr lang="en-US" b="1" dirty="0" smtClean="0"/>
              <a:t>.</a:t>
            </a:r>
            <a:r>
              <a:rPr lang="en-US" dirty="0" smtClean="0"/>
              <a:t>     </a:t>
            </a:r>
            <a:r>
              <a:rPr lang="en-US" dirty="0" err="1" smtClean="0"/>
              <a:t>previousMax</a:t>
            </a:r>
            <a:r>
              <a:rPr lang="en-US" dirty="0" smtClean="0"/>
              <a:t> </a:t>
            </a:r>
            <a:r>
              <a:rPr lang="en-US" dirty="0"/>
              <a:t>= max;</a:t>
            </a:r>
          </a:p>
          <a:p>
            <a:r>
              <a:rPr lang="en-US" b="1" dirty="0" smtClean="0"/>
              <a:t>10.</a:t>
            </a:r>
            <a:r>
              <a:rPr lang="en-US" dirty="0" smtClean="0"/>
              <a:t>   return </a:t>
            </a:r>
            <a:r>
              <a:rPr lang="en-US" dirty="0"/>
              <a:t>max;</a:t>
            </a:r>
          </a:p>
          <a:p>
            <a:r>
              <a:rPr lang="en-US" b="1" dirty="0" smtClean="0"/>
              <a:t>11.</a:t>
            </a:r>
            <a:r>
              <a:rPr lang="en-US" dirty="0" smtClean="0"/>
              <a:t> }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1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63054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829"/>
              </p:ext>
            </p:extLst>
          </p:nvPr>
        </p:nvGraphicFramePr>
        <p:xfrm>
          <a:off x="990600" y="1676400"/>
          <a:ext cx="2023899" cy="79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3827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45353"/>
              </p:ext>
            </p:extLst>
          </p:nvPr>
        </p:nvGraphicFramePr>
        <p:xfrm>
          <a:off x="990600" y="1676400"/>
          <a:ext cx="2209800" cy="79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4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832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60320"/>
              </p:ext>
            </p:extLst>
          </p:nvPr>
        </p:nvGraphicFramePr>
        <p:xfrm>
          <a:off x="990600" y="1676400"/>
          <a:ext cx="2209800" cy="118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6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37016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7349"/>
              </p:ext>
            </p:extLst>
          </p:nvPr>
        </p:nvGraphicFramePr>
        <p:xfrm>
          <a:off x="990600" y="1676400"/>
          <a:ext cx="2209800" cy="158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99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6075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76223"/>
              </p:ext>
            </p:extLst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2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14480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44836"/>
              </p:ext>
            </p:extLst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53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06606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29311"/>
              </p:ext>
            </p:extLst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7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58062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57690"/>
              </p:ext>
            </p:extLst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6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00611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93343"/>
              </p:ext>
            </p:extLst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17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Week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Class:</a:t>
            </a:r>
          </a:p>
          <a:p>
            <a:pPr lvl="1"/>
            <a:r>
              <a:rPr lang="en-US" dirty="0" smtClean="0"/>
              <a:t>What are sequential programs semantically? The model we use to understand sequential programs is not precise for concurrent programs.</a:t>
            </a:r>
          </a:p>
          <a:p>
            <a:r>
              <a:rPr lang="en-US" dirty="0" smtClean="0"/>
              <a:t>Second Class:</a:t>
            </a:r>
          </a:p>
          <a:p>
            <a:pPr lvl="1"/>
            <a:r>
              <a:rPr lang="en-US" dirty="0" smtClean="0"/>
              <a:t>Why do we want concurrent programs?</a:t>
            </a:r>
          </a:p>
          <a:p>
            <a:pPr lvl="1"/>
            <a:r>
              <a:rPr lang="en-US" dirty="0" smtClean="0"/>
              <a:t>Concurrent processes communicating through messaging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3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21621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02425"/>
              </p:ext>
            </p:extLst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2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96768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58746"/>
              </p:ext>
            </p:extLst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50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Execution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= …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= list[0] 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&gt;=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&gt;=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ax &lt;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= list[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revious=max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max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70106"/>
              </p:ext>
            </p:extLst>
          </p:nvPr>
        </p:nvGraphicFramePr>
        <p:xfrm>
          <a:off x="990600" y="1676400"/>
          <a:ext cx="2023899" cy="39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14400" y="129540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60367"/>
              </p:ext>
            </p:extLst>
          </p:nvPr>
        </p:nvGraphicFramePr>
        <p:xfrm>
          <a:off x="990600" y="1676400"/>
          <a:ext cx="2209800" cy="198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previousMax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5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Trace</a:t>
            </a:r>
            <a:endParaRPr lang="en-US" dirty="0"/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input = [2,4]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2860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052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7244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9436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1628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162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9436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7244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052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2860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66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066800" y="4343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56" idx="1"/>
          </p:cNvCxnSpPr>
          <p:nvPr/>
        </p:nvCxnSpPr>
        <p:spPr>
          <a:xfrm>
            <a:off x="17526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6" idx="3"/>
            <a:endCxn id="58" idx="1"/>
          </p:cNvCxnSpPr>
          <p:nvPr/>
        </p:nvCxnSpPr>
        <p:spPr>
          <a:xfrm>
            <a:off x="29718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8" idx="3"/>
            <a:endCxn id="60" idx="1"/>
          </p:cNvCxnSpPr>
          <p:nvPr/>
        </p:nvCxnSpPr>
        <p:spPr>
          <a:xfrm>
            <a:off x="41910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0" idx="3"/>
            <a:endCxn id="61" idx="1"/>
          </p:cNvCxnSpPr>
          <p:nvPr/>
        </p:nvCxnSpPr>
        <p:spPr>
          <a:xfrm>
            <a:off x="54102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1" idx="3"/>
            <a:endCxn id="62" idx="1"/>
          </p:cNvCxnSpPr>
          <p:nvPr/>
        </p:nvCxnSpPr>
        <p:spPr>
          <a:xfrm>
            <a:off x="66294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2" idx="2"/>
            <a:endCxn id="63" idx="0"/>
          </p:cNvCxnSpPr>
          <p:nvPr/>
        </p:nvCxnSpPr>
        <p:spPr>
          <a:xfrm>
            <a:off x="75057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1"/>
            <a:endCxn id="64" idx="3"/>
          </p:cNvCxnSpPr>
          <p:nvPr/>
        </p:nvCxnSpPr>
        <p:spPr>
          <a:xfrm flipH="1">
            <a:off x="66294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1"/>
            <a:endCxn id="65" idx="3"/>
          </p:cNvCxnSpPr>
          <p:nvPr/>
        </p:nvCxnSpPr>
        <p:spPr>
          <a:xfrm flipH="1">
            <a:off x="54102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1"/>
            <a:endCxn id="66" idx="3"/>
          </p:cNvCxnSpPr>
          <p:nvPr/>
        </p:nvCxnSpPr>
        <p:spPr>
          <a:xfrm flipH="1">
            <a:off x="41910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1"/>
            <a:endCxn id="69" idx="3"/>
          </p:cNvCxnSpPr>
          <p:nvPr/>
        </p:nvCxnSpPr>
        <p:spPr>
          <a:xfrm flipH="1">
            <a:off x="29718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1"/>
            <a:endCxn id="70" idx="3"/>
          </p:cNvCxnSpPr>
          <p:nvPr/>
        </p:nvCxnSpPr>
        <p:spPr>
          <a:xfrm flipH="1">
            <a:off x="17526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71" idx="0"/>
          </p:cNvCxnSpPr>
          <p:nvPr/>
        </p:nvCxnSpPr>
        <p:spPr>
          <a:xfrm>
            <a:off x="1409700" y="3810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3"/>
          </p:cNvCxnSpPr>
          <p:nvPr/>
        </p:nvCxnSpPr>
        <p:spPr>
          <a:xfrm>
            <a:off x="1752600" y="457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0" y="4343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66800" y="5486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752600" y="5638800"/>
            <a:ext cx="512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a configuration of the program with control at line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Trace</a:t>
            </a:r>
            <a:endParaRPr lang="en-US" dirty="0"/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input = [4,2]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2860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052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7244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9436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162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9436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7244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052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2860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66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066800" y="4343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56" idx="1"/>
          </p:cNvCxnSpPr>
          <p:nvPr/>
        </p:nvCxnSpPr>
        <p:spPr>
          <a:xfrm>
            <a:off x="17526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6" idx="3"/>
            <a:endCxn id="58" idx="1"/>
          </p:cNvCxnSpPr>
          <p:nvPr/>
        </p:nvCxnSpPr>
        <p:spPr>
          <a:xfrm>
            <a:off x="29718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8" idx="3"/>
            <a:endCxn id="60" idx="1"/>
          </p:cNvCxnSpPr>
          <p:nvPr/>
        </p:nvCxnSpPr>
        <p:spPr>
          <a:xfrm>
            <a:off x="41910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0" idx="3"/>
            <a:endCxn id="61" idx="1"/>
          </p:cNvCxnSpPr>
          <p:nvPr/>
        </p:nvCxnSpPr>
        <p:spPr>
          <a:xfrm>
            <a:off x="54102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1" idx="3"/>
            <a:endCxn id="63" idx="0"/>
          </p:cNvCxnSpPr>
          <p:nvPr/>
        </p:nvCxnSpPr>
        <p:spPr>
          <a:xfrm>
            <a:off x="6629400" y="25908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1"/>
            <a:endCxn id="64" idx="3"/>
          </p:cNvCxnSpPr>
          <p:nvPr/>
        </p:nvCxnSpPr>
        <p:spPr>
          <a:xfrm flipH="1">
            <a:off x="66294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1"/>
            <a:endCxn id="65" idx="3"/>
          </p:cNvCxnSpPr>
          <p:nvPr/>
        </p:nvCxnSpPr>
        <p:spPr>
          <a:xfrm flipH="1">
            <a:off x="54102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1"/>
            <a:endCxn id="66" idx="3"/>
          </p:cNvCxnSpPr>
          <p:nvPr/>
        </p:nvCxnSpPr>
        <p:spPr>
          <a:xfrm flipH="1">
            <a:off x="41910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1"/>
            <a:endCxn id="69" idx="3"/>
          </p:cNvCxnSpPr>
          <p:nvPr/>
        </p:nvCxnSpPr>
        <p:spPr>
          <a:xfrm flipH="1">
            <a:off x="29718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1"/>
            <a:endCxn id="70" idx="3"/>
          </p:cNvCxnSpPr>
          <p:nvPr/>
        </p:nvCxnSpPr>
        <p:spPr>
          <a:xfrm flipH="1">
            <a:off x="17526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71" idx="0"/>
          </p:cNvCxnSpPr>
          <p:nvPr/>
        </p:nvCxnSpPr>
        <p:spPr>
          <a:xfrm>
            <a:off x="1409700" y="3810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3"/>
          </p:cNvCxnSpPr>
          <p:nvPr/>
        </p:nvCxnSpPr>
        <p:spPr>
          <a:xfrm>
            <a:off x="1752600" y="457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0" y="4343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66800" y="5486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752600" y="5638800"/>
            <a:ext cx="512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a configuration of the program with control at line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27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Programming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deterministic: with one input, there is </a:t>
            </a:r>
            <a:r>
              <a:rPr lang="en-US" dirty="0"/>
              <a:t>one</a:t>
            </a:r>
            <a:r>
              <a:rPr lang="en-US" dirty="0" smtClean="0"/>
              <a:t> deterministic path through control flow graph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6400" y="2590800"/>
            <a:ext cx="797013" cy="3276600"/>
            <a:chOff x="1676400" y="2819400"/>
            <a:chExt cx="797013" cy="3276600"/>
          </a:xfrm>
        </p:grpSpPr>
        <p:cxnSp>
          <p:nvCxnSpPr>
            <p:cNvPr id="4" name="Straight Arrow Connector 3"/>
            <p:cNvCxnSpPr>
              <a:stCxn id="6" idx="4"/>
              <a:endCxn id="8" idx="0"/>
            </p:cNvCxnSpPr>
            <p:nvPr/>
          </p:nvCxnSpPr>
          <p:spPr>
            <a:xfrm>
              <a:off x="20574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8288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28800" y="3886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828800" y="4572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Arrow Connector 9"/>
            <p:cNvCxnSpPr>
              <a:stCxn id="8" idx="4"/>
              <a:endCxn id="9" idx="0"/>
            </p:cNvCxnSpPr>
            <p:nvPr/>
          </p:nvCxnSpPr>
          <p:spPr>
            <a:xfrm>
              <a:off x="2057400" y="4343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28800" y="5334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4"/>
              <a:endCxn id="11" idx="0"/>
            </p:cNvCxnSpPr>
            <p:nvPr/>
          </p:nvCxnSpPr>
          <p:spPr>
            <a:xfrm>
              <a:off x="2057400" y="5029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76400" y="281940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input1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1" idx="4"/>
            </p:cNvCxnSpPr>
            <p:nvPr/>
          </p:nvCxnSpPr>
          <p:spPr>
            <a:xfrm>
              <a:off x="2057400" y="5791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819400" y="2590800"/>
            <a:ext cx="797013" cy="3276600"/>
            <a:chOff x="1676400" y="2819400"/>
            <a:chExt cx="797013" cy="3276600"/>
          </a:xfrm>
        </p:grpSpPr>
        <p:cxnSp>
          <p:nvCxnSpPr>
            <p:cNvPr id="19" name="Straight Arrow Connector 18"/>
            <p:cNvCxnSpPr>
              <a:stCxn id="20" idx="4"/>
              <a:endCxn id="21" idx="0"/>
            </p:cNvCxnSpPr>
            <p:nvPr/>
          </p:nvCxnSpPr>
          <p:spPr>
            <a:xfrm>
              <a:off x="20574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8288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3886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828800" y="4572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3" name="Straight Arrow Connector 22"/>
            <p:cNvCxnSpPr>
              <a:stCxn id="21" idx="4"/>
              <a:endCxn id="22" idx="0"/>
            </p:cNvCxnSpPr>
            <p:nvPr/>
          </p:nvCxnSpPr>
          <p:spPr>
            <a:xfrm>
              <a:off x="2057400" y="4343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828800" y="5334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2" idx="4"/>
              <a:endCxn id="24" idx="0"/>
            </p:cNvCxnSpPr>
            <p:nvPr/>
          </p:nvCxnSpPr>
          <p:spPr>
            <a:xfrm>
              <a:off x="2057400" y="5029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76400" y="281940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input2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4" idx="4"/>
            </p:cNvCxnSpPr>
            <p:nvPr/>
          </p:nvCxnSpPr>
          <p:spPr>
            <a:xfrm>
              <a:off x="2057400" y="5791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62400" y="2590800"/>
            <a:ext cx="797013" cy="3276600"/>
            <a:chOff x="1676400" y="2819400"/>
            <a:chExt cx="797013" cy="3276600"/>
          </a:xfrm>
        </p:grpSpPr>
        <p:cxnSp>
          <p:nvCxnSpPr>
            <p:cNvPr id="29" name="Straight Arrow Connector 28"/>
            <p:cNvCxnSpPr>
              <a:stCxn id="30" idx="4"/>
              <a:endCxn id="31" idx="0"/>
            </p:cNvCxnSpPr>
            <p:nvPr/>
          </p:nvCxnSpPr>
          <p:spPr>
            <a:xfrm>
              <a:off x="20574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8288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828800" y="3886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828800" y="4572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3" name="Straight Arrow Connector 32"/>
            <p:cNvCxnSpPr>
              <a:stCxn id="31" idx="4"/>
              <a:endCxn id="32" idx="0"/>
            </p:cNvCxnSpPr>
            <p:nvPr/>
          </p:nvCxnSpPr>
          <p:spPr>
            <a:xfrm>
              <a:off x="2057400" y="4343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828800" y="5334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32" idx="4"/>
              <a:endCxn id="34" idx="0"/>
            </p:cNvCxnSpPr>
            <p:nvPr/>
          </p:nvCxnSpPr>
          <p:spPr>
            <a:xfrm>
              <a:off x="2057400" y="5029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676400" y="281940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input3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4" idx="4"/>
            </p:cNvCxnSpPr>
            <p:nvPr/>
          </p:nvCxnSpPr>
          <p:spPr>
            <a:xfrm>
              <a:off x="2057400" y="5791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146587" y="2590800"/>
            <a:ext cx="797013" cy="3276600"/>
            <a:chOff x="1676400" y="2819400"/>
            <a:chExt cx="797013" cy="3276600"/>
          </a:xfrm>
        </p:grpSpPr>
        <p:cxnSp>
          <p:nvCxnSpPr>
            <p:cNvPr id="39" name="Straight Arrow Connector 38"/>
            <p:cNvCxnSpPr>
              <a:stCxn id="40" idx="4"/>
              <a:endCxn id="41" idx="0"/>
            </p:cNvCxnSpPr>
            <p:nvPr/>
          </p:nvCxnSpPr>
          <p:spPr>
            <a:xfrm>
              <a:off x="20574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288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3886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828800" y="4572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3" name="Straight Arrow Connector 42"/>
            <p:cNvCxnSpPr>
              <a:stCxn id="41" idx="4"/>
              <a:endCxn id="42" idx="0"/>
            </p:cNvCxnSpPr>
            <p:nvPr/>
          </p:nvCxnSpPr>
          <p:spPr>
            <a:xfrm>
              <a:off x="2057400" y="4343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28800" y="5334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5" name="Straight Arrow Connector 44"/>
            <p:cNvCxnSpPr>
              <a:stCxn id="42" idx="4"/>
              <a:endCxn id="44" idx="0"/>
            </p:cNvCxnSpPr>
            <p:nvPr/>
          </p:nvCxnSpPr>
          <p:spPr>
            <a:xfrm>
              <a:off x="2057400" y="5029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76400" y="281940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input4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44" idx="4"/>
            </p:cNvCxnSpPr>
            <p:nvPr/>
          </p:nvCxnSpPr>
          <p:spPr>
            <a:xfrm>
              <a:off x="2057400" y="5791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137187" y="2590800"/>
            <a:ext cx="797013" cy="3276600"/>
            <a:chOff x="1676400" y="2819400"/>
            <a:chExt cx="797013" cy="3276600"/>
          </a:xfrm>
        </p:grpSpPr>
        <p:cxnSp>
          <p:nvCxnSpPr>
            <p:cNvPr id="49" name="Straight Arrow Connector 48"/>
            <p:cNvCxnSpPr>
              <a:stCxn id="50" idx="4"/>
              <a:endCxn id="51" idx="0"/>
            </p:cNvCxnSpPr>
            <p:nvPr/>
          </p:nvCxnSpPr>
          <p:spPr>
            <a:xfrm>
              <a:off x="20574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18288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28800" y="3886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1828800" y="4572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3" name="Straight Arrow Connector 52"/>
            <p:cNvCxnSpPr>
              <a:stCxn id="51" idx="4"/>
              <a:endCxn id="52" idx="0"/>
            </p:cNvCxnSpPr>
            <p:nvPr/>
          </p:nvCxnSpPr>
          <p:spPr>
            <a:xfrm>
              <a:off x="2057400" y="4343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828800" y="5334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52" idx="4"/>
              <a:endCxn id="54" idx="0"/>
            </p:cNvCxnSpPr>
            <p:nvPr/>
          </p:nvCxnSpPr>
          <p:spPr>
            <a:xfrm>
              <a:off x="2057400" y="5029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76400" y="281940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input5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stCxn id="54" idx="4"/>
            </p:cNvCxnSpPr>
            <p:nvPr/>
          </p:nvCxnSpPr>
          <p:spPr>
            <a:xfrm>
              <a:off x="2057400" y="5791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391400" y="2971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66655" y="6107668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is to find the ‘right’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36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2 </a:t>
            </a:r>
            <a:r>
              <a:rPr lang="en-US" dirty="0" smtClean="0"/>
              <a:t>(10 </a:t>
            </a:r>
            <a:r>
              <a:rPr lang="en-US" dirty="0" smtClean="0"/>
              <a:t>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 the control flow graph of the program you develop in Cohort Exercise 1. </a:t>
            </a:r>
          </a:p>
        </p:txBody>
      </p:sp>
    </p:spTree>
    <p:extLst>
      <p:ext uri="{BB962C8B-B14F-4D97-AF65-F5344CB8AC3E}">
        <p14:creationId xmlns:p14="http://schemas.microsoft.com/office/powerpoint/2010/main" val="1224550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is Messy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1371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2514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9083" y="3657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881674" y="1943100"/>
            <a:ext cx="59909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881674" y="3104048"/>
            <a:ext cx="59909" cy="477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59128" y="4937747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Machine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868273" y="4286250"/>
            <a:ext cx="86710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6200" y="2438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atomic steps? For example, how many steps are “</a:t>
            </a:r>
            <a:r>
              <a:rPr lang="en-US" dirty="0" err="1" smtClean="0"/>
              <a:t>i</a:t>
            </a:r>
            <a:r>
              <a:rPr lang="en-US" dirty="0" smtClean="0"/>
              <a:t>++”?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34290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order of execution? Given “</a:t>
            </a:r>
            <a:r>
              <a:rPr lang="en-US" dirty="0" err="1" smtClean="0"/>
              <a:t>i</a:t>
            </a:r>
            <a:r>
              <a:rPr lang="en-US" dirty="0" smtClean="0"/>
              <a:t>++; j++; </a:t>
            </a:r>
            <a:r>
              <a:rPr lang="en-US" dirty="0" err="1" smtClean="0"/>
              <a:t>i</a:t>
            </a:r>
            <a:r>
              <a:rPr lang="en-US" dirty="0" smtClean="0"/>
              <a:t>++”, can we switch the last two statements?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4701" y="4867399"/>
            <a:ext cx="409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are the variable values stored? Cache, heap memory, stack memory.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89212" y="5846802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these details didn’t matter until concurrency is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32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Concurrency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4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Concurrency: 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resource utilization </a:t>
            </a:r>
          </a:p>
          <a:p>
            <a:pPr lvl="1"/>
            <a:r>
              <a:rPr lang="en-US" dirty="0" smtClean="0"/>
              <a:t>With k processors, ideally we can be k times faster, </a:t>
            </a:r>
            <a:r>
              <a:rPr lang="en-US" sz="900" dirty="0" smtClean="0"/>
              <a:t>if the task can be broken into k independent pieces and if we ignore the cost of task decomposition and communication between the processors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351686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351686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0135" y="351686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3511649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4278868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4202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516868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7494" y="5715000"/>
            <a:ext cx="70597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can factorize the semi-prime faster with multiple computers or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3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Sequential programs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6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Concurrency: 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resource utilization </a:t>
            </a:r>
          </a:p>
          <a:p>
            <a:pPr lvl="1"/>
            <a:r>
              <a:rPr lang="en-US" dirty="0" smtClean="0"/>
              <a:t>With k processors, ideally we can be k times faster, </a:t>
            </a:r>
            <a:r>
              <a:rPr lang="en-US" sz="900" dirty="0" smtClean="0"/>
              <a:t>if the task can be broken into k independent pieces and if we ignore the cost of task decomposition and communication between the processors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we get better performance with 1 processor only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2865" y="300197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2865" y="345917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3004066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344874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4068778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399257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05015" y="3470846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5391" y="2971800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5334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 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579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3800" y="5334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 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4000" y="579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3000" y="6488668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64124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5726668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9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Concurrency: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complex design, implement, testing, verification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900" dirty="0" smtClean="0"/>
              <a:t>public </a:t>
            </a:r>
            <a:r>
              <a:rPr lang="en-US" sz="1900" dirty="0"/>
              <a:t>class Holder {</a:t>
            </a:r>
            <a:br>
              <a:rPr lang="en-US" sz="1900" dirty="0"/>
            </a:br>
            <a:r>
              <a:rPr lang="en-US" sz="1900" dirty="0"/>
              <a:t>  </a:t>
            </a:r>
            <a:r>
              <a:rPr lang="en-US" sz="1900" dirty="0" smtClean="0"/>
              <a:t>	      private </a:t>
            </a:r>
            <a:r>
              <a:rPr lang="en-US" sz="1900" dirty="0" err="1"/>
              <a:t>int</a:t>
            </a:r>
            <a:r>
              <a:rPr lang="en-US" sz="1900" dirty="0"/>
              <a:t> n;</a:t>
            </a:r>
            <a:br>
              <a:rPr lang="en-US" sz="1900" dirty="0"/>
            </a:br>
            <a:r>
              <a:rPr lang="en-US" sz="1900" dirty="0"/>
              <a:t>  </a:t>
            </a:r>
            <a:r>
              <a:rPr lang="en-US" sz="1900" dirty="0" smtClean="0"/>
              <a:t>	      public </a:t>
            </a:r>
            <a:r>
              <a:rPr lang="en-US" sz="1900" dirty="0"/>
              <a:t>Holder(</a:t>
            </a:r>
            <a:r>
              <a:rPr lang="en-US" sz="1900" dirty="0" err="1"/>
              <a:t>int</a:t>
            </a:r>
            <a:r>
              <a:rPr lang="en-US" sz="1900" dirty="0"/>
              <a:t> n) { </a:t>
            </a:r>
            <a:r>
              <a:rPr lang="en-US" sz="1900" dirty="0" err="1"/>
              <a:t>this.n</a:t>
            </a:r>
            <a:r>
              <a:rPr lang="en-US" sz="1900" dirty="0"/>
              <a:t> = n; }</a:t>
            </a:r>
            <a:br>
              <a:rPr lang="en-US" sz="1900" dirty="0"/>
            </a:br>
            <a:r>
              <a:rPr lang="en-US" sz="1900" dirty="0"/>
              <a:t>  	</a:t>
            </a:r>
            <a:r>
              <a:rPr lang="en-US" sz="1900" dirty="0" smtClean="0"/>
              <a:t>      public </a:t>
            </a:r>
            <a:r>
              <a:rPr lang="en-US" sz="1900" dirty="0"/>
              <a:t>void </a:t>
            </a:r>
            <a:r>
              <a:rPr lang="en-US" sz="1900" dirty="0" err="1"/>
              <a:t>assertSanity</a:t>
            </a:r>
            <a:r>
              <a:rPr lang="en-US" sz="1900" dirty="0"/>
              <a:t>() {</a:t>
            </a:r>
            <a:br>
              <a:rPr lang="en-US" sz="1900" dirty="0"/>
            </a:br>
            <a:r>
              <a:rPr lang="en-US" sz="1900" dirty="0"/>
              <a:t>    </a:t>
            </a:r>
            <a:r>
              <a:rPr lang="en-US" sz="1900" dirty="0" smtClean="0"/>
              <a:t>	</a:t>
            </a:r>
            <a:r>
              <a:rPr lang="en-US" sz="1900" dirty="0"/>
              <a:t> </a:t>
            </a:r>
            <a:r>
              <a:rPr lang="en-US" sz="1900" dirty="0" smtClean="0"/>
              <a:t>            if </a:t>
            </a:r>
            <a:r>
              <a:rPr lang="en-US" sz="1900" dirty="0"/>
              <a:t>(n != n)</a:t>
            </a:r>
            <a:br>
              <a:rPr lang="en-US" sz="1900" dirty="0"/>
            </a:br>
            <a:r>
              <a:rPr lang="en-US" sz="1900" dirty="0"/>
              <a:t>      </a:t>
            </a:r>
            <a:r>
              <a:rPr lang="en-US" sz="1900" dirty="0" smtClean="0"/>
              <a:t>	</a:t>
            </a:r>
            <a:r>
              <a:rPr lang="en-US" sz="1900" dirty="0"/>
              <a:t> </a:t>
            </a:r>
            <a:r>
              <a:rPr lang="en-US" sz="1900" dirty="0" smtClean="0"/>
              <a:t>                  throw </a:t>
            </a:r>
            <a:r>
              <a:rPr lang="en-US" sz="1900" dirty="0"/>
              <a:t>new </a:t>
            </a:r>
            <a:r>
              <a:rPr lang="en-US" sz="1900" dirty="0" err="1"/>
              <a:t>AssertionError</a:t>
            </a:r>
            <a:r>
              <a:rPr lang="en-US" sz="1900" dirty="0"/>
              <a:t>("This statement is false.");</a:t>
            </a:r>
            <a:br>
              <a:rPr lang="en-US" sz="1900" dirty="0"/>
            </a:br>
            <a:r>
              <a:rPr lang="en-US" sz="1900" dirty="0"/>
              <a:t>  </a:t>
            </a:r>
            <a:r>
              <a:rPr lang="en-US" sz="1900" dirty="0" smtClean="0"/>
              <a:t>                     }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 smtClean="0"/>
              <a:t>                 }</a:t>
            </a:r>
          </a:p>
          <a:p>
            <a:r>
              <a:rPr lang="en-US" dirty="0"/>
              <a:t>Overhead in task decomposition, communication, context switch </a:t>
            </a:r>
            <a:endParaRPr lang="en-US" dirty="0" smtClean="0"/>
          </a:p>
          <a:p>
            <a:r>
              <a:rPr lang="en-US" dirty="0" smtClean="0"/>
              <a:t>Increased resource consumption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514600"/>
            <a:ext cx="36800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Will the exception occur?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3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process has its own memory and processes communicate through messaging.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00618" y="1935114"/>
            <a:ext cx="6172200" cy="2667000"/>
            <a:chOff x="1295400" y="2133600"/>
            <a:chExt cx="6934200" cy="3505200"/>
          </a:xfrm>
        </p:grpSpPr>
        <p:sp>
          <p:nvSpPr>
            <p:cNvPr id="20" name="Rounded Rectangle 19"/>
            <p:cNvSpPr/>
            <p:nvPr/>
          </p:nvSpPr>
          <p:spPr>
            <a:xfrm>
              <a:off x="1295400" y="2133600"/>
              <a:ext cx="1600200" cy="1752600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47800" y="22860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1" y="3200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799" y="22860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3200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6999" y="22860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0" y="3200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8700" y="23853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0200" y="34406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1" y="4724400"/>
              <a:ext cx="6324597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00400" y="2133600"/>
              <a:ext cx="1600200" cy="1752600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24600" y="2133600"/>
              <a:ext cx="1600200" cy="1752600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057400" y="3886200"/>
              <a:ext cx="1143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3962400" y="3886200"/>
              <a:ext cx="1143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7086600" y="3886200"/>
              <a:ext cx="1143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42764" y="4120634"/>
              <a:ext cx="108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18564" y="4126468"/>
              <a:ext cx="108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564" y="4114800"/>
              <a:ext cx="108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messages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674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Multi-core Processors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thread has its cache and threads communicate through a shared memory.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20078" y="1638300"/>
            <a:ext cx="5562600" cy="2400300"/>
            <a:chOff x="1295400" y="1905000"/>
            <a:chExt cx="6629400" cy="3276600"/>
          </a:xfrm>
        </p:grpSpPr>
        <p:sp>
          <p:nvSpPr>
            <p:cNvPr id="20" name="Rounded Rectangle 19"/>
            <p:cNvSpPr/>
            <p:nvPr/>
          </p:nvSpPr>
          <p:spPr>
            <a:xfrm>
              <a:off x="1295400" y="1905000"/>
              <a:ext cx="1600200" cy="1752600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47800" y="2057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1" y="29718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2799" y="2057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29718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6999" y="20574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0" y="2971800"/>
              <a:ext cx="1295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8700" y="21567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0200" y="32120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00400" y="1905000"/>
              <a:ext cx="1600200" cy="1752600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24600" y="1905000"/>
              <a:ext cx="1600200" cy="1752600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4495800"/>
              <a:ext cx="6324597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2057400" y="3657600"/>
              <a:ext cx="1143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3962400" y="3657600"/>
              <a:ext cx="1143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7086600" y="3657600"/>
              <a:ext cx="114300" cy="838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920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Multi-core Computer: More Like This</a:t>
            </a:r>
            <a:endParaRPr lang="en-US" dirty="0"/>
          </a:p>
        </p:txBody>
      </p:sp>
      <p:pic>
        <p:nvPicPr>
          <p:cNvPr id="2052" name="Picture 4" descr="http://www.freepatentsonline.com/6826654-0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05000"/>
            <a:ext cx="7296614" cy="49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3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2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/>
              <a:t>process </a:t>
            </a:r>
            <a:r>
              <a:rPr lang="en-US" dirty="0"/>
              <a:t>is an instance of a running program that is isolated from other processes on the same machine (particularly for resources like memory)</a:t>
            </a:r>
          </a:p>
          <a:p>
            <a:r>
              <a:rPr lang="en-US" dirty="0"/>
              <a:t>Tries to make the program feel like it has the whole machine to itself – like a </a:t>
            </a:r>
            <a:r>
              <a:rPr lang="en-US" b="1" dirty="0"/>
              <a:t>fresh computer </a:t>
            </a:r>
            <a:r>
              <a:rPr lang="en-US" dirty="0"/>
              <a:t>has been created, with fresh memory</a:t>
            </a:r>
          </a:p>
          <a:p>
            <a:r>
              <a:rPr lang="en-US" dirty="0"/>
              <a:t>By default, processes have no shared memory (needs special effort)</a:t>
            </a:r>
          </a:p>
          <a:p>
            <a:r>
              <a:rPr lang="en-US" dirty="0"/>
              <a:t>Automatically ready for message passing (standard input &amp; output streams)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28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Interprocess 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sockets</a:t>
            </a:r>
          </a:p>
          <a:p>
            <a:r>
              <a:rPr lang="en-US" dirty="0" smtClean="0"/>
              <a:t>Using input and out streams</a:t>
            </a:r>
          </a:p>
          <a:p>
            <a:r>
              <a:rPr lang="en-US" dirty="0" smtClean="0"/>
              <a:t>Using RMI or CORBA</a:t>
            </a:r>
          </a:p>
          <a:p>
            <a:pPr lvl="1"/>
            <a:r>
              <a:rPr lang="en-US" dirty="0" smtClean="0"/>
              <a:t>RMI: remote method invocation</a:t>
            </a:r>
          </a:p>
          <a:p>
            <a:pPr lvl="1"/>
            <a:r>
              <a:rPr lang="en-US" dirty="0" smtClean="0"/>
              <a:t>CORBA: common object request broker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029200"/>
            <a:ext cx="7620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will not talk about or use RMI or CORBA.</a:t>
            </a:r>
          </a:p>
          <a:p>
            <a:r>
              <a:rPr lang="en-US" dirty="0" smtClean="0"/>
              <a:t>Read: http</a:t>
            </a:r>
            <a:r>
              <a:rPr lang="en-US" dirty="0"/>
              <a:t>://</a:t>
            </a:r>
            <a:r>
              <a:rPr lang="en-US" dirty="0" smtClean="0"/>
              <a:t>en.wikipedia.org/wiki/Java_remote_method_invocation</a:t>
            </a:r>
          </a:p>
          <a:p>
            <a:r>
              <a:rPr lang="en-US" dirty="0"/>
              <a:t>http://en.wikipedia.org/wiki/Common_Object_Request_Broker_Architecture</a:t>
            </a:r>
          </a:p>
        </p:txBody>
      </p:sp>
    </p:spTree>
    <p:extLst>
      <p:ext uri="{BB962C8B-B14F-4D97-AF65-F5344CB8AC3E}">
        <p14:creationId xmlns:p14="http://schemas.microsoft.com/office/powerpoint/2010/main" val="99454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Layers</a:t>
            </a:r>
            <a:endParaRPr lang="en-US" dirty="0"/>
          </a:p>
        </p:txBody>
      </p:sp>
      <p:pic>
        <p:nvPicPr>
          <p:cNvPr id="1026" name="Picture 2" descr="http://ps-2.kev009.com/wisclibrary/aix51/usr/share/man/info/en_US/a_doc_lib/aixbman/commadmn/figures/comma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2971800"/>
            <a:ext cx="7496175" cy="224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983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IP: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 Addresses: “172.18.180.17</a:t>
            </a:r>
            <a:r>
              <a:rPr lang="en-US" dirty="0" smtClean="0"/>
              <a:t>” </a:t>
            </a:r>
            <a:r>
              <a:rPr lang="en-US" dirty="0"/>
              <a:t>or “fe80::7517:c1af:b2bb:da73%4”</a:t>
            </a:r>
            <a:endParaRPr lang="en-US" dirty="0" smtClean="0"/>
          </a:p>
          <a:p>
            <a:pPr lvl="1"/>
            <a:r>
              <a:rPr lang="en-US" dirty="0" smtClean="0"/>
              <a:t>Like a street address, it gives the location of a computer so that messages can be sent there</a:t>
            </a:r>
          </a:p>
          <a:p>
            <a:pPr lvl="1"/>
            <a:r>
              <a:rPr lang="en-US" dirty="0" smtClean="0"/>
              <a:t>“localhost”: local host</a:t>
            </a:r>
          </a:p>
          <a:p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A single computer may be performing many kinds of network communications</a:t>
            </a:r>
          </a:p>
          <a:p>
            <a:pPr lvl="1"/>
            <a:r>
              <a:rPr lang="en-US" dirty="0" smtClean="0"/>
              <a:t>Port 20: FTP; 23: Telnet; 80: HTTP</a:t>
            </a:r>
          </a:p>
        </p:txBody>
      </p:sp>
    </p:spTree>
    <p:extLst>
      <p:ext uri="{BB962C8B-B14F-4D97-AF65-F5344CB8AC3E}">
        <p14:creationId xmlns:p14="http://schemas.microsoft.com/office/powerpoint/2010/main" val="15848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Motivational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NSA </a:t>
            </a:r>
            <a:r>
              <a:rPr lang="en-US" dirty="0" smtClean="0"/>
              <a:t>intercepted </a:t>
            </a:r>
            <a:r>
              <a:rPr lang="en-US" dirty="0" smtClean="0"/>
              <a:t>a RSA-encrypted secrete message which tells the location of a terrorist act, we believe that the act is going to happen one week from now, we need your help in decrypting the message.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7844" y="4800600"/>
            <a:ext cx="69342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Task: Write a Java program to factor a number as the product of two prime numbers using the method called trivial division.</a:t>
            </a:r>
          </a:p>
        </p:txBody>
      </p:sp>
    </p:spTree>
    <p:extLst>
      <p:ext uri="{BB962C8B-B14F-4D97-AF65-F5344CB8AC3E}">
        <p14:creationId xmlns:p14="http://schemas.microsoft.com/office/powerpoint/2010/main" val="1496951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vs.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TCP = Transmission Control Protocol</a:t>
            </a:r>
          </a:p>
          <a:p>
            <a:pPr lvl="1"/>
            <a:r>
              <a:rPr lang="en-US" dirty="0" smtClean="0"/>
              <a:t>Two applications establish a connection</a:t>
            </a:r>
          </a:p>
          <a:p>
            <a:pPr lvl="1"/>
            <a:r>
              <a:rPr lang="en-US" dirty="0" smtClean="0"/>
              <a:t>Two applications send data back and forth using the connection</a:t>
            </a:r>
          </a:p>
          <a:p>
            <a:pPr lvl="1"/>
            <a:r>
              <a:rPr lang="en-US" dirty="0" smtClean="0"/>
              <a:t>Reliable, Ordered and Slow</a:t>
            </a:r>
          </a:p>
          <a:p>
            <a:r>
              <a:rPr lang="en-US" dirty="0" smtClean="0"/>
              <a:t>UDP = User Datagram Protocol</a:t>
            </a:r>
          </a:p>
          <a:p>
            <a:pPr lvl="1"/>
            <a:r>
              <a:rPr lang="en-US" dirty="0" smtClean="0"/>
              <a:t>It sends independent packages of data from one application to another.</a:t>
            </a:r>
          </a:p>
          <a:p>
            <a:pPr lvl="1"/>
            <a:r>
              <a:rPr lang="en-US" dirty="0" smtClean="0"/>
              <a:t>Unreliable, Unordered and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9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Sockets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Java program which allows one client “talks” to one server (may or may not be on the same computer).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8449" y="5040868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EchoServer.java and EchoClient.java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3 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Java program which allows a fixed N processes to </a:t>
            </a:r>
            <a:r>
              <a:rPr lang="en-US" dirty="0" smtClean="0">
                <a:solidFill>
                  <a:srgbClr val="FF0000"/>
                </a:solidFill>
              </a:rPr>
              <a:t>talk in a fixed order </a:t>
            </a:r>
            <a:r>
              <a:rPr lang="en-US" dirty="0" smtClean="0"/>
              <a:t>(assume that a process is serving as a server</a:t>
            </a:r>
            <a:r>
              <a:rPr lang="en-US" dirty="0" smtClean="0"/>
              <a:t>).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4953000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if we want to allow any client to talk at any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program which allows one client “talks” to one server (may or may not be on the same computer).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8449" y="5040868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UDPServerExample.java </a:t>
            </a:r>
            <a:r>
              <a:rPr lang="en-US" dirty="0" smtClean="0"/>
              <a:t>and </a:t>
            </a:r>
            <a:r>
              <a:rPr lang="en-US" dirty="0" smtClean="0"/>
              <a:t>UDPClientExample.java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57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4 </a:t>
            </a:r>
            <a:r>
              <a:rPr lang="en-US" dirty="0" smtClean="0"/>
              <a:t>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Design and carry out an experiment to compare the network delay on using TCP and UDP to send a message (to a different machine).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808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14400" y="1219200"/>
            <a:ext cx="34290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032337"/>
            <a:ext cx="120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serverSocket</a:t>
            </a:r>
            <a:r>
              <a:rPr lang="en-US" sz="1200" dirty="0" smtClean="0"/>
              <a:t>= …</a:t>
            </a:r>
          </a:p>
          <a:p>
            <a:r>
              <a:rPr lang="en-US" sz="1200" dirty="0" err="1" smtClean="0"/>
              <a:t>clientSocket</a:t>
            </a:r>
            <a:r>
              <a:rPr lang="en-US" sz="1200" dirty="0" smtClean="0"/>
              <a:t>= … 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ut = …</a:t>
            </a:r>
          </a:p>
          <a:p>
            <a:r>
              <a:rPr lang="en-US" sz="1200" dirty="0" smtClean="0"/>
              <a:t>In =…</a:t>
            </a:r>
          </a:p>
          <a:p>
            <a:r>
              <a:rPr lang="en-US" sz="1200" dirty="0" err="1" smtClean="0"/>
              <a:t>stdIn</a:t>
            </a:r>
            <a:r>
              <a:rPr lang="en-US" sz="1200" dirty="0" smtClean="0"/>
              <a:t> = …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19050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382054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input=</a:t>
            </a:r>
            <a:r>
              <a:rPr lang="en-US" dirty="0" err="1" smtClean="0"/>
              <a:t>in.readLine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0" y="2924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2133600" y="33820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73850" y="46471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2133600" y="2209800"/>
            <a:ext cx="0" cy="71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90841"/>
              </p:ext>
            </p:extLst>
          </p:nvPr>
        </p:nvGraphicFramePr>
        <p:xfrm>
          <a:off x="1905000" y="12954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4400" y="1295400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3766" y="6183868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82775" y="5328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3"/>
            <a:endCxn id="10" idx="7"/>
          </p:cNvCxnSpPr>
          <p:nvPr/>
        </p:nvCxnSpPr>
        <p:spPr>
          <a:xfrm flipH="1">
            <a:off x="1564095" y="4200245"/>
            <a:ext cx="407860" cy="513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8" idx="1"/>
          </p:cNvCxnSpPr>
          <p:nvPr/>
        </p:nvCxnSpPr>
        <p:spPr>
          <a:xfrm>
            <a:off x="2295245" y="4200245"/>
            <a:ext cx="354485" cy="1194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200" y="4267200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 is “Bye”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4507468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8" idx="7"/>
            <a:endCxn id="25" idx="4"/>
          </p:cNvCxnSpPr>
          <p:nvPr/>
        </p:nvCxnSpPr>
        <p:spPr>
          <a:xfrm flipV="1">
            <a:off x="2973020" y="4572000"/>
            <a:ext cx="989380" cy="82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9400" y="4876800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stdIn.readLine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0"/>
            <a:endCxn id="7" idx="6"/>
          </p:cNvCxnSpPr>
          <p:nvPr/>
        </p:nvCxnSpPr>
        <p:spPr>
          <a:xfrm flipH="1" flipV="1">
            <a:off x="2362200" y="3153454"/>
            <a:ext cx="1600200" cy="961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30603" y="328826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ut.println</a:t>
            </a:r>
            <a:r>
              <a:rPr lang="en-US" dirty="0" smtClean="0"/>
              <a:t>(…)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0" idx="4"/>
          </p:cNvCxnSpPr>
          <p:nvPr/>
        </p:nvCxnSpPr>
        <p:spPr>
          <a:xfrm>
            <a:off x="1402450" y="5104349"/>
            <a:ext cx="0" cy="6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00600" y="1219200"/>
            <a:ext cx="34290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172200" y="1923871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hostName</a:t>
            </a:r>
            <a:r>
              <a:rPr lang="en-US" sz="1200" dirty="0" smtClean="0"/>
              <a:t>= …</a:t>
            </a:r>
          </a:p>
          <a:p>
            <a:r>
              <a:rPr lang="en-US" sz="1200" dirty="0" err="1" smtClean="0"/>
              <a:t>portNumber</a:t>
            </a:r>
            <a:r>
              <a:rPr lang="en-US" sz="1200" dirty="0" smtClean="0"/>
              <a:t>= … </a:t>
            </a:r>
          </a:p>
          <a:p>
            <a:r>
              <a:rPr lang="en-US" sz="1200" dirty="0" err="1" smtClean="0"/>
              <a:t>echoSocket</a:t>
            </a:r>
            <a:r>
              <a:rPr lang="en-US" sz="1200" dirty="0" smtClean="0"/>
              <a:t> = …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ut = …</a:t>
            </a:r>
          </a:p>
          <a:p>
            <a:r>
              <a:rPr lang="en-US" sz="1200" dirty="0" smtClean="0"/>
              <a:t>In =…</a:t>
            </a:r>
          </a:p>
          <a:p>
            <a:r>
              <a:rPr lang="en-US" sz="1200" dirty="0" err="1" smtClean="0"/>
              <a:t>stdIn</a:t>
            </a:r>
            <a:r>
              <a:rPr lang="en-US" sz="1200" dirty="0" smtClean="0"/>
              <a:t> = …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7912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96000" y="3352800"/>
            <a:ext cx="212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userInput</a:t>
            </a:r>
            <a:r>
              <a:rPr lang="en-US" sz="1400" dirty="0" smtClean="0"/>
              <a:t>=</a:t>
            </a:r>
            <a:r>
              <a:rPr lang="en-US" sz="1400" dirty="0" err="1" smtClean="0"/>
              <a:t>stdIn.readLine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5791200" y="2924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911250" y="37430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5"/>
            <a:endCxn id="41" idx="0"/>
          </p:cNvCxnSpPr>
          <p:nvPr/>
        </p:nvCxnSpPr>
        <p:spPr>
          <a:xfrm>
            <a:off x="6181445" y="3315099"/>
            <a:ext cx="958405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60050" y="46471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8" idx="4"/>
            <a:endCxn id="40" idx="0"/>
          </p:cNvCxnSpPr>
          <p:nvPr/>
        </p:nvCxnSpPr>
        <p:spPr>
          <a:xfrm>
            <a:off x="6019800" y="2209800"/>
            <a:ext cx="0" cy="71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490428"/>
              </p:ext>
            </p:extLst>
          </p:nvPr>
        </p:nvGraphicFramePr>
        <p:xfrm>
          <a:off x="5791200" y="12954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00600" y="1295400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459966" y="6183868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299150" y="46365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3" idx="1"/>
            <a:endCxn id="43" idx="6"/>
          </p:cNvCxnSpPr>
          <p:nvPr/>
        </p:nvCxnSpPr>
        <p:spPr>
          <a:xfrm flipH="1" flipV="1">
            <a:off x="5517250" y="4875749"/>
            <a:ext cx="950505" cy="75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8" idx="0"/>
          </p:cNvCxnSpPr>
          <p:nvPr/>
        </p:nvCxnSpPr>
        <p:spPr>
          <a:xfrm>
            <a:off x="7301495" y="4133290"/>
            <a:ext cx="226255" cy="50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40603" y="420266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ut.println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00800" y="556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8" idx="3"/>
            <a:endCxn id="53" idx="7"/>
          </p:cNvCxnSpPr>
          <p:nvPr/>
        </p:nvCxnSpPr>
        <p:spPr>
          <a:xfrm flipH="1">
            <a:off x="6791045" y="5026777"/>
            <a:ext cx="575060" cy="60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05600" y="5193268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n.readLine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3" idx="4"/>
          </p:cNvCxnSpPr>
          <p:nvPr/>
        </p:nvCxnSpPr>
        <p:spPr>
          <a:xfrm>
            <a:off x="5288650" y="5104349"/>
            <a:ext cx="0" cy="6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054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3" idx="0"/>
            <a:endCxn id="40" idx="4"/>
          </p:cNvCxnSpPr>
          <p:nvPr/>
        </p:nvCxnSpPr>
        <p:spPr>
          <a:xfrm flipH="1" flipV="1">
            <a:off x="6019800" y="3382054"/>
            <a:ext cx="609600" cy="2180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56556" y="4114800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281774" y="5029200"/>
            <a:ext cx="1500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userInput</a:t>
            </a:r>
            <a:r>
              <a:rPr lang="en-US" sz="1400" dirty="0" smtClean="0"/>
              <a:t> is “Bye”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1377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0-0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14400" y="1219200"/>
            <a:ext cx="34290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209800" y="2032337"/>
            <a:ext cx="120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serverSocket</a:t>
            </a:r>
            <a:r>
              <a:rPr lang="en-US" sz="1200" dirty="0" smtClean="0"/>
              <a:t>= …</a:t>
            </a:r>
          </a:p>
          <a:p>
            <a:r>
              <a:rPr lang="en-US" sz="1200" dirty="0" err="1" smtClean="0"/>
              <a:t>clientSocket</a:t>
            </a:r>
            <a:r>
              <a:rPr lang="en-US" sz="1200" dirty="0" smtClean="0"/>
              <a:t>= … 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ut = …</a:t>
            </a:r>
          </a:p>
          <a:p>
            <a:r>
              <a:rPr lang="en-US" sz="1200" dirty="0" smtClean="0"/>
              <a:t>In =…</a:t>
            </a:r>
          </a:p>
          <a:p>
            <a:r>
              <a:rPr lang="en-US" sz="1200" dirty="0" err="1" smtClean="0"/>
              <a:t>stdIn</a:t>
            </a:r>
            <a:r>
              <a:rPr lang="en-US" sz="1200" dirty="0" smtClean="0"/>
              <a:t> = …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1905000" y="1752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14400" y="3382054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input=</a:t>
            </a:r>
            <a:r>
              <a:rPr lang="en-US" dirty="0" err="1" smtClean="0"/>
              <a:t>in.readLine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905000" y="2924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905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6" name="Straight Arrow Connector 65"/>
          <p:cNvCxnSpPr>
            <a:stCxn id="64" idx="4"/>
            <a:endCxn id="65" idx="0"/>
          </p:cNvCxnSpPr>
          <p:nvPr/>
        </p:nvCxnSpPr>
        <p:spPr>
          <a:xfrm>
            <a:off x="2133600" y="33820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173850" y="46471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7" idx="4"/>
            <a:endCxn id="64" idx="0"/>
          </p:cNvCxnSpPr>
          <p:nvPr/>
        </p:nvCxnSpPr>
        <p:spPr>
          <a:xfrm>
            <a:off x="2133600" y="2209800"/>
            <a:ext cx="0" cy="71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7225"/>
              </p:ext>
            </p:extLst>
          </p:nvPr>
        </p:nvGraphicFramePr>
        <p:xfrm>
          <a:off x="1905000" y="12954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914400" y="1295400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73766" y="6183868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2582775" y="5328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5" idx="3"/>
            <a:endCxn id="67" idx="7"/>
          </p:cNvCxnSpPr>
          <p:nvPr/>
        </p:nvCxnSpPr>
        <p:spPr>
          <a:xfrm flipH="1">
            <a:off x="1564095" y="4200245"/>
            <a:ext cx="407860" cy="513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5"/>
            <a:endCxn id="72" idx="1"/>
          </p:cNvCxnSpPr>
          <p:nvPr/>
        </p:nvCxnSpPr>
        <p:spPr>
          <a:xfrm>
            <a:off x="2295245" y="4200245"/>
            <a:ext cx="354485" cy="1194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38200" y="4267200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 is “Bye”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981200" y="4507468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37338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2" idx="7"/>
            <a:endCxn id="77" idx="4"/>
          </p:cNvCxnSpPr>
          <p:nvPr/>
        </p:nvCxnSpPr>
        <p:spPr>
          <a:xfrm flipV="1">
            <a:off x="2973020" y="4572000"/>
            <a:ext cx="989380" cy="82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9400" y="4876800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stdIn.readLine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7" idx="0"/>
            <a:endCxn id="64" idx="6"/>
          </p:cNvCxnSpPr>
          <p:nvPr/>
        </p:nvCxnSpPr>
        <p:spPr>
          <a:xfrm flipH="1" flipV="1">
            <a:off x="2362200" y="3153454"/>
            <a:ext cx="1600200" cy="961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30603" y="328826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ut.println</a:t>
            </a:r>
            <a:r>
              <a:rPr lang="en-US" dirty="0" smtClean="0"/>
              <a:t>(…)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67" idx="4"/>
          </p:cNvCxnSpPr>
          <p:nvPr/>
        </p:nvCxnSpPr>
        <p:spPr>
          <a:xfrm>
            <a:off x="1402450" y="5104349"/>
            <a:ext cx="0" cy="6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192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800600" y="1219200"/>
            <a:ext cx="34290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172200" y="1923871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hostName</a:t>
            </a:r>
            <a:r>
              <a:rPr lang="en-US" sz="1200" dirty="0" smtClean="0"/>
              <a:t>= …</a:t>
            </a:r>
          </a:p>
          <a:p>
            <a:r>
              <a:rPr lang="en-US" sz="1200" dirty="0" err="1" smtClean="0"/>
              <a:t>portNumber</a:t>
            </a:r>
            <a:r>
              <a:rPr lang="en-US" sz="1200" dirty="0" smtClean="0"/>
              <a:t>= … </a:t>
            </a:r>
          </a:p>
          <a:p>
            <a:r>
              <a:rPr lang="en-US" sz="1200" dirty="0" err="1" smtClean="0"/>
              <a:t>echoSocket</a:t>
            </a:r>
            <a:r>
              <a:rPr lang="en-US" sz="1200" dirty="0" smtClean="0"/>
              <a:t> = …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ut = …</a:t>
            </a:r>
          </a:p>
          <a:p>
            <a:r>
              <a:rPr lang="en-US" sz="1200" dirty="0" smtClean="0"/>
              <a:t>In =…</a:t>
            </a:r>
          </a:p>
          <a:p>
            <a:r>
              <a:rPr lang="en-US" sz="1200" dirty="0" err="1" smtClean="0"/>
              <a:t>stdIn</a:t>
            </a:r>
            <a:r>
              <a:rPr lang="en-US" sz="1200" dirty="0" smtClean="0"/>
              <a:t> = …</a:t>
            </a:r>
            <a:endParaRPr lang="en-US" sz="1200" dirty="0"/>
          </a:p>
        </p:txBody>
      </p:sp>
      <p:sp>
        <p:nvSpPr>
          <p:cNvPr id="86" name="Oval 85"/>
          <p:cNvSpPr/>
          <p:nvPr/>
        </p:nvSpPr>
        <p:spPr>
          <a:xfrm>
            <a:off x="5791200" y="1752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096000" y="3352800"/>
            <a:ext cx="212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userInput</a:t>
            </a:r>
            <a:r>
              <a:rPr lang="en-US" sz="1400" dirty="0" smtClean="0"/>
              <a:t>=</a:t>
            </a:r>
            <a:r>
              <a:rPr lang="en-US" sz="1400" dirty="0" err="1" smtClean="0"/>
              <a:t>stdIn.readLine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88" name="Oval 87"/>
          <p:cNvSpPr/>
          <p:nvPr/>
        </p:nvSpPr>
        <p:spPr>
          <a:xfrm>
            <a:off x="5791200" y="2924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911250" y="37430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0" name="Straight Arrow Connector 89"/>
          <p:cNvCxnSpPr>
            <a:stCxn id="88" idx="5"/>
            <a:endCxn id="89" idx="0"/>
          </p:cNvCxnSpPr>
          <p:nvPr/>
        </p:nvCxnSpPr>
        <p:spPr>
          <a:xfrm>
            <a:off x="6181445" y="3315099"/>
            <a:ext cx="958405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060050" y="46471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86" idx="4"/>
            <a:endCxn id="88" idx="0"/>
          </p:cNvCxnSpPr>
          <p:nvPr/>
        </p:nvCxnSpPr>
        <p:spPr>
          <a:xfrm>
            <a:off x="6019800" y="2209800"/>
            <a:ext cx="0" cy="71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32653"/>
              </p:ext>
            </p:extLst>
          </p:nvPr>
        </p:nvGraphicFramePr>
        <p:xfrm>
          <a:off x="5791200" y="12954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800600" y="1295400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459966" y="6183868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299150" y="46365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100" idx="1"/>
            <a:endCxn id="91" idx="6"/>
          </p:cNvCxnSpPr>
          <p:nvPr/>
        </p:nvCxnSpPr>
        <p:spPr>
          <a:xfrm flipH="1" flipV="1">
            <a:off x="5517250" y="4875749"/>
            <a:ext cx="950505" cy="75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5"/>
            <a:endCxn id="96" idx="0"/>
          </p:cNvCxnSpPr>
          <p:nvPr/>
        </p:nvCxnSpPr>
        <p:spPr>
          <a:xfrm>
            <a:off x="7301495" y="4133290"/>
            <a:ext cx="226255" cy="50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740603" y="420266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ut.println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6400800" y="556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96" idx="3"/>
            <a:endCxn id="100" idx="7"/>
          </p:cNvCxnSpPr>
          <p:nvPr/>
        </p:nvCxnSpPr>
        <p:spPr>
          <a:xfrm flipH="1">
            <a:off x="6791045" y="5026777"/>
            <a:ext cx="575060" cy="60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05600" y="5193268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n.readLine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91" idx="4"/>
          </p:cNvCxnSpPr>
          <p:nvPr/>
        </p:nvCxnSpPr>
        <p:spPr>
          <a:xfrm>
            <a:off x="5288650" y="5104349"/>
            <a:ext cx="0" cy="6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054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00" idx="0"/>
            <a:endCxn id="88" idx="4"/>
          </p:cNvCxnSpPr>
          <p:nvPr/>
        </p:nvCxnSpPr>
        <p:spPr>
          <a:xfrm flipH="1" flipV="1">
            <a:off x="6019800" y="3382054"/>
            <a:ext cx="609600" cy="2180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56556" y="4114800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281774" y="5029200"/>
            <a:ext cx="1500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userInput</a:t>
            </a:r>
            <a:r>
              <a:rPr lang="en-US" sz="1400" dirty="0" smtClean="0"/>
              <a:t> is “Bye”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9040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1-0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14400" y="1219200"/>
            <a:ext cx="34290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209800" y="2032337"/>
            <a:ext cx="120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serverSocket</a:t>
            </a:r>
            <a:r>
              <a:rPr lang="en-US" sz="1200" dirty="0" smtClean="0"/>
              <a:t>= …</a:t>
            </a:r>
          </a:p>
          <a:p>
            <a:r>
              <a:rPr lang="en-US" sz="1200" dirty="0" err="1" smtClean="0"/>
              <a:t>clientSocket</a:t>
            </a:r>
            <a:r>
              <a:rPr lang="en-US" sz="1200" dirty="0" smtClean="0"/>
              <a:t>= … 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ut = …</a:t>
            </a:r>
          </a:p>
          <a:p>
            <a:r>
              <a:rPr lang="en-US" sz="1200" dirty="0" smtClean="0"/>
              <a:t>In =…</a:t>
            </a:r>
          </a:p>
          <a:p>
            <a:r>
              <a:rPr lang="en-US" sz="1200" dirty="0" err="1" smtClean="0"/>
              <a:t>stdIn</a:t>
            </a:r>
            <a:r>
              <a:rPr lang="en-US" sz="1200" dirty="0" smtClean="0"/>
              <a:t> = …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19050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14400" y="3382054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input=</a:t>
            </a:r>
            <a:r>
              <a:rPr lang="en-US" dirty="0" err="1" smtClean="0"/>
              <a:t>in.readLine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905000" y="2924854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905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6" name="Straight Arrow Connector 65"/>
          <p:cNvCxnSpPr>
            <a:stCxn id="64" idx="4"/>
            <a:endCxn id="65" idx="0"/>
          </p:cNvCxnSpPr>
          <p:nvPr/>
        </p:nvCxnSpPr>
        <p:spPr>
          <a:xfrm>
            <a:off x="2133600" y="33820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173850" y="46471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7" idx="4"/>
            <a:endCxn id="64" idx="0"/>
          </p:cNvCxnSpPr>
          <p:nvPr/>
        </p:nvCxnSpPr>
        <p:spPr>
          <a:xfrm>
            <a:off x="2133600" y="2209800"/>
            <a:ext cx="0" cy="71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9335"/>
              </p:ext>
            </p:extLst>
          </p:nvPr>
        </p:nvGraphicFramePr>
        <p:xfrm>
          <a:off x="1905000" y="12954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914400" y="1295400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73766" y="6183868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2582775" y="5328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5" idx="3"/>
            <a:endCxn id="67" idx="7"/>
          </p:cNvCxnSpPr>
          <p:nvPr/>
        </p:nvCxnSpPr>
        <p:spPr>
          <a:xfrm flipH="1">
            <a:off x="1564095" y="4200245"/>
            <a:ext cx="407860" cy="513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5"/>
            <a:endCxn id="72" idx="1"/>
          </p:cNvCxnSpPr>
          <p:nvPr/>
        </p:nvCxnSpPr>
        <p:spPr>
          <a:xfrm>
            <a:off x="2295245" y="4200245"/>
            <a:ext cx="354485" cy="1194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38200" y="4267200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 is “Bye”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981200" y="4507468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37338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2" idx="7"/>
            <a:endCxn id="77" idx="4"/>
          </p:cNvCxnSpPr>
          <p:nvPr/>
        </p:nvCxnSpPr>
        <p:spPr>
          <a:xfrm flipV="1">
            <a:off x="2973020" y="4572000"/>
            <a:ext cx="989380" cy="82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9400" y="4876800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stdIn.readLine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7" idx="0"/>
            <a:endCxn id="64" idx="6"/>
          </p:cNvCxnSpPr>
          <p:nvPr/>
        </p:nvCxnSpPr>
        <p:spPr>
          <a:xfrm flipH="1" flipV="1">
            <a:off x="2362200" y="3153454"/>
            <a:ext cx="1600200" cy="961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30603" y="328826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ut.println</a:t>
            </a:r>
            <a:r>
              <a:rPr lang="en-US" dirty="0" smtClean="0"/>
              <a:t>(…)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67" idx="4"/>
          </p:cNvCxnSpPr>
          <p:nvPr/>
        </p:nvCxnSpPr>
        <p:spPr>
          <a:xfrm>
            <a:off x="1402450" y="5104349"/>
            <a:ext cx="0" cy="6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192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800600" y="1219200"/>
            <a:ext cx="34290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172200" y="1923871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hostName</a:t>
            </a:r>
            <a:r>
              <a:rPr lang="en-US" sz="1200" dirty="0" smtClean="0"/>
              <a:t>= …</a:t>
            </a:r>
          </a:p>
          <a:p>
            <a:r>
              <a:rPr lang="en-US" sz="1200" dirty="0" err="1" smtClean="0"/>
              <a:t>portNumber</a:t>
            </a:r>
            <a:r>
              <a:rPr lang="en-US" sz="1200" dirty="0" smtClean="0"/>
              <a:t>= … </a:t>
            </a:r>
          </a:p>
          <a:p>
            <a:r>
              <a:rPr lang="en-US" sz="1200" dirty="0" err="1" smtClean="0"/>
              <a:t>echoSocket</a:t>
            </a:r>
            <a:r>
              <a:rPr lang="en-US" sz="1200" dirty="0" smtClean="0"/>
              <a:t> = …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ut = …</a:t>
            </a:r>
          </a:p>
          <a:p>
            <a:r>
              <a:rPr lang="en-US" sz="1200" dirty="0" smtClean="0"/>
              <a:t>In =…</a:t>
            </a:r>
          </a:p>
          <a:p>
            <a:r>
              <a:rPr lang="en-US" sz="1200" dirty="0" err="1" smtClean="0"/>
              <a:t>stdIn</a:t>
            </a:r>
            <a:r>
              <a:rPr lang="en-US" sz="1200" dirty="0" smtClean="0"/>
              <a:t> = …</a:t>
            </a:r>
            <a:endParaRPr lang="en-US" sz="1200" dirty="0"/>
          </a:p>
        </p:txBody>
      </p:sp>
      <p:sp>
        <p:nvSpPr>
          <p:cNvPr id="86" name="Oval 85"/>
          <p:cNvSpPr/>
          <p:nvPr/>
        </p:nvSpPr>
        <p:spPr>
          <a:xfrm>
            <a:off x="5791200" y="1752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096000" y="3352800"/>
            <a:ext cx="212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userInput</a:t>
            </a:r>
            <a:r>
              <a:rPr lang="en-US" sz="1400" dirty="0" smtClean="0"/>
              <a:t>=</a:t>
            </a:r>
            <a:r>
              <a:rPr lang="en-US" sz="1400" dirty="0" err="1" smtClean="0"/>
              <a:t>stdIn.readLine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88" name="Oval 87"/>
          <p:cNvSpPr/>
          <p:nvPr/>
        </p:nvSpPr>
        <p:spPr>
          <a:xfrm>
            <a:off x="5791200" y="2924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911250" y="37430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0" name="Straight Arrow Connector 89"/>
          <p:cNvCxnSpPr>
            <a:stCxn id="88" idx="5"/>
            <a:endCxn id="89" idx="0"/>
          </p:cNvCxnSpPr>
          <p:nvPr/>
        </p:nvCxnSpPr>
        <p:spPr>
          <a:xfrm>
            <a:off x="6181445" y="3315099"/>
            <a:ext cx="958405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060050" y="46471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86" idx="4"/>
            <a:endCxn id="88" idx="0"/>
          </p:cNvCxnSpPr>
          <p:nvPr/>
        </p:nvCxnSpPr>
        <p:spPr>
          <a:xfrm>
            <a:off x="6019800" y="2209800"/>
            <a:ext cx="0" cy="71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9300"/>
              </p:ext>
            </p:extLst>
          </p:nvPr>
        </p:nvGraphicFramePr>
        <p:xfrm>
          <a:off x="5791200" y="12954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800600" y="1295400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459966" y="6183868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299150" y="46365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100" idx="1"/>
            <a:endCxn id="91" idx="6"/>
          </p:cNvCxnSpPr>
          <p:nvPr/>
        </p:nvCxnSpPr>
        <p:spPr>
          <a:xfrm flipH="1" flipV="1">
            <a:off x="5517250" y="4875749"/>
            <a:ext cx="950505" cy="75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5"/>
            <a:endCxn id="96" idx="0"/>
          </p:cNvCxnSpPr>
          <p:nvPr/>
        </p:nvCxnSpPr>
        <p:spPr>
          <a:xfrm>
            <a:off x="7301495" y="4133290"/>
            <a:ext cx="226255" cy="50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740603" y="420266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ut.println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6400800" y="556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96" idx="3"/>
            <a:endCxn id="100" idx="7"/>
          </p:cNvCxnSpPr>
          <p:nvPr/>
        </p:nvCxnSpPr>
        <p:spPr>
          <a:xfrm flipH="1">
            <a:off x="6791045" y="5026777"/>
            <a:ext cx="575060" cy="60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05600" y="5193268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n.readLine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91" idx="4"/>
          </p:cNvCxnSpPr>
          <p:nvPr/>
        </p:nvCxnSpPr>
        <p:spPr>
          <a:xfrm>
            <a:off x="5288650" y="5104349"/>
            <a:ext cx="0" cy="6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054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00" idx="0"/>
            <a:endCxn id="88" idx="4"/>
          </p:cNvCxnSpPr>
          <p:nvPr/>
        </p:nvCxnSpPr>
        <p:spPr>
          <a:xfrm flipH="1" flipV="1">
            <a:off x="6019800" y="3382054"/>
            <a:ext cx="609600" cy="2180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56556" y="4114800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281774" y="5029200"/>
            <a:ext cx="1500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userInput</a:t>
            </a:r>
            <a:r>
              <a:rPr lang="en-US" sz="1400" dirty="0" smtClean="0"/>
              <a:t> is “Bye”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2218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0-1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14400" y="1219200"/>
            <a:ext cx="34290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209800" y="2032337"/>
            <a:ext cx="120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serverSocket</a:t>
            </a:r>
            <a:r>
              <a:rPr lang="en-US" sz="1200" dirty="0" smtClean="0"/>
              <a:t>= …</a:t>
            </a:r>
          </a:p>
          <a:p>
            <a:r>
              <a:rPr lang="en-US" sz="1200" dirty="0" err="1" smtClean="0"/>
              <a:t>clientSocket</a:t>
            </a:r>
            <a:r>
              <a:rPr lang="en-US" sz="1200" dirty="0" smtClean="0"/>
              <a:t>= … 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ut = …</a:t>
            </a:r>
          </a:p>
          <a:p>
            <a:r>
              <a:rPr lang="en-US" sz="1200" dirty="0" smtClean="0"/>
              <a:t>In =…</a:t>
            </a:r>
          </a:p>
          <a:p>
            <a:r>
              <a:rPr lang="en-US" sz="1200" dirty="0" err="1" smtClean="0"/>
              <a:t>stdIn</a:t>
            </a:r>
            <a:r>
              <a:rPr lang="en-US" sz="1200" dirty="0" smtClean="0"/>
              <a:t> = …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1905000" y="17526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14400" y="3382054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input=</a:t>
            </a:r>
            <a:r>
              <a:rPr lang="en-US" dirty="0" err="1" smtClean="0"/>
              <a:t>in.readLine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905000" y="2924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905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6" name="Straight Arrow Connector 65"/>
          <p:cNvCxnSpPr>
            <a:stCxn id="64" idx="4"/>
            <a:endCxn id="65" idx="0"/>
          </p:cNvCxnSpPr>
          <p:nvPr/>
        </p:nvCxnSpPr>
        <p:spPr>
          <a:xfrm>
            <a:off x="2133600" y="33820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173850" y="46471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7" idx="4"/>
            <a:endCxn id="64" idx="0"/>
          </p:cNvCxnSpPr>
          <p:nvPr/>
        </p:nvCxnSpPr>
        <p:spPr>
          <a:xfrm>
            <a:off x="2133600" y="2209800"/>
            <a:ext cx="0" cy="71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48171"/>
              </p:ext>
            </p:extLst>
          </p:nvPr>
        </p:nvGraphicFramePr>
        <p:xfrm>
          <a:off x="1905000" y="12954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914400" y="1295400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73766" y="6183868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2582775" y="5328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5" idx="3"/>
            <a:endCxn id="67" idx="7"/>
          </p:cNvCxnSpPr>
          <p:nvPr/>
        </p:nvCxnSpPr>
        <p:spPr>
          <a:xfrm flipH="1">
            <a:off x="1564095" y="4200245"/>
            <a:ext cx="407860" cy="513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5"/>
            <a:endCxn id="72" idx="1"/>
          </p:cNvCxnSpPr>
          <p:nvPr/>
        </p:nvCxnSpPr>
        <p:spPr>
          <a:xfrm>
            <a:off x="2295245" y="4200245"/>
            <a:ext cx="354485" cy="1194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38200" y="4267200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 is “Bye”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981200" y="4507468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37338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2" idx="7"/>
            <a:endCxn id="77" idx="4"/>
          </p:cNvCxnSpPr>
          <p:nvPr/>
        </p:nvCxnSpPr>
        <p:spPr>
          <a:xfrm flipV="1">
            <a:off x="2973020" y="4572000"/>
            <a:ext cx="989380" cy="82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9400" y="4876800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stdIn.readLine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7" idx="0"/>
            <a:endCxn id="64" idx="6"/>
          </p:cNvCxnSpPr>
          <p:nvPr/>
        </p:nvCxnSpPr>
        <p:spPr>
          <a:xfrm flipH="1" flipV="1">
            <a:off x="2362200" y="3153454"/>
            <a:ext cx="1600200" cy="961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30603" y="328826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ut.println</a:t>
            </a:r>
            <a:r>
              <a:rPr lang="en-US" dirty="0" smtClean="0"/>
              <a:t>(…)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67" idx="4"/>
          </p:cNvCxnSpPr>
          <p:nvPr/>
        </p:nvCxnSpPr>
        <p:spPr>
          <a:xfrm>
            <a:off x="1402450" y="5104349"/>
            <a:ext cx="0" cy="6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192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800600" y="1219200"/>
            <a:ext cx="34290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172200" y="1923871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hostName</a:t>
            </a:r>
            <a:r>
              <a:rPr lang="en-US" sz="1200" dirty="0" smtClean="0"/>
              <a:t>= …</a:t>
            </a:r>
          </a:p>
          <a:p>
            <a:r>
              <a:rPr lang="en-US" sz="1200" dirty="0" err="1" smtClean="0"/>
              <a:t>portNumber</a:t>
            </a:r>
            <a:r>
              <a:rPr lang="en-US" sz="1200" dirty="0" smtClean="0"/>
              <a:t>= … </a:t>
            </a:r>
          </a:p>
          <a:p>
            <a:r>
              <a:rPr lang="en-US" sz="1200" dirty="0" err="1" smtClean="0"/>
              <a:t>echoSocket</a:t>
            </a:r>
            <a:r>
              <a:rPr lang="en-US" sz="1200" dirty="0" smtClean="0"/>
              <a:t> = …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ut = …</a:t>
            </a:r>
          </a:p>
          <a:p>
            <a:r>
              <a:rPr lang="en-US" sz="1200" dirty="0" smtClean="0"/>
              <a:t>In =…</a:t>
            </a:r>
          </a:p>
          <a:p>
            <a:r>
              <a:rPr lang="en-US" sz="1200" dirty="0" err="1" smtClean="0"/>
              <a:t>stdIn</a:t>
            </a:r>
            <a:r>
              <a:rPr lang="en-US" sz="1200" dirty="0" smtClean="0"/>
              <a:t> = …</a:t>
            </a:r>
            <a:endParaRPr lang="en-US" sz="1200" dirty="0"/>
          </a:p>
        </p:txBody>
      </p:sp>
      <p:sp>
        <p:nvSpPr>
          <p:cNvPr id="86" name="Oval 85"/>
          <p:cNvSpPr/>
          <p:nvPr/>
        </p:nvSpPr>
        <p:spPr>
          <a:xfrm>
            <a:off x="57912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096000" y="3352800"/>
            <a:ext cx="2129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userInput</a:t>
            </a:r>
            <a:r>
              <a:rPr lang="en-US" sz="1400" dirty="0" smtClean="0"/>
              <a:t>=</a:t>
            </a:r>
            <a:r>
              <a:rPr lang="en-US" sz="1400" dirty="0" err="1" smtClean="0"/>
              <a:t>stdIn.readLine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88" name="Oval 87"/>
          <p:cNvSpPr/>
          <p:nvPr/>
        </p:nvSpPr>
        <p:spPr>
          <a:xfrm>
            <a:off x="5791200" y="2924854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911250" y="37430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0" name="Straight Arrow Connector 89"/>
          <p:cNvCxnSpPr>
            <a:stCxn id="88" idx="5"/>
            <a:endCxn id="89" idx="0"/>
          </p:cNvCxnSpPr>
          <p:nvPr/>
        </p:nvCxnSpPr>
        <p:spPr>
          <a:xfrm>
            <a:off x="6181445" y="3315099"/>
            <a:ext cx="958405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060050" y="46471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86" idx="4"/>
            <a:endCxn id="88" idx="0"/>
          </p:cNvCxnSpPr>
          <p:nvPr/>
        </p:nvCxnSpPr>
        <p:spPr>
          <a:xfrm>
            <a:off x="6019800" y="2209800"/>
            <a:ext cx="0" cy="71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05064"/>
              </p:ext>
            </p:extLst>
          </p:nvPr>
        </p:nvGraphicFramePr>
        <p:xfrm>
          <a:off x="5791200" y="12954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800600" y="1295400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459966" y="6183868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299150" y="463653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100" idx="1"/>
            <a:endCxn id="91" idx="6"/>
          </p:cNvCxnSpPr>
          <p:nvPr/>
        </p:nvCxnSpPr>
        <p:spPr>
          <a:xfrm flipH="1" flipV="1">
            <a:off x="5517250" y="4875749"/>
            <a:ext cx="950505" cy="75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5"/>
            <a:endCxn id="96" idx="0"/>
          </p:cNvCxnSpPr>
          <p:nvPr/>
        </p:nvCxnSpPr>
        <p:spPr>
          <a:xfrm>
            <a:off x="7301495" y="4133290"/>
            <a:ext cx="226255" cy="503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740603" y="420266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ut.println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6400800" y="556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96" idx="3"/>
            <a:endCxn id="100" idx="7"/>
          </p:cNvCxnSpPr>
          <p:nvPr/>
        </p:nvCxnSpPr>
        <p:spPr>
          <a:xfrm flipH="1">
            <a:off x="6791045" y="5026777"/>
            <a:ext cx="575060" cy="60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05600" y="5193268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n.readLine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91" idx="4"/>
          </p:cNvCxnSpPr>
          <p:nvPr/>
        </p:nvCxnSpPr>
        <p:spPr>
          <a:xfrm>
            <a:off x="5288650" y="5104349"/>
            <a:ext cx="0" cy="6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054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00" idx="0"/>
            <a:endCxn id="88" idx="4"/>
          </p:cNvCxnSpPr>
          <p:nvPr/>
        </p:nvCxnSpPr>
        <p:spPr>
          <a:xfrm flipH="1" flipV="1">
            <a:off x="6019800" y="3382054"/>
            <a:ext cx="609600" cy="2180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56556" y="4114800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281774" y="5029200"/>
            <a:ext cx="1500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userInput</a:t>
            </a:r>
            <a:r>
              <a:rPr lang="en-US" sz="1400" dirty="0" smtClean="0"/>
              <a:t> is “Bye”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4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Non-determinism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choice between 1-0 and 0-1 is determined at run-time, depending on the relative speed of server and client. </a:t>
            </a:r>
          </a:p>
          <a:p>
            <a:r>
              <a:rPr lang="en-US" dirty="0" smtClean="0"/>
              <a:t>Even if you know all the inputs, there might be multiple different traces.</a:t>
            </a:r>
          </a:p>
          <a:p>
            <a:r>
              <a:rPr lang="en-US" dirty="0" smtClean="0"/>
              <a:t>Testing is to find the ‘right’ trace.</a:t>
            </a:r>
          </a:p>
        </p:txBody>
      </p:sp>
      <p:sp>
        <p:nvSpPr>
          <p:cNvPr id="4" name="Oval 3"/>
          <p:cNvSpPr/>
          <p:nvPr/>
        </p:nvSpPr>
        <p:spPr>
          <a:xfrm>
            <a:off x="3657600" y="17526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0-0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0" y="27432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0600" y="27432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0-1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3467100" y="2142845"/>
            <a:ext cx="313252" cy="60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4373048" y="2142845"/>
            <a:ext cx="527985" cy="66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1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Requirements/Specification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given a semi-prime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your program outputs its prime factors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within certain time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green: </a:t>
            </a:r>
            <a:r>
              <a:rPr lang="en-US" dirty="0" smtClean="0"/>
              <a:t>pre-condition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red: </a:t>
            </a:r>
            <a:r>
              <a:rPr lang="en-US" dirty="0" smtClean="0"/>
              <a:t>post-condition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dirty="0" smtClean="0">
                <a:solidFill>
                  <a:srgbClr val="7030A0"/>
                </a:solidFill>
              </a:rPr>
              <a:t>urple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non-functional requirement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8449" y="5562600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Correctness: pre-condition =&gt; post-condition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2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14400" y="1219200"/>
            <a:ext cx="34290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032337"/>
            <a:ext cx="120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serverSocket</a:t>
            </a:r>
            <a:r>
              <a:rPr lang="en-US" sz="1200" dirty="0" smtClean="0"/>
              <a:t>= …</a:t>
            </a:r>
          </a:p>
          <a:p>
            <a:r>
              <a:rPr lang="en-US" sz="1200" dirty="0" err="1" smtClean="0"/>
              <a:t>clientSocket</a:t>
            </a:r>
            <a:r>
              <a:rPr lang="en-US" sz="1200" dirty="0" smtClean="0"/>
              <a:t>= … </a:t>
            </a:r>
          </a:p>
          <a:p>
            <a:r>
              <a:rPr lang="en-US" sz="1200" dirty="0"/>
              <a:t>o</a:t>
            </a:r>
            <a:r>
              <a:rPr lang="en-US" sz="1200" dirty="0" smtClean="0"/>
              <a:t>ut = …</a:t>
            </a:r>
          </a:p>
          <a:p>
            <a:r>
              <a:rPr lang="en-US" sz="1200" dirty="0" smtClean="0"/>
              <a:t>In =…</a:t>
            </a:r>
          </a:p>
          <a:p>
            <a:r>
              <a:rPr lang="en-US" sz="1200" dirty="0" err="1" smtClean="0"/>
              <a:t>stdIn</a:t>
            </a:r>
            <a:r>
              <a:rPr lang="en-US" sz="1200" dirty="0" smtClean="0"/>
              <a:t> = …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19050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382054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input=</a:t>
            </a:r>
            <a:r>
              <a:rPr lang="en-US" dirty="0" err="1" smtClean="0"/>
              <a:t>in.readLine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0" y="2924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05000" y="3810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2133600" y="33820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73850" y="464714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2133600" y="2209800"/>
            <a:ext cx="0" cy="71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42297"/>
              </p:ext>
            </p:extLst>
          </p:nvPr>
        </p:nvGraphicFramePr>
        <p:xfrm>
          <a:off x="1905000" y="12954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4400" y="1295400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3766" y="6183868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82775" y="5328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3"/>
            <a:endCxn id="10" idx="7"/>
          </p:cNvCxnSpPr>
          <p:nvPr/>
        </p:nvCxnSpPr>
        <p:spPr>
          <a:xfrm flipH="1">
            <a:off x="1564095" y="4200245"/>
            <a:ext cx="407860" cy="513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8" idx="1"/>
          </p:cNvCxnSpPr>
          <p:nvPr/>
        </p:nvCxnSpPr>
        <p:spPr>
          <a:xfrm>
            <a:off x="2295245" y="4200245"/>
            <a:ext cx="354485" cy="1194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200" y="4267200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 is “Bye”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4507468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8" idx="7"/>
            <a:endCxn id="25" idx="4"/>
          </p:cNvCxnSpPr>
          <p:nvPr/>
        </p:nvCxnSpPr>
        <p:spPr>
          <a:xfrm flipV="1">
            <a:off x="2973020" y="4572000"/>
            <a:ext cx="989380" cy="823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9400" y="4876800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stdIn.readLine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0"/>
            <a:endCxn id="7" idx="6"/>
          </p:cNvCxnSpPr>
          <p:nvPr/>
        </p:nvCxnSpPr>
        <p:spPr>
          <a:xfrm flipH="1" flipV="1">
            <a:off x="2362200" y="3153454"/>
            <a:ext cx="1600200" cy="961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30603" y="3288268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ut.println</a:t>
            </a:r>
            <a:r>
              <a:rPr lang="en-US" dirty="0" smtClean="0"/>
              <a:t>(…)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0" idx="4"/>
          </p:cNvCxnSpPr>
          <p:nvPr/>
        </p:nvCxnSpPr>
        <p:spPr>
          <a:xfrm>
            <a:off x="1402450" y="5104349"/>
            <a:ext cx="0" cy="686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5638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172200" y="16002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0-0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562600" y="25908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1-0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1" idx="3"/>
            <a:endCxn id="56" idx="0"/>
          </p:cNvCxnSpPr>
          <p:nvPr/>
        </p:nvCxnSpPr>
        <p:spPr>
          <a:xfrm flipH="1">
            <a:off x="5981700" y="1990445"/>
            <a:ext cx="313252" cy="60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24400" y="3581400"/>
            <a:ext cx="4045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this really one step or many?</a:t>
            </a:r>
          </a:p>
          <a:p>
            <a:r>
              <a:rPr lang="en-US" sz="2400" dirty="0" smtClean="0"/>
              <a:t>What is an atomic step?</a:t>
            </a:r>
          </a:p>
          <a:p>
            <a:r>
              <a:rPr lang="en-US" sz="2400" dirty="0" smtClean="0"/>
              <a:t>What are the impact of the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nswer of the last question?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925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11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239000" y="16764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0-0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781800" y="2667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1-0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7924800" y="2667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0-1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6" idx="3"/>
            <a:endCxn id="57" idx="0"/>
          </p:cNvCxnSpPr>
          <p:nvPr/>
        </p:nvCxnSpPr>
        <p:spPr>
          <a:xfrm flipH="1">
            <a:off x="7124700" y="2066645"/>
            <a:ext cx="237052" cy="60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5"/>
            <a:endCxn id="60" idx="0"/>
          </p:cNvCxnSpPr>
          <p:nvPr/>
        </p:nvCxnSpPr>
        <p:spPr>
          <a:xfrm>
            <a:off x="7954448" y="2066645"/>
            <a:ext cx="313252" cy="60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781800" y="35814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1-1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57" idx="3"/>
            <a:endCxn id="66" idx="1"/>
          </p:cNvCxnSpPr>
          <p:nvPr/>
        </p:nvCxnSpPr>
        <p:spPr>
          <a:xfrm>
            <a:off x="6882233" y="3057245"/>
            <a:ext cx="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0" idx="3"/>
            <a:endCxn id="66" idx="0"/>
          </p:cNvCxnSpPr>
          <p:nvPr/>
        </p:nvCxnSpPr>
        <p:spPr>
          <a:xfrm flipH="1">
            <a:off x="7124700" y="3057245"/>
            <a:ext cx="900533" cy="524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111074" y="35814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0-2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0" idx="4"/>
            <a:endCxn id="73" idx="0"/>
          </p:cNvCxnSpPr>
          <p:nvPr/>
        </p:nvCxnSpPr>
        <p:spPr>
          <a:xfrm>
            <a:off x="8267700" y="3124200"/>
            <a:ext cx="18627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391400" y="4572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66" idx="4"/>
            <a:endCxn id="76" idx="0"/>
          </p:cNvCxnSpPr>
          <p:nvPr/>
        </p:nvCxnSpPr>
        <p:spPr>
          <a:xfrm>
            <a:off x="7124700" y="4038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82233" y="21336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077200" y="21452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3" idx="3"/>
            <a:endCxn id="76" idx="7"/>
          </p:cNvCxnSpPr>
          <p:nvPr/>
        </p:nvCxnSpPr>
        <p:spPr>
          <a:xfrm flipH="1">
            <a:off x="7976767" y="3971645"/>
            <a:ext cx="234740" cy="66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391400" y="56388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1-3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76" idx="4"/>
            <a:endCxn id="86" idx="0"/>
          </p:cNvCxnSpPr>
          <p:nvPr/>
        </p:nvCxnSpPr>
        <p:spPr>
          <a:xfrm>
            <a:off x="7734300" y="502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019800" y="57912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-3</a:t>
            </a:r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304800" y="1219200"/>
            <a:ext cx="6248400" cy="4191000"/>
            <a:chOff x="-2362200" y="1676400"/>
            <a:chExt cx="7391400" cy="4953000"/>
          </a:xfrm>
        </p:grpSpPr>
        <p:sp>
          <p:nvSpPr>
            <p:cNvPr id="93" name="Rectangle 92"/>
            <p:cNvSpPr/>
            <p:nvPr/>
          </p:nvSpPr>
          <p:spPr>
            <a:xfrm>
              <a:off x="-2286000" y="1676400"/>
              <a:ext cx="3429000" cy="495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990600" y="2108537"/>
              <a:ext cx="120315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serverSocket</a:t>
              </a:r>
              <a:r>
                <a:rPr lang="en-US" sz="1200" dirty="0" smtClean="0"/>
                <a:t>= …</a:t>
              </a:r>
            </a:p>
            <a:p>
              <a:r>
                <a:rPr lang="en-US" sz="1200" dirty="0" err="1" smtClean="0"/>
                <a:t>clientSocket</a:t>
              </a:r>
              <a:r>
                <a:rPr lang="en-US" sz="1200" dirty="0" smtClean="0"/>
                <a:t>= … </a:t>
              </a:r>
            </a:p>
            <a:p>
              <a:r>
                <a:rPr lang="en-US" sz="1200" dirty="0"/>
                <a:t>o</a:t>
              </a:r>
              <a:r>
                <a:rPr lang="en-US" sz="1200" dirty="0" smtClean="0"/>
                <a:t>ut = …</a:t>
              </a:r>
            </a:p>
            <a:p>
              <a:r>
                <a:rPr lang="en-US" sz="1200" dirty="0" smtClean="0"/>
                <a:t>In =…</a:t>
              </a:r>
            </a:p>
            <a:p>
              <a:r>
                <a:rPr lang="en-US" sz="1200" dirty="0" err="1" smtClean="0"/>
                <a:t>stdIn</a:t>
              </a:r>
              <a:r>
                <a:rPr lang="en-US" sz="1200" dirty="0" smtClean="0"/>
                <a:t> = …</a:t>
              </a:r>
              <a:endParaRPr lang="en-US" sz="12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-1295400" y="1828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-2286000" y="3458254"/>
              <a:ext cx="1981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input=</a:t>
              </a:r>
              <a:r>
                <a:rPr lang="en-US" dirty="0" err="1" smtClean="0"/>
                <a:t>in.readLine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-1295400" y="300105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-1295400" y="3886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99" name="Straight Arrow Connector 98"/>
            <p:cNvCxnSpPr>
              <a:stCxn id="97" idx="4"/>
              <a:endCxn id="98" idx="0"/>
            </p:cNvCxnSpPr>
            <p:nvPr/>
          </p:nvCxnSpPr>
          <p:spPr>
            <a:xfrm>
              <a:off x="-1066800" y="3458254"/>
              <a:ext cx="0" cy="4279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-2026550" y="47233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01" name="Straight Arrow Connector 100"/>
            <p:cNvCxnSpPr>
              <a:stCxn id="95" idx="4"/>
              <a:endCxn id="97" idx="0"/>
            </p:cNvCxnSpPr>
            <p:nvPr/>
          </p:nvCxnSpPr>
          <p:spPr>
            <a:xfrm>
              <a:off x="-1066800" y="2286000"/>
              <a:ext cx="0" cy="715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73366" y="6260068"/>
              <a:ext cx="76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-617625" y="540436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06" name="Straight Arrow Connector 105"/>
            <p:cNvCxnSpPr>
              <a:stCxn id="98" idx="3"/>
              <a:endCxn id="100" idx="7"/>
            </p:cNvCxnSpPr>
            <p:nvPr/>
          </p:nvCxnSpPr>
          <p:spPr>
            <a:xfrm flipH="1">
              <a:off x="-1636305" y="4276445"/>
              <a:ext cx="407860" cy="513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8" idx="5"/>
              <a:endCxn id="105" idx="1"/>
            </p:cNvCxnSpPr>
            <p:nvPr/>
          </p:nvCxnSpPr>
          <p:spPr>
            <a:xfrm>
              <a:off x="-905155" y="4276445"/>
              <a:ext cx="354485" cy="1194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2362200" y="4343400"/>
              <a:ext cx="1460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 is “Bye”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1219200" y="4583668"/>
              <a:ext cx="1125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otherwise</a:t>
              </a:r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3400" y="4191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11" name="Straight Arrow Connector 110"/>
            <p:cNvCxnSpPr>
              <a:stCxn id="105" idx="7"/>
              <a:endCxn id="110" idx="4"/>
            </p:cNvCxnSpPr>
            <p:nvPr/>
          </p:nvCxnSpPr>
          <p:spPr>
            <a:xfrm flipV="1">
              <a:off x="-227380" y="4648200"/>
              <a:ext cx="989380" cy="8231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-381000" y="4953000"/>
              <a:ext cx="165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stdIn.readLine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113" name="Straight Arrow Connector 112"/>
            <p:cNvCxnSpPr>
              <a:stCxn id="110" idx="0"/>
              <a:endCxn id="97" idx="6"/>
            </p:cNvCxnSpPr>
            <p:nvPr/>
          </p:nvCxnSpPr>
          <p:spPr>
            <a:xfrm flipH="1" flipV="1">
              <a:off x="-838200" y="3229654"/>
              <a:ext cx="1600200" cy="9613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-269797" y="3364468"/>
              <a:ext cx="148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</a:t>
              </a:r>
              <a:r>
                <a:rPr lang="en-US" dirty="0" err="1" smtClean="0"/>
                <a:t>ut.println</a:t>
              </a:r>
              <a:r>
                <a:rPr lang="en-US" dirty="0" smtClean="0"/>
                <a:t>(…)</a:t>
              </a:r>
              <a:endParaRPr lang="en-US" dirty="0"/>
            </a:p>
          </p:txBody>
        </p:sp>
        <p:cxnSp>
          <p:nvCxnSpPr>
            <p:cNvPr id="115" name="Straight Arrow Connector 114"/>
            <p:cNvCxnSpPr>
              <a:stCxn id="100" idx="4"/>
            </p:cNvCxnSpPr>
            <p:nvPr/>
          </p:nvCxnSpPr>
          <p:spPr>
            <a:xfrm>
              <a:off x="-1797950" y="5180549"/>
              <a:ext cx="0" cy="686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-1981200" y="57150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600200" y="1676400"/>
              <a:ext cx="3429000" cy="495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71800" y="2000071"/>
              <a:ext cx="12170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hostName</a:t>
              </a:r>
              <a:r>
                <a:rPr lang="en-US" sz="1200" dirty="0" smtClean="0"/>
                <a:t>= …</a:t>
              </a:r>
            </a:p>
            <a:p>
              <a:r>
                <a:rPr lang="en-US" sz="1200" dirty="0" err="1" smtClean="0"/>
                <a:t>portNumber</a:t>
              </a:r>
              <a:r>
                <a:rPr lang="en-US" sz="1200" dirty="0" smtClean="0"/>
                <a:t>= … </a:t>
              </a:r>
            </a:p>
            <a:p>
              <a:r>
                <a:rPr lang="en-US" sz="1200" dirty="0" err="1" smtClean="0"/>
                <a:t>echoSocket</a:t>
              </a:r>
              <a:r>
                <a:rPr lang="en-US" sz="1200" dirty="0" smtClean="0"/>
                <a:t> = …</a:t>
              </a:r>
            </a:p>
            <a:p>
              <a:r>
                <a:rPr lang="en-US" sz="1200" dirty="0"/>
                <a:t>o</a:t>
              </a:r>
              <a:r>
                <a:rPr lang="en-US" sz="1200" dirty="0" smtClean="0"/>
                <a:t>ut = …</a:t>
              </a:r>
            </a:p>
            <a:p>
              <a:r>
                <a:rPr lang="en-US" sz="1200" dirty="0" smtClean="0"/>
                <a:t>In =…</a:t>
              </a:r>
            </a:p>
            <a:p>
              <a:r>
                <a:rPr lang="en-US" sz="1200" dirty="0" err="1" smtClean="0"/>
                <a:t>stdIn</a:t>
              </a:r>
              <a:r>
                <a:rPr lang="en-US" sz="1200" dirty="0" smtClean="0"/>
                <a:t> = …</a:t>
              </a:r>
              <a:endParaRPr lang="en-US" sz="1200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2590800" y="1828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85585" y="3429000"/>
              <a:ext cx="2129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userInput</a:t>
              </a:r>
              <a:r>
                <a:rPr lang="en-US" sz="1400" dirty="0" smtClean="0"/>
                <a:t>=</a:t>
              </a:r>
              <a:r>
                <a:rPr lang="en-US" sz="1400" dirty="0" err="1" smtClean="0"/>
                <a:t>stdIn.readLine</a:t>
              </a:r>
              <a:r>
                <a:rPr lang="en-US" sz="1400" dirty="0" smtClean="0"/>
                <a:t>()</a:t>
              </a:r>
              <a:endParaRPr lang="en-US" sz="1400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590800" y="3001054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3710850" y="381924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3" name="Straight Arrow Connector 122"/>
            <p:cNvCxnSpPr>
              <a:stCxn id="121" idx="5"/>
              <a:endCxn id="122" idx="0"/>
            </p:cNvCxnSpPr>
            <p:nvPr/>
          </p:nvCxnSpPr>
          <p:spPr>
            <a:xfrm>
              <a:off x="2981045" y="3391299"/>
              <a:ext cx="958405" cy="4279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/>
            <p:cNvSpPr/>
            <p:nvPr/>
          </p:nvSpPr>
          <p:spPr>
            <a:xfrm>
              <a:off x="1859650" y="472334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25" name="Straight Arrow Connector 124"/>
            <p:cNvCxnSpPr>
              <a:stCxn id="119" idx="4"/>
              <a:endCxn id="121" idx="0"/>
            </p:cNvCxnSpPr>
            <p:nvPr/>
          </p:nvCxnSpPr>
          <p:spPr>
            <a:xfrm>
              <a:off x="2819400" y="2286000"/>
              <a:ext cx="0" cy="715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259566" y="6260068"/>
              <a:ext cx="7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4098750" y="471273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30" name="Straight Arrow Connector 129"/>
            <p:cNvCxnSpPr>
              <a:stCxn id="133" idx="1"/>
              <a:endCxn id="124" idx="6"/>
            </p:cNvCxnSpPr>
            <p:nvPr/>
          </p:nvCxnSpPr>
          <p:spPr>
            <a:xfrm flipH="1" flipV="1">
              <a:off x="2316850" y="4951949"/>
              <a:ext cx="950505" cy="753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2" idx="5"/>
              <a:endCxn id="129" idx="0"/>
            </p:cNvCxnSpPr>
            <p:nvPr/>
          </p:nvCxnSpPr>
          <p:spPr>
            <a:xfrm>
              <a:off x="4101095" y="4209490"/>
              <a:ext cx="226255" cy="5032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540203" y="4278868"/>
              <a:ext cx="1488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</a:t>
              </a:r>
              <a:r>
                <a:rPr lang="en-US" dirty="0" err="1" smtClean="0"/>
                <a:t>ut.println</a:t>
              </a:r>
              <a:r>
                <a:rPr lang="en-US" dirty="0" smtClean="0"/>
                <a:t>(…)</a:t>
              </a: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3200400" y="5638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34" name="Straight Arrow Connector 133"/>
            <p:cNvCxnSpPr>
              <a:stCxn id="129" idx="3"/>
              <a:endCxn id="133" idx="7"/>
            </p:cNvCxnSpPr>
            <p:nvPr/>
          </p:nvCxnSpPr>
          <p:spPr>
            <a:xfrm flipH="1">
              <a:off x="3590645" y="5102977"/>
              <a:ext cx="575060" cy="6027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505200" y="5269468"/>
              <a:ext cx="137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dirty="0" err="1" smtClean="0"/>
                <a:t>n.readLine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124" idx="4"/>
            </p:cNvCxnSpPr>
            <p:nvPr/>
          </p:nvCxnSpPr>
          <p:spPr>
            <a:xfrm>
              <a:off x="2088250" y="5180549"/>
              <a:ext cx="0" cy="686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905000" y="57150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38" name="Straight Arrow Connector 137"/>
            <p:cNvCxnSpPr>
              <a:stCxn id="133" idx="0"/>
              <a:endCxn id="121" idx="4"/>
            </p:cNvCxnSpPr>
            <p:nvPr/>
          </p:nvCxnSpPr>
          <p:spPr>
            <a:xfrm flipH="1" flipV="1">
              <a:off x="2819400" y="3458254"/>
              <a:ext cx="609600" cy="21805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456156" y="4191000"/>
              <a:ext cx="1125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otherwise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081374" y="5105400"/>
              <a:ext cx="1500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userInput</a:t>
              </a:r>
              <a:r>
                <a:rPr lang="en-US" sz="1400" dirty="0" smtClean="0"/>
                <a:t> is “Bye”</a:t>
              </a:r>
              <a:endParaRPr lang="en-US" sz="1400" dirty="0"/>
            </a:p>
          </p:txBody>
        </p:sp>
      </p:grpSp>
      <p:cxnSp>
        <p:nvCxnSpPr>
          <p:cNvPr id="143" name="Straight Arrow Connector 142"/>
          <p:cNvCxnSpPr>
            <a:stCxn id="86" idx="2"/>
            <a:endCxn id="89" idx="6"/>
          </p:cNvCxnSpPr>
          <p:nvPr/>
        </p:nvCxnSpPr>
        <p:spPr>
          <a:xfrm flipH="1">
            <a:off x="6705600" y="5867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4572000" y="54864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3-3</a:t>
            </a:r>
            <a:endParaRPr lang="en-US" dirty="0"/>
          </a:p>
        </p:txBody>
      </p:sp>
      <p:cxnSp>
        <p:nvCxnSpPr>
          <p:cNvPr id="149" name="Straight Arrow Connector 148"/>
          <p:cNvCxnSpPr>
            <a:stCxn id="89" idx="2"/>
            <a:endCxn id="147" idx="6"/>
          </p:cNvCxnSpPr>
          <p:nvPr/>
        </p:nvCxnSpPr>
        <p:spPr>
          <a:xfrm flipH="1" flipV="1">
            <a:off x="5257800" y="57150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4572000" y="6096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89" idx="3"/>
            <a:endCxn id="150" idx="6"/>
          </p:cNvCxnSpPr>
          <p:nvPr/>
        </p:nvCxnSpPr>
        <p:spPr>
          <a:xfrm flipH="1">
            <a:off x="5257800" y="6181445"/>
            <a:ext cx="862433" cy="14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2"/>
          </p:cNvCxnSpPr>
          <p:nvPr/>
        </p:nvCxnSpPr>
        <p:spPr>
          <a:xfrm flipH="1">
            <a:off x="3654458" y="5715000"/>
            <a:ext cx="9175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124200" y="5498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3352800" y="60960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5-3</a:t>
            </a:r>
            <a:endParaRPr lang="en-US" dirty="0"/>
          </a:p>
        </p:txBody>
      </p:sp>
      <p:cxnSp>
        <p:nvCxnSpPr>
          <p:cNvPr id="158" name="Straight Arrow Connector 157"/>
          <p:cNvCxnSpPr>
            <a:stCxn id="150" idx="2"/>
            <a:endCxn id="156" idx="6"/>
          </p:cNvCxnSpPr>
          <p:nvPr/>
        </p:nvCxnSpPr>
        <p:spPr>
          <a:xfrm flipH="1">
            <a:off x="4038600" y="632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6" idx="2"/>
          </p:cNvCxnSpPr>
          <p:nvPr/>
        </p:nvCxnSpPr>
        <p:spPr>
          <a:xfrm flipH="1">
            <a:off x="2617340" y="6324600"/>
            <a:ext cx="7354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247436" y="6107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58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5 </a:t>
            </a:r>
            <a:r>
              <a:rPr lang="en-US" dirty="0" smtClean="0"/>
              <a:t>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Continue with cohort exercise 1. Assume that you are given four computers, one acting as a server and the three clients do the actual work of factoring and display the result as soon as it is ready. The server knows the semi-prime and assigns the job.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297269"/>
            <a:ext cx="69342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Q1: How do we assign the tasks?</a:t>
            </a:r>
          </a:p>
          <a:p>
            <a:pPr algn="ctr"/>
            <a:r>
              <a:rPr lang="en-US" dirty="0" smtClean="0"/>
              <a:t>Q2: How to terminate other computers when one solves it?</a:t>
            </a:r>
          </a:p>
        </p:txBody>
      </p:sp>
    </p:spTree>
    <p:extLst>
      <p:ext uri="{BB962C8B-B14F-4D97-AF65-F5344CB8AC3E}">
        <p14:creationId xmlns:p14="http://schemas.microsoft.com/office/powerpoint/2010/main" val="1049122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following are blocking.</a:t>
            </a:r>
          </a:p>
          <a:p>
            <a:pPr lvl="1"/>
            <a:r>
              <a:rPr lang="en-US" sz="2000" i="1" dirty="0" smtClean="0"/>
              <a:t>Example 1: Socket </a:t>
            </a:r>
            <a:r>
              <a:rPr lang="en-US" sz="2000" i="1" dirty="0"/>
              <a:t>clientSocket1 = </a:t>
            </a:r>
            <a:r>
              <a:rPr lang="en-US" sz="2000" i="1" dirty="0" err="1"/>
              <a:t>serverSocket.accept</a:t>
            </a:r>
            <a:r>
              <a:rPr lang="en-US" sz="2000" i="1" dirty="0" smtClean="0"/>
              <a:t>();</a:t>
            </a:r>
          </a:p>
          <a:p>
            <a:pPr lvl="1"/>
            <a:r>
              <a:rPr lang="en-US" sz="2000" i="1" dirty="0" smtClean="0"/>
              <a:t>Example 2: </a:t>
            </a:r>
          </a:p>
          <a:p>
            <a:pPr marL="457200" lvl="1" indent="0">
              <a:buNone/>
            </a:pPr>
            <a:r>
              <a:rPr lang="en-US" sz="2000" i="1" dirty="0" smtClean="0"/>
              <a:t>	</a:t>
            </a:r>
            <a:r>
              <a:rPr lang="en-US" sz="2000" i="1" dirty="0" err="1" smtClean="0"/>
              <a:t>BufferedReader</a:t>
            </a:r>
            <a:r>
              <a:rPr lang="en-US" sz="2000" i="1" dirty="0" smtClean="0"/>
              <a:t> </a:t>
            </a:r>
            <a:r>
              <a:rPr lang="en-US" sz="2000" i="1" dirty="0"/>
              <a:t>in = new </a:t>
            </a:r>
            <a:r>
              <a:rPr lang="en-US" sz="2000" i="1" dirty="0" err="1" smtClean="0"/>
              <a:t>BufferedReader</a:t>
            </a:r>
            <a:r>
              <a:rPr lang="en-US" sz="2000" i="1" dirty="0" smtClean="0"/>
              <a:t>(new 				</a:t>
            </a:r>
            <a:r>
              <a:rPr lang="en-US" sz="2000" i="1" dirty="0" err="1" smtClean="0"/>
              <a:t>InputStreamReader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clientSocket.getInputStream</a:t>
            </a:r>
            <a:r>
              <a:rPr lang="en-US" sz="2000" i="1" dirty="0" smtClean="0"/>
              <a:t>()));</a:t>
            </a:r>
          </a:p>
          <a:p>
            <a:pPr marL="457200" lvl="1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String </a:t>
            </a:r>
            <a:r>
              <a:rPr lang="en-US" sz="2000" i="1" dirty="0" err="1" smtClean="0"/>
              <a:t>inputLine</a:t>
            </a:r>
            <a:r>
              <a:rPr lang="en-US" sz="2000" i="1" dirty="0" smtClean="0"/>
              <a:t> </a:t>
            </a:r>
            <a:r>
              <a:rPr lang="en-US" sz="2000" i="1" dirty="0"/>
              <a:t>= </a:t>
            </a:r>
            <a:r>
              <a:rPr lang="en-US" sz="2000" i="1" dirty="0" err="1" smtClean="0"/>
              <a:t>in.readLine</a:t>
            </a:r>
            <a:r>
              <a:rPr lang="en-US" sz="2000" i="1" dirty="0" smtClean="0"/>
              <a:t>();</a:t>
            </a:r>
          </a:p>
          <a:p>
            <a:r>
              <a:rPr lang="en-US" dirty="0" smtClean="0"/>
              <a:t>Blocking leads to deadlock.</a:t>
            </a:r>
          </a:p>
          <a:p>
            <a:pPr lvl="1"/>
            <a:r>
              <a:rPr lang="en-US" dirty="0"/>
              <a:t>A deadlock is a state where no instruction can be executed (and not all programs have terminated).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5715000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SocketTimeout.java</a:t>
            </a:r>
          </a:p>
        </p:txBody>
      </p:sp>
    </p:spTree>
    <p:extLst>
      <p:ext uri="{BB962C8B-B14F-4D97-AF65-F5344CB8AC3E}">
        <p14:creationId xmlns:p14="http://schemas.microsoft.com/office/powerpoint/2010/main" val="445822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 smtClean="0"/>
              <a:t>6 (10 </a:t>
            </a:r>
            <a:r>
              <a:rPr lang="en-US" dirty="0" smtClean="0"/>
              <a:t>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Continue with cohort exercise </a:t>
            </a:r>
            <a:r>
              <a:rPr lang="en-US" dirty="0" smtClean="0"/>
              <a:t>5, </a:t>
            </a:r>
            <a:r>
              <a:rPr lang="en-US" dirty="0" smtClean="0"/>
              <a:t>assuming this time that you don’t know how many clients are there to help you. Use socket timeout to collect clients and then assign the jobs.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876800"/>
            <a:ext cx="6172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FactorPrimeClientMul.java; FactorPrimeServerMul.java</a:t>
            </a:r>
          </a:p>
        </p:txBody>
      </p:sp>
    </p:spTree>
    <p:extLst>
      <p:ext uri="{BB962C8B-B14F-4D97-AF65-F5344CB8AC3E}">
        <p14:creationId xmlns:p14="http://schemas.microsoft.com/office/powerpoint/2010/main" val="521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Use the trial division method  </a:t>
            </a:r>
          </a:p>
          <a:p>
            <a:pPr lvl="1"/>
            <a:r>
              <a:rPr lang="en-US" dirty="0" smtClean="0"/>
              <a:t>Read: </a:t>
            </a:r>
            <a:r>
              <a:rPr lang="en-US" dirty="0" smtClean="0">
                <a:hlinkClick r:id="rId2"/>
              </a:rPr>
              <a:t>http://en.wikipedia.org/wiki/Trial_division</a:t>
            </a:r>
            <a:endParaRPr lang="en-US" dirty="0" smtClean="0"/>
          </a:p>
          <a:p>
            <a:pPr lvl="1"/>
            <a:r>
              <a:rPr lang="en-US" dirty="0" smtClean="0"/>
              <a:t>More: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en.wikipedia.org/wiki/Integer_factorization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“Enough talk, let’s fight” (Kong Fu Panda)</a:t>
            </a:r>
          </a:p>
        </p:txBody>
      </p:sp>
    </p:spTree>
    <p:extLst>
      <p:ext uri="{BB962C8B-B14F-4D97-AF65-F5344CB8AC3E}">
        <p14:creationId xmlns:p14="http://schemas.microsoft.com/office/powerpoint/2010/main" val="36228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I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Java program such that given </a:t>
            </a:r>
            <a:r>
              <a:rPr lang="en-US" dirty="0"/>
              <a:t>a semi-prime, </a:t>
            </a:r>
            <a:r>
              <a:rPr lang="en-US" dirty="0" smtClean="0"/>
              <a:t>outputs </a:t>
            </a:r>
            <a:r>
              <a:rPr lang="en-US" dirty="0"/>
              <a:t>its prime </a:t>
            </a:r>
            <a:r>
              <a:rPr lang="en-US" dirty="0" smtClean="0"/>
              <a:t>factors.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Hint: You need to use the </a:t>
            </a:r>
            <a:r>
              <a:rPr lang="en-US" dirty="0" err="1" smtClean="0"/>
              <a:t>BigInteger</a:t>
            </a:r>
            <a:r>
              <a:rPr lang="en-US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82000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sz="2400" dirty="0"/>
              <a:t>4294967297 (famous Fermat Number)</a:t>
            </a:r>
          </a:p>
          <a:p>
            <a:pPr lvl="1"/>
            <a:r>
              <a:rPr lang="en-US" sz="2400" dirty="0"/>
              <a:t>1127451830576035879</a:t>
            </a:r>
          </a:p>
          <a:p>
            <a:pPr lvl="1"/>
            <a:r>
              <a:rPr lang="en-US" sz="1200" dirty="0" smtClean="0"/>
              <a:t>160731047637009729259688920385507056726966793490579598495689711866432421212774967029895340327197901756096014299132623454583177072050452755510701340673282385647899694083881316194642417451570483466327782135730575564856185546487053034404560063433614723836456790266457438831626375556854133866958349817172727462462516466898479574402841071703909138062456567624565784254101568378407242273207660892036869708190688033351601539401621576507964841597205952722487750670904522932328731530640706457382162644738538813247139315456213401586618820517823576427094125197001270350087878270889717445401145792231674098948416888868250143592026973853973785120217077951766546939577520897245392186547279572494177680291506578508962707934879124914880885500726439625033021936728949277390185399024276547035995915648938170415663757378637207011391538009596833354107737156273037494727858302028663366296943925008647348769272035532265048049709827275179381252898675965528510619258376779171030556482884535728812916216625430187039533668677528079544176897647303445153643525354817413650848544778690688201005274443717680593899</a:t>
            </a:r>
            <a:endParaRPr lang="en-US" dirty="0" smtClean="0"/>
          </a:p>
          <a:p>
            <a:r>
              <a:rPr lang="en-US" dirty="0" smtClean="0"/>
              <a:t>Verification: how to show it always works?</a:t>
            </a:r>
          </a:p>
        </p:txBody>
      </p:sp>
    </p:spTree>
    <p:extLst>
      <p:ext uri="{BB962C8B-B14F-4D97-AF65-F5344CB8AC3E}">
        <p14:creationId xmlns:p14="http://schemas.microsoft.com/office/powerpoint/2010/main" val="22339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Sequential Programs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7150" indent="0">
              <a:buNone/>
            </a:pPr>
            <a:r>
              <a:rPr lang="en-US" sz="2900" dirty="0"/>
              <a:t>“A program consisted of a sequence of </a:t>
            </a:r>
            <a:r>
              <a:rPr lang="en-US" sz="2900" dirty="0" smtClean="0"/>
              <a:t>instructions (and a memory), </a:t>
            </a:r>
            <a:r>
              <a:rPr lang="en-US" sz="2900" dirty="0"/>
              <a:t>where each instruction executed one after the </a:t>
            </a:r>
            <a:r>
              <a:rPr lang="en-US" sz="2900" dirty="0" smtClean="0"/>
              <a:t>other (to modify the memory, etc.). </a:t>
            </a:r>
            <a:r>
              <a:rPr lang="en-US" sz="2900" dirty="0"/>
              <a:t>It ran from start to finish on a single processor.”</a:t>
            </a:r>
          </a:p>
          <a:p>
            <a:pPr marL="57150" indent="0">
              <a:buNone/>
            </a:pPr>
            <a:endParaRPr lang="en-US" sz="2900" dirty="0"/>
          </a:p>
          <a:p>
            <a:pPr marL="57150" indent="0">
              <a:buNone/>
            </a:pPr>
            <a:r>
              <a:rPr lang="en-US" sz="2900" dirty="0"/>
              <a:t>“The sequential paradigm has the following two characteristics: the textual order of statements specifies their order of execution; successive statements must be executed without any overlap (in time) with one another.”</a:t>
            </a:r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u="sng" dirty="0" err="1"/>
              <a:t>previousMax</a:t>
            </a:r>
            <a:r>
              <a:rPr lang="en-US" i="1" u="sng" dirty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max (</a:t>
            </a:r>
            <a:r>
              <a:rPr lang="en-US" dirty="0" err="1"/>
              <a:t>int</a:t>
            </a:r>
            <a:r>
              <a:rPr lang="en-US" dirty="0"/>
              <a:t>[] list)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max = list[0]; </a:t>
            </a:r>
          </a:p>
          <a:p>
            <a:pPr marL="0" indent="0">
              <a:buNone/>
            </a:pPr>
            <a:r>
              <a:rPr lang="nn-NO" dirty="0"/>
              <a:t>     for (int i = 1; i &lt; list.length; i++) {</a:t>
            </a:r>
          </a:p>
          <a:p>
            <a:pPr marL="0" indent="0">
              <a:buNone/>
            </a:pPr>
            <a:r>
              <a:rPr lang="en-US" dirty="0"/>
              <a:t>          if (max &lt; list[</a:t>
            </a:r>
            <a:r>
              <a:rPr lang="en-US" dirty="0" err="1"/>
              <a:t>i</a:t>
            </a:r>
            <a:r>
              <a:rPr lang="en-US" dirty="0"/>
              <a:t>]) {</a:t>
            </a:r>
          </a:p>
          <a:p>
            <a:pPr marL="0" indent="0">
              <a:buNone/>
            </a:pPr>
            <a:r>
              <a:rPr lang="en-US" dirty="0"/>
              <a:t>               max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previousMax</a:t>
            </a:r>
            <a:r>
              <a:rPr lang="en-US" dirty="0"/>
              <a:t> = max;</a:t>
            </a:r>
          </a:p>
          <a:p>
            <a:pPr marL="0" indent="0">
              <a:buNone/>
            </a:pPr>
            <a:r>
              <a:rPr lang="en-US" dirty="0"/>
              <a:t>     return max;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655" y="5943600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“Sequential </a:t>
            </a:r>
            <a:r>
              <a:rPr lang="en-US" b="1" dirty="0"/>
              <a:t>programming is dead. So stop teaching it</a:t>
            </a:r>
            <a:r>
              <a:rPr lang="en-US" b="1" dirty="0" smtClean="0"/>
              <a:t>!”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2783</Words>
  <Application>Microsoft Office PowerPoint</Application>
  <PresentationFormat>On-screen Show (4:3)</PresentationFormat>
  <Paragraphs>1028</Paragraphs>
  <Slides>54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宋体</vt:lpstr>
      <vt:lpstr>Arial</vt:lpstr>
      <vt:lpstr>Calibri</vt:lpstr>
      <vt:lpstr>Office Theme</vt:lpstr>
      <vt:lpstr>50.003: Elements of Software Construction</vt:lpstr>
      <vt:lpstr>Plan of the Week</vt:lpstr>
      <vt:lpstr>Understanding Sequential programs</vt:lpstr>
      <vt:lpstr>Motivational Example</vt:lpstr>
      <vt:lpstr>Task Breakdown</vt:lpstr>
      <vt:lpstr>Task Breakdown</vt:lpstr>
      <vt:lpstr>Cohort Exercise I (10 min)</vt:lpstr>
      <vt:lpstr>Task Breakdown</vt:lpstr>
      <vt:lpstr>Understanding Sequential Programs</vt:lpstr>
      <vt:lpstr>The Illusion</vt:lpstr>
      <vt:lpstr>Control Flow Graph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System Execution</vt:lpstr>
      <vt:lpstr>The Trace</vt:lpstr>
      <vt:lpstr>The Trace</vt:lpstr>
      <vt:lpstr>Sequential Programming is Easy</vt:lpstr>
      <vt:lpstr>Cohort Exercise 2 (10 min)</vt:lpstr>
      <vt:lpstr>Reality is Messy</vt:lpstr>
      <vt:lpstr>Introducing Concurrency</vt:lpstr>
      <vt:lpstr>Concurrency: Benefit</vt:lpstr>
      <vt:lpstr>Concurrency: Benefit</vt:lpstr>
      <vt:lpstr>Concurrency: Cost</vt:lpstr>
      <vt:lpstr>Distributed Systems</vt:lpstr>
      <vt:lpstr>Multi-core Processors</vt:lpstr>
      <vt:lpstr>Multi-core Computer: More Like This</vt:lpstr>
      <vt:lpstr>Network Programming</vt:lpstr>
      <vt:lpstr>Processes</vt:lpstr>
      <vt:lpstr>Interprocess Communication</vt:lpstr>
      <vt:lpstr>Network Layers</vt:lpstr>
      <vt:lpstr>IP: Addresses</vt:lpstr>
      <vt:lpstr>TCP vs. UDP</vt:lpstr>
      <vt:lpstr>TCP Sockets Example</vt:lpstr>
      <vt:lpstr>Cohort Exercise 3 (15 min)</vt:lpstr>
      <vt:lpstr>UDP Example</vt:lpstr>
      <vt:lpstr>Cohort Exercise 4 (15 min)</vt:lpstr>
      <vt:lpstr>Control Flow Graph</vt:lpstr>
      <vt:lpstr>Configuration 0-0</vt:lpstr>
      <vt:lpstr>Configuration 1-0</vt:lpstr>
      <vt:lpstr>Configuration 0-1</vt:lpstr>
      <vt:lpstr>Non-determinism</vt:lpstr>
      <vt:lpstr>Atomicity</vt:lpstr>
      <vt:lpstr>Configuration 11</vt:lpstr>
      <vt:lpstr>Cohort Exercise 5 (15 min)</vt:lpstr>
      <vt:lpstr>Timeout</vt:lpstr>
      <vt:lpstr>Cohort Exercise 6 (10 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Concurrency</dc:title>
  <dc:creator>Sun Jun</dc:creator>
  <cp:lastModifiedBy>Sun Jun</cp:lastModifiedBy>
  <cp:revision>77</cp:revision>
  <dcterms:created xsi:type="dcterms:W3CDTF">2006-08-16T00:00:00Z</dcterms:created>
  <dcterms:modified xsi:type="dcterms:W3CDTF">2016-02-14T04:23:33Z</dcterms:modified>
</cp:coreProperties>
</file>