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92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3" r:id="rId35"/>
    <p:sldId id="294" r:id="rId36"/>
    <p:sldId id="295" r:id="rId37"/>
    <p:sldId id="296" r:id="rId38"/>
    <p:sldId id="297" r:id="rId39"/>
    <p:sldId id="298" r:id="rId40"/>
    <p:sldId id="29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2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ACC6B-7A78-4FA7-9ECF-6E3AEFFB26B8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BCE01-CB6A-41F9-8FFF-30742FB13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47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BCE01-CB6A-41F9-8FFF-30742FB135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50.003: Elements of Software Construction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5</a:t>
            </a:r>
          </a:p>
          <a:p>
            <a:r>
              <a:rPr lang="en-US" dirty="0" smtClean="0"/>
              <a:t>Basics of Threads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2505181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62000" y="2246956"/>
            <a:ext cx="1905000" cy="3620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9514" y="3200400"/>
            <a:ext cx="1733944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  <a:blipFill rotWithShape="1">
                <a:blip r:embed="rId2"/>
                <a:stretch>
                  <a:fillRect t="-19277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4419600"/>
            <a:ext cx="173525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65007" y="3631218"/>
            <a:ext cx="179958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4876800"/>
            <a:ext cx="180620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 smtClean="0"/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  <a:blipFill rotWithShape="1">
                <a:blip r:embed="rId3"/>
                <a:stretch>
                  <a:fillRect t="-17647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39514" y="2209800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1706486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1705829" y="4140288"/>
            <a:ext cx="657" cy="27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7151501" y="3859818"/>
            <a:ext cx="13296" cy="1016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7168108" y="3911688"/>
            <a:ext cx="0" cy="20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65007" y="2752815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67100" y="1725274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67100" y="1725274"/>
            <a:ext cx="1905000" cy="4142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52628" y="2246956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thread1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9" idx="1"/>
          </p:cNvCxnSpPr>
          <p:nvPr/>
        </p:nvCxnSpPr>
        <p:spPr>
          <a:xfrm flipH="1">
            <a:off x="2667000" y="2361256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552628" y="27432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thread2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172200" y="2780356"/>
            <a:ext cx="1981200" cy="3087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52628" y="32004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thread1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552628" y="3657600"/>
            <a:ext cx="1733944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thread2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552628" y="44196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thread1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553679" y="48768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thread2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52628" y="53340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answer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2" idx="3"/>
          </p:cNvCxnSpPr>
          <p:nvPr/>
        </p:nvCxnSpPr>
        <p:spPr>
          <a:xfrm>
            <a:off x="5286572" y="2857500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1"/>
            <a:endCxn id="4" idx="3"/>
          </p:cNvCxnSpPr>
          <p:nvPr/>
        </p:nvCxnSpPr>
        <p:spPr>
          <a:xfrm flipH="1">
            <a:off x="2573458" y="33147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3"/>
            <a:endCxn id="8" idx="1"/>
          </p:cNvCxnSpPr>
          <p:nvPr/>
        </p:nvCxnSpPr>
        <p:spPr>
          <a:xfrm flipV="1">
            <a:off x="5286572" y="3745518"/>
            <a:ext cx="978435" cy="26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" idx="3"/>
            <a:endCxn id="48" idx="1"/>
          </p:cNvCxnSpPr>
          <p:nvPr/>
        </p:nvCxnSpPr>
        <p:spPr>
          <a:xfrm>
            <a:off x="2573458" y="45339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1"/>
            <a:endCxn id="49" idx="3"/>
          </p:cNvCxnSpPr>
          <p:nvPr/>
        </p:nvCxnSpPr>
        <p:spPr>
          <a:xfrm flipH="1">
            <a:off x="5287623" y="4991100"/>
            <a:ext cx="9607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24000" y="526946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value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172200" y="526363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value</a:t>
            </a:r>
            <a:endParaRPr lang="en-US" dirty="0"/>
          </a:p>
        </p:txBody>
      </p:sp>
      <p:cxnSp>
        <p:nvCxnSpPr>
          <p:cNvPr id="67" name="Straight Arrow Connector 66"/>
          <p:cNvCxnSpPr>
            <a:endCxn id="50" idx="1"/>
          </p:cNvCxnSpPr>
          <p:nvPr/>
        </p:nvCxnSpPr>
        <p:spPr>
          <a:xfrm flipV="1">
            <a:off x="2573458" y="5448300"/>
            <a:ext cx="97917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0" idx="3"/>
          </p:cNvCxnSpPr>
          <p:nvPr/>
        </p:nvCxnSpPr>
        <p:spPr>
          <a:xfrm flipH="1" flipV="1">
            <a:off x="5286572" y="5448300"/>
            <a:ext cx="978435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62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62000" y="2246956"/>
            <a:ext cx="1905000" cy="3620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9514" y="32004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  <a:blipFill rotWithShape="1">
                <a:blip r:embed="rId2"/>
                <a:stretch>
                  <a:fillRect t="-19277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4419600"/>
            <a:ext cx="173525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65007" y="3631218"/>
            <a:ext cx="179958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4876800"/>
            <a:ext cx="180620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 smtClean="0"/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  <a:blipFill rotWithShape="1">
                <a:blip r:embed="rId3"/>
                <a:stretch>
                  <a:fillRect t="-17647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39514" y="2209800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1706486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1705829" y="4140288"/>
            <a:ext cx="657" cy="27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7151501" y="3859818"/>
            <a:ext cx="13296" cy="1016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7168108" y="3911688"/>
            <a:ext cx="0" cy="20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65007" y="2752815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67100" y="1725274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67100" y="1725274"/>
            <a:ext cx="1905000" cy="4142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52628" y="2246956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thread1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9" idx="1"/>
          </p:cNvCxnSpPr>
          <p:nvPr/>
        </p:nvCxnSpPr>
        <p:spPr>
          <a:xfrm flipH="1">
            <a:off x="2667000" y="2361256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552628" y="27432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thread2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172200" y="2780356"/>
            <a:ext cx="1981200" cy="3087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52628" y="32004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thread1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552628" y="36576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thread2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552628" y="4419600"/>
            <a:ext cx="1733944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thread1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553679" y="48768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thread2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52628" y="53340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answer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2" idx="3"/>
          </p:cNvCxnSpPr>
          <p:nvPr/>
        </p:nvCxnSpPr>
        <p:spPr>
          <a:xfrm>
            <a:off x="5286572" y="2857500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1"/>
            <a:endCxn id="4" idx="3"/>
          </p:cNvCxnSpPr>
          <p:nvPr/>
        </p:nvCxnSpPr>
        <p:spPr>
          <a:xfrm flipH="1">
            <a:off x="2573458" y="33147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3"/>
            <a:endCxn id="8" idx="1"/>
          </p:cNvCxnSpPr>
          <p:nvPr/>
        </p:nvCxnSpPr>
        <p:spPr>
          <a:xfrm flipV="1">
            <a:off x="5286572" y="3745518"/>
            <a:ext cx="978435" cy="26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" idx="3"/>
            <a:endCxn id="48" idx="1"/>
          </p:cNvCxnSpPr>
          <p:nvPr/>
        </p:nvCxnSpPr>
        <p:spPr>
          <a:xfrm>
            <a:off x="2573458" y="45339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1"/>
            <a:endCxn id="49" idx="3"/>
          </p:cNvCxnSpPr>
          <p:nvPr/>
        </p:nvCxnSpPr>
        <p:spPr>
          <a:xfrm flipH="1">
            <a:off x="5287623" y="4991100"/>
            <a:ext cx="9607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24000" y="526946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value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172200" y="526363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value</a:t>
            </a:r>
            <a:endParaRPr lang="en-US" dirty="0"/>
          </a:p>
        </p:txBody>
      </p:sp>
      <p:cxnSp>
        <p:nvCxnSpPr>
          <p:cNvPr id="67" name="Straight Arrow Connector 66"/>
          <p:cNvCxnSpPr>
            <a:endCxn id="50" idx="1"/>
          </p:cNvCxnSpPr>
          <p:nvPr/>
        </p:nvCxnSpPr>
        <p:spPr>
          <a:xfrm flipV="1">
            <a:off x="2573458" y="5448300"/>
            <a:ext cx="97917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0" idx="3"/>
          </p:cNvCxnSpPr>
          <p:nvPr/>
        </p:nvCxnSpPr>
        <p:spPr>
          <a:xfrm flipH="1" flipV="1">
            <a:off x="5286572" y="5448300"/>
            <a:ext cx="978435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19614" y="6172200"/>
            <a:ext cx="6934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Which thread moves first is non-deterministic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3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62000" y="2246956"/>
            <a:ext cx="1905000" cy="3620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9514" y="32004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  <a:blipFill rotWithShape="1">
                <a:blip r:embed="rId2"/>
                <a:stretch>
                  <a:fillRect t="-19277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4419600"/>
            <a:ext cx="1735258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65007" y="3631218"/>
            <a:ext cx="179958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4876800"/>
            <a:ext cx="180620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 smtClean="0"/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  <a:blipFill rotWithShape="1">
                <a:blip r:embed="rId3"/>
                <a:stretch>
                  <a:fillRect t="-17647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39514" y="2209800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1706486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1705829" y="4140288"/>
            <a:ext cx="657" cy="27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7151501" y="3859818"/>
            <a:ext cx="13296" cy="1016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7168108" y="3911688"/>
            <a:ext cx="0" cy="20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65007" y="2752815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67100" y="1725274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67100" y="1725274"/>
            <a:ext cx="1905000" cy="4142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52628" y="2246956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thread1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9" idx="1"/>
          </p:cNvCxnSpPr>
          <p:nvPr/>
        </p:nvCxnSpPr>
        <p:spPr>
          <a:xfrm flipH="1">
            <a:off x="2667000" y="2361256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552628" y="27432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thread2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172200" y="2780356"/>
            <a:ext cx="1981200" cy="3087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52628" y="32004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thread1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552628" y="36576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thread2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552628" y="4419600"/>
            <a:ext cx="1733944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thread1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553679" y="48768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thread2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52628" y="53340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answer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2" idx="3"/>
          </p:cNvCxnSpPr>
          <p:nvPr/>
        </p:nvCxnSpPr>
        <p:spPr>
          <a:xfrm>
            <a:off x="5286572" y="2857500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1"/>
            <a:endCxn id="4" idx="3"/>
          </p:cNvCxnSpPr>
          <p:nvPr/>
        </p:nvCxnSpPr>
        <p:spPr>
          <a:xfrm flipH="1">
            <a:off x="2573458" y="33147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3"/>
            <a:endCxn id="8" idx="1"/>
          </p:cNvCxnSpPr>
          <p:nvPr/>
        </p:nvCxnSpPr>
        <p:spPr>
          <a:xfrm flipV="1">
            <a:off x="5286572" y="3745518"/>
            <a:ext cx="978435" cy="26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" idx="3"/>
            <a:endCxn id="48" idx="1"/>
          </p:cNvCxnSpPr>
          <p:nvPr/>
        </p:nvCxnSpPr>
        <p:spPr>
          <a:xfrm>
            <a:off x="2573458" y="45339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1"/>
            <a:endCxn id="49" idx="3"/>
          </p:cNvCxnSpPr>
          <p:nvPr/>
        </p:nvCxnSpPr>
        <p:spPr>
          <a:xfrm flipH="1">
            <a:off x="5287623" y="4991100"/>
            <a:ext cx="9607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24000" y="526946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value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172200" y="526363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value</a:t>
            </a:r>
            <a:endParaRPr lang="en-US" dirty="0"/>
          </a:p>
        </p:txBody>
      </p:sp>
      <p:cxnSp>
        <p:nvCxnSpPr>
          <p:cNvPr id="67" name="Straight Arrow Connector 66"/>
          <p:cNvCxnSpPr>
            <a:endCxn id="50" idx="1"/>
          </p:cNvCxnSpPr>
          <p:nvPr/>
        </p:nvCxnSpPr>
        <p:spPr>
          <a:xfrm flipV="1">
            <a:off x="2573458" y="5448300"/>
            <a:ext cx="97917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0" idx="3"/>
          </p:cNvCxnSpPr>
          <p:nvPr/>
        </p:nvCxnSpPr>
        <p:spPr>
          <a:xfrm flipH="1" flipV="1">
            <a:off x="5286572" y="5448300"/>
            <a:ext cx="978435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782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62000" y="2246956"/>
            <a:ext cx="1905000" cy="3620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9514" y="32004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  <a:blipFill rotWithShape="1">
                <a:blip r:embed="rId2"/>
                <a:stretch>
                  <a:fillRect t="-19277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4419600"/>
            <a:ext cx="173525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65007" y="3631218"/>
            <a:ext cx="179958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4876800"/>
            <a:ext cx="1806202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 smtClean="0"/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  <a:blipFill rotWithShape="1">
                <a:blip r:embed="rId3"/>
                <a:stretch>
                  <a:fillRect t="-17647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39514" y="2209800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1706486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1705829" y="4140288"/>
            <a:ext cx="657" cy="27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7151501" y="3859818"/>
            <a:ext cx="13296" cy="1016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7168108" y="3911688"/>
            <a:ext cx="0" cy="20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65007" y="2752815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67100" y="1725274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67100" y="1725274"/>
            <a:ext cx="1905000" cy="4142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52628" y="2246956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thread1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9" idx="1"/>
          </p:cNvCxnSpPr>
          <p:nvPr/>
        </p:nvCxnSpPr>
        <p:spPr>
          <a:xfrm flipH="1">
            <a:off x="2667000" y="2361256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552628" y="27432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thread2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172200" y="2780356"/>
            <a:ext cx="1981200" cy="3087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52628" y="32004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thread1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552628" y="36576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thread2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552628" y="44196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thread1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553679" y="4876800"/>
            <a:ext cx="1733944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thread2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52628" y="53340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answer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2" idx="3"/>
          </p:cNvCxnSpPr>
          <p:nvPr/>
        </p:nvCxnSpPr>
        <p:spPr>
          <a:xfrm>
            <a:off x="5286572" y="2857500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1"/>
            <a:endCxn id="4" idx="3"/>
          </p:cNvCxnSpPr>
          <p:nvPr/>
        </p:nvCxnSpPr>
        <p:spPr>
          <a:xfrm flipH="1">
            <a:off x="2573458" y="33147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3"/>
            <a:endCxn id="8" idx="1"/>
          </p:cNvCxnSpPr>
          <p:nvPr/>
        </p:nvCxnSpPr>
        <p:spPr>
          <a:xfrm flipV="1">
            <a:off x="5286572" y="3745518"/>
            <a:ext cx="978435" cy="26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" idx="3"/>
            <a:endCxn id="48" idx="1"/>
          </p:cNvCxnSpPr>
          <p:nvPr/>
        </p:nvCxnSpPr>
        <p:spPr>
          <a:xfrm>
            <a:off x="2573458" y="45339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1"/>
            <a:endCxn id="49" idx="3"/>
          </p:cNvCxnSpPr>
          <p:nvPr/>
        </p:nvCxnSpPr>
        <p:spPr>
          <a:xfrm flipH="1">
            <a:off x="5287623" y="4991100"/>
            <a:ext cx="9607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24000" y="526946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value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172200" y="526363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value</a:t>
            </a:r>
            <a:endParaRPr lang="en-US" dirty="0"/>
          </a:p>
        </p:txBody>
      </p:sp>
      <p:cxnSp>
        <p:nvCxnSpPr>
          <p:cNvPr id="67" name="Straight Arrow Connector 66"/>
          <p:cNvCxnSpPr>
            <a:endCxn id="50" idx="1"/>
          </p:cNvCxnSpPr>
          <p:nvPr/>
        </p:nvCxnSpPr>
        <p:spPr>
          <a:xfrm flipV="1">
            <a:off x="2573458" y="5448300"/>
            <a:ext cx="97917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0" idx="3"/>
          </p:cNvCxnSpPr>
          <p:nvPr/>
        </p:nvCxnSpPr>
        <p:spPr>
          <a:xfrm flipH="1" flipV="1">
            <a:off x="5286572" y="5448300"/>
            <a:ext cx="978435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5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62000" y="2246956"/>
            <a:ext cx="1905000" cy="3620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9514" y="32004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  <a:blipFill rotWithShape="1">
                <a:blip r:embed="rId2"/>
                <a:stretch>
                  <a:fillRect t="-19277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4419600"/>
            <a:ext cx="173525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65007" y="3631218"/>
            <a:ext cx="179958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4876800"/>
            <a:ext cx="180620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 smtClean="0"/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  <a:blipFill rotWithShape="1">
                <a:blip r:embed="rId3"/>
                <a:stretch>
                  <a:fillRect t="-17647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39514" y="2209800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1706486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1705829" y="4140288"/>
            <a:ext cx="657" cy="27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7151501" y="3859818"/>
            <a:ext cx="13296" cy="1016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7168108" y="3911688"/>
            <a:ext cx="0" cy="20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65007" y="2752815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67100" y="1725274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67100" y="1725274"/>
            <a:ext cx="1905000" cy="4142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52628" y="2246956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thread1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9" idx="1"/>
          </p:cNvCxnSpPr>
          <p:nvPr/>
        </p:nvCxnSpPr>
        <p:spPr>
          <a:xfrm flipH="1">
            <a:off x="2667000" y="2361256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552628" y="27432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thread2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172200" y="2780356"/>
            <a:ext cx="1981200" cy="3087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52628" y="32004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thread1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552628" y="36576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thread2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552628" y="44196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thread1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553679" y="48768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thread2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52628" y="5334000"/>
            <a:ext cx="1733944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answer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2" idx="3"/>
          </p:cNvCxnSpPr>
          <p:nvPr/>
        </p:nvCxnSpPr>
        <p:spPr>
          <a:xfrm>
            <a:off x="5286572" y="2857500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1"/>
            <a:endCxn id="4" idx="3"/>
          </p:cNvCxnSpPr>
          <p:nvPr/>
        </p:nvCxnSpPr>
        <p:spPr>
          <a:xfrm flipH="1">
            <a:off x="2573458" y="33147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3"/>
            <a:endCxn id="8" idx="1"/>
          </p:cNvCxnSpPr>
          <p:nvPr/>
        </p:nvCxnSpPr>
        <p:spPr>
          <a:xfrm flipV="1">
            <a:off x="5286572" y="3745518"/>
            <a:ext cx="978435" cy="26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" idx="3"/>
            <a:endCxn id="48" idx="1"/>
          </p:cNvCxnSpPr>
          <p:nvPr/>
        </p:nvCxnSpPr>
        <p:spPr>
          <a:xfrm>
            <a:off x="2573458" y="45339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1"/>
            <a:endCxn id="49" idx="3"/>
          </p:cNvCxnSpPr>
          <p:nvPr/>
        </p:nvCxnSpPr>
        <p:spPr>
          <a:xfrm flipH="1">
            <a:off x="5287623" y="4991100"/>
            <a:ext cx="9607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24000" y="526946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value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172200" y="526363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value</a:t>
            </a:r>
            <a:endParaRPr lang="en-US" dirty="0"/>
          </a:p>
        </p:txBody>
      </p:sp>
      <p:cxnSp>
        <p:nvCxnSpPr>
          <p:cNvPr id="67" name="Straight Arrow Connector 66"/>
          <p:cNvCxnSpPr>
            <a:endCxn id="50" idx="1"/>
          </p:cNvCxnSpPr>
          <p:nvPr/>
        </p:nvCxnSpPr>
        <p:spPr>
          <a:xfrm flipV="1">
            <a:off x="2573458" y="5448300"/>
            <a:ext cx="97917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0" idx="3"/>
          </p:cNvCxnSpPr>
          <p:nvPr/>
        </p:nvCxnSpPr>
        <p:spPr>
          <a:xfrm flipH="1" flipV="1">
            <a:off x="5286572" y="5448300"/>
            <a:ext cx="978435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711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1 (15 min)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a program to multiply two square matrices A and B using two threads (in addition to the main thread). Hint: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2400" i="1" dirty="0" smtClean="0"/>
              <a:t>public </a:t>
            </a:r>
            <a:r>
              <a:rPr lang="en-US" sz="2400" i="1" dirty="0"/>
              <a:t>void run() {</a:t>
            </a:r>
          </a:p>
          <a:p>
            <a:pPr marL="0" indent="0">
              <a:buNone/>
            </a:pPr>
            <a:r>
              <a:rPr lang="en-US" sz="2400" i="1" dirty="0" smtClean="0"/>
              <a:t>	 for </a:t>
            </a:r>
            <a:r>
              <a:rPr lang="en-US" sz="2400" i="1" dirty="0"/>
              <a:t>(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i</a:t>
            </a:r>
            <a:r>
              <a:rPr lang="en-US" sz="2400" i="1" dirty="0"/>
              <a:t> = lower; </a:t>
            </a:r>
            <a:r>
              <a:rPr lang="en-US" sz="2400" i="1" dirty="0" err="1"/>
              <a:t>i</a:t>
            </a:r>
            <a:r>
              <a:rPr lang="en-US" sz="2400" i="1" dirty="0"/>
              <a:t> &lt; upper; </a:t>
            </a:r>
            <a:r>
              <a:rPr lang="en-US" sz="2400" i="1" dirty="0" err="1"/>
              <a:t>i</a:t>
            </a:r>
            <a:r>
              <a:rPr lang="en-US" sz="2400" i="1" dirty="0"/>
              <a:t>++) {</a:t>
            </a:r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      for </a:t>
            </a:r>
            <a:r>
              <a:rPr lang="en-US" sz="2400" i="1" dirty="0"/>
              <a:t>(</a:t>
            </a:r>
            <a:r>
              <a:rPr lang="en-US" sz="2400" i="1" dirty="0" err="1"/>
              <a:t>int</a:t>
            </a:r>
            <a:r>
              <a:rPr lang="en-US" sz="2400" i="1" dirty="0"/>
              <a:t> j = 0; j &lt; result[</a:t>
            </a:r>
            <a:r>
              <a:rPr lang="en-US" sz="2400" i="1" dirty="0" err="1"/>
              <a:t>i</a:t>
            </a:r>
            <a:r>
              <a:rPr lang="en-US" sz="2400" i="1" dirty="0"/>
              <a:t>].length; j++) {</a:t>
            </a:r>
          </a:p>
          <a:p>
            <a:pPr marL="0" indent="0">
              <a:buNone/>
            </a:pPr>
            <a:r>
              <a:rPr lang="en-US" sz="2400" i="1" dirty="0" smtClean="0"/>
              <a:t>	 	for </a:t>
            </a:r>
            <a:r>
              <a:rPr lang="en-US" sz="2400" i="1" dirty="0"/>
              <a:t>(</a:t>
            </a:r>
            <a:r>
              <a:rPr lang="en-US" sz="2400" i="1" dirty="0" err="1"/>
              <a:t>int</a:t>
            </a:r>
            <a:r>
              <a:rPr lang="en-US" sz="2400" i="1" dirty="0"/>
              <a:t> k = 0; k &lt; </a:t>
            </a:r>
            <a:r>
              <a:rPr lang="en-US" sz="2400" i="1" dirty="0" err="1"/>
              <a:t>B.length</a:t>
            </a:r>
            <a:r>
              <a:rPr lang="en-US" sz="2400" i="1" dirty="0"/>
              <a:t>; k++) {</a:t>
            </a:r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		</a:t>
            </a:r>
            <a:r>
              <a:rPr lang="pl-PL" sz="2400" i="1" dirty="0" smtClean="0"/>
              <a:t>result[i</a:t>
            </a:r>
            <a:r>
              <a:rPr lang="pl-PL" sz="2400" i="1" dirty="0"/>
              <a:t>][j] += A[i][k]*B[k][j]; </a:t>
            </a:r>
            <a:r>
              <a:rPr lang="en-US" sz="2400" i="1" dirty="0" smtClean="0"/>
              <a:t>           	 		}</a:t>
            </a: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      }</a:t>
            </a: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 </a:t>
            </a:r>
            <a:r>
              <a:rPr lang="en-US" sz="2400" i="1" dirty="0" smtClean="0"/>
              <a:t>           }</a:t>
            </a:r>
            <a:endParaRPr lang="en-US" sz="2400" i="1" dirty="0"/>
          </a:p>
          <a:p>
            <a:pPr marL="0" indent="0">
              <a:buNone/>
            </a:pPr>
            <a:r>
              <a:rPr lang="en-US" sz="2400" i="1" dirty="0" smtClean="0"/>
              <a:t>   </a:t>
            </a:r>
            <a:r>
              <a:rPr lang="en-US" sz="2400" i="1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5955268"/>
            <a:ext cx="6934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MatrixThread.java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55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Runnable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“implements Runnable” vs. “extends Thread”</a:t>
            </a:r>
          </a:p>
          <a:p>
            <a:pPr lvl="1"/>
            <a:r>
              <a:rPr lang="en-US" dirty="0" smtClean="0"/>
              <a:t>Use Runnable that you can inherit other classes</a:t>
            </a:r>
          </a:p>
          <a:p>
            <a:pPr lvl="1"/>
            <a:r>
              <a:rPr lang="en-US" dirty="0" smtClean="0"/>
              <a:t>Runnable allows better separation of the actual computation and thread control. 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4572000"/>
            <a:ext cx="6934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RunnableExample.java</a:t>
            </a:r>
          </a:p>
        </p:txBody>
      </p:sp>
    </p:spTree>
    <p:extLst>
      <p:ext uri="{BB962C8B-B14F-4D97-AF65-F5344CB8AC3E}">
        <p14:creationId xmlns:p14="http://schemas.microsoft.com/office/powerpoint/2010/main" val="1698410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2 (5 min)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with cohort exercise 2, </a:t>
            </a:r>
            <a:r>
              <a:rPr lang="en-US" dirty="0"/>
              <a:t>r</a:t>
            </a:r>
            <a:r>
              <a:rPr lang="en-US" dirty="0" smtClean="0"/>
              <a:t>efactor your matrix multiplication programs to be based on Runnable.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4572000"/>
            <a:ext cx="6934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MatrixRunnable.java</a:t>
            </a:r>
          </a:p>
        </p:txBody>
      </p:sp>
    </p:spTree>
    <p:extLst>
      <p:ext uri="{BB962C8B-B14F-4D97-AF65-F5344CB8AC3E}">
        <p14:creationId xmlns:p14="http://schemas.microsoft.com/office/powerpoint/2010/main" val="328788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4050268"/>
            <a:ext cx="6934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ThreadArrayExample.java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5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3 (10 min)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your matrix multiplication program in cohort exercise 2 so that it uses 1, 2, 3, 4, 5, 6, 7, 8, 9, 10 threads and measure the performance with a square matrix with 1,2,…,1000</a:t>
            </a:r>
            <a:r>
              <a:rPr lang="en-US" dirty="0"/>
              <a:t> </a:t>
            </a:r>
            <a:r>
              <a:rPr lang="en-US" dirty="0" smtClean="0"/>
              <a:t>rows.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5334000"/>
            <a:ext cx="6934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MatrixThreadArray.java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9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the Week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write multi-threaded programs to solve problems more efficiently?</a:t>
            </a:r>
          </a:p>
          <a:p>
            <a:pPr lvl="1"/>
            <a:r>
              <a:rPr lang="en-US" dirty="0" smtClean="0"/>
              <a:t>Thread class: start(), join()</a:t>
            </a:r>
          </a:p>
          <a:p>
            <a:pPr lvl="1"/>
            <a:r>
              <a:rPr lang="en-US" dirty="0" smtClean="0"/>
              <a:t>Runnable class</a:t>
            </a:r>
          </a:p>
          <a:p>
            <a:pPr lvl="1"/>
            <a:r>
              <a:rPr lang="en-US" dirty="0" smtClean="0"/>
              <a:t>Thread class: sleep(), yield(), interrupt()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73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Threads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Week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65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057400"/>
            <a:ext cx="29718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http://www.freepatentsonline.com/6826654-0-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090" y="2123090"/>
            <a:ext cx="282544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2057400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2514600"/>
            <a:ext cx="457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2514600"/>
            <a:ext cx="457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62200" y="2514600"/>
            <a:ext cx="457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0" y="2514600"/>
            <a:ext cx="457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733800" y="4974809"/>
            <a:ext cx="1621290" cy="54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2343" y="3805588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Thread1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561836" y="3813499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Thread2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247636" y="3813896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Thread3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933964" y="3813896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Thread4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4" idx="2"/>
            <a:endCxn id="12" idx="1"/>
          </p:cNvCxnSpPr>
          <p:nvPr/>
        </p:nvCxnSpPr>
        <p:spPr>
          <a:xfrm>
            <a:off x="2247900" y="4267200"/>
            <a:ext cx="1485900" cy="979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6" idx="2"/>
          </p:cNvCxnSpPr>
          <p:nvPr/>
        </p:nvCxnSpPr>
        <p:spPr>
          <a:xfrm flipV="1">
            <a:off x="5355090" y="4028090"/>
            <a:ext cx="1412722" cy="12186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66800" y="5879068"/>
            <a:ext cx="6934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scheduler is ‘un-predictable’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57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Scheduling/Interleaving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62000" y="1828800"/>
            <a:ext cx="925446" cy="2971800"/>
            <a:chOff x="1600200" y="2819400"/>
            <a:chExt cx="925446" cy="2971800"/>
          </a:xfrm>
        </p:grpSpPr>
        <p:cxnSp>
          <p:nvCxnSpPr>
            <p:cNvPr id="8" name="Straight Arrow Connector 7"/>
            <p:cNvCxnSpPr>
              <a:stCxn id="9" idx="4"/>
              <a:endCxn id="10" idx="0"/>
            </p:cNvCxnSpPr>
            <p:nvPr/>
          </p:nvCxnSpPr>
          <p:spPr>
            <a:xfrm>
              <a:off x="2057400" y="36576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828800" y="3200400"/>
              <a:ext cx="457200" cy="4572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828800" y="3886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828800" y="4572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2" name="Straight Arrow Connector 11"/>
            <p:cNvCxnSpPr>
              <a:stCxn id="10" idx="4"/>
              <a:endCxn id="11" idx="0"/>
            </p:cNvCxnSpPr>
            <p:nvPr/>
          </p:nvCxnSpPr>
          <p:spPr>
            <a:xfrm>
              <a:off x="2057400" y="4343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828800" y="5334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1" idx="4"/>
              <a:endCxn id="13" idx="0"/>
            </p:cNvCxnSpPr>
            <p:nvPr/>
          </p:nvCxnSpPr>
          <p:spPr>
            <a:xfrm>
              <a:off x="2057400" y="50292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00200" y="2819400"/>
              <a:ext cx="925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thread1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52600" y="1828800"/>
            <a:ext cx="925446" cy="2971800"/>
            <a:chOff x="1600200" y="2819400"/>
            <a:chExt cx="925446" cy="2971800"/>
          </a:xfrm>
        </p:grpSpPr>
        <p:cxnSp>
          <p:nvCxnSpPr>
            <p:cNvPr id="18" name="Straight Arrow Connector 17"/>
            <p:cNvCxnSpPr>
              <a:stCxn id="19" idx="4"/>
              <a:endCxn id="20" idx="0"/>
            </p:cNvCxnSpPr>
            <p:nvPr/>
          </p:nvCxnSpPr>
          <p:spPr>
            <a:xfrm>
              <a:off x="2057400" y="36576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828800" y="3200400"/>
              <a:ext cx="457200" cy="4572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1828800" y="3886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828800" y="4572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22" name="Straight Arrow Connector 21"/>
            <p:cNvCxnSpPr>
              <a:stCxn id="20" idx="4"/>
              <a:endCxn id="21" idx="0"/>
            </p:cNvCxnSpPr>
            <p:nvPr/>
          </p:nvCxnSpPr>
          <p:spPr>
            <a:xfrm>
              <a:off x="2057400" y="4343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828800" y="53340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1" idx="4"/>
              <a:endCxn id="23" idx="0"/>
            </p:cNvCxnSpPr>
            <p:nvPr/>
          </p:nvCxnSpPr>
          <p:spPr>
            <a:xfrm>
              <a:off x="2057400" y="50292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00200" y="2819400"/>
              <a:ext cx="925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thread2</a:t>
              </a:r>
              <a:endParaRPr lang="en-US" dirty="0"/>
            </a:p>
          </p:txBody>
        </p:sp>
      </p:grpSp>
      <p:sp>
        <p:nvSpPr>
          <p:cNvPr id="26" name="Oval 25"/>
          <p:cNvSpPr/>
          <p:nvPr/>
        </p:nvSpPr>
        <p:spPr>
          <a:xfrm>
            <a:off x="5638800" y="163267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581518" y="1600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192244" y="226177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134962" y="22292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019800" y="2253942"/>
            <a:ext cx="418704" cy="369332"/>
            <a:chOff x="6248400" y="2470039"/>
            <a:chExt cx="418704" cy="369332"/>
          </a:xfrm>
        </p:grpSpPr>
        <p:sp>
          <p:nvSpPr>
            <p:cNvPr id="30" name="Oval 29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48200" y="2928074"/>
            <a:ext cx="418704" cy="369332"/>
            <a:chOff x="6248400" y="2470039"/>
            <a:chExt cx="418704" cy="369332"/>
          </a:xfrm>
        </p:grpSpPr>
        <p:sp>
          <p:nvSpPr>
            <p:cNvPr id="34" name="Oval 33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02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601096" y="2928074"/>
            <a:ext cx="418704" cy="369332"/>
            <a:chOff x="6248400" y="2470039"/>
            <a:chExt cx="418704" cy="369332"/>
          </a:xfrm>
        </p:grpSpPr>
        <p:sp>
          <p:nvSpPr>
            <p:cNvPr id="37" name="Oval 36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r>
                <a:rPr lang="en-US" dirty="0"/>
                <a:t>1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3200" y="2939742"/>
            <a:ext cx="418704" cy="369332"/>
            <a:chOff x="6248400" y="2470039"/>
            <a:chExt cx="418704" cy="369332"/>
          </a:xfrm>
        </p:grpSpPr>
        <p:sp>
          <p:nvSpPr>
            <p:cNvPr id="40" name="Oval 39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229496" y="3549342"/>
            <a:ext cx="418704" cy="369332"/>
            <a:chOff x="6248400" y="2470039"/>
            <a:chExt cx="418704" cy="369332"/>
          </a:xfrm>
        </p:grpSpPr>
        <p:sp>
          <p:nvSpPr>
            <p:cNvPr id="43" name="Oval 42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03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105400" y="3537674"/>
            <a:ext cx="418704" cy="369332"/>
            <a:chOff x="6248400" y="2470039"/>
            <a:chExt cx="418704" cy="369332"/>
          </a:xfrm>
        </p:grpSpPr>
        <p:sp>
          <p:nvSpPr>
            <p:cNvPr id="46" name="Oval 45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r>
                <a:rPr lang="en-US" dirty="0"/>
                <a:t>2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058296" y="3549342"/>
            <a:ext cx="418704" cy="369332"/>
            <a:chOff x="6248400" y="2470039"/>
            <a:chExt cx="418704" cy="369332"/>
          </a:xfrm>
        </p:grpSpPr>
        <p:sp>
          <p:nvSpPr>
            <p:cNvPr id="49" name="Oval 48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r>
                <a:rPr lang="en-US" dirty="0"/>
                <a:t>1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048896" y="3537674"/>
            <a:ext cx="418704" cy="369332"/>
            <a:chOff x="6248400" y="2470039"/>
            <a:chExt cx="418704" cy="369332"/>
          </a:xfrm>
        </p:grpSpPr>
        <p:sp>
          <p:nvSpPr>
            <p:cNvPr id="52" name="Oval 51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601096" y="4223474"/>
            <a:ext cx="418704" cy="369332"/>
            <a:chOff x="6248400" y="2470039"/>
            <a:chExt cx="418704" cy="369332"/>
          </a:xfrm>
        </p:grpSpPr>
        <p:sp>
          <p:nvSpPr>
            <p:cNvPr id="55" name="Oval 54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22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560301" y="4223474"/>
            <a:ext cx="418704" cy="369332"/>
            <a:chOff x="6248400" y="2470039"/>
            <a:chExt cx="418704" cy="369332"/>
          </a:xfrm>
        </p:grpSpPr>
        <p:sp>
          <p:nvSpPr>
            <p:cNvPr id="58" name="Oval 57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r>
                <a:rPr lang="en-US" dirty="0"/>
                <a:t>1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48530" y="4223474"/>
            <a:ext cx="418704" cy="369332"/>
            <a:chOff x="6248400" y="2470039"/>
            <a:chExt cx="418704" cy="369332"/>
          </a:xfrm>
        </p:grpSpPr>
        <p:sp>
          <p:nvSpPr>
            <p:cNvPr id="64" name="Oval 63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105400" y="4909274"/>
            <a:ext cx="418704" cy="369332"/>
            <a:chOff x="6248400" y="2470039"/>
            <a:chExt cx="418704" cy="369332"/>
          </a:xfrm>
        </p:grpSpPr>
        <p:sp>
          <p:nvSpPr>
            <p:cNvPr id="67" name="Oval 66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058296" y="4909274"/>
            <a:ext cx="418704" cy="369332"/>
            <a:chOff x="6248400" y="2470039"/>
            <a:chExt cx="418704" cy="369332"/>
          </a:xfrm>
        </p:grpSpPr>
        <p:sp>
          <p:nvSpPr>
            <p:cNvPr id="70" name="Oval 69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582043" y="5518874"/>
            <a:ext cx="418704" cy="369332"/>
            <a:chOff x="6248400" y="2470039"/>
            <a:chExt cx="418704" cy="369332"/>
          </a:xfrm>
        </p:grpSpPr>
        <p:sp>
          <p:nvSpPr>
            <p:cNvPr id="73" name="Oval 72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33</a:t>
              </a:r>
              <a:endParaRPr lang="en-US" dirty="0"/>
            </a:p>
          </p:txBody>
        </p:sp>
      </p:grpSp>
      <p:cxnSp>
        <p:nvCxnSpPr>
          <p:cNvPr id="78" name="Straight Arrow Connector 77"/>
          <p:cNvCxnSpPr>
            <a:endCxn id="27" idx="0"/>
          </p:cNvCxnSpPr>
          <p:nvPr/>
        </p:nvCxnSpPr>
        <p:spPr>
          <a:xfrm>
            <a:off x="5790870" y="1295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7" idx="2"/>
            <a:endCxn id="29" idx="0"/>
          </p:cNvCxnSpPr>
          <p:nvPr/>
        </p:nvCxnSpPr>
        <p:spPr>
          <a:xfrm flipH="1">
            <a:off x="5344314" y="1969532"/>
            <a:ext cx="446556" cy="259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7" idx="2"/>
            <a:endCxn id="31" idx="0"/>
          </p:cNvCxnSpPr>
          <p:nvPr/>
        </p:nvCxnSpPr>
        <p:spPr>
          <a:xfrm>
            <a:off x="5790870" y="1969532"/>
            <a:ext cx="438282" cy="284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8" idx="4"/>
            <a:endCxn id="35" idx="0"/>
          </p:cNvCxnSpPr>
          <p:nvPr/>
        </p:nvCxnSpPr>
        <p:spPr>
          <a:xfrm flipH="1">
            <a:off x="4857552" y="2566571"/>
            <a:ext cx="487092" cy="361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9" idx="2"/>
            <a:endCxn id="38" idx="0"/>
          </p:cNvCxnSpPr>
          <p:nvPr/>
        </p:nvCxnSpPr>
        <p:spPr>
          <a:xfrm>
            <a:off x="5344314" y="2598629"/>
            <a:ext cx="466134" cy="329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1" idx="2"/>
            <a:endCxn id="38" idx="0"/>
          </p:cNvCxnSpPr>
          <p:nvPr/>
        </p:nvCxnSpPr>
        <p:spPr>
          <a:xfrm flipH="1">
            <a:off x="5810448" y="2623274"/>
            <a:ext cx="41870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31" idx="2"/>
            <a:endCxn id="41" idx="0"/>
          </p:cNvCxnSpPr>
          <p:nvPr/>
        </p:nvCxnSpPr>
        <p:spPr>
          <a:xfrm>
            <a:off x="6229152" y="2623274"/>
            <a:ext cx="53340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5" idx="2"/>
            <a:endCxn id="44" idx="0"/>
          </p:cNvCxnSpPr>
          <p:nvPr/>
        </p:nvCxnSpPr>
        <p:spPr>
          <a:xfrm flipH="1">
            <a:off x="4438848" y="3297406"/>
            <a:ext cx="418704" cy="251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4" idx="4"/>
            <a:endCxn id="47" idx="0"/>
          </p:cNvCxnSpPr>
          <p:nvPr/>
        </p:nvCxnSpPr>
        <p:spPr>
          <a:xfrm>
            <a:off x="4857882" y="3265348"/>
            <a:ext cx="456870" cy="272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8" idx="2"/>
            <a:endCxn id="47" idx="0"/>
          </p:cNvCxnSpPr>
          <p:nvPr/>
        </p:nvCxnSpPr>
        <p:spPr>
          <a:xfrm flipH="1">
            <a:off x="5314752" y="3297406"/>
            <a:ext cx="495696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8" idx="2"/>
            <a:endCxn id="50" idx="0"/>
          </p:cNvCxnSpPr>
          <p:nvPr/>
        </p:nvCxnSpPr>
        <p:spPr>
          <a:xfrm>
            <a:off x="5810448" y="3297406"/>
            <a:ext cx="457200" cy="251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41" idx="2"/>
            <a:endCxn id="50" idx="0"/>
          </p:cNvCxnSpPr>
          <p:nvPr/>
        </p:nvCxnSpPr>
        <p:spPr>
          <a:xfrm flipH="1">
            <a:off x="6267648" y="3309074"/>
            <a:ext cx="494904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1" idx="2"/>
            <a:endCxn id="53" idx="0"/>
          </p:cNvCxnSpPr>
          <p:nvPr/>
        </p:nvCxnSpPr>
        <p:spPr>
          <a:xfrm>
            <a:off x="6762552" y="3309074"/>
            <a:ext cx="495696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44" idx="2"/>
            <a:endCxn id="65" idx="0"/>
          </p:cNvCxnSpPr>
          <p:nvPr/>
        </p:nvCxnSpPr>
        <p:spPr>
          <a:xfrm>
            <a:off x="4438848" y="3918674"/>
            <a:ext cx="41903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47" idx="2"/>
            <a:endCxn id="65" idx="0"/>
          </p:cNvCxnSpPr>
          <p:nvPr/>
        </p:nvCxnSpPr>
        <p:spPr>
          <a:xfrm flipH="1">
            <a:off x="4857882" y="3907006"/>
            <a:ext cx="45687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65" idx="2"/>
            <a:endCxn id="68" idx="0"/>
          </p:cNvCxnSpPr>
          <p:nvPr/>
        </p:nvCxnSpPr>
        <p:spPr>
          <a:xfrm>
            <a:off x="4857882" y="4592806"/>
            <a:ext cx="45687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47" idx="2"/>
            <a:endCxn id="56" idx="0"/>
          </p:cNvCxnSpPr>
          <p:nvPr/>
        </p:nvCxnSpPr>
        <p:spPr>
          <a:xfrm>
            <a:off x="5314752" y="3907006"/>
            <a:ext cx="495696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56" idx="2"/>
            <a:endCxn id="68" idx="0"/>
          </p:cNvCxnSpPr>
          <p:nvPr/>
        </p:nvCxnSpPr>
        <p:spPr>
          <a:xfrm flipH="1">
            <a:off x="5314752" y="4592806"/>
            <a:ext cx="495696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50" idx="2"/>
            <a:endCxn id="56" idx="0"/>
          </p:cNvCxnSpPr>
          <p:nvPr/>
        </p:nvCxnSpPr>
        <p:spPr>
          <a:xfrm flipH="1">
            <a:off x="5810448" y="3918674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53" idx="2"/>
            <a:endCxn id="59" idx="0"/>
          </p:cNvCxnSpPr>
          <p:nvPr/>
        </p:nvCxnSpPr>
        <p:spPr>
          <a:xfrm flipH="1">
            <a:off x="6769653" y="3907006"/>
            <a:ext cx="488595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50" idx="2"/>
            <a:endCxn id="59" idx="0"/>
          </p:cNvCxnSpPr>
          <p:nvPr/>
        </p:nvCxnSpPr>
        <p:spPr>
          <a:xfrm>
            <a:off x="6267648" y="3918674"/>
            <a:ext cx="502005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58" idx="4"/>
            <a:endCxn id="71" idx="0"/>
          </p:cNvCxnSpPr>
          <p:nvPr/>
        </p:nvCxnSpPr>
        <p:spPr>
          <a:xfrm flipH="1">
            <a:off x="6267648" y="4560748"/>
            <a:ext cx="502335" cy="348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55" idx="4"/>
            <a:endCxn id="71" idx="0"/>
          </p:cNvCxnSpPr>
          <p:nvPr/>
        </p:nvCxnSpPr>
        <p:spPr>
          <a:xfrm>
            <a:off x="5810778" y="4560748"/>
            <a:ext cx="456870" cy="348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71" idx="2"/>
            <a:endCxn id="74" idx="0"/>
          </p:cNvCxnSpPr>
          <p:nvPr/>
        </p:nvCxnSpPr>
        <p:spPr>
          <a:xfrm flipH="1">
            <a:off x="5791395" y="5278606"/>
            <a:ext cx="476253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67" idx="4"/>
            <a:endCxn id="74" idx="0"/>
          </p:cNvCxnSpPr>
          <p:nvPr/>
        </p:nvCxnSpPr>
        <p:spPr>
          <a:xfrm>
            <a:off x="5315082" y="5246548"/>
            <a:ext cx="476313" cy="272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066800" y="6019800"/>
            <a:ext cx="6934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There are exponentially many sequences.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750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Control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158936"/>
              </p:ext>
            </p:extLst>
          </p:nvPr>
        </p:nvGraphicFramePr>
        <p:xfrm>
          <a:off x="609600" y="1513840"/>
          <a:ext cx="7924800" cy="465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Remarks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start()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Causes this thread to begin execution; the Java Virtual Machine calls the </a:t>
                      </a:r>
                      <a:r>
                        <a:rPr lang="en-US" sz="1600" dirty="0" smtClean="0"/>
                        <a:t>run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method of this thread.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Thread.yield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hint to the scheduler that the current thread is willing to yield its current use of a processor.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Thread.sleep</a:t>
                      </a:r>
                      <a:r>
                        <a:rPr lang="en-US" sz="1600" dirty="0" smtClean="0"/>
                        <a:t>(long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millis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Causes the currently executing thread to sleep (temporarily cease execution) for the specified number of milliseconds, subject to the precision and accuracy of system timers and schedulers.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wait()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Causes the current thread to wait until another thread invokes the </a:t>
                      </a: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notify()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method or the </a:t>
                      </a: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notifyAll()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method for this object.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notify()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Wakes up a single thread that is waiting on this object's monitor.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notifyAll()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Wakes up all threads that are waiting on this object's monitor.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join()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Waits for this thread to die.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interrupt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Interrupts this thread.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862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Thread’s Life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81200" y="313365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9837" y="3101393"/>
            <a:ext cx="132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New Thread</a:t>
            </a:r>
          </a:p>
        </p:txBody>
      </p:sp>
      <p:sp>
        <p:nvSpPr>
          <p:cNvPr id="10" name="Oval 9"/>
          <p:cNvSpPr/>
          <p:nvPr/>
        </p:nvSpPr>
        <p:spPr>
          <a:xfrm>
            <a:off x="4257872" y="313365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629400" y="313365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57872" y="4648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78654" y="345349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Runnable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34200" y="3101393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Runnable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91034" y="4943541"/>
            <a:ext cx="125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Terminated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8" idx="6"/>
            <a:endCxn id="10" idx="2"/>
          </p:cNvCxnSpPr>
          <p:nvPr/>
        </p:nvCxnSpPr>
        <p:spPr>
          <a:xfrm>
            <a:off x="2286000" y="3286059"/>
            <a:ext cx="19718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7"/>
            <a:endCxn id="12" idx="1"/>
          </p:cNvCxnSpPr>
          <p:nvPr/>
        </p:nvCxnSpPr>
        <p:spPr>
          <a:xfrm>
            <a:off x="4518035" y="3178296"/>
            <a:ext cx="21560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0" idx="5"/>
          </p:cNvCxnSpPr>
          <p:nvPr/>
        </p:nvCxnSpPr>
        <p:spPr>
          <a:xfrm flipH="1">
            <a:off x="4518035" y="3393822"/>
            <a:ext cx="21560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0" idx="7"/>
            <a:endCxn id="10" idx="1"/>
          </p:cNvCxnSpPr>
          <p:nvPr/>
        </p:nvCxnSpPr>
        <p:spPr>
          <a:xfrm rot="16200000" flipV="1">
            <a:off x="4410272" y="3070533"/>
            <a:ext cx="12700" cy="215526"/>
          </a:xfrm>
          <a:prstGeom prst="curvedConnector3">
            <a:avLst>
              <a:gd name="adj1" fmla="val 77625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4"/>
            <a:endCxn id="13" idx="0"/>
          </p:cNvCxnSpPr>
          <p:nvPr/>
        </p:nvCxnSpPr>
        <p:spPr>
          <a:xfrm>
            <a:off x="4410272" y="3438459"/>
            <a:ext cx="0" cy="1209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18154" y="4038600"/>
            <a:ext cx="221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un() method finishes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895600" y="2895600"/>
            <a:ext cx="75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tart()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00554" y="1840468"/>
            <a:ext cx="14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Thread.yield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953000" y="2526268"/>
            <a:ext cx="153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Thread.sleep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291074" y="2815314"/>
            <a:ext cx="72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wait()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57800" y="3364468"/>
            <a:ext cx="87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notify()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66800" y="5835134"/>
            <a:ext cx="6934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will talk about how to abort a thread later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22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leep()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Coordinating threads through time</a:t>
            </a:r>
          </a:p>
          <a:p>
            <a:r>
              <a:rPr lang="en-US" dirty="0" smtClean="0"/>
              <a:t>Example: Write a program with two threads, one printing 1,2,3,5 and the other printing 4 repeatedly such that the print out is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1,2,3,4,5</a:t>
            </a:r>
          </a:p>
          <a:p>
            <a:pPr marL="457200" lvl="1" indent="0">
              <a:buNone/>
            </a:pPr>
            <a:r>
              <a:rPr lang="en-US" dirty="0" smtClean="0"/>
              <a:t>		1,2,3,4,5</a:t>
            </a:r>
          </a:p>
          <a:p>
            <a:pPr marL="457200" lvl="1" indent="0">
              <a:buNone/>
            </a:pPr>
            <a:r>
              <a:rPr lang="en-US" dirty="0" smtClean="0"/>
              <a:t>		1,2,3,4,5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5955268"/>
            <a:ext cx="6934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SleepExample.java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40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Behavior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57400" y="1817132"/>
            <a:ext cx="7230" cy="3897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4000" y="1371600"/>
            <a:ext cx="13878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RightThread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4200" y="1371600"/>
            <a:ext cx="13715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LeftThread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3129" y="174093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76600" y="1981200"/>
            <a:ext cx="11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rint 1,2,3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57400" y="2590800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0264" y="2417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89475" y="198120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sleeping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57400" y="3124200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76400" y="29373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051950" y="3581400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86586" y="33967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3200400" y="2438400"/>
            <a:ext cx="3355403" cy="914400"/>
            <a:chOff x="3200400" y="2438400"/>
            <a:chExt cx="3355403" cy="914400"/>
          </a:xfrm>
        </p:grpSpPr>
        <p:sp>
          <p:nvSpPr>
            <p:cNvPr id="16" name="TextBox 15"/>
            <p:cNvSpPr txBox="1"/>
            <p:nvPr/>
          </p:nvSpPr>
          <p:spPr>
            <a:xfrm>
              <a:off x="3352800" y="2438400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sleeping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0882" y="2438400"/>
              <a:ext cx="806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rint 4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00400" y="2971800"/>
              <a:ext cx="13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rint 5,1,2,3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92078" y="2983468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sleeping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00400" y="3429000"/>
            <a:ext cx="3355403" cy="914400"/>
            <a:chOff x="3200400" y="2438400"/>
            <a:chExt cx="3355403" cy="914400"/>
          </a:xfrm>
        </p:grpSpPr>
        <p:sp>
          <p:nvSpPr>
            <p:cNvPr id="34" name="TextBox 33"/>
            <p:cNvSpPr txBox="1"/>
            <p:nvPr/>
          </p:nvSpPr>
          <p:spPr>
            <a:xfrm>
              <a:off x="3352800" y="2438400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sleeping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70882" y="2438400"/>
              <a:ext cx="806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rint 4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00400" y="2971800"/>
              <a:ext cx="13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rint 5,1,2,3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92078" y="2983468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sleeping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00400" y="4419600"/>
            <a:ext cx="3355403" cy="914400"/>
            <a:chOff x="3200400" y="2438400"/>
            <a:chExt cx="3355403" cy="914400"/>
          </a:xfrm>
        </p:grpSpPr>
        <p:sp>
          <p:nvSpPr>
            <p:cNvPr id="39" name="TextBox 38"/>
            <p:cNvSpPr txBox="1"/>
            <p:nvPr/>
          </p:nvSpPr>
          <p:spPr>
            <a:xfrm>
              <a:off x="3352800" y="2438400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sleeping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70882" y="2438400"/>
              <a:ext cx="806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rint 4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00400" y="2971800"/>
              <a:ext cx="13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rint 5,1,2,3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92078" y="2983468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sleeping</a:t>
              </a:r>
              <a:endParaRPr lang="en-US" dirty="0"/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2064630" y="4114800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84026" y="3930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2064630" y="4602164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76796" y="4419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2064630" y="5105819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93621" y="4921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90600" y="5955268"/>
            <a:ext cx="6934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would work except it doesn’t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63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4 (5 min)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sample program and modify the parameter for sleep() and the number of iterations and see if the ordering is preserved always.</a:t>
            </a:r>
          </a:p>
          <a:p>
            <a:r>
              <a:rPr lang="en-US" dirty="0" smtClean="0"/>
              <a:t>Replace sleep() with yield() and try again.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6861" y="5581838"/>
            <a:ext cx="6934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Thread.yield</a:t>
            </a:r>
            <a:r>
              <a:rPr lang="en-US" dirty="0" smtClean="0"/>
              <a:t>() can be ignored completely</a:t>
            </a:r>
          </a:p>
        </p:txBody>
      </p:sp>
    </p:spTree>
    <p:extLst>
      <p:ext uri="{BB962C8B-B14F-4D97-AF65-F5344CB8AC3E}">
        <p14:creationId xmlns:p14="http://schemas.microsoft.com/office/powerpoint/2010/main" val="1797521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Control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689415"/>
              </p:ext>
            </p:extLst>
          </p:nvPr>
        </p:nvGraphicFramePr>
        <p:xfrm>
          <a:off x="609600" y="1513840"/>
          <a:ext cx="7924800" cy="465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Remarks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start()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Causes this thread to begin execution; the Java Virtual Machine calls the </a:t>
                      </a:r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run</a:t>
                      </a:r>
                      <a:r>
                        <a:rPr lang="en-US" sz="16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method of this thread.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C00000"/>
                          </a:solidFill>
                        </a:rPr>
                        <a:t>Thread.yield</a:t>
                      </a:r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()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hint to the scheduler that the current thread is willing to yield its current use of a processor.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C00000"/>
                          </a:solidFill>
                        </a:rPr>
                        <a:t>Thread.sleep</a:t>
                      </a:r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(long</a:t>
                      </a:r>
                      <a:r>
                        <a:rPr lang="en-US" sz="16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C00000"/>
                          </a:solidFill>
                        </a:rPr>
                        <a:t>millis</a:t>
                      </a:r>
                      <a:r>
                        <a:rPr lang="en-US" sz="160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Causes the currently executing thread to sleep (temporarily cease execution) for the specified number of milliseconds, subject to the precision and accuracy of system timers and schedulers.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wait()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Causes the current thread to wait until another thread invokes the </a:t>
                      </a: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notify()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method or the </a:t>
                      </a:r>
                      <a:r>
                        <a:rPr lang="en-US" sz="16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notifyAll()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method for this object.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notify()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Wakes up a single thread that is waiting on this object's monitor.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notifyAll()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Wakes up all threads that are waiting on this object's monitor.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50"/>
                          </a:solidFill>
                        </a:rPr>
                        <a:t>join()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Waits for this thread to die.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interrupt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Interrupts this thread.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954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User-requested cancellation</a:t>
            </a:r>
          </a:p>
          <a:p>
            <a:r>
              <a:rPr lang="en-US" dirty="0" smtClean="0"/>
              <a:t>Time-limited activities</a:t>
            </a:r>
          </a:p>
          <a:p>
            <a:r>
              <a:rPr lang="en-US" dirty="0" smtClean="0"/>
              <a:t>Application events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multiple threads are searching for an element in an array, all threads can be stopped as soon as one finds it.</a:t>
            </a:r>
          </a:p>
          <a:p>
            <a:r>
              <a:rPr lang="en-US" dirty="0" smtClean="0"/>
              <a:t>Errors</a:t>
            </a:r>
          </a:p>
          <a:p>
            <a:r>
              <a:rPr lang="en-US" dirty="0" smtClean="0"/>
              <a:t>Shutdown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6031468"/>
            <a:ext cx="6934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There is no safe way to preemptively stop a thread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 have multiple processors on our laptops</a:t>
            </a:r>
          </a:p>
          <a:p>
            <a:pPr lvl="1"/>
            <a:r>
              <a:rPr lang="en-US" dirty="0"/>
              <a:t>We create multiple threads </a:t>
            </a:r>
            <a:r>
              <a:rPr lang="en-US" dirty="0" smtClean="0"/>
              <a:t>for parts of a </a:t>
            </a:r>
            <a:r>
              <a:rPr lang="en-US" dirty="0" smtClean="0"/>
              <a:t>job</a:t>
            </a:r>
          </a:p>
          <a:p>
            <a:r>
              <a:rPr lang="en-US" dirty="0" smtClean="0"/>
              <a:t>GPU supports thousands of threads</a:t>
            </a:r>
            <a:endParaRPr lang="en-US" dirty="0" smtClean="0"/>
          </a:p>
          <a:p>
            <a:r>
              <a:rPr lang="en-US" dirty="0" smtClean="0"/>
              <a:t>Threads share memory</a:t>
            </a:r>
          </a:p>
          <a:p>
            <a:pPr lvl="1"/>
            <a:r>
              <a:rPr lang="en-US" dirty="0" smtClean="0"/>
              <a:t>We don’t always need to send data over network (which could be un-reliable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32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Stop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</a:p>
          <a:p>
            <a:pPr lvl="1"/>
            <a:r>
              <a:rPr lang="en-US" dirty="0" smtClean="0"/>
              <a:t>destroy() </a:t>
            </a:r>
          </a:p>
          <a:p>
            <a:pPr lvl="1"/>
            <a:r>
              <a:rPr lang="en-US" dirty="0" smtClean="0"/>
              <a:t>or stop() </a:t>
            </a:r>
          </a:p>
          <a:p>
            <a:pPr lvl="1"/>
            <a:r>
              <a:rPr lang="en-US" dirty="0" smtClean="0"/>
              <a:t>or stop(</a:t>
            </a:r>
            <a:r>
              <a:rPr lang="en-US" dirty="0" err="1" smtClean="0"/>
              <a:t>Throwable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or suspend()</a:t>
            </a:r>
          </a:p>
          <a:p>
            <a:r>
              <a:rPr lang="en-US" dirty="0" smtClean="0"/>
              <a:t>Yes</a:t>
            </a:r>
          </a:p>
          <a:p>
            <a:pPr lvl="1"/>
            <a:r>
              <a:rPr lang="en-US" dirty="0" smtClean="0"/>
              <a:t>Interrupt()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69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1: interrupt() results in Exception</a:t>
            </a:r>
          </a:p>
          <a:p>
            <a:r>
              <a:rPr lang="en-US" dirty="0" smtClean="0"/>
              <a:t>Example 2: handle interrupt() explicitly in run() by checking </a:t>
            </a:r>
            <a:r>
              <a:rPr lang="en-US" dirty="0" err="1" smtClean="0"/>
              <a:t>Thread.interrupted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4642297"/>
            <a:ext cx="6934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InterruptExample1.java</a:t>
            </a:r>
            <a:r>
              <a:rPr lang="en-US" dirty="0"/>
              <a:t> </a:t>
            </a:r>
            <a:r>
              <a:rPr lang="en-US" dirty="0" smtClean="0"/>
              <a:t>and InterruptExample2.java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17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5 (15 min)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search for an element is in an integer array using two threads.</a:t>
            </a:r>
          </a:p>
          <a:p>
            <a:r>
              <a:rPr lang="en-US" dirty="0" smtClean="0"/>
              <a:t>Hint: You can use a </a:t>
            </a:r>
            <a:r>
              <a:rPr lang="en-US" b="1" dirty="0" smtClean="0"/>
              <a:t>static variable</a:t>
            </a:r>
            <a:r>
              <a:rPr lang="en-US" dirty="0" smtClean="0"/>
              <a:t> to allow communication between searching threads and the main thread; and use interrupt() to stop a thread when the element is found.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105400"/>
            <a:ext cx="6934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MultiThreadSearch.java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5715000"/>
            <a:ext cx="6934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Busy waiting is not 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54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6 (</a:t>
            </a:r>
            <a:r>
              <a:rPr lang="en-US" smtClean="0"/>
              <a:t>20 min)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multi-threaded program to factor semi-prime. Stop all threads as soon as the problem is solved.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345668"/>
            <a:ext cx="6934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FactorThread.java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57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 (10 min)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such that N threads concurrently increment a static variable (initially 0) by 1. Set N to be 100, 1000, 10000 and see what is the value of the variable after all threads are done.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07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Real?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135117" y="2590800"/>
            <a:ext cx="2446283" cy="1981200"/>
            <a:chOff x="2049517" y="2057400"/>
            <a:chExt cx="3014400" cy="2455742"/>
          </a:xfrm>
        </p:grpSpPr>
        <p:cxnSp>
          <p:nvCxnSpPr>
            <p:cNvPr id="6" name="Straight Arrow Connector 5"/>
            <p:cNvCxnSpPr>
              <a:stCxn id="8" idx="4"/>
              <a:endCxn id="9" idx="0"/>
            </p:cNvCxnSpPr>
            <p:nvPr/>
          </p:nvCxnSpPr>
          <p:spPr>
            <a:xfrm>
              <a:off x="2529873" y="2895600"/>
              <a:ext cx="0" cy="11603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301273" y="2438400"/>
              <a:ext cx="457200" cy="4572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301273" y="405594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49517" y="2057400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Thread1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8" idx="4"/>
              <a:endCxn id="19" idx="0"/>
            </p:cNvCxnSpPr>
            <p:nvPr/>
          </p:nvCxnSpPr>
          <p:spPr>
            <a:xfrm>
              <a:off x="3756956" y="2895600"/>
              <a:ext cx="11561" cy="11603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528356" y="2438400"/>
              <a:ext cx="457200" cy="4572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3539917" y="4055942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76600" y="2057400"/>
              <a:ext cx="960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Thread2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14600" y="32004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ount++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68517" y="32004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ount++</a:t>
              </a:r>
              <a:endParaRPr lang="en-US" dirty="0"/>
            </a:p>
          </p:txBody>
        </p:sp>
      </p:grpSp>
      <p:sp>
        <p:nvSpPr>
          <p:cNvPr id="41" name="Oval 40"/>
          <p:cNvSpPr/>
          <p:nvPr/>
        </p:nvSpPr>
        <p:spPr>
          <a:xfrm>
            <a:off x="6134208" y="284273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076926" y="28102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687652" y="347183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5630370" y="34393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6515208" y="3464004"/>
            <a:ext cx="418704" cy="369332"/>
            <a:chOff x="6248400" y="2470039"/>
            <a:chExt cx="418704" cy="369332"/>
          </a:xfrm>
        </p:grpSpPr>
        <p:sp>
          <p:nvSpPr>
            <p:cNvPr id="46" name="Oval 45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96504" y="4138136"/>
            <a:ext cx="418704" cy="369332"/>
            <a:chOff x="6248400" y="2470039"/>
            <a:chExt cx="418704" cy="369332"/>
          </a:xfrm>
        </p:grpSpPr>
        <p:sp>
          <p:nvSpPr>
            <p:cNvPr id="52" name="Oval 51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r>
                <a:rPr lang="en-US" dirty="0"/>
                <a:t>1</a:t>
              </a:r>
            </a:p>
          </p:txBody>
        </p:sp>
      </p:grpSp>
      <p:cxnSp>
        <p:nvCxnSpPr>
          <p:cNvPr id="87" name="Straight Arrow Connector 86"/>
          <p:cNvCxnSpPr>
            <a:endCxn id="42" idx="0"/>
          </p:cNvCxnSpPr>
          <p:nvPr/>
        </p:nvCxnSpPr>
        <p:spPr>
          <a:xfrm>
            <a:off x="6286278" y="2505462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2" idx="2"/>
            <a:endCxn id="44" idx="0"/>
          </p:cNvCxnSpPr>
          <p:nvPr/>
        </p:nvCxnSpPr>
        <p:spPr>
          <a:xfrm flipH="1">
            <a:off x="5839722" y="3179594"/>
            <a:ext cx="446556" cy="259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2" idx="2"/>
            <a:endCxn id="47" idx="0"/>
          </p:cNvCxnSpPr>
          <p:nvPr/>
        </p:nvCxnSpPr>
        <p:spPr>
          <a:xfrm>
            <a:off x="6286278" y="3179594"/>
            <a:ext cx="438282" cy="284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4" idx="2"/>
            <a:endCxn id="53" idx="0"/>
          </p:cNvCxnSpPr>
          <p:nvPr/>
        </p:nvCxnSpPr>
        <p:spPr>
          <a:xfrm>
            <a:off x="5839722" y="3808691"/>
            <a:ext cx="466134" cy="329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7" idx="2"/>
            <a:endCxn id="53" idx="0"/>
          </p:cNvCxnSpPr>
          <p:nvPr/>
        </p:nvCxnSpPr>
        <p:spPr>
          <a:xfrm flipH="1">
            <a:off x="6305856" y="3833336"/>
            <a:ext cx="41870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362808" y="2810262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ount = 0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4571298" y="3437416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ount = 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941928" y="3439359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ount = 1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776320" y="4507468"/>
            <a:ext cx="10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ount = 2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3896710" y="347724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104198" y="5484717"/>
            <a:ext cx="6934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is assuming that count++ is one step. Or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06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is Messy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16383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Programs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81200" y="28956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Bytecode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9083" y="41910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2881674" y="2209800"/>
            <a:ext cx="76200" cy="629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881674" y="3485048"/>
            <a:ext cx="76200" cy="629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81200" y="54864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Machine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2854873" y="4800600"/>
            <a:ext cx="76200" cy="629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86200" y="2983468"/>
            <a:ext cx="276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are the atomic steps?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4278868"/>
            <a:ext cx="330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are the order of execution?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02289" y="5568434"/>
            <a:ext cx="408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and where are the variable values?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62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Happened?</a:t>
            </a:r>
            <a:endParaRPr lang="en-US" dirty="0"/>
          </a:p>
        </p:txBody>
      </p:sp>
      <p:cxnSp>
        <p:nvCxnSpPr>
          <p:cNvPr id="6" name="Straight Arrow Connector 5"/>
          <p:cNvCxnSpPr>
            <a:stCxn id="8" idx="4"/>
            <a:endCxn id="9" idx="0"/>
          </p:cNvCxnSpPr>
          <p:nvPr/>
        </p:nvCxnSpPr>
        <p:spPr>
          <a:xfrm>
            <a:off x="1928156" y="2895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699556" y="24384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99556" y="3352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99556" y="4267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0"/>
          <p:cNvCxnSpPr>
            <a:stCxn id="9" idx="4"/>
            <a:endCxn id="10" idx="0"/>
          </p:cNvCxnSpPr>
          <p:nvPr/>
        </p:nvCxnSpPr>
        <p:spPr>
          <a:xfrm>
            <a:off x="1928156" y="3810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699556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4"/>
            <a:endCxn id="12" idx="0"/>
          </p:cNvCxnSpPr>
          <p:nvPr/>
        </p:nvCxnSpPr>
        <p:spPr>
          <a:xfrm>
            <a:off x="1928156" y="4724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47800" y="205740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57400" y="2743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value of Count and assign it to a register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57400" y="38216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Increment the register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057400" y="46114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the register value back to Count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9" idx="4"/>
            <a:endCxn id="30" idx="0"/>
          </p:cNvCxnSpPr>
          <p:nvPr/>
        </p:nvCxnSpPr>
        <p:spPr>
          <a:xfrm>
            <a:off x="5509556" y="2895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80956" y="24384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280956" y="3352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280956" y="4267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2" name="Straight Arrow Connector 31"/>
          <p:cNvCxnSpPr>
            <a:stCxn id="30" idx="4"/>
            <a:endCxn id="31" idx="0"/>
          </p:cNvCxnSpPr>
          <p:nvPr/>
        </p:nvCxnSpPr>
        <p:spPr>
          <a:xfrm>
            <a:off x="5509556" y="3810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80956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1" idx="4"/>
            <a:endCxn id="33" idx="0"/>
          </p:cNvCxnSpPr>
          <p:nvPr/>
        </p:nvCxnSpPr>
        <p:spPr>
          <a:xfrm>
            <a:off x="5509556" y="4724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29200" y="205740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38800" y="2743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value of Count and assign it to a register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8216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Increment the register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38800" y="46114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the register value back to Count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53728" y="5957342"/>
            <a:ext cx="47244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 double type, even read/write is not atomic!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81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Happened?</a:t>
            </a:r>
            <a:endParaRPr lang="en-US" dirty="0"/>
          </a:p>
        </p:txBody>
      </p:sp>
      <p:cxnSp>
        <p:nvCxnSpPr>
          <p:cNvPr id="6" name="Straight Arrow Connector 5"/>
          <p:cNvCxnSpPr>
            <a:stCxn id="8" idx="4"/>
            <a:endCxn id="9" idx="0"/>
          </p:cNvCxnSpPr>
          <p:nvPr/>
        </p:nvCxnSpPr>
        <p:spPr>
          <a:xfrm>
            <a:off x="1470956" y="2743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42356" y="22860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24235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242356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0"/>
          <p:cNvCxnSpPr>
            <a:stCxn id="9" idx="4"/>
            <a:endCxn id="10" idx="0"/>
          </p:cNvCxnSpPr>
          <p:nvPr/>
        </p:nvCxnSpPr>
        <p:spPr>
          <a:xfrm>
            <a:off x="1470956" y="3657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42356" y="5029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4"/>
            <a:endCxn id="12" idx="0"/>
          </p:cNvCxnSpPr>
          <p:nvPr/>
        </p:nvCxnSpPr>
        <p:spPr>
          <a:xfrm>
            <a:off x="1470956" y="4572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0600" y="190500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27548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24000" y="36692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77688" y="4583668"/>
            <a:ext cx="60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39" idx="4"/>
            <a:endCxn id="40" idx="0"/>
          </p:cNvCxnSpPr>
          <p:nvPr/>
        </p:nvCxnSpPr>
        <p:spPr>
          <a:xfrm>
            <a:off x="2309156" y="2743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080556" y="22860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08055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080556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2" name="Straight Arrow Connector 41"/>
          <p:cNvCxnSpPr>
            <a:stCxn id="40" idx="4"/>
            <a:endCxn id="41" idx="0"/>
          </p:cNvCxnSpPr>
          <p:nvPr/>
        </p:nvCxnSpPr>
        <p:spPr>
          <a:xfrm>
            <a:off x="2309156" y="3657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080556" y="5029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1" idx="4"/>
            <a:endCxn id="43" idx="0"/>
          </p:cNvCxnSpPr>
          <p:nvPr/>
        </p:nvCxnSpPr>
        <p:spPr>
          <a:xfrm>
            <a:off x="2309156" y="4572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28800" y="190500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362200" y="27548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362200" y="36692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315888" y="4583668"/>
            <a:ext cx="47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019800" y="199286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962518" y="19603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5573244" y="262196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515962" y="25894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6400800" y="2614136"/>
            <a:ext cx="418704" cy="369332"/>
            <a:chOff x="6248400" y="2470039"/>
            <a:chExt cx="418704" cy="369332"/>
          </a:xfrm>
        </p:grpSpPr>
        <p:sp>
          <p:nvSpPr>
            <p:cNvPr id="54" name="Oval 53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029200" y="3288268"/>
            <a:ext cx="418704" cy="369332"/>
            <a:chOff x="6248400" y="2470039"/>
            <a:chExt cx="418704" cy="369332"/>
          </a:xfrm>
        </p:grpSpPr>
        <p:sp>
          <p:nvSpPr>
            <p:cNvPr id="57" name="Oval 56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02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982096" y="3288268"/>
            <a:ext cx="418704" cy="369332"/>
            <a:chOff x="6248400" y="2470039"/>
            <a:chExt cx="418704" cy="369332"/>
          </a:xfrm>
        </p:grpSpPr>
        <p:sp>
          <p:nvSpPr>
            <p:cNvPr id="60" name="Oval 59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r>
                <a:rPr lang="en-US" dirty="0"/>
                <a:t>1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934200" y="3299936"/>
            <a:ext cx="418704" cy="369332"/>
            <a:chOff x="6248400" y="2470039"/>
            <a:chExt cx="418704" cy="369332"/>
          </a:xfrm>
        </p:grpSpPr>
        <p:sp>
          <p:nvSpPr>
            <p:cNvPr id="63" name="Oval 62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610496" y="3909536"/>
            <a:ext cx="418704" cy="369332"/>
            <a:chOff x="6248400" y="2470039"/>
            <a:chExt cx="418704" cy="369332"/>
          </a:xfrm>
        </p:grpSpPr>
        <p:sp>
          <p:nvSpPr>
            <p:cNvPr id="66" name="Oval 65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03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486400" y="3897868"/>
            <a:ext cx="418704" cy="369332"/>
            <a:chOff x="6248400" y="2470039"/>
            <a:chExt cx="418704" cy="369332"/>
          </a:xfrm>
        </p:grpSpPr>
        <p:sp>
          <p:nvSpPr>
            <p:cNvPr id="69" name="Oval 68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r>
                <a:rPr lang="en-US" dirty="0"/>
                <a:t>2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439296" y="3909536"/>
            <a:ext cx="418704" cy="369332"/>
            <a:chOff x="6248400" y="2470039"/>
            <a:chExt cx="418704" cy="369332"/>
          </a:xfrm>
        </p:grpSpPr>
        <p:sp>
          <p:nvSpPr>
            <p:cNvPr id="72" name="Oval 71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r>
                <a:rPr lang="en-US" dirty="0"/>
                <a:t>1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429896" y="3897868"/>
            <a:ext cx="418704" cy="369332"/>
            <a:chOff x="6248400" y="2470039"/>
            <a:chExt cx="418704" cy="369332"/>
          </a:xfrm>
        </p:grpSpPr>
        <p:sp>
          <p:nvSpPr>
            <p:cNvPr id="75" name="Oval 74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982096" y="4583668"/>
            <a:ext cx="418704" cy="369332"/>
            <a:chOff x="6248400" y="2470039"/>
            <a:chExt cx="418704" cy="369332"/>
          </a:xfrm>
        </p:grpSpPr>
        <p:sp>
          <p:nvSpPr>
            <p:cNvPr id="78" name="Oval 77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22</a:t>
              </a:r>
              <a:endParaRPr lang="en-US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941301" y="4583668"/>
            <a:ext cx="418704" cy="369332"/>
            <a:chOff x="6248400" y="2470039"/>
            <a:chExt cx="418704" cy="369332"/>
          </a:xfrm>
        </p:grpSpPr>
        <p:sp>
          <p:nvSpPr>
            <p:cNvPr id="81" name="Oval 80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r>
                <a:rPr lang="en-US" dirty="0"/>
                <a:t>1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029530" y="4583668"/>
            <a:ext cx="418704" cy="369332"/>
            <a:chOff x="6248400" y="2470039"/>
            <a:chExt cx="418704" cy="369332"/>
          </a:xfrm>
        </p:grpSpPr>
        <p:sp>
          <p:nvSpPr>
            <p:cNvPr id="84" name="Oval 83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486400" y="5269468"/>
            <a:ext cx="418704" cy="369332"/>
            <a:chOff x="6248400" y="2470039"/>
            <a:chExt cx="418704" cy="369332"/>
          </a:xfrm>
        </p:grpSpPr>
        <p:sp>
          <p:nvSpPr>
            <p:cNvPr id="87" name="Oval 86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439296" y="5269468"/>
            <a:ext cx="418704" cy="369332"/>
            <a:chOff x="6248400" y="2470039"/>
            <a:chExt cx="418704" cy="369332"/>
          </a:xfrm>
        </p:grpSpPr>
        <p:sp>
          <p:nvSpPr>
            <p:cNvPr id="90" name="Oval 89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963043" y="5879068"/>
            <a:ext cx="418704" cy="369332"/>
            <a:chOff x="6248400" y="2470039"/>
            <a:chExt cx="418704" cy="369332"/>
          </a:xfrm>
        </p:grpSpPr>
        <p:sp>
          <p:nvSpPr>
            <p:cNvPr id="93" name="Oval 92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33</a:t>
              </a:r>
              <a:endParaRPr lang="en-US" dirty="0"/>
            </a:p>
          </p:txBody>
        </p:sp>
      </p:grpSp>
      <p:cxnSp>
        <p:nvCxnSpPr>
          <p:cNvPr id="95" name="Straight Arrow Connector 94"/>
          <p:cNvCxnSpPr>
            <a:endCxn id="50" idx="0"/>
          </p:cNvCxnSpPr>
          <p:nvPr/>
        </p:nvCxnSpPr>
        <p:spPr>
          <a:xfrm>
            <a:off x="6171870" y="1655594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0" idx="2"/>
            <a:endCxn id="52" idx="0"/>
          </p:cNvCxnSpPr>
          <p:nvPr/>
        </p:nvCxnSpPr>
        <p:spPr>
          <a:xfrm flipH="1">
            <a:off x="5725314" y="2329726"/>
            <a:ext cx="446556" cy="259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0" idx="2"/>
            <a:endCxn id="55" idx="0"/>
          </p:cNvCxnSpPr>
          <p:nvPr/>
        </p:nvCxnSpPr>
        <p:spPr>
          <a:xfrm>
            <a:off x="6171870" y="2329726"/>
            <a:ext cx="438282" cy="284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1" idx="4"/>
            <a:endCxn id="58" idx="0"/>
          </p:cNvCxnSpPr>
          <p:nvPr/>
        </p:nvCxnSpPr>
        <p:spPr>
          <a:xfrm flipH="1">
            <a:off x="5238552" y="2926765"/>
            <a:ext cx="487092" cy="361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2" idx="2"/>
            <a:endCxn id="61" idx="0"/>
          </p:cNvCxnSpPr>
          <p:nvPr/>
        </p:nvCxnSpPr>
        <p:spPr>
          <a:xfrm>
            <a:off x="5725314" y="2958823"/>
            <a:ext cx="466134" cy="329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5" idx="2"/>
            <a:endCxn id="61" idx="0"/>
          </p:cNvCxnSpPr>
          <p:nvPr/>
        </p:nvCxnSpPr>
        <p:spPr>
          <a:xfrm flipH="1">
            <a:off x="6191448" y="2983468"/>
            <a:ext cx="41870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5" idx="2"/>
            <a:endCxn id="64" idx="0"/>
          </p:cNvCxnSpPr>
          <p:nvPr/>
        </p:nvCxnSpPr>
        <p:spPr>
          <a:xfrm>
            <a:off x="6610152" y="2983468"/>
            <a:ext cx="53340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8" idx="2"/>
            <a:endCxn id="67" idx="0"/>
          </p:cNvCxnSpPr>
          <p:nvPr/>
        </p:nvCxnSpPr>
        <p:spPr>
          <a:xfrm flipH="1">
            <a:off x="4819848" y="3657600"/>
            <a:ext cx="418704" cy="251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7" idx="4"/>
            <a:endCxn id="70" idx="0"/>
          </p:cNvCxnSpPr>
          <p:nvPr/>
        </p:nvCxnSpPr>
        <p:spPr>
          <a:xfrm>
            <a:off x="5238882" y="3625542"/>
            <a:ext cx="456870" cy="272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1" idx="2"/>
            <a:endCxn id="70" idx="0"/>
          </p:cNvCxnSpPr>
          <p:nvPr/>
        </p:nvCxnSpPr>
        <p:spPr>
          <a:xfrm flipH="1">
            <a:off x="5695752" y="3657600"/>
            <a:ext cx="495696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1" idx="2"/>
            <a:endCxn id="73" idx="0"/>
          </p:cNvCxnSpPr>
          <p:nvPr/>
        </p:nvCxnSpPr>
        <p:spPr>
          <a:xfrm>
            <a:off x="6191448" y="3657600"/>
            <a:ext cx="457200" cy="251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4" idx="2"/>
            <a:endCxn id="73" idx="0"/>
          </p:cNvCxnSpPr>
          <p:nvPr/>
        </p:nvCxnSpPr>
        <p:spPr>
          <a:xfrm flipH="1">
            <a:off x="6648648" y="3669268"/>
            <a:ext cx="494904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4" idx="2"/>
            <a:endCxn id="76" idx="0"/>
          </p:cNvCxnSpPr>
          <p:nvPr/>
        </p:nvCxnSpPr>
        <p:spPr>
          <a:xfrm>
            <a:off x="7143552" y="3669268"/>
            <a:ext cx="495696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7" idx="2"/>
            <a:endCxn id="85" idx="0"/>
          </p:cNvCxnSpPr>
          <p:nvPr/>
        </p:nvCxnSpPr>
        <p:spPr>
          <a:xfrm>
            <a:off x="4819848" y="4278868"/>
            <a:ext cx="41903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0" idx="2"/>
            <a:endCxn id="85" idx="0"/>
          </p:cNvCxnSpPr>
          <p:nvPr/>
        </p:nvCxnSpPr>
        <p:spPr>
          <a:xfrm flipH="1">
            <a:off x="5238882" y="4267200"/>
            <a:ext cx="45687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85" idx="2"/>
            <a:endCxn id="88" idx="0"/>
          </p:cNvCxnSpPr>
          <p:nvPr/>
        </p:nvCxnSpPr>
        <p:spPr>
          <a:xfrm>
            <a:off x="5238882" y="4953000"/>
            <a:ext cx="45687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0" idx="2"/>
            <a:endCxn id="79" idx="0"/>
          </p:cNvCxnSpPr>
          <p:nvPr/>
        </p:nvCxnSpPr>
        <p:spPr>
          <a:xfrm>
            <a:off x="5695752" y="4267200"/>
            <a:ext cx="495696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9" idx="2"/>
            <a:endCxn id="88" idx="0"/>
          </p:cNvCxnSpPr>
          <p:nvPr/>
        </p:nvCxnSpPr>
        <p:spPr>
          <a:xfrm flipH="1">
            <a:off x="5695752" y="4953000"/>
            <a:ext cx="495696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3" idx="2"/>
            <a:endCxn id="79" idx="0"/>
          </p:cNvCxnSpPr>
          <p:nvPr/>
        </p:nvCxnSpPr>
        <p:spPr>
          <a:xfrm flipH="1">
            <a:off x="6191448" y="4278868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76" idx="2"/>
            <a:endCxn id="82" idx="0"/>
          </p:cNvCxnSpPr>
          <p:nvPr/>
        </p:nvCxnSpPr>
        <p:spPr>
          <a:xfrm flipH="1">
            <a:off x="7150653" y="4267200"/>
            <a:ext cx="488595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3" idx="2"/>
            <a:endCxn id="82" idx="0"/>
          </p:cNvCxnSpPr>
          <p:nvPr/>
        </p:nvCxnSpPr>
        <p:spPr>
          <a:xfrm>
            <a:off x="6648648" y="4278868"/>
            <a:ext cx="502005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1" idx="4"/>
            <a:endCxn id="91" idx="0"/>
          </p:cNvCxnSpPr>
          <p:nvPr/>
        </p:nvCxnSpPr>
        <p:spPr>
          <a:xfrm flipH="1">
            <a:off x="6648648" y="4920942"/>
            <a:ext cx="502335" cy="348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8" idx="4"/>
            <a:endCxn id="91" idx="0"/>
          </p:cNvCxnSpPr>
          <p:nvPr/>
        </p:nvCxnSpPr>
        <p:spPr>
          <a:xfrm>
            <a:off x="6191778" y="4920942"/>
            <a:ext cx="456870" cy="348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1" idx="2"/>
            <a:endCxn id="94" idx="0"/>
          </p:cNvCxnSpPr>
          <p:nvPr/>
        </p:nvCxnSpPr>
        <p:spPr>
          <a:xfrm flipH="1">
            <a:off x="6172395" y="5638800"/>
            <a:ext cx="476253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7" idx="4"/>
            <a:endCxn id="94" idx="0"/>
          </p:cNvCxnSpPr>
          <p:nvPr/>
        </p:nvCxnSpPr>
        <p:spPr>
          <a:xfrm>
            <a:off x="5696082" y="5606742"/>
            <a:ext cx="476313" cy="272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715000" y="21336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5257800" y="28194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4724400" y="3505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4648200" y="42672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5105400" y="49530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562600" y="5650468"/>
            <a:ext cx="65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354488" y="21336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6858000" y="28194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7391400" y="3505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497488" y="42672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934200" y="4953000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400800" y="563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36535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Really Happened?</a:t>
            </a:r>
            <a:endParaRPr lang="en-US" dirty="0"/>
          </a:p>
        </p:txBody>
      </p:sp>
      <p:cxnSp>
        <p:nvCxnSpPr>
          <p:cNvPr id="6" name="Straight Arrow Connector 5"/>
          <p:cNvCxnSpPr>
            <a:stCxn id="8" idx="4"/>
            <a:endCxn id="9" idx="0"/>
          </p:cNvCxnSpPr>
          <p:nvPr/>
        </p:nvCxnSpPr>
        <p:spPr>
          <a:xfrm>
            <a:off x="1470956" y="2743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42356" y="22860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24235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242356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Arrow Connector 10"/>
          <p:cNvCxnSpPr>
            <a:stCxn id="9" idx="4"/>
            <a:endCxn id="10" idx="0"/>
          </p:cNvCxnSpPr>
          <p:nvPr/>
        </p:nvCxnSpPr>
        <p:spPr>
          <a:xfrm>
            <a:off x="1470956" y="3657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42356" y="5029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4"/>
            <a:endCxn id="12" idx="0"/>
          </p:cNvCxnSpPr>
          <p:nvPr/>
        </p:nvCxnSpPr>
        <p:spPr>
          <a:xfrm>
            <a:off x="1470956" y="4572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0600" y="190500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27548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24000" y="36692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77688" y="4583668"/>
            <a:ext cx="60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39" idx="4"/>
            <a:endCxn id="40" idx="0"/>
          </p:cNvCxnSpPr>
          <p:nvPr/>
        </p:nvCxnSpPr>
        <p:spPr>
          <a:xfrm>
            <a:off x="2309156" y="2743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080556" y="2286000"/>
            <a:ext cx="457200" cy="457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08055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080556" y="4114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42" name="Straight Arrow Connector 41"/>
          <p:cNvCxnSpPr>
            <a:stCxn id="40" idx="4"/>
            <a:endCxn id="41" idx="0"/>
          </p:cNvCxnSpPr>
          <p:nvPr/>
        </p:nvCxnSpPr>
        <p:spPr>
          <a:xfrm>
            <a:off x="2309156" y="3657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080556" y="5029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1" idx="4"/>
            <a:endCxn id="43" idx="0"/>
          </p:cNvCxnSpPr>
          <p:nvPr/>
        </p:nvCxnSpPr>
        <p:spPr>
          <a:xfrm>
            <a:off x="2309156" y="4572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28800" y="190500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362200" y="27548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362200" y="3669268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315888" y="4583668"/>
            <a:ext cx="47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371704" y="186127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314422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925148" y="249037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867866" y="24578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5752704" y="2482542"/>
            <a:ext cx="418704" cy="369332"/>
            <a:chOff x="6248400" y="2470039"/>
            <a:chExt cx="418704" cy="369332"/>
          </a:xfrm>
        </p:grpSpPr>
        <p:sp>
          <p:nvSpPr>
            <p:cNvPr id="54" name="Oval 53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381104" y="3156674"/>
            <a:ext cx="418704" cy="369332"/>
            <a:chOff x="6248400" y="2470039"/>
            <a:chExt cx="418704" cy="369332"/>
          </a:xfrm>
        </p:grpSpPr>
        <p:sp>
          <p:nvSpPr>
            <p:cNvPr id="57" name="Oval 56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02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334000" y="3156674"/>
            <a:ext cx="418704" cy="369332"/>
            <a:chOff x="6248400" y="2470039"/>
            <a:chExt cx="418704" cy="369332"/>
          </a:xfrm>
        </p:grpSpPr>
        <p:sp>
          <p:nvSpPr>
            <p:cNvPr id="60" name="Oval 59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r>
                <a:rPr lang="en-US" dirty="0"/>
                <a:t>1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286104" y="3168342"/>
            <a:ext cx="418704" cy="369332"/>
            <a:chOff x="6248400" y="2470039"/>
            <a:chExt cx="418704" cy="369332"/>
          </a:xfrm>
        </p:grpSpPr>
        <p:sp>
          <p:nvSpPr>
            <p:cNvPr id="63" name="Oval 62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962400" y="3777942"/>
            <a:ext cx="418704" cy="369332"/>
            <a:chOff x="6248400" y="2470039"/>
            <a:chExt cx="418704" cy="369332"/>
          </a:xfrm>
        </p:grpSpPr>
        <p:sp>
          <p:nvSpPr>
            <p:cNvPr id="66" name="Oval 65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03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838304" y="3766274"/>
            <a:ext cx="418704" cy="369332"/>
            <a:chOff x="6248400" y="2470039"/>
            <a:chExt cx="418704" cy="369332"/>
          </a:xfrm>
        </p:grpSpPr>
        <p:sp>
          <p:nvSpPr>
            <p:cNvPr id="69" name="Oval 68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r>
                <a:rPr lang="en-US" dirty="0"/>
                <a:t>2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791200" y="3777942"/>
            <a:ext cx="418704" cy="369332"/>
            <a:chOff x="6248400" y="2470039"/>
            <a:chExt cx="418704" cy="369332"/>
          </a:xfrm>
        </p:grpSpPr>
        <p:sp>
          <p:nvSpPr>
            <p:cNvPr id="72" name="Oval 71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r>
                <a:rPr lang="en-US" dirty="0"/>
                <a:t>1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781800" y="3766274"/>
            <a:ext cx="418704" cy="369332"/>
            <a:chOff x="6248400" y="2470039"/>
            <a:chExt cx="418704" cy="369332"/>
          </a:xfrm>
        </p:grpSpPr>
        <p:sp>
          <p:nvSpPr>
            <p:cNvPr id="75" name="Oval 74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334000" y="4452074"/>
            <a:ext cx="418704" cy="369332"/>
            <a:chOff x="6248400" y="2470039"/>
            <a:chExt cx="418704" cy="369332"/>
          </a:xfrm>
        </p:grpSpPr>
        <p:sp>
          <p:nvSpPr>
            <p:cNvPr id="78" name="Oval 77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22</a:t>
              </a:r>
              <a:endParaRPr lang="en-US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293205" y="4452074"/>
            <a:ext cx="418704" cy="369332"/>
            <a:chOff x="6248400" y="2470039"/>
            <a:chExt cx="418704" cy="369332"/>
          </a:xfrm>
        </p:grpSpPr>
        <p:sp>
          <p:nvSpPr>
            <p:cNvPr id="81" name="Oval 80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r>
                <a:rPr lang="en-US" dirty="0"/>
                <a:t>1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381434" y="4452074"/>
            <a:ext cx="418704" cy="369332"/>
            <a:chOff x="6248400" y="2470039"/>
            <a:chExt cx="418704" cy="369332"/>
          </a:xfrm>
        </p:grpSpPr>
        <p:sp>
          <p:nvSpPr>
            <p:cNvPr id="84" name="Oval 83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838304" y="5137874"/>
            <a:ext cx="418704" cy="369332"/>
            <a:chOff x="6248400" y="2470039"/>
            <a:chExt cx="418704" cy="369332"/>
          </a:xfrm>
        </p:grpSpPr>
        <p:sp>
          <p:nvSpPr>
            <p:cNvPr id="87" name="Oval 86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791200" y="5137874"/>
            <a:ext cx="418704" cy="369332"/>
            <a:chOff x="6248400" y="2470039"/>
            <a:chExt cx="418704" cy="369332"/>
          </a:xfrm>
        </p:grpSpPr>
        <p:sp>
          <p:nvSpPr>
            <p:cNvPr id="90" name="Oval 89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314947" y="5747474"/>
            <a:ext cx="418704" cy="369332"/>
            <a:chOff x="6248400" y="2470039"/>
            <a:chExt cx="418704" cy="369332"/>
          </a:xfrm>
        </p:grpSpPr>
        <p:sp>
          <p:nvSpPr>
            <p:cNvPr id="93" name="Oval 92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33</a:t>
              </a:r>
              <a:endParaRPr lang="en-US" dirty="0"/>
            </a:p>
          </p:txBody>
        </p:sp>
      </p:grpSp>
      <p:cxnSp>
        <p:nvCxnSpPr>
          <p:cNvPr id="95" name="Straight Arrow Connector 94"/>
          <p:cNvCxnSpPr>
            <a:endCxn id="50" idx="0"/>
          </p:cNvCxnSpPr>
          <p:nvPr/>
        </p:nvCxnSpPr>
        <p:spPr>
          <a:xfrm>
            <a:off x="5523774" y="1524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0" idx="2"/>
            <a:endCxn id="52" idx="0"/>
          </p:cNvCxnSpPr>
          <p:nvPr/>
        </p:nvCxnSpPr>
        <p:spPr>
          <a:xfrm flipH="1">
            <a:off x="5077218" y="2198132"/>
            <a:ext cx="446556" cy="2597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0" idx="2"/>
            <a:endCxn id="55" idx="0"/>
          </p:cNvCxnSpPr>
          <p:nvPr/>
        </p:nvCxnSpPr>
        <p:spPr>
          <a:xfrm>
            <a:off x="5523774" y="2198132"/>
            <a:ext cx="438282" cy="284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1" idx="4"/>
            <a:endCxn id="58" idx="0"/>
          </p:cNvCxnSpPr>
          <p:nvPr/>
        </p:nvCxnSpPr>
        <p:spPr>
          <a:xfrm flipH="1">
            <a:off x="4590456" y="2795171"/>
            <a:ext cx="487092" cy="361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2" idx="2"/>
            <a:endCxn id="61" idx="0"/>
          </p:cNvCxnSpPr>
          <p:nvPr/>
        </p:nvCxnSpPr>
        <p:spPr>
          <a:xfrm>
            <a:off x="5077218" y="2827229"/>
            <a:ext cx="466134" cy="3294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5" idx="2"/>
            <a:endCxn id="61" idx="0"/>
          </p:cNvCxnSpPr>
          <p:nvPr/>
        </p:nvCxnSpPr>
        <p:spPr>
          <a:xfrm flipH="1">
            <a:off x="5543352" y="2851874"/>
            <a:ext cx="41870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5" idx="2"/>
            <a:endCxn id="64" idx="0"/>
          </p:cNvCxnSpPr>
          <p:nvPr/>
        </p:nvCxnSpPr>
        <p:spPr>
          <a:xfrm>
            <a:off x="5962056" y="2851874"/>
            <a:ext cx="53340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8" idx="2"/>
            <a:endCxn id="67" idx="0"/>
          </p:cNvCxnSpPr>
          <p:nvPr/>
        </p:nvCxnSpPr>
        <p:spPr>
          <a:xfrm flipH="1">
            <a:off x="4171752" y="3526006"/>
            <a:ext cx="418704" cy="251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7" idx="4"/>
            <a:endCxn id="70" idx="0"/>
          </p:cNvCxnSpPr>
          <p:nvPr/>
        </p:nvCxnSpPr>
        <p:spPr>
          <a:xfrm>
            <a:off x="4590786" y="3493948"/>
            <a:ext cx="456870" cy="272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1" idx="2"/>
            <a:endCxn id="70" idx="0"/>
          </p:cNvCxnSpPr>
          <p:nvPr/>
        </p:nvCxnSpPr>
        <p:spPr>
          <a:xfrm flipH="1">
            <a:off x="5047656" y="3526006"/>
            <a:ext cx="495696" cy="2402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1" idx="2"/>
            <a:endCxn id="73" idx="0"/>
          </p:cNvCxnSpPr>
          <p:nvPr/>
        </p:nvCxnSpPr>
        <p:spPr>
          <a:xfrm>
            <a:off x="5543352" y="3526006"/>
            <a:ext cx="457200" cy="251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4" idx="2"/>
            <a:endCxn id="73" idx="0"/>
          </p:cNvCxnSpPr>
          <p:nvPr/>
        </p:nvCxnSpPr>
        <p:spPr>
          <a:xfrm flipH="1">
            <a:off x="6000552" y="3537674"/>
            <a:ext cx="494904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4" idx="2"/>
            <a:endCxn id="76" idx="0"/>
          </p:cNvCxnSpPr>
          <p:nvPr/>
        </p:nvCxnSpPr>
        <p:spPr>
          <a:xfrm>
            <a:off x="6495456" y="3537674"/>
            <a:ext cx="495696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7" idx="2"/>
            <a:endCxn id="85" idx="0"/>
          </p:cNvCxnSpPr>
          <p:nvPr/>
        </p:nvCxnSpPr>
        <p:spPr>
          <a:xfrm>
            <a:off x="4171752" y="4147274"/>
            <a:ext cx="419034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0" idx="2"/>
            <a:endCxn id="85" idx="0"/>
          </p:cNvCxnSpPr>
          <p:nvPr/>
        </p:nvCxnSpPr>
        <p:spPr>
          <a:xfrm flipH="1">
            <a:off x="4590786" y="4135606"/>
            <a:ext cx="45687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85" idx="2"/>
            <a:endCxn id="88" idx="0"/>
          </p:cNvCxnSpPr>
          <p:nvPr/>
        </p:nvCxnSpPr>
        <p:spPr>
          <a:xfrm>
            <a:off x="4590786" y="4821406"/>
            <a:ext cx="456870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0" idx="2"/>
            <a:endCxn id="79" idx="0"/>
          </p:cNvCxnSpPr>
          <p:nvPr/>
        </p:nvCxnSpPr>
        <p:spPr>
          <a:xfrm>
            <a:off x="5047656" y="4135606"/>
            <a:ext cx="495696" cy="316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79" idx="2"/>
            <a:endCxn id="88" idx="0"/>
          </p:cNvCxnSpPr>
          <p:nvPr/>
        </p:nvCxnSpPr>
        <p:spPr>
          <a:xfrm flipH="1">
            <a:off x="5047656" y="4821406"/>
            <a:ext cx="495696" cy="3164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3" idx="2"/>
            <a:endCxn id="79" idx="0"/>
          </p:cNvCxnSpPr>
          <p:nvPr/>
        </p:nvCxnSpPr>
        <p:spPr>
          <a:xfrm flipH="1">
            <a:off x="5543352" y="4147274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76" idx="2"/>
            <a:endCxn id="82" idx="0"/>
          </p:cNvCxnSpPr>
          <p:nvPr/>
        </p:nvCxnSpPr>
        <p:spPr>
          <a:xfrm flipH="1">
            <a:off x="6502557" y="4135606"/>
            <a:ext cx="488595" cy="316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3" idx="2"/>
            <a:endCxn id="82" idx="0"/>
          </p:cNvCxnSpPr>
          <p:nvPr/>
        </p:nvCxnSpPr>
        <p:spPr>
          <a:xfrm>
            <a:off x="6000552" y="4147274"/>
            <a:ext cx="502005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1" idx="4"/>
            <a:endCxn id="91" idx="0"/>
          </p:cNvCxnSpPr>
          <p:nvPr/>
        </p:nvCxnSpPr>
        <p:spPr>
          <a:xfrm flipH="1">
            <a:off x="6000552" y="4789348"/>
            <a:ext cx="502335" cy="348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8" idx="4"/>
            <a:endCxn id="91" idx="0"/>
          </p:cNvCxnSpPr>
          <p:nvPr/>
        </p:nvCxnSpPr>
        <p:spPr>
          <a:xfrm>
            <a:off x="5543682" y="4789348"/>
            <a:ext cx="456870" cy="348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1" idx="2"/>
            <a:endCxn id="94" idx="0"/>
          </p:cNvCxnSpPr>
          <p:nvPr/>
        </p:nvCxnSpPr>
        <p:spPr>
          <a:xfrm flipH="1">
            <a:off x="5524299" y="5507206"/>
            <a:ext cx="476253" cy="240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7" idx="4"/>
            <a:endCxn id="94" idx="0"/>
          </p:cNvCxnSpPr>
          <p:nvPr/>
        </p:nvCxnSpPr>
        <p:spPr>
          <a:xfrm>
            <a:off x="5047986" y="5475148"/>
            <a:ext cx="476313" cy="2723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066904" y="2002006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5066904" y="3373606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990704" y="4669006"/>
            <a:ext cx="65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285700" y="2699474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5219304" y="3983206"/>
            <a:ext cx="4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i1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5219304" y="527860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dirty="0"/>
              <a:t>2</a:t>
            </a:r>
          </a:p>
        </p:txBody>
      </p:sp>
      <p:sp>
        <p:nvSpPr>
          <p:cNvPr id="5" name="Explosion 1 4"/>
          <p:cNvSpPr/>
          <p:nvPr/>
        </p:nvSpPr>
        <p:spPr>
          <a:xfrm>
            <a:off x="6629400" y="5257800"/>
            <a:ext cx="1772178" cy="133954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ount=1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3124200" y="6172200"/>
            <a:ext cx="21336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Is this correct?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2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Example: evaluate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2∗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515914" y="2743200"/>
            <a:ext cx="3808686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15914" y="3124200"/>
                <a:ext cx="3808686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14" y="3124200"/>
                <a:ext cx="3808686" cy="228600"/>
              </a:xfrm>
              <a:prstGeom prst="rect">
                <a:avLst/>
              </a:prstGeom>
              <a:blipFill rotWithShape="1">
                <a:blip r:embed="rId3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14600" y="3505200"/>
                <a:ext cx="3810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i="1" smtClean="0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 smtClean="0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)∗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505200"/>
                <a:ext cx="3810000" cy="228600"/>
              </a:xfrm>
              <a:prstGeom prst="rect">
                <a:avLst/>
              </a:prstGeom>
              <a:blipFill rotWithShape="1">
                <a:blip r:embed="rId4"/>
                <a:stretch>
                  <a:fillRect t="-4762" b="-4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14600" y="3886200"/>
                <a:ext cx="3810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((</m:t>
                      </m:r>
                      <m:r>
                        <a:rPr lang="en-US" i="1" smtClean="0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)∗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886200"/>
                <a:ext cx="3810000" cy="228600"/>
              </a:xfrm>
              <a:prstGeom prst="rect">
                <a:avLst/>
              </a:prstGeom>
              <a:blipFill rotWithShape="1">
                <a:blip r:embed="rId5"/>
                <a:stretch>
                  <a:fillRect t="-7317" b="-4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14600" y="4267200"/>
                <a:ext cx="3810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267200"/>
                <a:ext cx="3810000" cy="228600"/>
              </a:xfrm>
              <a:prstGeom prst="rect">
                <a:avLst/>
              </a:prstGeom>
              <a:blipFill rotWithShape="1">
                <a:blip r:embed="rId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14600" y="4648200"/>
                <a:ext cx="38100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648200"/>
                <a:ext cx="3810000" cy="228600"/>
              </a:xfrm>
              <a:prstGeom prst="rect">
                <a:avLst/>
              </a:prstGeom>
              <a:blipFill rotWithShape="1">
                <a:blip r:embed="rId7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14600" y="5029200"/>
                <a:ext cx="3810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029200"/>
                <a:ext cx="3810000" cy="3048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515914" y="5486400"/>
                <a:ext cx="3808686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14" y="5486400"/>
                <a:ext cx="3808686" cy="3048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514600" y="5943600"/>
                <a:ext cx="3810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2∗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)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∗(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943600"/>
                <a:ext cx="3810000" cy="304800"/>
              </a:xfrm>
              <a:prstGeom prst="rect">
                <a:avLst/>
              </a:prstGeom>
              <a:blipFill rotWithShape="1">
                <a:blip r:embed="rId10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515914" y="228600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1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4420257" y="2971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 flipH="1">
            <a:off x="4419600" y="3352800"/>
            <a:ext cx="657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7" idx="0"/>
          </p:cNvCxnSpPr>
          <p:nvPr/>
        </p:nvCxnSpPr>
        <p:spPr>
          <a:xfrm>
            <a:off x="4419600" y="3733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8" idx="0"/>
          </p:cNvCxnSpPr>
          <p:nvPr/>
        </p:nvCxnSpPr>
        <p:spPr>
          <a:xfrm>
            <a:off x="4419600" y="4114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9" idx="0"/>
          </p:cNvCxnSpPr>
          <p:nvPr/>
        </p:nvCxnSpPr>
        <p:spPr>
          <a:xfrm>
            <a:off x="4419600" y="4495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10" idx="0"/>
          </p:cNvCxnSpPr>
          <p:nvPr/>
        </p:nvCxnSpPr>
        <p:spPr>
          <a:xfrm>
            <a:off x="4419600" y="48768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1" idx="0"/>
          </p:cNvCxnSpPr>
          <p:nvPr/>
        </p:nvCxnSpPr>
        <p:spPr>
          <a:xfrm>
            <a:off x="4419600" y="5334000"/>
            <a:ext cx="657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4" idx="0"/>
          </p:cNvCxnSpPr>
          <p:nvPr/>
        </p:nvCxnSpPr>
        <p:spPr>
          <a:xfrm flipH="1">
            <a:off x="4419600" y="5791200"/>
            <a:ext cx="657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957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3048000"/>
            <a:ext cx="403642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How do we prevent such scenarios then?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Example: evaluate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2∗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058714" y="2921088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58714" y="3302088"/>
                <a:ext cx="1733944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714" y="3302088"/>
                <a:ext cx="1733944" cy="228600"/>
              </a:xfrm>
              <a:prstGeom prst="rect">
                <a:avLst/>
              </a:prstGeom>
              <a:blipFill rotWithShape="1">
                <a:blip r:embed="rId3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57400" y="3683088"/>
                <a:ext cx="1735258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i="1" smtClean="0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 smtClean="0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)∗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683088"/>
                <a:ext cx="1735258" cy="228600"/>
              </a:xfrm>
              <a:prstGeom prst="rect">
                <a:avLst/>
              </a:prstGeom>
              <a:blipFill rotWithShape="1">
                <a:blip r:embed="rId4"/>
                <a:stretch>
                  <a:fillRect t="-4762" b="-4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057400" y="4216488"/>
                <a:ext cx="1735258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((</m:t>
                      </m:r>
                      <m:r>
                        <a:rPr lang="en-US" i="1" smtClean="0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)∗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216488"/>
                <a:ext cx="1735258" cy="228600"/>
              </a:xfrm>
              <a:prstGeom prst="rect">
                <a:avLst/>
              </a:prstGeom>
              <a:blipFill rotWithShape="1">
                <a:blip r:embed="rId5"/>
                <a:stretch>
                  <a:fillRect l="-1389" t="-7317" b="-4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134620" y="2906374"/>
                <a:ext cx="179958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620" y="2906374"/>
                <a:ext cx="1799580" cy="228600"/>
              </a:xfrm>
              <a:prstGeom prst="rect">
                <a:avLst/>
              </a:prstGeom>
              <a:blipFill rotWithShape="1">
                <a:blip r:embed="rId6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27998" y="3302088"/>
                <a:ext cx="1806202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998" y="3302088"/>
                <a:ext cx="1806202" cy="228600"/>
              </a:xfrm>
              <a:prstGeom prst="rect">
                <a:avLst/>
              </a:prstGeom>
              <a:blipFill rotWithShape="1">
                <a:blip r:embed="rId7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127998" y="3683088"/>
                <a:ext cx="1806202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998" y="3683088"/>
                <a:ext cx="1806202" cy="3048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127998" y="4191000"/>
                <a:ext cx="1806202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998" y="4191000"/>
                <a:ext cx="1806202" cy="3048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057400" y="4876800"/>
                <a:ext cx="3070598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2∗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)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∗(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876800"/>
                <a:ext cx="3070598" cy="304800"/>
              </a:xfrm>
              <a:prstGeom prst="rect">
                <a:avLst/>
              </a:prstGeom>
              <a:blipFill rotWithShape="1">
                <a:blip r:embed="rId10"/>
                <a:stretch>
                  <a:fillRect l="-39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058714" y="2463888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1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2925686" y="3149688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 flipH="1">
            <a:off x="2925029" y="3530688"/>
            <a:ext cx="657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7" idx="0"/>
          </p:cNvCxnSpPr>
          <p:nvPr/>
        </p:nvCxnSpPr>
        <p:spPr>
          <a:xfrm>
            <a:off x="2925029" y="3911688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9" idx="0"/>
          </p:cNvCxnSpPr>
          <p:nvPr/>
        </p:nvCxnSpPr>
        <p:spPr>
          <a:xfrm flipH="1">
            <a:off x="6031099" y="3134974"/>
            <a:ext cx="3311" cy="167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10" idx="0"/>
          </p:cNvCxnSpPr>
          <p:nvPr/>
        </p:nvCxnSpPr>
        <p:spPr>
          <a:xfrm>
            <a:off x="6031099" y="3530688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  <a:endCxn id="11" idx="0"/>
          </p:cNvCxnSpPr>
          <p:nvPr/>
        </p:nvCxnSpPr>
        <p:spPr>
          <a:xfrm>
            <a:off x="6031099" y="3987888"/>
            <a:ext cx="0" cy="20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34620" y="2475556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2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4" idx="3"/>
            <a:endCxn id="8" idx="1"/>
          </p:cNvCxnSpPr>
          <p:nvPr/>
        </p:nvCxnSpPr>
        <p:spPr>
          <a:xfrm flipV="1">
            <a:off x="3792658" y="3020674"/>
            <a:ext cx="1341962" cy="147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2"/>
            <a:endCxn id="14" idx="3"/>
          </p:cNvCxnSpPr>
          <p:nvPr/>
        </p:nvCxnSpPr>
        <p:spPr>
          <a:xfrm flipH="1">
            <a:off x="5127998" y="4495800"/>
            <a:ext cx="903101" cy="5334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7" idx="2"/>
            <a:endCxn id="14" idx="0"/>
          </p:cNvCxnSpPr>
          <p:nvPr/>
        </p:nvCxnSpPr>
        <p:spPr>
          <a:xfrm>
            <a:off x="2925029" y="4445088"/>
            <a:ext cx="667670" cy="431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58449" y="5650468"/>
            <a:ext cx="69342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HelloWorldThread.java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4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62000" y="2246956"/>
            <a:ext cx="1905000" cy="3620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9514" y="32004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  <a:blipFill rotWithShape="1">
                <a:blip r:embed="rId2"/>
                <a:stretch>
                  <a:fillRect t="-19277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4419600"/>
            <a:ext cx="173525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65007" y="3631218"/>
            <a:ext cx="179958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4876800"/>
            <a:ext cx="180620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 smtClean="0"/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  <a:blipFill rotWithShape="1">
                <a:blip r:embed="rId3"/>
                <a:stretch>
                  <a:fillRect t="-17647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39514" y="2209800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1706486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1705829" y="4140288"/>
            <a:ext cx="657" cy="27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7151501" y="3859818"/>
            <a:ext cx="13296" cy="1016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7168108" y="3911688"/>
            <a:ext cx="0" cy="20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65007" y="2752815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67100" y="1725274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67100" y="1725274"/>
            <a:ext cx="1905000" cy="4142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52628" y="2246956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thread1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9" idx="1"/>
          </p:cNvCxnSpPr>
          <p:nvPr/>
        </p:nvCxnSpPr>
        <p:spPr>
          <a:xfrm flipH="1">
            <a:off x="2667000" y="2361256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552628" y="27432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thread2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172200" y="2780356"/>
            <a:ext cx="1981200" cy="3087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52628" y="32004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thread1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552628" y="36576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thread2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552628" y="44196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thread1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553679" y="48768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thread2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52628" y="53340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answer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2" idx="3"/>
          </p:cNvCxnSpPr>
          <p:nvPr/>
        </p:nvCxnSpPr>
        <p:spPr>
          <a:xfrm>
            <a:off x="5286572" y="2857500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1"/>
            <a:endCxn id="4" idx="3"/>
          </p:cNvCxnSpPr>
          <p:nvPr/>
        </p:nvCxnSpPr>
        <p:spPr>
          <a:xfrm flipH="1">
            <a:off x="2573458" y="33147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3"/>
            <a:endCxn id="8" idx="1"/>
          </p:cNvCxnSpPr>
          <p:nvPr/>
        </p:nvCxnSpPr>
        <p:spPr>
          <a:xfrm flipV="1">
            <a:off x="5286572" y="3745518"/>
            <a:ext cx="978435" cy="26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" idx="3"/>
            <a:endCxn id="48" idx="1"/>
          </p:cNvCxnSpPr>
          <p:nvPr/>
        </p:nvCxnSpPr>
        <p:spPr>
          <a:xfrm>
            <a:off x="2573458" y="45339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1"/>
            <a:endCxn id="49" idx="3"/>
          </p:cNvCxnSpPr>
          <p:nvPr/>
        </p:nvCxnSpPr>
        <p:spPr>
          <a:xfrm flipH="1">
            <a:off x="5287623" y="4991100"/>
            <a:ext cx="9607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24000" y="526946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value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172200" y="526363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value</a:t>
            </a:r>
            <a:endParaRPr lang="en-US" dirty="0"/>
          </a:p>
        </p:txBody>
      </p:sp>
      <p:cxnSp>
        <p:nvCxnSpPr>
          <p:cNvPr id="67" name="Straight Arrow Connector 66"/>
          <p:cNvCxnSpPr>
            <a:endCxn id="50" idx="1"/>
          </p:cNvCxnSpPr>
          <p:nvPr/>
        </p:nvCxnSpPr>
        <p:spPr>
          <a:xfrm flipV="1">
            <a:off x="2573458" y="5448300"/>
            <a:ext cx="97917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0" idx="3"/>
          </p:cNvCxnSpPr>
          <p:nvPr/>
        </p:nvCxnSpPr>
        <p:spPr>
          <a:xfrm flipH="1" flipV="1">
            <a:off x="5286572" y="5448300"/>
            <a:ext cx="978435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5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62000" y="2246956"/>
            <a:ext cx="1905000" cy="3620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9514" y="32004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  <a:blipFill rotWithShape="1">
                <a:blip r:embed="rId2"/>
                <a:stretch>
                  <a:fillRect t="-19277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4419600"/>
            <a:ext cx="173525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65007" y="3631218"/>
            <a:ext cx="179958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4876800"/>
            <a:ext cx="180620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 smtClean="0"/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  <a:blipFill rotWithShape="1">
                <a:blip r:embed="rId3"/>
                <a:stretch>
                  <a:fillRect t="-17647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39514" y="2209800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1706486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1705829" y="4140288"/>
            <a:ext cx="657" cy="27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7151501" y="3859818"/>
            <a:ext cx="13296" cy="1016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7168108" y="3911688"/>
            <a:ext cx="0" cy="20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65007" y="2752815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67100" y="1725274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67100" y="1725274"/>
            <a:ext cx="1905000" cy="4142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52628" y="2246956"/>
            <a:ext cx="1733944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thread1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9" idx="1"/>
          </p:cNvCxnSpPr>
          <p:nvPr/>
        </p:nvCxnSpPr>
        <p:spPr>
          <a:xfrm flipH="1">
            <a:off x="2667000" y="2361256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552628" y="27432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thread2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172200" y="2780356"/>
            <a:ext cx="1981200" cy="3087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52628" y="32004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thread1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552628" y="36576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thread2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552628" y="44196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thread1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553679" y="48768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thread2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52628" y="53340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answer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2" idx="3"/>
          </p:cNvCxnSpPr>
          <p:nvPr/>
        </p:nvCxnSpPr>
        <p:spPr>
          <a:xfrm>
            <a:off x="5286572" y="2857500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1"/>
            <a:endCxn id="4" idx="3"/>
          </p:cNvCxnSpPr>
          <p:nvPr/>
        </p:nvCxnSpPr>
        <p:spPr>
          <a:xfrm flipH="1">
            <a:off x="2573458" y="33147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3"/>
            <a:endCxn id="8" idx="1"/>
          </p:cNvCxnSpPr>
          <p:nvPr/>
        </p:nvCxnSpPr>
        <p:spPr>
          <a:xfrm flipV="1">
            <a:off x="5286572" y="3745518"/>
            <a:ext cx="978435" cy="26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" idx="3"/>
            <a:endCxn id="48" idx="1"/>
          </p:cNvCxnSpPr>
          <p:nvPr/>
        </p:nvCxnSpPr>
        <p:spPr>
          <a:xfrm>
            <a:off x="2573458" y="45339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1"/>
            <a:endCxn id="49" idx="3"/>
          </p:cNvCxnSpPr>
          <p:nvPr/>
        </p:nvCxnSpPr>
        <p:spPr>
          <a:xfrm flipH="1">
            <a:off x="5287623" y="4991100"/>
            <a:ext cx="9607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24000" y="526946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value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172200" y="526363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value</a:t>
            </a:r>
            <a:endParaRPr lang="en-US" dirty="0"/>
          </a:p>
        </p:txBody>
      </p:sp>
      <p:cxnSp>
        <p:nvCxnSpPr>
          <p:cNvPr id="67" name="Straight Arrow Connector 66"/>
          <p:cNvCxnSpPr>
            <a:endCxn id="50" idx="1"/>
          </p:cNvCxnSpPr>
          <p:nvPr/>
        </p:nvCxnSpPr>
        <p:spPr>
          <a:xfrm flipV="1">
            <a:off x="2573458" y="5448300"/>
            <a:ext cx="97917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0" idx="3"/>
          </p:cNvCxnSpPr>
          <p:nvPr/>
        </p:nvCxnSpPr>
        <p:spPr>
          <a:xfrm flipH="1" flipV="1">
            <a:off x="5286572" y="5448300"/>
            <a:ext cx="978435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1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62000" y="2246956"/>
            <a:ext cx="1905000" cy="3620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9514" y="32004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  <a:blipFill rotWithShape="1">
                <a:blip r:embed="rId2"/>
                <a:stretch>
                  <a:fillRect t="-19277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4419600"/>
            <a:ext cx="173525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65007" y="3631218"/>
            <a:ext cx="179958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4876800"/>
            <a:ext cx="180620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 smtClean="0"/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  <a:blipFill rotWithShape="1">
                <a:blip r:embed="rId3"/>
                <a:stretch>
                  <a:fillRect t="-17647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39514" y="2209800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1706486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1705829" y="4140288"/>
            <a:ext cx="657" cy="27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7151501" y="3859818"/>
            <a:ext cx="13296" cy="1016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7168108" y="3911688"/>
            <a:ext cx="0" cy="20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65007" y="2752815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67100" y="1725274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67100" y="1725274"/>
            <a:ext cx="1905000" cy="4142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52628" y="2246956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thread1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9" idx="1"/>
          </p:cNvCxnSpPr>
          <p:nvPr/>
        </p:nvCxnSpPr>
        <p:spPr>
          <a:xfrm flipH="1">
            <a:off x="2667000" y="2361256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552628" y="2743200"/>
            <a:ext cx="1733944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thread2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172200" y="2780356"/>
            <a:ext cx="1981200" cy="3087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52628" y="32004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thread1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552628" y="36576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thread2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552628" y="44196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thread1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553679" y="48768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thread2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52628" y="53340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answer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2" idx="3"/>
          </p:cNvCxnSpPr>
          <p:nvPr/>
        </p:nvCxnSpPr>
        <p:spPr>
          <a:xfrm>
            <a:off x="5286572" y="2857500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1"/>
            <a:endCxn id="4" idx="3"/>
          </p:cNvCxnSpPr>
          <p:nvPr/>
        </p:nvCxnSpPr>
        <p:spPr>
          <a:xfrm flipH="1">
            <a:off x="2573458" y="33147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3"/>
            <a:endCxn id="8" idx="1"/>
          </p:cNvCxnSpPr>
          <p:nvPr/>
        </p:nvCxnSpPr>
        <p:spPr>
          <a:xfrm flipV="1">
            <a:off x="5286572" y="3745518"/>
            <a:ext cx="978435" cy="26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" idx="3"/>
            <a:endCxn id="48" idx="1"/>
          </p:cNvCxnSpPr>
          <p:nvPr/>
        </p:nvCxnSpPr>
        <p:spPr>
          <a:xfrm>
            <a:off x="2573458" y="45339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1"/>
            <a:endCxn id="49" idx="3"/>
          </p:cNvCxnSpPr>
          <p:nvPr/>
        </p:nvCxnSpPr>
        <p:spPr>
          <a:xfrm flipH="1">
            <a:off x="5287623" y="4991100"/>
            <a:ext cx="9607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24000" y="526946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value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172200" y="526363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value</a:t>
            </a:r>
            <a:endParaRPr lang="en-US" dirty="0"/>
          </a:p>
        </p:txBody>
      </p:sp>
      <p:cxnSp>
        <p:nvCxnSpPr>
          <p:cNvPr id="67" name="Straight Arrow Connector 66"/>
          <p:cNvCxnSpPr>
            <a:endCxn id="50" idx="1"/>
          </p:cNvCxnSpPr>
          <p:nvPr/>
        </p:nvCxnSpPr>
        <p:spPr>
          <a:xfrm flipV="1">
            <a:off x="2573458" y="5448300"/>
            <a:ext cx="97917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0" idx="3"/>
          </p:cNvCxnSpPr>
          <p:nvPr/>
        </p:nvCxnSpPr>
        <p:spPr>
          <a:xfrm flipH="1" flipV="1">
            <a:off x="5286572" y="5448300"/>
            <a:ext cx="978435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10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62000" y="2246956"/>
            <a:ext cx="1905000" cy="3620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9514" y="32004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14" y="3657600"/>
                <a:ext cx="1733944" cy="482688"/>
              </a:xfrm>
              <a:prstGeom prst="rect">
                <a:avLst/>
              </a:prstGeom>
              <a:blipFill rotWithShape="1">
                <a:blip r:embed="rId2"/>
                <a:stretch>
                  <a:fillRect t="-19277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4419600"/>
            <a:ext cx="1735258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65007" y="3631218"/>
            <a:ext cx="179958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48400" y="4876800"/>
            <a:ext cx="180620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 smtClean="0"/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007" y="4114800"/>
                <a:ext cx="1806202" cy="494356"/>
              </a:xfrm>
              <a:prstGeom prst="rect">
                <a:avLst/>
              </a:prstGeom>
              <a:blipFill rotWithShape="1">
                <a:blip r:embed="rId3"/>
                <a:stretch>
                  <a:fillRect t="-17647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39514" y="2209800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1706486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6" idx="0"/>
          </p:cNvCxnSpPr>
          <p:nvPr/>
        </p:nvCxnSpPr>
        <p:spPr>
          <a:xfrm flipH="1">
            <a:off x="1705829" y="4140288"/>
            <a:ext cx="657" cy="27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7151501" y="3859818"/>
            <a:ext cx="13296" cy="1016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7168108" y="3911688"/>
            <a:ext cx="0" cy="20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65007" y="2752815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67100" y="1725274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467100" y="1725274"/>
            <a:ext cx="1905000" cy="4142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52628" y="2246956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thread1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9" idx="1"/>
          </p:cNvCxnSpPr>
          <p:nvPr/>
        </p:nvCxnSpPr>
        <p:spPr>
          <a:xfrm flipH="1">
            <a:off x="2667000" y="2361256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552628" y="2743200"/>
            <a:ext cx="1733944" cy="228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thread2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172200" y="2780356"/>
            <a:ext cx="1981200" cy="3087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52628" y="3200400"/>
            <a:ext cx="1733944" cy="228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thread1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552628" y="36576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thread2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552628" y="44196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thread1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553679" y="48768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thread2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52628" y="5334000"/>
            <a:ext cx="173394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answer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2" idx="3"/>
          </p:cNvCxnSpPr>
          <p:nvPr/>
        </p:nvCxnSpPr>
        <p:spPr>
          <a:xfrm>
            <a:off x="5286572" y="2857500"/>
            <a:ext cx="885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1"/>
            <a:endCxn id="4" idx="3"/>
          </p:cNvCxnSpPr>
          <p:nvPr/>
        </p:nvCxnSpPr>
        <p:spPr>
          <a:xfrm flipH="1">
            <a:off x="2573458" y="33147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3"/>
            <a:endCxn id="8" idx="1"/>
          </p:cNvCxnSpPr>
          <p:nvPr/>
        </p:nvCxnSpPr>
        <p:spPr>
          <a:xfrm flipV="1">
            <a:off x="5286572" y="3745518"/>
            <a:ext cx="978435" cy="26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" idx="3"/>
            <a:endCxn id="48" idx="1"/>
          </p:cNvCxnSpPr>
          <p:nvPr/>
        </p:nvCxnSpPr>
        <p:spPr>
          <a:xfrm>
            <a:off x="2573458" y="4533900"/>
            <a:ext cx="9791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1"/>
            <a:endCxn id="49" idx="3"/>
          </p:cNvCxnSpPr>
          <p:nvPr/>
        </p:nvCxnSpPr>
        <p:spPr>
          <a:xfrm flipH="1">
            <a:off x="5287623" y="4991100"/>
            <a:ext cx="9607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24000" y="526946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value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172200" y="526363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value</a:t>
            </a:r>
            <a:endParaRPr lang="en-US" dirty="0"/>
          </a:p>
        </p:txBody>
      </p:sp>
      <p:cxnSp>
        <p:nvCxnSpPr>
          <p:cNvPr id="67" name="Straight Arrow Connector 66"/>
          <p:cNvCxnSpPr>
            <a:endCxn id="50" idx="1"/>
          </p:cNvCxnSpPr>
          <p:nvPr/>
        </p:nvCxnSpPr>
        <p:spPr>
          <a:xfrm flipV="1">
            <a:off x="2573458" y="5448300"/>
            <a:ext cx="97917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0" idx="3"/>
          </p:cNvCxnSpPr>
          <p:nvPr/>
        </p:nvCxnSpPr>
        <p:spPr>
          <a:xfrm flipH="1" flipV="1">
            <a:off x="5286572" y="5448300"/>
            <a:ext cx="978435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1635</Words>
  <Application>Microsoft Office PowerPoint</Application>
  <PresentationFormat>On-screen Show (4:3)</PresentationFormat>
  <Paragraphs>543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 Math</vt:lpstr>
      <vt:lpstr>Wingdings</vt:lpstr>
      <vt:lpstr>Office Theme</vt:lpstr>
      <vt:lpstr>50.003: Elements of Software Construction</vt:lpstr>
      <vt:lpstr>Plan for the Week</vt:lpstr>
      <vt:lpstr>Multi-threaded Programming</vt:lpstr>
      <vt:lpstr>Threads</vt:lpstr>
      <vt:lpstr>Threads</vt:lpstr>
      <vt:lpstr>Hello World</vt:lpstr>
      <vt:lpstr>Hello World</vt:lpstr>
      <vt:lpstr>Hello World</vt:lpstr>
      <vt:lpstr>Hello World</vt:lpstr>
      <vt:lpstr>Hello World</vt:lpstr>
      <vt:lpstr>Hello World</vt:lpstr>
      <vt:lpstr>Hello World</vt:lpstr>
      <vt:lpstr>Hello World</vt:lpstr>
      <vt:lpstr>Hello World</vt:lpstr>
      <vt:lpstr>Cohort Exercise 1 (15 min)</vt:lpstr>
      <vt:lpstr>Runnable interface</vt:lpstr>
      <vt:lpstr>Cohort Exercise 2 (5 min)</vt:lpstr>
      <vt:lpstr>Array of Threads</vt:lpstr>
      <vt:lpstr>Cohort Exercise 3 (10 min)</vt:lpstr>
      <vt:lpstr>Controlling Threads</vt:lpstr>
      <vt:lpstr>Scheduling</vt:lpstr>
      <vt:lpstr>Scheduling/Interleaving</vt:lpstr>
      <vt:lpstr>Thread Control</vt:lpstr>
      <vt:lpstr>A Thread’s Life</vt:lpstr>
      <vt:lpstr>sleep()</vt:lpstr>
      <vt:lpstr>Expected Behavior</vt:lpstr>
      <vt:lpstr>Cohort Exercise 4 (5 min)</vt:lpstr>
      <vt:lpstr>Thread Control</vt:lpstr>
      <vt:lpstr>Stopping a Thread</vt:lpstr>
      <vt:lpstr>How to Stop a Thread</vt:lpstr>
      <vt:lpstr>interrupt()</vt:lpstr>
      <vt:lpstr>Cohort Exercise 5 (15 min)</vt:lpstr>
      <vt:lpstr>Cohort Exercise 6 (20 min)</vt:lpstr>
      <vt:lpstr>Cohort Exercise (10 min)</vt:lpstr>
      <vt:lpstr>Is This Real?</vt:lpstr>
      <vt:lpstr>Reality is Messy</vt:lpstr>
      <vt:lpstr>What Really Happened?</vt:lpstr>
      <vt:lpstr>What Really Happened?</vt:lpstr>
      <vt:lpstr>What Really Happened?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threads</dc:title>
  <dc:creator>Sun Jun</dc:creator>
  <cp:lastModifiedBy>Sun Jun</cp:lastModifiedBy>
  <cp:revision>59</cp:revision>
  <dcterms:created xsi:type="dcterms:W3CDTF">2006-08-16T00:00:00Z</dcterms:created>
  <dcterms:modified xsi:type="dcterms:W3CDTF">2016-02-21T03:22:50Z</dcterms:modified>
</cp:coreProperties>
</file>