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96" r:id="rId12"/>
    <p:sldId id="300" r:id="rId13"/>
    <p:sldId id="267" r:id="rId14"/>
    <p:sldId id="269" r:id="rId15"/>
    <p:sldId id="268" r:id="rId16"/>
    <p:sldId id="270" r:id="rId17"/>
    <p:sldId id="284" r:id="rId18"/>
    <p:sldId id="303" r:id="rId19"/>
    <p:sldId id="302" r:id="rId20"/>
    <p:sldId id="273" r:id="rId21"/>
    <p:sldId id="275" r:id="rId22"/>
    <p:sldId id="276" r:id="rId23"/>
    <p:sldId id="277" r:id="rId24"/>
    <p:sldId id="298" r:id="rId25"/>
    <p:sldId id="271" r:id="rId26"/>
    <p:sldId id="280" r:id="rId27"/>
    <p:sldId id="279" r:id="rId28"/>
    <p:sldId id="282" r:id="rId29"/>
    <p:sldId id="283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</a:p>
          <a:p>
            <a:r>
              <a:rPr lang="en-US" dirty="0" smtClean="0"/>
              <a:t>Thread Safety and Synchronization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8472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Happened?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851956" y="3581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23356" y="31242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2335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23356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851956" y="4495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23356" y="586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851956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27432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35930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5000" y="45074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58688" y="54218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690156" y="3581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61556" y="31242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46155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461556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690156" y="4495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461556" y="586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690156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09800" y="27432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43200" y="35930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43200" y="45074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96888" y="54218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96989" y="1611868"/>
            <a:ext cx="3675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Post-condition: count’ = count+2 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6019800" y="19928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962518" y="1960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5573244" y="262196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515962" y="25894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6400800" y="2614136"/>
            <a:ext cx="418704" cy="369332"/>
            <a:chOff x="6248400" y="2470039"/>
            <a:chExt cx="418704" cy="369332"/>
          </a:xfrm>
        </p:grpSpPr>
        <p:sp>
          <p:nvSpPr>
            <p:cNvPr id="130" name="Oval 12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029200" y="3288268"/>
            <a:ext cx="418704" cy="369332"/>
            <a:chOff x="6248400" y="2470039"/>
            <a:chExt cx="418704" cy="369332"/>
          </a:xfrm>
        </p:grpSpPr>
        <p:sp>
          <p:nvSpPr>
            <p:cNvPr id="135" name="Oval 13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02</a:t>
              </a:r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982096" y="3288268"/>
            <a:ext cx="418704" cy="369332"/>
            <a:chOff x="6248400" y="2470039"/>
            <a:chExt cx="418704" cy="369332"/>
          </a:xfrm>
        </p:grpSpPr>
        <p:sp>
          <p:nvSpPr>
            <p:cNvPr id="138" name="Oval 13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934200" y="3299936"/>
            <a:ext cx="418704" cy="369332"/>
            <a:chOff x="6248400" y="2470039"/>
            <a:chExt cx="418704" cy="369332"/>
          </a:xfrm>
        </p:grpSpPr>
        <p:sp>
          <p:nvSpPr>
            <p:cNvPr id="141" name="Oval 14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10496" y="3909536"/>
            <a:ext cx="418704" cy="369332"/>
            <a:chOff x="6248400" y="2470039"/>
            <a:chExt cx="418704" cy="369332"/>
          </a:xfrm>
        </p:grpSpPr>
        <p:sp>
          <p:nvSpPr>
            <p:cNvPr id="144" name="Oval 14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03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486400" y="3897868"/>
            <a:ext cx="418704" cy="369332"/>
            <a:chOff x="6248400" y="2470039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439296" y="3909536"/>
            <a:ext cx="418704" cy="369332"/>
            <a:chOff x="6248400" y="2470039"/>
            <a:chExt cx="418704" cy="369332"/>
          </a:xfrm>
        </p:grpSpPr>
        <p:sp>
          <p:nvSpPr>
            <p:cNvPr id="150" name="Oval 14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429896" y="3897868"/>
            <a:ext cx="418704" cy="369332"/>
            <a:chOff x="6248400" y="2470039"/>
            <a:chExt cx="418704" cy="369332"/>
          </a:xfrm>
        </p:grpSpPr>
        <p:sp>
          <p:nvSpPr>
            <p:cNvPr id="153" name="Oval 15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5982096" y="4583668"/>
            <a:ext cx="418704" cy="369332"/>
            <a:chOff x="6248400" y="2470039"/>
            <a:chExt cx="418704" cy="369332"/>
          </a:xfrm>
        </p:grpSpPr>
        <p:sp>
          <p:nvSpPr>
            <p:cNvPr id="156" name="Oval 15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941301" y="4583668"/>
            <a:ext cx="418704" cy="369332"/>
            <a:chOff x="6248400" y="2470039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029530" y="4583668"/>
            <a:ext cx="418704" cy="369332"/>
            <a:chOff x="6248400" y="2470039"/>
            <a:chExt cx="418704" cy="369332"/>
          </a:xfrm>
        </p:grpSpPr>
        <p:sp>
          <p:nvSpPr>
            <p:cNvPr id="162" name="Oval 16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486400" y="5269468"/>
            <a:ext cx="418704" cy="369332"/>
            <a:chOff x="6248400" y="2470039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439296" y="5269468"/>
            <a:ext cx="418704" cy="369332"/>
            <a:chOff x="6248400" y="2470039"/>
            <a:chExt cx="418704" cy="369332"/>
          </a:xfrm>
        </p:grpSpPr>
        <p:sp>
          <p:nvSpPr>
            <p:cNvPr id="168" name="Oval 16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963043" y="5879068"/>
            <a:ext cx="418704" cy="369332"/>
            <a:chOff x="6248400" y="2470039"/>
            <a:chExt cx="418704" cy="369332"/>
          </a:xfrm>
        </p:grpSpPr>
        <p:sp>
          <p:nvSpPr>
            <p:cNvPr id="171" name="Oval 17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cxnSp>
        <p:nvCxnSpPr>
          <p:cNvPr id="173" name="Straight Arrow Connector 172"/>
          <p:cNvCxnSpPr>
            <a:endCxn id="123" idx="0"/>
          </p:cNvCxnSpPr>
          <p:nvPr/>
        </p:nvCxnSpPr>
        <p:spPr>
          <a:xfrm>
            <a:off x="6171870" y="1655594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2"/>
            <a:endCxn id="128" idx="0"/>
          </p:cNvCxnSpPr>
          <p:nvPr/>
        </p:nvCxnSpPr>
        <p:spPr>
          <a:xfrm flipH="1">
            <a:off x="5725314" y="2329726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23" idx="2"/>
            <a:endCxn id="132" idx="0"/>
          </p:cNvCxnSpPr>
          <p:nvPr/>
        </p:nvCxnSpPr>
        <p:spPr>
          <a:xfrm>
            <a:off x="6171870" y="2329726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24" idx="4"/>
            <a:endCxn id="136" idx="0"/>
          </p:cNvCxnSpPr>
          <p:nvPr/>
        </p:nvCxnSpPr>
        <p:spPr>
          <a:xfrm flipH="1">
            <a:off x="5238552" y="2926765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28" idx="2"/>
            <a:endCxn id="139" idx="0"/>
          </p:cNvCxnSpPr>
          <p:nvPr/>
        </p:nvCxnSpPr>
        <p:spPr>
          <a:xfrm>
            <a:off x="5725314" y="2958823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32" idx="2"/>
            <a:endCxn id="139" idx="0"/>
          </p:cNvCxnSpPr>
          <p:nvPr/>
        </p:nvCxnSpPr>
        <p:spPr>
          <a:xfrm flipH="1">
            <a:off x="6191448" y="2983468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2" idx="2"/>
            <a:endCxn id="142" idx="0"/>
          </p:cNvCxnSpPr>
          <p:nvPr/>
        </p:nvCxnSpPr>
        <p:spPr>
          <a:xfrm>
            <a:off x="6610152" y="2983468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36" idx="2"/>
            <a:endCxn id="145" idx="0"/>
          </p:cNvCxnSpPr>
          <p:nvPr/>
        </p:nvCxnSpPr>
        <p:spPr>
          <a:xfrm flipH="1">
            <a:off x="4819848" y="3657600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35" idx="4"/>
            <a:endCxn id="148" idx="0"/>
          </p:cNvCxnSpPr>
          <p:nvPr/>
        </p:nvCxnSpPr>
        <p:spPr>
          <a:xfrm>
            <a:off x="5238882" y="3625542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39" idx="2"/>
            <a:endCxn id="148" idx="0"/>
          </p:cNvCxnSpPr>
          <p:nvPr/>
        </p:nvCxnSpPr>
        <p:spPr>
          <a:xfrm flipH="1">
            <a:off x="5695752" y="3657600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39" idx="2"/>
            <a:endCxn id="151" idx="0"/>
          </p:cNvCxnSpPr>
          <p:nvPr/>
        </p:nvCxnSpPr>
        <p:spPr>
          <a:xfrm>
            <a:off x="6191448" y="3657600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42" idx="2"/>
            <a:endCxn id="151" idx="0"/>
          </p:cNvCxnSpPr>
          <p:nvPr/>
        </p:nvCxnSpPr>
        <p:spPr>
          <a:xfrm flipH="1">
            <a:off x="6648648" y="3669268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42" idx="2"/>
            <a:endCxn id="154" idx="0"/>
          </p:cNvCxnSpPr>
          <p:nvPr/>
        </p:nvCxnSpPr>
        <p:spPr>
          <a:xfrm>
            <a:off x="7143552" y="3669268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45" idx="2"/>
            <a:endCxn id="163" idx="0"/>
          </p:cNvCxnSpPr>
          <p:nvPr/>
        </p:nvCxnSpPr>
        <p:spPr>
          <a:xfrm>
            <a:off x="4819848" y="4278868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48" idx="2"/>
            <a:endCxn id="163" idx="0"/>
          </p:cNvCxnSpPr>
          <p:nvPr/>
        </p:nvCxnSpPr>
        <p:spPr>
          <a:xfrm flipH="1">
            <a:off x="5238882" y="42672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2"/>
            <a:endCxn id="166" idx="0"/>
          </p:cNvCxnSpPr>
          <p:nvPr/>
        </p:nvCxnSpPr>
        <p:spPr>
          <a:xfrm>
            <a:off x="5238882" y="49530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48" idx="2"/>
            <a:endCxn id="157" idx="0"/>
          </p:cNvCxnSpPr>
          <p:nvPr/>
        </p:nvCxnSpPr>
        <p:spPr>
          <a:xfrm>
            <a:off x="5695752" y="42672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57" idx="2"/>
            <a:endCxn id="166" idx="0"/>
          </p:cNvCxnSpPr>
          <p:nvPr/>
        </p:nvCxnSpPr>
        <p:spPr>
          <a:xfrm flipH="1">
            <a:off x="5695752" y="49530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51" idx="2"/>
            <a:endCxn id="157" idx="0"/>
          </p:cNvCxnSpPr>
          <p:nvPr/>
        </p:nvCxnSpPr>
        <p:spPr>
          <a:xfrm flipH="1">
            <a:off x="6191448" y="4278868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54" idx="2"/>
            <a:endCxn id="160" idx="0"/>
          </p:cNvCxnSpPr>
          <p:nvPr/>
        </p:nvCxnSpPr>
        <p:spPr>
          <a:xfrm flipH="1">
            <a:off x="7150653" y="4267200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1" idx="2"/>
            <a:endCxn id="160" idx="0"/>
          </p:cNvCxnSpPr>
          <p:nvPr/>
        </p:nvCxnSpPr>
        <p:spPr>
          <a:xfrm>
            <a:off x="6648648" y="4278868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9" idx="4"/>
            <a:endCxn id="169" idx="0"/>
          </p:cNvCxnSpPr>
          <p:nvPr/>
        </p:nvCxnSpPr>
        <p:spPr>
          <a:xfrm flipH="1">
            <a:off x="6648648" y="4920942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6" idx="4"/>
            <a:endCxn id="169" idx="0"/>
          </p:cNvCxnSpPr>
          <p:nvPr/>
        </p:nvCxnSpPr>
        <p:spPr>
          <a:xfrm>
            <a:off x="6191778" y="4920942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69" idx="2"/>
            <a:endCxn id="172" idx="0"/>
          </p:cNvCxnSpPr>
          <p:nvPr/>
        </p:nvCxnSpPr>
        <p:spPr>
          <a:xfrm flipH="1">
            <a:off x="6172395" y="5638800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65" idx="4"/>
            <a:endCxn id="172" idx="0"/>
          </p:cNvCxnSpPr>
          <p:nvPr/>
        </p:nvCxnSpPr>
        <p:spPr>
          <a:xfrm>
            <a:off x="5696082" y="5606742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715000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52578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4724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4648200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51054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5562600" y="5650468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6354488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8580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7391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7497488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69342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4008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78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No Sharing </a:t>
            </a:r>
            <a:r>
              <a:rPr lang="en-US" dirty="0" smtClean="0"/>
              <a:t>= No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Constants =&gt; </a:t>
            </a:r>
            <a:r>
              <a:rPr lang="en-US" dirty="0" smtClean="0"/>
              <a:t>No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Weapon 1:</a:t>
            </a:r>
          </a:p>
          <a:p>
            <a:pPr lvl="1"/>
            <a:r>
              <a:rPr lang="en-US" dirty="0" smtClean="0"/>
              <a:t>Package</a:t>
            </a:r>
            <a:r>
              <a:rPr lang="en-US" dirty="0"/>
              <a:t> </a:t>
            </a:r>
            <a:r>
              <a:rPr lang="en-US" dirty="0" err="1" smtClean="0"/>
              <a:t>java.util.concurrent.atomic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</a:p>
          <a:p>
            <a:pPr marL="914400" lvl="2" indent="0">
              <a:buNone/>
            </a:pPr>
            <a:r>
              <a:rPr lang="en-US" i="1" dirty="0" err="1" smtClean="0"/>
              <a:t>AtomicInteger</a:t>
            </a:r>
            <a:r>
              <a:rPr lang="en-US" i="1" dirty="0"/>
              <a:t> </a:t>
            </a:r>
            <a:r>
              <a:rPr lang="en-US" i="1" dirty="0" smtClean="0"/>
              <a:t>x = new </a:t>
            </a:r>
            <a:r>
              <a:rPr lang="en-US" i="1" dirty="0" err="1" smtClean="0"/>
              <a:t>AtomicInteger</a:t>
            </a:r>
            <a:r>
              <a:rPr lang="en-US" i="1" dirty="0" smtClean="0"/>
              <a:t>(0)</a:t>
            </a:r>
          </a:p>
          <a:p>
            <a:pPr marL="914400" lvl="2" indent="0">
              <a:buNone/>
            </a:pPr>
            <a:r>
              <a:rPr lang="en-US" i="1" dirty="0" err="1" smtClean="0"/>
              <a:t>x.incrementAndGet</a:t>
            </a:r>
            <a:r>
              <a:rPr lang="en-US" i="1" dirty="0" smtClean="0"/>
              <a:t>() //increments x by 1 atomically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419600"/>
            <a:ext cx="73152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Operation A and B are atomic with respect to each other if, from the perspective of a thread executing A, when another thread executes B, either all of B has executed or none of it has. An atomic operation is one that is atomic with respect to all operations, including itself, that operate on the same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Cohort </a:t>
            </a:r>
            <a:r>
              <a:rPr lang="en-US" dirty="0" smtClean="0"/>
              <a:t>Exercise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smtClean="0"/>
              <a:t>(5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Fix </a:t>
            </a:r>
            <a:r>
              <a:rPr lang="en-US" dirty="0"/>
              <a:t>the program you developed in Cohort Exercise </a:t>
            </a:r>
            <a:r>
              <a:rPr lang="en-US" dirty="0" smtClean="0"/>
              <a:t>1 </a:t>
            </a:r>
            <a:r>
              <a:rPr lang="en-US" dirty="0"/>
              <a:t>using </a:t>
            </a:r>
            <a:r>
              <a:rPr lang="en-US" dirty="0" err="1"/>
              <a:t>AtomicInteger</a:t>
            </a:r>
            <a:r>
              <a:rPr lang="en-US" dirty="0"/>
              <a:t>, assuming the post-condition is that the sum is the number of additions.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029200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FirstFixWithAtomicInteger.java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55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	//withdraw from a bank account</a:t>
            </a:r>
          </a:p>
          <a:p>
            <a:pPr marL="0" indent="0">
              <a:buNone/>
            </a:pPr>
            <a:r>
              <a:rPr lang="en-US" sz="2800" dirty="0" smtClean="0"/>
              <a:t>	//check and update</a:t>
            </a:r>
          </a:p>
          <a:p>
            <a:pPr marL="0" indent="0">
              <a:buNone/>
            </a:pPr>
            <a:r>
              <a:rPr lang="en-US" sz="2800" b="1" dirty="0" smtClean="0"/>
              <a:t>	if (</a:t>
            </a:r>
            <a:r>
              <a:rPr lang="en-US" sz="2800" b="1" i="1" dirty="0" smtClean="0"/>
              <a:t>amount &gt;= 1000) {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i="1" dirty="0" smtClean="0"/>
              <a:t>amount = amount - 1000;</a:t>
            </a:r>
          </a:p>
          <a:p>
            <a:pPr marL="0" indent="0">
              <a:buNone/>
            </a:pPr>
            <a:r>
              <a:rPr lang="en-US" sz="2800" dirty="0" smtClean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029200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SecondBlood.java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7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Every Java object can implicitly act as a lock for purposes of synchronization.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synchronized (lock) {</a:t>
            </a:r>
          </a:p>
          <a:p>
            <a:pPr marL="0" indent="0">
              <a:buNone/>
            </a:pPr>
            <a:r>
              <a:rPr lang="en-US" i="1" dirty="0" smtClean="0"/>
              <a:t>		//Access shared state guarded by lock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}</a:t>
            </a:r>
          </a:p>
          <a:p>
            <a:r>
              <a:rPr lang="en-US" dirty="0" smtClean="0"/>
              <a:t>Intrinsic locks acts as </a:t>
            </a:r>
            <a:r>
              <a:rPr lang="en-US" dirty="0" err="1" smtClean="0"/>
              <a:t>mutexes</a:t>
            </a:r>
            <a:r>
              <a:rPr lang="en-US" dirty="0" smtClean="0"/>
              <a:t> (mutual exclusion locks), i.e., at most one thread may own the lock. </a:t>
            </a:r>
          </a:p>
          <a:p>
            <a:r>
              <a:rPr lang="en-US" dirty="0" smtClean="0"/>
              <a:t>Since only one thread at a time can execute a block of code guarded by a given lock, the synchronized blocks guarded by the same lock execute atomically with respect to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Lock Works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05482" y="1301234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6800" y="5939135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SecondBloodFixed.java</a:t>
            </a:r>
            <a:endParaRPr lang="en-US" sz="2400" dirty="0"/>
          </a:p>
        </p:txBody>
      </p:sp>
      <p:sp>
        <p:nvSpPr>
          <p:cNvPr id="110" name="Oval 109"/>
          <p:cNvSpPr/>
          <p:nvPr/>
        </p:nvSpPr>
        <p:spPr>
          <a:xfrm>
            <a:off x="3979750" y="1822966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200400" y="1938635"/>
            <a:ext cx="98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acquire lock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252518" y="4605635"/>
            <a:ext cx="116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elease lock</a:t>
            </a:r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3979750" y="2436853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1" name="Oval 210"/>
          <p:cNvSpPr/>
          <p:nvPr/>
        </p:nvSpPr>
        <p:spPr>
          <a:xfrm>
            <a:off x="3979750" y="3103810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2" name="Oval 211"/>
          <p:cNvSpPr/>
          <p:nvPr/>
        </p:nvSpPr>
        <p:spPr>
          <a:xfrm>
            <a:off x="3979750" y="3789402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3" name="Oval 212"/>
          <p:cNvSpPr/>
          <p:nvPr/>
        </p:nvSpPr>
        <p:spPr>
          <a:xfrm>
            <a:off x="3979750" y="4456359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4" name="Oval 213"/>
          <p:cNvSpPr/>
          <p:nvPr/>
        </p:nvSpPr>
        <p:spPr>
          <a:xfrm>
            <a:off x="3979750" y="5117068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110" idx="4"/>
            <a:endCxn id="210" idx="0"/>
          </p:cNvCxnSpPr>
          <p:nvPr/>
        </p:nvCxnSpPr>
        <p:spPr>
          <a:xfrm>
            <a:off x="4133833" y="2116098"/>
            <a:ext cx="0" cy="32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0" idx="4"/>
            <a:endCxn id="211" idx="0"/>
          </p:cNvCxnSpPr>
          <p:nvPr/>
        </p:nvCxnSpPr>
        <p:spPr>
          <a:xfrm>
            <a:off x="4133833" y="2729985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1" idx="4"/>
            <a:endCxn id="212" idx="0"/>
          </p:cNvCxnSpPr>
          <p:nvPr/>
        </p:nvCxnSpPr>
        <p:spPr>
          <a:xfrm>
            <a:off x="4133833" y="3396942"/>
            <a:ext cx="0" cy="39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2" idx="4"/>
            <a:endCxn id="213" idx="0"/>
          </p:cNvCxnSpPr>
          <p:nvPr/>
        </p:nvCxnSpPr>
        <p:spPr>
          <a:xfrm>
            <a:off x="4133833" y="4082534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3" idx="4"/>
            <a:endCxn id="214" idx="0"/>
          </p:cNvCxnSpPr>
          <p:nvPr/>
        </p:nvCxnSpPr>
        <p:spPr>
          <a:xfrm>
            <a:off x="4133833" y="4749491"/>
            <a:ext cx="0" cy="36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702531" y="2732231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3692797" y="339567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3600433" y="40936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4590276" y="1301234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219" name="Oval 218"/>
          <p:cNvSpPr/>
          <p:nvPr/>
        </p:nvSpPr>
        <p:spPr>
          <a:xfrm>
            <a:off x="4964544" y="1822966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5257800" y="1905000"/>
            <a:ext cx="98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acquire lock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5243784" y="4583668"/>
            <a:ext cx="116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elease lock</a:t>
            </a:r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4964544" y="2436853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4964544" y="3103810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4" name="Oval 223"/>
          <p:cNvSpPr/>
          <p:nvPr/>
        </p:nvSpPr>
        <p:spPr>
          <a:xfrm>
            <a:off x="4964544" y="3789402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5" name="Oval 224"/>
          <p:cNvSpPr/>
          <p:nvPr/>
        </p:nvSpPr>
        <p:spPr>
          <a:xfrm>
            <a:off x="4964544" y="4456359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6" name="Oval 225"/>
          <p:cNvSpPr/>
          <p:nvPr/>
        </p:nvSpPr>
        <p:spPr>
          <a:xfrm>
            <a:off x="4964544" y="5117068"/>
            <a:ext cx="308166" cy="2931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27" name="Straight Arrow Connector 226"/>
          <p:cNvCxnSpPr>
            <a:stCxn id="219" idx="4"/>
            <a:endCxn id="222" idx="0"/>
          </p:cNvCxnSpPr>
          <p:nvPr/>
        </p:nvCxnSpPr>
        <p:spPr>
          <a:xfrm>
            <a:off x="5118627" y="2116098"/>
            <a:ext cx="0" cy="32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22" idx="4"/>
            <a:endCxn id="223" idx="0"/>
          </p:cNvCxnSpPr>
          <p:nvPr/>
        </p:nvCxnSpPr>
        <p:spPr>
          <a:xfrm>
            <a:off x="5118627" y="2729985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3" idx="4"/>
            <a:endCxn id="224" idx="0"/>
          </p:cNvCxnSpPr>
          <p:nvPr/>
        </p:nvCxnSpPr>
        <p:spPr>
          <a:xfrm>
            <a:off x="5118627" y="3396942"/>
            <a:ext cx="0" cy="39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24" idx="4"/>
            <a:endCxn id="225" idx="0"/>
          </p:cNvCxnSpPr>
          <p:nvPr/>
        </p:nvCxnSpPr>
        <p:spPr>
          <a:xfrm>
            <a:off x="5118627" y="4082534"/>
            <a:ext cx="0" cy="37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5" idx="4"/>
            <a:endCxn id="226" idx="0"/>
          </p:cNvCxnSpPr>
          <p:nvPr/>
        </p:nvCxnSpPr>
        <p:spPr>
          <a:xfrm>
            <a:off x="5118627" y="4749491"/>
            <a:ext cx="0" cy="36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687325" y="2732231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4677591" y="339567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4585227" y="40936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2 </a:t>
            </a:r>
            <a:r>
              <a:rPr lang="en-US" dirty="0" smtClean="0"/>
              <a:t>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that </a:t>
            </a:r>
            <a:r>
              <a:rPr lang="en-US" dirty="0" smtClean="0"/>
              <a:t>the correctness requirement is that  “saving + cash = 5000” is an invariant, fix the </a:t>
            </a:r>
            <a:r>
              <a:rPr lang="en-US" dirty="0"/>
              <a:t>following </a:t>
            </a:r>
            <a:r>
              <a:rPr lang="en-US" dirty="0" smtClean="0"/>
              <a:t>class: LockStaticVariables.java. Hint</a:t>
            </a:r>
            <a:r>
              <a:rPr lang="en-US" dirty="0" smtClean="0"/>
              <a:t>: Think about what is the lock?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257800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LockStaticVariablesFixed.java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4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object of type A is to be shared by multiple threads, A must be thread safe. 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A class is thread-safe if no set of operations performs sequentially or concurrently on instances of a thread-safe class can cause an instance to be in an invalid state</a:t>
            </a:r>
            <a:r>
              <a:rPr lang="en-US" dirty="0" smtClean="0"/>
              <a:t>***.” </a:t>
            </a:r>
            <a:r>
              <a:rPr lang="en-US" i="1" dirty="0" smtClean="0"/>
              <a:t>Java </a:t>
            </a:r>
            <a:r>
              <a:rPr lang="en-US" i="1" dirty="0" smtClean="0"/>
              <a:t>Concurrency in Practice, Chapter 2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6019800"/>
            <a:ext cx="7086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Stateless objects are always thread-safe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421868"/>
            <a:ext cx="7086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*** whether a state is valid or not is defined by the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Week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thread safety?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 smtClean="0"/>
              <a:t>correctness</a:t>
            </a:r>
          </a:p>
          <a:p>
            <a:r>
              <a:rPr lang="en-US" dirty="0" smtClean="0"/>
              <a:t>How to ensure atomicity</a:t>
            </a:r>
          </a:p>
          <a:p>
            <a:pPr lvl="1"/>
            <a:r>
              <a:rPr lang="en-US" dirty="0" smtClean="0"/>
              <a:t>Atomic variables</a:t>
            </a:r>
          </a:p>
          <a:p>
            <a:pPr lvl="1"/>
            <a:r>
              <a:rPr lang="en-US" dirty="0" smtClean="0"/>
              <a:t>Race conditions</a:t>
            </a:r>
          </a:p>
          <a:p>
            <a:pPr lvl="2"/>
            <a:r>
              <a:rPr lang="en-US" dirty="0" smtClean="0"/>
              <a:t>check-then-act and lazy initialization</a:t>
            </a:r>
          </a:p>
          <a:p>
            <a:pPr lvl="1"/>
            <a:r>
              <a:rPr lang="en-US" dirty="0" smtClean="0"/>
              <a:t>Locking</a:t>
            </a:r>
          </a:p>
          <a:p>
            <a:pPr lvl="2"/>
            <a:r>
              <a:rPr lang="en-US" dirty="0" smtClean="0"/>
              <a:t>Intrinsic locks and reentrancy  </a:t>
            </a:r>
          </a:p>
          <a:p>
            <a:r>
              <a:rPr lang="en-US" dirty="0" smtClean="0"/>
              <a:t>How to ensure objects are shared correctly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Guarding States with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Update related state variables in a single atomic operation</a:t>
            </a:r>
          </a:p>
          <a:p>
            <a:r>
              <a:rPr lang="en-US" dirty="0" smtClean="0"/>
              <a:t>For each mutable variable that may be accessed by more than one thread, all assesses to that variable must be performed with the same lock held.</a:t>
            </a:r>
          </a:p>
          <a:p>
            <a:r>
              <a:rPr lang="en-US" dirty="0" smtClean="0"/>
              <a:t>Every shared, mutable variable should be guarded by exactly one lock. Make it clear to maintainers which lock that is.</a:t>
            </a:r>
          </a:p>
          <a:p>
            <a:r>
              <a:rPr lang="en-US" dirty="0" smtClean="0"/>
              <a:t>For every invariant that involves more than one variable, all the variables involved in that invariant must be guarded by the same lock.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19800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ThirdBlood.java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3 </a:t>
            </a:r>
            <a:r>
              <a:rPr lang="en-US" dirty="0" smtClean="0"/>
              <a:t>(</a:t>
            </a:r>
            <a:r>
              <a:rPr lang="en-US" dirty="0" smtClean="0"/>
              <a:t>15</a:t>
            </a:r>
            <a:r>
              <a:rPr lang="en-US" dirty="0" smtClean="0"/>
              <a:t> </a:t>
            </a:r>
            <a:r>
              <a:rPr lang="en-US" dirty="0" smtClean="0"/>
              <a:t>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CachedFactorizer.java provides a service to factorize integers. For efficiency, it stores the last input and its factors so that in case the new input is the same as the last (a.k.a. a hit), the saved factors are returned. It also counts the number of hits and maintains a hit ratio. Fix the class so that it becomes thread-safe.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562600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CachedFactorizerThreadSafe.java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88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not declare every method synchronized?</a:t>
            </a:r>
          </a:p>
          <a:p>
            <a:pPr lvl="1"/>
            <a:r>
              <a:rPr lang="en-US" dirty="0" smtClean="0"/>
              <a:t>Probably not efficient. Example, CachedFactorizer.java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 not guarantee thread-safety. Example,</a:t>
            </a:r>
          </a:p>
          <a:p>
            <a:pPr marL="457200" lvl="1" indent="0">
              <a:buNone/>
            </a:pPr>
            <a:r>
              <a:rPr lang="en-US" i="1" dirty="0" smtClean="0"/>
              <a:t>		if (!</a:t>
            </a:r>
            <a:r>
              <a:rPr lang="en-US" i="1" dirty="0" err="1" smtClean="0"/>
              <a:t>vector.contains</a:t>
            </a:r>
            <a:r>
              <a:rPr lang="en-US" i="1" dirty="0" smtClean="0"/>
              <a:t>(element)) {</a:t>
            </a:r>
          </a:p>
          <a:p>
            <a:pPr marL="457200" lvl="1" indent="0">
              <a:buNone/>
            </a:pPr>
            <a:r>
              <a:rPr lang="en-US" i="1" dirty="0" smtClean="0"/>
              <a:t>			</a:t>
            </a:r>
            <a:r>
              <a:rPr lang="en-US" i="1" dirty="0" err="1" smtClean="0"/>
              <a:t>vector.add</a:t>
            </a:r>
            <a:r>
              <a:rPr lang="en-US" i="1" dirty="0" smtClean="0"/>
              <a:t>(element)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 smtClean="0"/>
              <a:t>		}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51812"/>
              </p:ext>
            </p:extLst>
          </p:nvPr>
        </p:nvGraphicFramePr>
        <p:xfrm>
          <a:off x="2438400" y="2682240"/>
          <a:ext cx="1828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1219200"/>
                <a:gridCol w="3048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027"/>
              </p:ext>
            </p:extLst>
          </p:nvPr>
        </p:nvGraphicFramePr>
        <p:xfrm>
          <a:off x="4267200" y="3124200"/>
          <a:ext cx="1828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1219200"/>
                <a:gridCol w="3048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5558"/>
              </p:ext>
            </p:extLst>
          </p:nvPr>
        </p:nvGraphicFramePr>
        <p:xfrm>
          <a:off x="6096000" y="3520440"/>
          <a:ext cx="1828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1219200"/>
                <a:gridCol w="3048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26670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1242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3516868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C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>
            <a:off x="1944041" y="2851666"/>
            <a:ext cx="494359" cy="13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7" idx="1"/>
          </p:cNvCxnSpPr>
          <p:nvPr/>
        </p:nvCxnSpPr>
        <p:spPr>
          <a:xfrm flipV="1">
            <a:off x="1944041" y="3307080"/>
            <a:ext cx="2323159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8" idx="1"/>
          </p:cNvCxnSpPr>
          <p:nvPr/>
        </p:nvCxnSpPr>
        <p:spPr>
          <a:xfrm>
            <a:off x="1934423" y="3701534"/>
            <a:ext cx="4161577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6019800"/>
            <a:ext cx="4648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More on performance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27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4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Continue cohort exercise </a:t>
            </a:r>
            <a:r>
              <a:rPr lang="en-US" dirty="0"/>
              <a:t>4</a:t>
            </a:r>
            <a:r>
              <a:rPr lang="en-US" dirty="0" smtClean="0"/>
              <a:t> so as to narrowing the scope of the synchronized block, without compromising thread-safety.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876800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CachedFactorizerThreadSafe.java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1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Lock-Ordering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41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LeftRightDeadlock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private </a:t>
            </a:r>
            <a:r>
              <a:rPr lang="en-US" i="1" dirty="0"/>
              <a:t>final Object left = new Object ();</a:t>
            </a:r>
          </a:p>
          <a:p>
            <a:pPr marL="0" indent="0">
              <a:buNone/>
            </a:pPr>
            <a:r>
              <a:rPr lang="en-US" i="1" dirty="0" smtClean="0"/>
              <a:t>          private </a:t>
            </a:r>
            <a:r>
              <a:rPr lang="en-US" i="1" dirty="0"/>
              <a:t>final Object right = new Object ();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          public </a:t>
            </a:r>
            <a:r>
              <a:rPr lang="en-US" i="1" dirty="0"/>
              <a:t>void </a:t>
            </a:r>
            <a:r>
              <a:rPr lang="en-US" i="1" dirty="0" err="1"/>
              <a:t>leftRight</a:t>
            </a:r>
            <a:r>
              <a:rPr lang="en-US" i="1" dirty="0"/>
              <a:t> () {</a:t>
            </a:r>
          </a:p>
          <a:p>
            <a:pPr marL="0" indent="0">
              <a:buNone/>
            </a:pPr>
            <a:r>
              <a:rPr lang="en-US" i="1" dirty="0" smtClean="0"/>
              <a:t>	synchronized </a:t>
            </a:r>
            <a:r>
              <a:rPr lang="en-US" i="1" dirty="0"/>
              <a:t>(left) {</a:t>
            </a:r>
          </a:p>
          <a:p>
            <a:pPr marL="0" indent="0">
              <a:buNone/>
            </a:pPr>
            <a:r>
              <a:rPr lang="en-US" i="1" dirty="0" smtClean="0"/>
              <a:t>	           synchronized </a:t>
            </a:r>
            <a:r>
              <a:rPr lang="en-US" i="1" dirty="0"/>
              <a:t>(right) {</a:t>
            </a:r>
          </a:p>
          <a:p>
            <a:pPr marL="0" indent="0">
              <a:buNone/>
            </a:pPr>
            <a:r>
              <a:rPr lang="en-US" i="1" dirty="0" smtClean="0"/>
              <a:t>	  	</a:t>
            </a:r>
            <a:r>
              <a:rPr lang="en-US" i="1" dirty="0" err="1" smtClean="0"/>
              <a:t>doSomething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 smtClean="0"/>
              <a:t>	           }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}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          }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          public </a:t>
            </a:r>
            <a:r>
              <a:rPr lang="en-US" i="1" dirty="0"/>
              <a:t>void </a:t>
            </a:r>
            <a:r>
              <a:rPr lang="en-US" i="1" dirty="0" err="1"/>
              <a:t>rightLeft</a:t>
            </a:r>
            <a:r>
              <a:rPr lang="en-US" i="1" dirty="0"/>
              <a:t> () {</a:t>
            </a:r>
          </a:p>
          <a:p>
            <a:pPr marL="0" indent="0">
              <a:buNone/>
            </a:pPr>
            <a:r>
              <a:rPr lang="en-US" i="1" dirty="0" smtClean="0"/>
              <a:t>	synchronized </a:t>
            </a:r>
            <a:r>
              <a:rPr lang="en-US" i="1" dirty="0"/>
              <a:t>(right) {</a:t>
            </a:r>
          </a:p>
          <a:p>
            <a:pPr marL="0" indent="0">
              <a:buNone/>
            </a:pPr>
            <a:r>
              <a:rPr lang="en-US" i="1" dirty="0" smtClean="0"/>
              <a:t>	           synchronized </a:t>
            </a:r>
            <a:r>
              <a:rPr lang="en-US" i="1" dirty="0"/>
              <a:t>(left) {</a:t>
            </a:r>
          </a:p>
          <a:p>
            <a:pPr marL="0" indent="0"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doSomethingElse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 smtClean="0"/>
              <a:t>	           }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}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905635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8962" y="19050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2931210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ock left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1563" y="3104208"/>
            <a:ext cx="17044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ock right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3944012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ry to lock right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1563" y="4094808"/>
            <a:ext cx="1704441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wait for lock left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2"/>
            <a:endCxn id="15" idx="0"/>
          </p:cNvCxnSpPr>
          <p:nvPr/>
        </p:nvCxnSpPr>
        <p:spPr>
          <a:xfrm>
            <a:off x="5239221" y="2274967"/>
            <a:ext cx="15704" cy="65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>
            <a:off x="5254925" y="3300542"/>
            <a:ext cx="0" cy="643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6" idx="0"/>
          </p:cNvCxnSpPr>
          <p:nvPr/>
        </p:nvCxnSpPr>
        <p:spPr>
          <a:xfrm>
            <a:off x="7323783" y="2274332"/>
            <a:ext cx="1" cy="829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7323784" y="3473540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19600" y="4933008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ait forever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8" idx="2"/>
            <a:endCxn id="41" idx="0"/>
          </p:cNvCxnSpPr>
          <p:nvPr/>
        </p:nvCxnSpPr>
        <p:spPr>
          <a:xfrm>
            <a:off x="5254925" y="4313344"/>
            <a:ext cx="0" cy="6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7000" y="5085408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ait forever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19" idx="2"/>
            <a:endCxn id="44" idx="0"/>
          </p:cNvCxnSpPr>
          <p:nvPr/>
        </p:nvCxnSpPr>
        <p:spPr>
          <a:xfrm flipH="1">
            <a:off x="7312325" y="4464140"/>
            <a:ext cx="11459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60762" y="5867400"/>
            <a:ext cx="4648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More on </a:t>
            </a:r>
            <a:r>
              <a:rPr lang="en-US" sz="2400" dirty="0" smtClean="0"/>
              <a:t>deadlock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2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a thread requests a lock that is already held by </a:t>
            </a:r>
            <a:r>
              <a:rPr lang="en-US" sz="2400" dirty="0">
                <a:solidFill>
                  <a:srgbClr val="FF0000"/>
                </a:solidFill>
              </a:rPr>
              <a:t>another thread</a:t>
            </a:r>
            <a:r>
              <a:rPr lang="en-US" sz="2400" dirty="0"/>
              <a:t>, the requesting thread blocks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5791200"/>
            <a:ext cx="3124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Is this a problem?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590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p</a:t>
            </a:r>
            <a:r>
              <a:rPr lang="en-US" sz="1800" dirty="0" smtClean="0"/>
              <a:t>ublic class widget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public synchronized void </a:t>
            </a:r>
            <a:r>
              <a:rPr lang="en-US" sz="1800" dirty="0" err="1" smtClean="0"/>
              <a:t>doSomething</a:t>
            </a:r>
            <a:r>
              <a:rPr lang="en-US" sz="1800" dirty="0" smtClean="0"/>
              <a:t> ()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	…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}	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LoggingWidget</a:t>
            </a:r>
            <a:r>
              <a:rPr lang="en-US" sz="1800" dirty="0" smtClean="0"/>
              <a:t> extends Widget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public synchronized void </a:t>
            </a:r>
            <a:r>
              <a:rPr lang="en-US" sz="1800" dirty="0" err="1" smtClean="0"/>
              <a:t>doSomething</a:t>
            </a:r>
            <a:r>
              <a:rPr lang="en-US" sz="1800" dirty="0" smtClean="0"/>
              <a:t> ()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 (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() + “: calling </a:t>
            </a:r>
            <a:r>
              <a:rPr lang="en-US" sz="1800" dirty="0" err="1" smtClean="0"/>
              <a:t>doSomething</a:t>
            </a:r>
            <a:r>
              <a:rPr lang="en-US" sz="1800" dirty="0" smtClean="0"/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super.doSomething</a:t>
            </a:r>
            <a:r>
              <a:rPr lang="en-US" sz="1800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6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and notify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Control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41948"/>
              </p:ext>
            </p:extLst>
          </p:nvPr>
        </p:nvGraphicFramePr>
        <p:xfrm>
          <a:off x="609600" y="1513840"/>
          <a:ext cx="7924800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Remarks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start()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this thread to begin execution; the Java Virtual Machine calls the 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run</a:t>
                      </a:r>
                      <a:r>
                        <a:rPr lang="en-US" sz="16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of this thread.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C00000"/>
                          </a:solidFill>
                        </a:rPr>
                        <a:t>Thread.yield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hint to the scheduler that the current thread is willing to yield its current use of a processor.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C00000"/>
                          </a:solidFill>
                        </a:rPr>
                        <a:t>Thread.sleep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(long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00000"/>
                          </a:solidFill>
                        </a:rPr>
                        <a:t>millis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currently executing thread to sleep (temporarily cease execution) for the specified number of milliseconds, subject to the precision and accuracy of system timers and schedulers.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wait()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 thread to wait until another thread invokes the 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notify()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or the 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notifyAll()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for this object.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Wakes up a single thread that is waiting on this object's monitor.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notifyAll()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Wakes up all threads that are waiting on this object's monitor.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join()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Waits for this thread to die.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>
                          <a:solidFill>
                            <a:srgbClr val="00B050"/>
                          </a:solidFill>
                        </a:rPr>
                        <a:t>interrupt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Interrupts this thread.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7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Busy waiting is not efficient</a:t>
            </a:r>
          </a:p>
          <a:p>
            <a:pPr lvl="1"/>
            <a:r>
              <a:rPr lang="en-US" dirty="0" smtClean="0"/>
              <a:t>Consider a voting system with two threads. One collects votes and the other is waiting to count the votes when the voting is completed. 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while (true) {</a:t>
            </a:r>
          </a:p>
          <a:p>
            <a:pPr marL="457200" lvl="1" indent="0">
              <a:buNone/>
            </a:pPr>
            <a:r>
              <a:rPr lang="en-US" i="1" dirty="0" smtClean="0"/>
              <a:t>		synchronized(this) {</a:t>
            </a:r>
          </a:p>
          <a:p>
            <a:pPr marL="457200" lvl="1" indent="0">
              <a:buNone/>
            </a:pPr>
            <a:r>
              <a:rPr lang="en-US" i="1" dirty="0" smtClean="0"/>
              <a:t>			if (</a:t>
            </a:r>
            <a:r>
              <a:rPr lang="en-US" i="1" dirty="0" err="1" smtClean="0"/>
              <a:t>votingComplete</a:t>
            </a:r>
            <a:r>
              <a:rPr lang="en-US" i="1" dirty="0" smtClean="0"/>
              <a:t>) {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break;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}</a:t>
            </a:r>
          </a:p>
          <a:p>
            <a:pPr marL="457200" lvl="1" indent="0">
              <a:buNone/>
            </a:pPr>
            <a:r>
              <a:rPr lang="en-US" i="1" dirty="0" smtClean="0"/>
              <a:t>		}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 smtClean="0"/>
              <a:t>	}</a:t>
            </a:r>
          </a:p>
          <a:p>
            <a:r>
              <a:rPr lang="en-US" dirty="0" smtClean="0"/>
              <a:t>Use wait()/</a:t>
            </a:r>
            <a:r>
              <a:rPr lang="en-US" dirty="0" err="1" smtClean="0"/>
              <a:t>nofityAll</a:t>
            </a:r>
            <a:r>
              <a:rPr lang="en-US" dirty="0" smtClean="0"/>
              <a:t>() to avoid busy waiting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15335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Voting.java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68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5 </a:t>
            </a:r>
            <a:r>
              <a:rPr lang="en-US" dirty="0" smtClean="0"/>
              <a:t>(</a:t>
            </a:r>
            <a:r>
              <a:rPr lang="en-US" dirty="0" smtClean="0"/>
              <a:t>15 </a:t>
            </a:r>
            <a:r>
              <a:rPr lang="en-US" dirty="0" smtClean="0"/>
              <a:t>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Producer/Consumer Pattern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Exercise: fixed </a:t>
            </a:r>
            <a:r>
              <a:rPr lang="en-US" dirty="0" smtClean="0"/>
              <a:t>the Buffer class in </a:t>
            </a:r>
            <a:r>
              <a:rPr lang="en-US" dirty="0" err="1" smtClean="0"/>
              <a:t>BufferExample.hava</a:t>
            </a:r>
            <a:r>
              <a:rPr lang="en-US" dirty="0" smtClean="0"/>
              <a:t> </a:t>
            </a:r>
            <a:r>
              <a:rPr lang="en-US" dirty="0" smtClean="0"/>
              <a:t>so that it is thread-safe and efficient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6700" y="2514600"/>
            <a:ext cx="990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514600"/>
            <a:ext cx="192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 Thread 1</a:t>
            </a:r>
          </a:p>
          <a:p>
            <a:r>
              <a:rPr lang="en-US" dirty="0" smtClean="0"/>
              <a:t>Producer Thread 2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2094" y="2505670"/>
            <a:ext cx="2025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 Thread 1</a:t>
            </a:r>
          </a:p>
          <a:p>
            <a:r>
              <a:rPr lang="en-US" dirty="0" smtClean="0"/>
              <a:t>Consumer Thread 2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206906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BoundedBuffer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4" idx="1"/>
          </p:cNvCxnSpPr>
          <p:nvPr/>
        </p:nvCxnSpPr>
        <p:spPr>
          <a:xfrm>
            <a:off x="2179399" y="3437930"/>
            <a:ext cx="1897301" cy="18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2"/>
          </p:cNvCxnSpPr>
          <p:nvPr/>
        </p:nvCxnSpPr>
        <p:spPr>
          <a:xfrm flipV="1">
            <a:off x="5067300" y="3429000"/>
            <a:ext cx="1997347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3516868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41288" y="3505200"/>
            <a:ext cx="133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removeItem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6701" y="6015335"/>
            <a:ext cx="42291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BufferFixed.java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5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such that N threads concurrently increment a static variable (initially 0) by 1. Set N to be 100, 1000, 10000 and see what is the value of the variable after all threads are done.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029200"/>
            <a:ext cx="69342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FirstBlood.java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Initially A, B, r1 and r2 are all 0.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are the values of the </a:t>
            </a:r>
            <a:r>
              <a:rPr lang="en-US" dirty="0" smtClean="0"/>
              <a:t>variables after both threads complete?</a:t>
            </a:r>
          </a:p>
          <a:p>
            <a:r>
              <a:rPr lang="en-US" dirty="0" smtClean="0"/>
              <a:t>Is </a:t>
            </a:r>
            <a:r>
              <a:rPr lang="en-US" dirty="0" smtClean="0"/>
              <a:t>it possible to have B = 1 and r2 = 2 and A = 2 and r1 = 1?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383837"/>
              </p:ext>
            </p:extLst>
          </p:nvPr>
        </p:nvGraphicFramePr>
        <p:xfrm>
          <a:off x="2362200" y="1905000"/>
          <a:ext cx="4495800" cy="1097280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1: r2 = A;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 r1 = B;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 B = 1;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 A = 2;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is Messy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16383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2895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9083" y="4191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881674" y="22098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881674" y="3485048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54864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Machine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854873" y="48006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6200" y="2983468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atomic steps?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4278868"/>
            <a:ext cx="330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the order of execution?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2289" y="5568434"/>
            <a:ext cx="408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and where are the variable values?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order of execution?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compiler might switch the order of sequential statements (e.g., for efficiency)</a:t>
            </a:r>
          </a:p>
          <a:p>
            <a:r>
              <a:rPr lang="en-US" dirty="0" smtClean="0"/>
              <a:t>Example: line 2 and line 3 might be switched</a:t>
            </a:r>
          </a:p>
          <a:p>
            <a:pPr marL="457200" lvl="1" indent="0">
              <a:buNone/>
            </a:pPr>
            <a:r>
              <a:rPr lang="en-US" dirty="0" smtClean="0"/>
              <a:t>	1.	x++;</a:t>
            </a:r>
          </a:p>
          <a:p>
            <a:pPr marL="457200" lvl="1" indent="0">
              <a:buNone/>
            </a:pPr>
            <a:r>
              <a:rPr lang="en-US" dirty="0" smtClean="0"/>
              <a:t>	2.</a:t>
            </a:r>
            <a:r>
              <a:rPr lang="en-US" dirty="0"/>
              <a:t>	</a:t>
            </a:r>
            <a:r>
              <a:rPr lang="en-US" dirty="0" smtClean="0"/>
              <a:t>y++;</a:t>
            </a:r>
          </a:p>
          <a:p>
            <a:pPr marL="457200" lvl="1" indent="0">
              <a:buNone/>
            </a:pPr>
            <a:r>
              <a:rPr lang="en-US" dirty="0" smtClean="0"/>
              <a:t>	3.</a:t>
            </a:r>
            <a:r>
              <a:rPr lang="en-US" dirty="0"/>
              <a:t>	</a:t>
            </a:r>
            <a:r>
              <a:rPr lang="en-US" dirty="0" smtClean="0"/>
              <a:t>x++;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257800"/>
            <a:ext cx="69342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could we know the order of execution?</a:t>
            </a:r>
          </a:p>
          <a:p>
            <a:pPr algn="ctr"/>
            <a:r>
              <a:rPr lang="en-US" sz="2400" dirty="0" smtClean="0"/>
              <a:t>Self-read: Java Memory Model </a:t>
            </a:r>
          </a:p>
        </p:txBody>
      </p:sp>
    </p:spTree>
    <p:extLst>
      <p:ext uri="{BB962C8B-B14F-4D97-AF65-F5344CB8AC3E}">
        <p14:creationId xmlns:p14="http://schemas.microsoft.com/office/powerpoint/2010/main" val="15868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the variables stored?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4117" y="5867400"/>
            <a:ext cx="6934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FactorThread.java; NoVisibility.java</a:t>
            </a:r>
            <a:endParaRPr lang="en-US" sz="2400" dirty="0"/>
          </a:p>
        </p:txBody>
      </p:sp>
      <p:pic>
        <p:nvPicPr>
          <p:cNvPr id="6" name="Picture 4" descr="http://www.freepatentsonline.com/6826654-0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33" y="1524000"/>
            <a:ext cx="4934414" cy="33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962400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ready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69774" y="2971800"/>
            <a:ext cx="863826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3350" y="3771983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ready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 flipV="1">
            <a:off x="5410200" y="1981200"/>
            <a:ext cx="1953150" cy="1975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4117" y="5029200"/>
            <a:ext cx="6934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could we know where?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8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Visibility guarantees for synchronization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Always use the proper synchronization whenever data is shared across threads.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505200"/>
            <a:ext cx="105509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nlock 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8559" y="3874532"/>
            <a:ext cx="8114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lock 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362200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hread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590800"/>
            <a:ext cx="7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4262" y="4114800"/>
            <a:ext cx="7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297" y="3874532"/>
            <a:ext cx="1791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3052465"/>
            <a:ext cx="3066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before unlock on M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4038600"/>
            <a:ext cx="304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is visible to everything after </a:t>
            </a:r>
          </a:p>
          <a:p>
            <a:r>
              <a:rPr lang="en-US" dirty="0" smtClean="0"/>
              <a:t>the lock on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1524000"/>
            <a:ext cx="4728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ublic class </a:t>
            </a:r>
            <a:r>
              <a:rPr lang="en-US" i="1" dirty="0" err="1" smtClean="0"/>
              <a:t>MutableInteger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    private </a:t>
            </a:r>
            <a:r>
              <a:rPr lang="en-US" i="1" dirty="0" err="1" smtClean="0"/>
              <a:t>int</a:t>
            </a:r>
            <a:r>
              <a:rPr lang="en-US" i="1" dirty="0" smtClean="0"/>
              <a:t> value;</a:t>
            </a:r>
          </a:p>
          <a:p>
            <a:endParaRPr lang="en-US" i="1" dirty="0"/>
          </a:p>
          <a:p>
            <a:r>
              <a:rPr lang="en-US" i="1" dirty="0" smtClean="0"/>
              <a:t>      public </a:t>
            </a:r>
            <a:r>
              <a:rPr lang="en-US" i="1" dirty="0" err="1" smtClean="0"/>
              <a:t>int</a:t>
            </a:r>
            <a:r>
              <a:rPr lang="en-US" i="1" dirty="0" smtClean="0"/>
              <a:t> get() { return value;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public void set(</a:t>
            </a:r>
            <a:r>
              <a:rPr lang="en-US" i="1" dirty="0" err="1" smtClean="0"/>
              <a:t>int</a:t>
            </a:r>
            <a:r>
              <a:rPr lang="en-US" i="1" dirty="0" smtClean="0"/>
              <a:t> value) { </a:t>
            </a:r>
            <a:r>
              <a:rPr lang="en-US" i="1" dirty="0" err="1" smtClean="0"/>
              <a:t>this.value</a:t>
            </a:r>
            <a:r>
              <a:rPr lang="en-US" i="1" dirty="0" smtClean="0"/>
              <a:t> = value;}</a:t>
            </a:r>
            <a:endParaRPr lang="en-US" i="1" dirty="0"/>
          </a:p>
          <a:p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267200"/>
            <a:ext cx="5965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ublic class </a:t>
            </a:r>
            <a:r>
              <a:rPr lang="en-US" i="1" dirty="0" err="1" smtClean="0"/>
              <a:t>MutableInteger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    private </a:t>
            </a:r>
            <a:r>
              <a:rPr lang="en-US" i="1" dirty="0" err="1" smtClean="0"/>
              <a:t>int</a:t>
            </a:r>
            <a:r>
              <a:rPr lang="en-US" i="1" dirty="0" smtClean="0"/>
              <a:t> value;</a:t>
            </a:r>
          </a:p>
          <a:p>
            <a:endParaRPr lang="en-US" i="1" dirty="0"/>
          </a:p>
          <a:p>
            <a:r>
              <a:rPr lang="en-US" i="1" dirty="0" smtClean="0"/>
              <a:t>      public </a:t>
            </a:r>
            <a:r>
              <a:rPr lang="en-US" i="1" dirty="0" smtClean="0">
                <a:solidFill>
                  <a:srgbClr val="FF0000"/>
                </a:solidFill>
              </a:rPr>
              <a:t>synchronized</a:t>
            </a:r>
            <a:r>
              <a:rPr lang="en-US" i="1" dirty="0" smtClean="0"/>
              <a:t> </a:t>
            </a:r>
            <a:r>
              <a:rPr lang="en-US" i="1" dirty="0" err="1" smtClean="0"/>
              <a:t>int</a:t>
            </a:r>
            <a:r>
              <a:rPr lang="en-US" i="1" dirty="0" smtClean="0"/>
              <a:t> get() { return value;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public </a:t>
            </a:r>
            <a:r>
              <a:rPr lang="en-US" i="1" dirty="0">
                <a:solidFill>
                  <a:srgbClr val="FF0000"/>
                </a:solidFill>
              </a:rPr>
              <a:t>synchronized</a:t>
            </a:r>
            <a:r>
              <a:rPr lang="en-US" i="1" dirty="0"/>
              <a:t> </a:t>
            </a:r>
            <a:r>
              <a:rPr lang="en-US" i="1" dirty="0" smtClean="0"/>
              <a:t>void set(</a:t>
            </a:r>
            <a:r>
              <a:rPr lang="en-US" i="1" dirty="0" err="1" smtClean="0"/>
              <a:t>int</a:t>
            </a:r>
            <a:r>
              <a:rPr lang="en-US" i="1" dirty="0" smtClean="0"/>
              <a:t> value) { </a:t>
            </a:r>
            <a:r>
              <a:rPr lang="en-US" i="1" dirty="0" err="1" smtClean="0"/>
              <a:t>this.value</a:t>
            </a:r>
            <a:r>
              <a:rPr lang="en-US" i="1" dirty="0" smtClean="0"/>
              <a:t> = value;}</a:t>
            </a:r>
            <a:endParaRPr lang="en-US" i="1" dirty="0"/>
          </a:p>
          <a:p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11" name="Down Arrow 10"/>
          <p:cNvSpPr/>
          <p:nvPr/>
        </p:nvSpPr>
        <p:spPr>
          <a:xfrm>
            <a:off x="4419600" y="3429000"/>
            <a:ext cx="292407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67400" y="1371600"/>
            <a:ext cx="259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is the problem here?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2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4591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Locking is not just about mutual exclusion; it is also about memory visibility. To ensure that all threads see the most up-to-date values of shared mutable variables, the reading and writing threads must synchronize on a common 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update to a volatile variable is propagated predictably to other threads.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Locking can guarantee both visibility and atomicity; volatile variables can only guarantee visibility.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1250" y="2743200"/>
            <a:ext cx="3675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private static volatile </a:t>
            </a:r>
            <a:r>
              <a:rPr lang="en-US" i="1" dirty="0" err="1"/>
              <a:t>boolean</a:t>
            </a:r>
            <a:r>
              <a:rPr lang="en-US" i="1" dirty="0"/>
              <a:t> ready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…</a:t>
            </a:r>
          </a:p>
          <a:p>
            <a:r>
              <a:rPr lang="en-US" i="1" dirty="0" smtClean="0"/>
              <a:t>while </a:t>
            </a:r>
            <a:r>
              <a:rPr lang="en-US" i="1" dirty="0"/>
              <a:t>(!ready) {</a:t>
            </a:r>
          </a:p>
          <a:p>
            <a:r>
              <a:rPr lang="en-US" i="1" dirty="0" smtClean="0"/>
              <a:t>	</a:t>
            </a:r>
            <a:r>
              <a:rPr lang="en-US" i="1" dirty="0" err="1" smtClean="0"/>
              <a:t>Thread.yield</a:t>
            </a:r>
            <a:r>
              <a:rPr lang="en-US" i="1" dirty="0"/>
              <a:t>();</a:t>
            </a:r>
          </a:p>
          <a:p>
            <a:r>
              <a:rPr lang="en-US" i="1" dirty="0" smtClean="0"/>
              <a:t>}</a:t>
            </a:r>
          </a:p>
          <a:p>
            <a:r>
              <a:rPr lang="en-US" i="1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0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6 </a:t>
            </a:r>
            <a:r>
              <a:rPr lang="en-US" dirty="0" smtClean="0"/>
              <a:t>(5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Experiment.java with volatile.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800600"/>
            <a:ext cx="6858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ExperimentFixed.java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6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Real?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135117" y="2590800"/>
            <a:ext cx="2446283" cy="1981200"/>
            <a:chOff x="2049517" y="2057400"/>
            <a:chExt cx="3014400" cy="2455742"/>
          </a:xfrm>
        </p:grpSpPr>
        <p:cxnSp>
          <p:nvCxnSpPr>
            <p:cNvPr id="6" name="Straight Arrow Connector 5"/>
            <p:cNvCxnSpPr>
              <a:stCxn id="8" idx="4"/>
              <a:endCxn id="9" idx="0"/>
            </p:cNvCxnSpPr>
            <p:nvPr/>
          </p:nvCxnSpPr>
          <p:spPr>
            <a:xfrm>
              <a:off x="2529873" y="2895600"/>
              <a:ext cx="0" cy="1160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301273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301273" y="405594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9517" y="2057400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Thread1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8" idx="4"/>
              <a:endCxn id="19" idx="0"/>
            </p:cNvCxnSpPr>
            <p:nvPr/>
          </p:nvCxnSpPr>
          <p:spPr>
            <a:xfrm>
              <a:off x="3756956" y="2895600"/>
              <a:ext cx="11561" cy="1160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528356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539917" y="405594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6600" y="2057400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4600" y="3200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ount++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8517" y="3200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ount++</a:t>
              </a:r>
              <a:endParaRPr lang="en-US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6134208" y="28427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76926" y="2810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687652" y="347183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630370" y="34393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6515208" y="3464004"/>
            <a:ext cx="418704" cy="369332"/>
            <a:chOff x="6248400" y="2470039"/>
            <a:chExt cx="418704" cy="369332"/>
          </a:xfrm>
        </p:grpSpPr>
        <p:sp>
          <p:nvSpPr>
            <p:cNvPr id="46" name="Oval 4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96504" y="4138136"/>
            <a:ext cx="418704" cy="369332"/>
            <a:chOff x="6248400" y="2470039"/>
            <a:chExt cx="418704" cy="369332"/>
          </a:xfrm>
        </p:grpSpPr>
        <p:sp>
          <p:nvSpPr>
            <p:cNvPr id="52" name="Oval 5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1</a:t>
              </a:r>
            </a:p>
          </p:txBody>
        </p:sp>
      </p:grpSp>
      <p:cxnSp>
        <p:nvCxnSpPr>
          <p:cNvPr id="87" name="Straight Arrow Connector 86"/>
          <p:cNvCxnSpPr>
            <a:endCxn id="42" idx="0"/>
          </p:cNvCxnSpPr>
          <p:nvPr/>
        </p:nvCxnSpPr>
        <p:spPr>
          <a:xfrm>
            <a:off x="6286278" y="250546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2" idx="2"/>
            <a:endCxn id="44" idx="0"/>
          </p:cNvCxnSpPr>
          <p:nvPr/>
        </p:nvCxnSpPr>
        <p:spPr>
          <a:xfrm flipH="1">
            <a:off x="5839722" y="3179594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2"/>
            <a:endCxn id="47" idx="0"/>
          </p:cNvCxnSpPr>
          <p:nvPr/>
        </p:nvCxnSpPr>
        <p:spPr>
          <a:xfrm>
            <a:off x="6286278" y="3179594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4" idx="2"/>
            <a:endCxn id="53" idx="0"/>
          </p:cNvCxnSpPr>
          <p:nvPr/>
        </p:nvCxnSpPr>
        <p:spPr>
          <a:xfrm>
            <a:off x="5839722" y="3808691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7" idx="2"/>
            <a:endCxn id="53" idx="0"/>
          </p:cNvCxnSpPr>
          <p:nvPr/>
        </p:nvCxnSpPr>
        <p:spPr>
          <a:xfrm flipH="1">
            <a:off x="6305856" y="3833336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62808" y="2810262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 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571298" y="3437416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 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941928" y="3439359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 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776320" y="4507468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 2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896710" y="347724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104198" y="5484717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assuming that count++ is one step. Or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so far learned how to write basic multi-threaded program and how to guarantee thread-safety for simple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is Messy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16383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2895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9083" y="4191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881674" y="22098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881674" y="3485048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54864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Machine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854873" y="48006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6200" y="2983468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the atomic steps?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4278868"/>
            <a:ext cx="330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order of execution?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02289" y="5568434"/>
            <a:ext cx="408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and where are the variable values?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Happened?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928156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99556" y="24384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99556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99556" y="4267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928156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99556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928156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20574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2743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value of Count and assign it to a register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3821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Increment the register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574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register value back to Count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9" idx="4"/>
            <a:endCxn id="30" idx="0"/>
          </p:cNvCxnSpPr>
          <p:nvPr/>
        </p:nvCxnSpPr>
        <p:spPr>
          <a:xfrm>
            <a:off x="5509556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0956" y="24384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280956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280956" y="4267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5509556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80956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4"/>
            <a:endCxn id="33" idx="0"/>
          </p:cNvCxnSpPr>
          <p:nvPr/>
        </p:nvCxnSpPr>
        <p:spPr>
          <a:xfrm>
            <a:off x="5509556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20574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2743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value of Count and assign it to a register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821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Increment the register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register value back to Count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53728" y="5957342"/>
            <a:ext cx="4724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double type, even read/write is not atomic!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Happened?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4709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423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423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423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4709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423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4709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7688" y="45836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3091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805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0805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0805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3091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805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3091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622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622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15888" y="45836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019800" y="19928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62518" y="1960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573244" y="262196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15962" y="25894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400800" y="2614136"/>
            <a:ext cx="418704" cy="369332"/>
            <a:chOff x="6248400" y="2470039"/>
            <a:chExt cx="418704" cy="369332"/>
          </a:xfrm>
        </p:grpSpPr>
        <p:sp>
          <p:nvSpPr>
            <p:cNvPr id="54" name="Oval 5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29200" y="3288268"/>
            <a:ext cx="418704" cy="369332"/>
            <a:chOff x="6248400" y="2470039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02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82096" y="3288268"/>
            <a:ext cx="418704" cy="369332"/>
            <a:chOff x="6248400" y="2470039"/>
            <a:chExt cx="418704" cy="369332"/>
          </a:xfrm>
        </p:grpSpPr>
        <p:sp>
          <p:nvSpPr>
            <p:cNvPr id="60" name="Oval 5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34200" y="3299936"/>
            <a:ext cx="418704" cy="369332"/>
            <a:chOff x="6248400" y="2470039"/>
            <a:chExt cx="418704" cy="369332"/>
          </a:xfrm>
        </p:grpSpPr>
        <p:sp>
          <p:nvSpPr>
            <p:cNvPr id="63" name="Oval 6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10496" y="3909536"/>
            <a:ext cx="418704" cy="369332"/>
            <a:chOff x="6248400" y="2470039"/>
            <a:chExt cx="418704" cy="369332"/>
          </a:xfrm>
        </p:grpSpPr>
        <p:sp>
          <p:nvSpPr>
            <p:cNvPr id="66" name="Oval 6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03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86400" y="3897868"/>
            <a:ext cx="418704" cy="369332"/>
            <a:chOff x="6248400" y="2470039"/>
            <a:chExt cx="418704" cy="369332"/>
          </a:xfrm>
        </p:grpSpPr>
        <p:sp>
          <p:nvSpPr>
            <p:cNvPr id="69" name="Oval 6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39296" y="3909536"/>
            <a:ext cx="418704" cy="369332"/>
            <a:chOff x="6248400" y="2470039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429896" y="3897868"/>
            <a:ext cx="418704" cy="369332"/>
            <a:chOff x="6248400" y="2470039"/>
            <a:chExt cx="418704" cy="369332"/>
          </a:xfrm>
        </p:grpSpPr>
        <p:sp>
          <p:nvSpPr>
            <p:cNvPr id="75" name="Oval 7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82096" y="4583668"/>
            <a:ext cx="418704" cy="369332"/>
            <a:chOff x="6248400" y="2470039"/>
            <a:chExt cx="418704" cy="369332"/>
          </a:xfrm>
        </p:grpSpPr>
        <p:sp>
          <p:nvSpPr>
            <p:cNvPr id="78" name="Oval 7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941301" y="4583668"/>
            <a:ext cx="418704" cy="369332"/>
            <a:chOff x="6248400" y="2470039"/>
            <a:chExt cx="418704" cy="369332"/>
          </a:xfrm>
        </p:grpSpPr>
        <p:sp>
          <p:nvSpPr>
            <p:cNvPr id="81" name="Oval 8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9530" y="4583668"/>
            <a:ext cx="418704" cy="369332"/>
            <a:chOff x="6248400" y="2470039"/>
            <a:chExt cx="418704" cy="369332"/>
          </a:xfrm>
        </p:grpSpPr>
        <p:sp>
          <p:nvSpPr>
            <p:cNvPr id="84" name="Oval 8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486400" y="5269468"/>
            <a:ext cx="418704" cy="369332"/>
            <a:chOff x="6248400" y="2470039"/>
            <a:chExt cx="418704" cy="369332"/>
          </a:xfrm>
        </p:grpSpPr>
        <p:sp>
          <p:nvSpPr>
            <p:cNvPr id="87" name="Oval 8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439296" y="5269468"/>
            <a:ext cx="418704" cy="369332"/>
            <a:chOff x="6248400" y="2470039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963043" y="5879068"/>
            <a:ext cx="418704" cy="369332"/>
            <a:chOff x="6248400" y="2470039"/>
            <a:chExt cx="418704" cy="369332"/>
          </a:xfrm>
        </p:grpSpPr>
        <p:sp>
          <p:nvSpPr>
            <p:cNvPr id="93" name="Oval 9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cxnSp>
        <p:nvCxnSpPr>
          <p:cNvPr id="95" name="Straight Arrow Connector 94"/>
          <p:cNvCxnSpPr>
            <a:endCxn id="50" idx="0"/>
          </p:cNvCxnSpPr>
          <p:nvPr/>
        </p:nvCxnSpPr>
        <p:spPr>
          <a:xfrm>
            <a:off x="6171870" y="1655594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2"/>
            <a:endCxn id="52" idx="0"/>
          </p:cNvCxnSpPr>
          <p:nvPr/>
        </p:nvCxnSpPr>
        <p:spPr>
          <a:xfrm flipH="1">
            <a:off x="5725314" y="2329726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0" idx="2"/>
            <a:endCxn id="55" idx="0"/>
          </p:cNvCxnSpPr>
          <p:nvPr/>
        </p:nvCxnSpPr>
        <p:spPr>
          <a:xfrm>
            <a:off x="6171870" y="2329726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4"/>
            <a:endCxn id="58" idx="0"/>
          </p:cNvCxnSpPr>
          <p:nvPr/>
        </p:nvCxnSpPr>
        <p:spPr>
          <a:xfrm flipH="1">
            <a:off x="5238552" y="2926765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2" idx="2"/>
            <a:endCxn id="61" idx="0"/>
          </p:cNvCxnSpPr>
          <p:nvPr/>
        </p:nvCxnSpPr>
        <p:spPr>
          <a:xfrm>
            <a:off x="5725314" y="2958823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5" idx="2"/>
            <a:endCxn id="61" idx="0"/>
          </p:cNvCxnSpPr>
          <p:nvPr/>
        </p:nvCxnSpPr>
        <p:spPr>
          <a:xfrm flipH="1">
            <a:off x="6191448" y="2983468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5" idx="2"/>
            <a:endCxn id="64" idx="0"/>
          </p:cNvCxnSpPr>
          <p:nvPr/>
        </p:nvCxnSpPr>
        <p:spPr>
          <a:xfrm>
            <a:off x="6610152" y="2983468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2"/>
            <a:endCxn id="67" idx="0"/>
          </p:cNvCxnSpPr>
          <p:nvPr/>
        </p:nvCxnSpPr>
        <p:spPr>
          <a:xfrm flipH="1">
            <a:off x="4819848" y="3657600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7" idx="4"/>
            <a:endCxn id="70" idx="0"/>
          </p:cNvCxnSpPr>
          <p:nvPr/>
        </p:nvCxnSpPr>
        <p:spPr>
          <a:xfrm>
            <a:off x="5238882" y="3625542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1" idx="2"/>
            <a:endCxn id="70" idx="0"/>
          </p:cNvCxnSpPr>
          <p:nvPr/>
        </p:nvCxnSpPr>
        <p:spPr>
          <a:xfrm flipH="1">
            <a:off x="5695752" y="3657600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2"/>
            <a:endCxn id="73" idx="0"/>
          </p:cNvCxnSpPr>
          <p:nvPr/>
        </p:nvCxnSpPr>
        <p:spPr>
          <a:xfrm>
            <a:off x="6191448" y="3657600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4" idx="2"/>
            <a:endCxn id="73" idx="0"/>
          </p:cNvCxnSpPr>
          <p:nvPr/>
        </p:nvCxnSpPr>
        <p:spPr>
          <a:xfrm flipH="1">
            <a:off x="6648648" y="3669268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4" idx="2"/>
            <a:endCxn id="76" idx="0"/>
          </p:cNvCxnSpPr>
          <p:nvPr/>
        </p:nvCxnSpPr>
        <p:spPr>
          <a:xfrm>
            <a:off x="7143552" y="3669268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7" idx="2"/>
            <a:endCxn id="85" idx="0"/>
          </p:cNvCxnSpPr>
          <p:nvPr/>
        </p:nvCxnSpPr>
        <p:spPr>
          <a:xfrm>
            <a:off x="4819848" y="4278868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2"/>
            <a:endCxn id="85" idx="0"/>
          </p:cNvCxnSpPr>
          <p:nvPr/>
        </p:nvCxnSpPr>
        <p:spPr>
          <a:xfrm flipH="1">
            <a:off x="5238882" y="42672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5" idx="2"/>
            <a:endCxn id="88" idx="0"/>
          </p:cNvCxnSpPr>
          <p:nvPr/>
        </p:nvCxnSpPr>
        <p:spPr>
          <a:xfrm>
            <a:off x="5238882" y="49530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0" idx="2"/>
            <a:endCxn id="79" idx="0"/>
          </p:cNvCxnSpPr>
          <p:nvPr/>
        </p:nvCxnSpPr>
        <p:spPr>
          <a:xfrm>
            <a:off x="5695752" y="42672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9" idx="2"/>
            <a:endCxn id="88" idx="0"/>
          </p:cNvCxnSpPr>
          <p:nvPr/>
        </p:nvCxnSpPr>
        <p:spPr>
          <a:xfrm flipH="1">
            <a:off x="5695752" y="49530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2"/>
            <a:endCxn id="79" idx="0"/>
          </p:cNvCxnSpPr>
          <p:nvPr/>
        </p:nvCxnSpPr>
        <p:spPr>
          <a:xfrm flipH="1">
            <a:off x="6191448" y="4278868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2"/>
            <a:endCxn id="82" idx="0"/>
          </p:cNvCxnSpPr>
          <p:nvPr/>
        </p:nvCxnSpPr>
        <p:spPr>
          <a:xfrm flipH="1">
            <a:off x="7150653" y="4267200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  <a:endCxn id="82" idx="0"/>
          </p:cNvCxnSpPr>
          <p:nvPr/>
        </p:nvCxnSpPr>
        <p:spPr>
          <a:xfrm>
            <a:off x="6648648" y="4278868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1" idx="4"/>
            <a:endCxn id="91" idx="0"/>
          </p:cNvCxnSpPr>
          <p:nvPr/>
        </p:nvCxnSpPr>
        <p:spPr>
          <a:xfrm flipH="1">
            <a:off x="6648648" y="4920942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4"/>
            <a:endCxn id="91" idx="0"/>
          </p:cNvCxnSpPr>
          <p:nvPr/>
        </p:nvCxnSpPr>
        <p:spPr>
          <a:xfrm>
            <a:off x="6191778" y="4920942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2"/>
            <a:endCxn id="94" idx="0"/>
          </p:cNvCxnSpPr>
          <p:nvPr/>
        </p:nvCxnSpPr>
        <p:spPr>
          <a:xfrm flipH="1">
            <a:off x="6172395" y="5638800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4"/>
            <a:endCxn id="94" idx="0"/>
          </p:cNvCxnSpPr>
          <p:nvPr/>
        </p:nvCxnSpPr>
        <p:spPr>
          <a:xfrm>
            <a:off x="5696082" y="5606742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15000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2578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724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648200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54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562600" y="5650468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354488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8580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391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497488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9342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4008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07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Happened?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4709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423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423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423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4709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423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4709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7688" y="45836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3091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805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0805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0805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3091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805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3091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622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622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15888" y="45836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371704" y="186127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14422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925148" y="249037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867866" y="24578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5752704" y="2482542"/>
            <a:ext cx="418704" cy="369332"/>
            <a:chOff x="6248400" y="2470039"/>
            <a:chExt cx="418704" cy="369332"/>
          </a:xfrm>
        </p:grpSpPr>
        <p:sp>
          <p:nvSpPr>
            <p:cNvPr id="54" name="Oval 5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81104" y="3156674"/>
            <a:ext cx="418704" cy="369332"/>
            <a:chOff x="6248400" y="2470039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02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34000" y="3156674"/>
            <a:ext cx="418704" cy="369332"/>
            <a:chOff x="6248400" y="2470039"/>
            <a:chExt cx="418704" cy="369332"/>
          </a:xfrm>
        </p:grpSpPr>
        <p:sp>
          <p:nvSpPr>
            <p:cNvPr id="60" name="Oval 5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86104" y="3168342"/>
            <a:ext cx="418704" cy="369332"/>
            <a:chOff x="6248400" y="2470039"/>
            <a:chExt cx="418704" cy="369332"/>
          </a:xfrm>
        </p:grpSpPr>
        <p:sp>
          <p:nvSpPr>
            <p:cNvPr id="63" name="Oval 6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62400" y="3777942"/>
            <a:ext cx="418704" cy="369332"/>
            <a:chOff x="6248400" y="2470039"/>
            <a:chExt cx="418704" cy="369332"/>
          </a:xfrm>
        </p:grpSpPr>
        <p:sp>
          <p:nvSpPr>
            <p:cNvPr id="66" name="Oval 6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03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38304" y="3766274"/>
            <a:ext cx="418704" cy="369332"/>
            <a:chOff x="6248400" y="2470039"/>
            <a:chExt cx="418704" cy="369332"/>
          </a:xfrm>
        </p:grpSpPr>
        <p:sp>
          <p:nvSpPr>
            <p:cNvPr id="69" name="Oval 6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91200" y="3777942"/>
            <a:ext cx="418704" cy="369332"/>
            <a:chOff x="6248400" y="2470039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81800" y="3766274"/>
            <a:ext cx="418704" cy="369332"/>
            <a:chOff x="6248400" y="2470039"/>
            <a:chExt cx="418704" cy="369332"/>
          </a:xfrm>
        </p:grpSpPr>
        <p:sp>
          <p:nvSpPr>
            <p:cNvPr id="75" name="Oval 7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334000" y="4452074"/>
            <a:ext cx="418704" cy="369332"/>
            <a:chOff x="6248400" y="2470039"/>
            <a:chExt cx="418704" cy="369332"/>
          </a:xfrm>
        </p:grpSpPr>
        <p:sp>
          <p:nvSpPr>
            <p:cNvPr id="78" name="Oval 7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93205" y="4452074"/>
            <a:ext cx="418704" cy="369332"/>
            <a:chOff x="6248400" y="2470039"/>
            <a:chExt cx="418704" cy="369332"/>
          </a:xfrm>
        </p:grpSpPr>
        <p:sp>
          <p:nvSpPr>
            <p:cNvPr id="81" name="Oval 8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381434" y="4452074"/>
            <a:ext cx="418704" cy="369332"/>
            <a:chOff x="6248400" y="2470039"/>
            <a:chExt cx="418704" cy="369332"/>
          </a:xfrm>
        </p:grpSpPr>
        <p:sp>
          <p:nvSpPr>
            <p:cNvPr id="84" name="Oval 8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38304" y="5137874"/>
            <a:ext cx="418704" cy="369332"/>
            <a:chOff x="6248400" y="2470039"/>
            <a:chExt cx="418704" cy="369332"/>
          </a:xfrm>
        </p:grpSpPr>
        <p:sp>
          <p:nvSpPr>
            <p:cNvPr id="87" name="Oval 8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791200" y="5137874"/>
            <a:ext cx="418704" cy="369332"/>
            <a:chOff x="6248400" y="2470039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314947" y="5747474"/>
            <a:ext cx="418704" cy="369332"/>
            <a:chOff x="6248400" y="2470039"/>
            <a:chExt cx="418704" cy="369332"/>
          </a:xfrm>
        </p:grpSpPr>
        <p:sp>
          <p:nvSpPr>
            <p:cNvPr id="93" name="Oval 9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cxnSp>
        <p:nvCxnSpPr>
          <p:cNvPr id="95" name="Straight Arrow Connector 94"/>
          <p:cNvCxnSpPr>
            <a:endCxn id="50" idx="0"/>
          </p:cNvCxnSpPr>
          <p:nvPr/>
        </p:nvCxnSpPr>
        <p:spPr>
          <a:xfrm>
            <a:off x="5523774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2"/>
            <a:endCxn id="52" idx="0"/>
          </p:cNvCxnSpPr>
          <p:nvPr/>
        </p:nvCxnSpPr>
        <p:spPr>
          <a:xfrm flipH="1">
            <a:off x="5077218" y="2198132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0" idx="2"/>
            <a:endCxn id="55" idx="0"/>
          </p:cNvCxnSpPr>
          <p:nvPr/>
        </p:nvCxnSpPr>
        <p:spPr>
          <a:xfrm>
            <a:off x="5523774" y="2198132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4"/>
            <a:endCxn id="58" idx="0"/>
          </p:cNvCxnSpPr>
          <p:nvPr/>
        </p:nvCxnSpPr>
        <p:spPr>
          <a:xfrm flipH="1">
            <a:off x="4590456" y="2795171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2" idx="2"/>
            <a:endCxn id="61" idx="0"/>
          </p:cNvCxnSpPr>
          <p:nvPr/>
        </p:nvCxnSpPr>
        <p:spPr>
          <a:xfrm>
            <a:off x="5077218" y="2827229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5" idx="2"/>
            <a:endCxn id="61" idx="0"/>
          </p:cNvCxnSpPr>
          <p:nvPr/>
        </p:nvCxnSpPr>
        <p:spPr>
          <a:xfrm flipH="1">
            <a:off x="5543352" y="2851874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5" idx="2"/>
            <a:endCxn id="64" idx="0"/>
          </p:cNvCxnSpPr>
          <p:nvPr/>
        </p:nvCxnSpPr>
        <p:spPr>
          <a:xfrm>
            <a:off x="5962056" y="2851874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2"/>
            <a:endCxn id="67" idx="0"/>
          </p:cNvCxnSpPr>
          <p:nvPr/>
        </p:nvCxnSpPr>
        <p:spPr>
          <a:xfrm flipH="1">
            <a:off x="4171752" y="3526006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7" idx="4"/>
            <a:endCxn id="70" idx="0"/>
          </p:cNvCxnSpPr>
          <p:nvPr/>
        </p:nvCxnSpPr>
        <p:spPr>
          <a:xfrm>
            <a:off x="4590786" y="3493948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1" idx="2"/>
            <a:endCxn id="70" idx="0"/>
          </p:cNvCxnSpPr>
          <p:nvPr/>
        </p:nvCxnSpPr>
        <p:spPr>
          <a:xfrm flipH="1">
            <a:off x="5047656" y="3526006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2"/>
            <a:endCxn id="73" idx="0"/>
          </p:cNvCxnSpPr>
          <p:nvPr/>
        </p:nvCxnSpPr>
        <p:spPr>
          <a:xfrm>
            <a:off x="5543352" y="3526006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4" idx="2"/>
            <a:endCxn id="73" idx="0"/>
          </p:cNvCxnSpPr>
          <p:nvPr/>
        </p:nvCxnSpPr>
        <p:spPr>
          <a:xfrm flipH="1">
            <a:off x="6000552" y="3537674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4" idx="2"/>
            <a:endCxn id="76" idx="0"/>
          </p:cNvCxnSpPr>
          <p:nvPr/>
        </p:nvCxnSpPr>
        <p:spPr>
          <a:xfrm>
            <a:off x="6495456" y="3537674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7" idx="2"/>
            <a:endCxn id="85" idx="0"/>
          </p:cNvCxnSpPr>
          <p:nvPr/>
        </p:nvCxnSpPr>
        <p:spPr>
          <a:xfrm>
            <a:off x="4171752" y="4147274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2"/>
            <a:endCxn id="85" idx="0"/>
          </p:cNvCxnSpPr>
          <p:nvPr/>
        </p:nvCxnSpPr>
        <p:spPr>
          <a:xfrm flipH="1">
            <a:off x="4590786" y="41356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5" idx="2"/>
            <a:endCxn id="88" idx="0"/>
          </p:cNvCxnSpPr>
          <p:nvPr/>
        </p:nvCxnSpPr>
        <p:spPr>
          <a:xfrm>
            <a:off x="4590786" y="48214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0" idx="2"/>
            <a:endCxn id="79" idx="0"/>
          </p:cNvCxnSpPr>
          <p:nvPr/>
        </p:nvCxnSpPr>
        <p:spPr>
          <a:xfrm>
            <a:off x="5047656" y="41356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9" idx="2"/>
            <a:endCxn id="88" idx="0"/>
          </p:cNvCxnSpPr>
          <p:nvPr/>
        </p:nvCxnSpPr>
        <p:spPr>
          <a:xfrm flipH="1">
            <a:off x="5047656" y="48214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2"/>
            <a:endCxn id="79" idx="0"/>
          </p:cNvCxnSpPr>
          <p:nvPr/>
        </p:nvCxnSpPr>
        <p:spPr>
          <a:xfrm flipH="1">
            <a:off x="5543352" y="4147274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2"/>
            <a:endCxn id="82" idx="0"/>
          </p:cNvCxnSpPr>
          <p:nvPr/>
        </p:nvCxnSpPr>
        <p:spPr>
          <a:xfrm flipH="1">
            <a:off x="6502557" y="4135606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  <a:endCxn id="82" idx="0"/>
          </p:cNvCxnSpPr>
          <p:nvPr/>
        </p:nvCxnSpPr>
        <p:spPr>
          <a:xfrm>
            <a:off x="6000552" y="4147274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1" idx="4"/>
            <a:endCxn id="91" idx="0"/>
          </p:cNvCxnSpPr>
          <p:nvPr/>
        </p:nvCxnSpPr>
        <p:spPr>
          <a:xfrm flipH="1">
            <a:off x="6000552" y="4789348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4"/>
            <a:endCxn id="91" idx="0"/>
          </p:cNvCxnSpPr>
          <p:nvPr/>
        </p:nvCxnSpPr>
        <p:spPr>
          <a:xfrm>
            <a:off x="5543682" y="4789348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2"/>
            <a:endCxn id="94" idx="0"/>
          </p:cNvCxnSpPr>
          <p:nvPr/>
        </p:nvCxnSpPr>
        <p:spPr>
          <a:xfrm flipH="1">
            <a:off x="5524299" y="5507206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4"/>
            <a:endCxn id="94" idx="0"/>
          </p:cNvCxnSpPr>
          <p:nvPr/>
        </p:nvCxnSpPr>
        <p:spPr>
          <a:xfrm>
            <a:off x="5047986" y="5475148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066904" y="20020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066904" y="33736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990704" y="4669006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285700" y="2699474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219304" y="39832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219304" y="52786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dirty="0"/>
              <a:t>2</a:t>
            </a:r>
          </a:p>
        </p:txBody>
      </p:sp>
      <p:sp>
        <p:nvSpPr>
          <p:cNvPr id="5" name="Explosion 1 4"/>
          <p:cNvSpPr/>
          <p:nvPr/>
        </p:nvSpPr>
        <p:spPr>
          <a:xfrm>
            <a:off x="6629400" y="5257800"/>
            <a:ext cx="1772178" cy="133954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ount=1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124200" y="6172200"/>
            <a:ext cx="2133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this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correct depends on what we want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invariants</a:t>
            </a:r>
          </a:p>
          <a:p>
            <a:pPr lvl="1"/>
            <a:r>
              <a:rPr lang="en-US" dirty="0" smtClean="0"/>
              <a:t>pre-condition/post-condition</a:t>
            </a:r>
          </a:p>
          <a:p>
            <a:pPr lvl="1"/>
            <a:r>
              <a:rPr lang="en-US" dirty="0" smtClean="0"/>
              <a:t>assertions </a:t>
            </a:r>
          </a:p>
          <a:p>
            <a:pPr lvl="1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057400" y="5421868"/>
            <a:ext cx="48006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 document the specification!</a:t>
            </a:r>
          </a:p>
          <a:p>
            <a:pPr algn="ctr"/>
            <a:r>
              <a:rPr lang="en-US" sz="2400" dirty="0" smtClean="0"/>
              <a:t>See a sample class: </a:t>
            </a:r>
            <a:r>
              <a:rPr lang="en-US" sz="2400" dirty="0" smtClean="0"/>
              <a:t>Stack.java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8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1615</Words>
  <Application>Microsoft Office PowerPoint</Application>
  <PresentationFormat>On-screen Show (4:3)</PresentationFormat>
  <Paragraphs>490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50.003: Elements of Software Construction</vt:lpstr>
      <vt:lpstr>Plan for the Week</vt:lpstr>
      <vt:lpstr>Example</vt:lpstr>
      <vt:lpstr>Is This Real?</vt:lpstr>
      <vt:lpstr>Reality is Messy</vt:lpstr>
      <vt:lpstr>What Really Happened?</vt:lpstr>
      <vt:lpstr>What Really Happened?</vt:lpstr>
      <vt:lpstr>What Really Happened?</vt:lpstr>
      <vt:lpstr>Specification</vt:lpstr>
      <vt:lpstr>What Really Happened?</vt:lpstr>
      <vt:lpstr>No Sharing = No Race Condition</vt:lpstr>
      <vt:lpstr>Constants =&gt; No Race Condition</vt:lpstr>
      <vt:lpstr>How to Ensure Atomicity</vt:lpstr>
      <vt:lpstr>Cohort Exercise 1 (5 min)</vt:lpstr>
      <vt:lpstr>Compound Actions</vt:lpstr>
      <vt:lpstr>Intrinsic Locks</vt:lpstr>
      <vt:lpstr>How Lock Works</vt:lpstr>
      <vt:lpstr>Cohort Exercise 2 (10 min)</vt:lpstr>
      <vt:lpstr>Thread Safety</vt:lpstr>
      <vt:lpstr>Guarding States with Locks</vt:lpstr>
      <vt:lpstr>Cohort Exercise 3 (15 min)</vt:lpstr>
      <vt:lpstr>Safety and Efficiency</vt:lpstr>
      <vt:lpstr>Cohort Exercise 4 (10 min)</vt:lpstr>
      <vt:lpstr>Lock-Ordering Deadlock</vt:lpstr>
      <vt:lpstr>Reentrancy</vt:lpstr>
      <vt:lpstr>Wait and notify</vt:lpstr>
      <vt:lpstr>Thread Control</vt:lpstr>
      <vt:lpstr>wait()</vt:lpstr>
      <vt:lpstr>Cohort Exercise 5 (15 min)</vt:lpstr>
      <vt:lpstr>Synchronization</vt:lpstr>
      <vt:lpstr>Example</vt:lpstr>
      <vt:lpstr>Reality is Messy</vt:lpstr>
      <vt:lpstr>What are the order of execution?</vt:lpstr>
      <vt:lpstr>Where are the variables stored?</vt:lpstr>
      <vt:lpstr>Remedy</vt:lpstr>
      <vt:lpstr>Example</vt:lpstr>
      <vt:lpstr>Locking and Visibility</vt:lpstr>
      <vt:lpstr>Volatile Variables</vt:lpstr>
      <vt:lpstr>Cohort Exercise 6 (5 min)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Safety and Synchronization</dc:title>
  <dc:creator>Sun Jun</dc:creator>
  <cp:lastModifiedBy>Sun Jun</cp:lastModifiedBy>
  <cp:revision>172</cp:revision>
  <dcterms:created xsi:type="dcterms:W3CDTF">2006-08-16T00:00:00Z</dcterms:created>
  <dcterms:modified xsi:type="dcterms:W3CDTF">2015-03-02T08:00:44Z</dcterms:modified>
</cp:coreProperties>
</file>