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97" r:id="rId2"/>
    <p:sldId id="259" r:id="rId3"/>
    <p:sldId id="257" r:id="rId4"/>
    <p:sldId id="258" r:id="rId5"/>
    <p:sldId id="260" r:id="rId6"/>
    <p:sldId id="261" r:id="rId7"/>
    <p:sldId id="262" r:id="rId8"/>
    <p:sldId id="263" r:id="rId9"/>
    <p:sldId id="264" r:id="rId10"/>
    <p:sldId id="292" r:id="rId11"/>
    <p:sldId id="265" r:id="rId12"/>
    <p:sldId id="266" r:id="rId13"/>
    <p:sldId id="267" r:id="rId14"/>
    <p:sldId id="268" r:id="rId15"/>
    <p:sldId id="270" r:id="rId16"/>
    <p:sldId id="272" r:id="rId17"/>
    <p:sldId id="273" r:id="rId18"/>
    <p:sldId id="274" r:id="rId19"/>
    <p:sldId id="275" r:id="rId20"/>
    <p:sldId id="293" r:id="rId21"/>
    <p:sldId id="294" r:id="rId22"/>
    <p:sldId id="276" r:id="rId23"/>
    <p:sldId id="277" r:id="rId24"/>
    <p:sldId id="280" r:id="rId25"/>
    <p:sldId id="286" r:id="rId26"/>
    <p:sldId id="281" r:id="rId27"/>
    <p:sldId id="282" r:id="rId28"/>
    <p:sldId id="298" r:id="rId29"/>
    <p:sldId id="283" r:id="rId30"/>
    <p:sldId id="284" r:id="rId31"/>
    <p:sldId id="285" r:id="rId32"/>
    <p:sldId id="296" r:id="rId33"/>
    <p:sldId id="295" r:id="rId34"/>
    <p:sldId id="287" r:id="rId35"/>
    <p:sldId id="288" r:id="rId36"/>
    <p:sldId id="289" r:id="rId37"/>
    <p:sldId id="291" r:id="rId38"/>
    <p:sldId id="290" r:id="rId39"/>
    <p:sldId id="299" r:id="rId40"/>
    <p:sldId id="30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70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8C35D9-673E-476A-B85B-9A80A5BC4DF9}" type="datetimeFigureOut">
              <a:rPr lang="en-US" smtClean="0"/>
              <a:t>3/13/2016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718F3-0DC3-41AA-AC6C-F02F52D78BF3}" type="slidenum">
              <a:rPr lang="en-US" smtClean="0"/>
              <a:t>‹#›</a:t>
            </a:fld>
            <a:endParaRPr lang="en-US"/>
          </a:p>
        </p:txBody>
      </p:sp>
    </p:spTree>
    <p:extLst>
      <p:ext uri="{BB962C8B-B14F-4D97-AF65-F5344CB8AC3E}">
        <p14:creationId xmlns:p14="http://schemas.microsoft.com/office/powerpoint/2010/main" val="3953783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7718F3-0DC3-41AA-AC6C-F02F52D78BF3}" type="slidenum">
              <a:rPr lang="en-US" smtClean="0"/>
              <a:t>15</a:t>
            </a:fld>
            <a:endParaRPr lang="en-US"/>
          </a:p>
        </p:txBody>
      </p:sp>
    </p:spTree>
    <p:extLst>
      <p:ext uri="{BB962C8B-B14F-4D97-AF65-F5344CB8AC3E}">
        <p14:creationId xmlns:p14="http://schemas.microsoft.com/office/powerpoint/2010/main" val="3893645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docs.oracle.com/javase/7/docs/api/java/util/Collections.html#synchronizedCollection(java.util.Collectio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z.apache.org/bugzilla/show_bug.cgi?id=53498"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50.003: Elements of Software Construction</a:t>
            </a:r>
            <a:endParaRPr lang="en-SG" dirty="0"/>
          </a:p>
        </p:txBody>
      </p:sp>
      <p:sp>
        <p:nvSpPr>
          <p:cNvPr id="3" name="Subtitle 2"/>
          <p:cNvSpPr>
            <a:spLocks noGrp="1"/>
          </p:cNvSpPr>
          <p:nvPr>
            <p:ph type="subTitle" idx="1"/>
          </p:nvPr>
        </p:nvSpPr>
        <p:spPr/>
        <p:txBody>
          <a:bodyPr/>
          <a:lstStyle/>
          <a:p>
            <a:r>
              <a:rPr lang="en-US" dirty="0"/>
              <a:t>Week 8</a:t>
            </a:r>
          </a:p>
          <a:p>
            <a:r>
              <a:rPr lang="en-US" dirty="0"/>
              <a:t>Composing Thread-safe Objects</a:t>
            </a:r>
            <a:endParaRPr lang="en-SG" i="1" dirty="0"/>
          </a:p>
        </p:txBody>
      </p:sp>
    </p:spTree>
    <p:extLst>
      <p:ext uri="{BB962C8B-B14F-4D97-AF65-F5344CB8AC3E}">
        <p14:creationId xmlns:p14="http://schemas.microsoft.com/office/powerpoint/2010/main" val="85475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971800"/>
            <a:ext cx="6934200" cy="646331"/>
          </a:xfrm>
          <a:prstGeom prst="rect">
            <a:avLst/>
          </a:prstGeom>
          <a:noFill/>
        </p:spPr>
        <p:txBody>
          <a:bodyPr wrap="square" rtlCol="0">
            <a:spAutoFit/>
          </a:bodyPr>
          <a:lstStyle/>
          <a:p>
            <a:r>
              <a:rPr lang="en-US" dirty="0"/>
              <a:t>The above method works based on the assumption that the only way to access the state in the class is through calls of visible methods. </a:t>
            </a:r>
          </a:p>
        </p:txBody>
      </p:sp>
    </p:spTree>
    <p:extLst>
      <p:ext uri="{BB962C8B-B14F-4D97-AF65-F5344CB8AC3E}">
        <p14:creationId xmlns:p14="http://schemas.microsoft.com/office/powerpoint/2010/main" val="185801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Instance Confinement</a:t>
            </a:r>
          </a:p>
        </p:txBody>
      </p:sp>
      <p:sp>
        <p:nvSpPr>
          <p:cNvPr id="5" name="Text Placeholder 4"/>
          <p:cNvSpPr>
            <a:spLocks noGrp="1"/>
          </p:cNvSpPr>
          <p:nvPr>
            <p:ph type="body" idx="1"/>
          </p:nvPr>
        </p:nvSpPr>
        <p:spPr/>
        <p:txBody>
          <a:bodyPr/>
          <a:lstStyle/>
          <a:p>
            <a:r>
              <a:rPr lang="en-US" dirty="0"/>
              <a:t>Composing Thread-safe Objects</a:t>
            </a:r>
          </a:p>
        </p:txBody>
      </p:sp>
    </p:spTree>
    <p:extLst>
      <p:ext uri="{BB962C8B-B14F-4D97-AF65-F5344CB8AC3E}">
        <p14:creationId xmlns:p14="http://schemas.microsoft.com/office/powerpoint/2010/main" val="3352084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Encapsulating Data</a:t>
            </a:r>
          </a:p>
        </p:txBody>
      </p:sp>
      <p:sp>
        <p:nvSpPr>
          <p:cNvPr id="5" name="Content Placeholder 4"/>
          <p:cNvSpPr>
            <a:spLocks noGrp="1"/>
          </p:cNvSpPr>
          <p:nvPr>
            <p:ph idx="1"/>
          </p:nvPr>
        </p:nvSpPr>
        <p:spPr/>
        <p:txBody>
          <a:bodyPr>
            <a:normAutofit fontScale="92500" lnSpcReduction="20000"/>
          </a:bodyPr>
          <a:lstStyle/>
          <a:p>
            <a:pPr marL="0" indent="0">
              <a:buNone/>
            </a:pPr>
            <a:r>
              <a:rPr lang="en-US" dirty="0"/>
              <a:t>What is the problem?</a:t>
            </a:r>
          </a:p>
          <a:p>
            <a:pPr marL="0" indent="0">
              <a:buNone/>
            </a:pPr>
            <a:endParaRPr lang="en-US" dirty="0"/>
          </a:p>
          <a:p>
            <a:pPr marL="0" indent="0">
              <a:buNone/>
            </a:pPr>
            <a:r>
              <a:rPr lang="en-US" i="1" dirty="0"/>
              <a:t>	public class </a:t>
            </a:r>
            <a:r>
              <a:rPr lang="en-US" i="1" dirty="0" err="1"/>
              <a:t>MyStack</a:t>
            </a:r>
            <a:r>
              <a:rPr lang="en-US" i="1" dirty="0"/>
              <a:t> {</a:t>
            </a:r>
          </a:p>
          <a:p>
            <a:pPr marL="0" indent="0">
              <a:buNone/>
            </a:pPr>
            <a:r>
              <a:rPr lang="en-US" i="1" dirty="0"/>
              <a:t>		private final </a:t>
            </a:r>
            <a:r>
              <a:rPr lang="en-US" i="1" dirty="0" err="1"/>
              <a:t>int</a:t>
            </a:r>
            <a:r>
              <a:rPr lang="en-US" i="1" dirty="0"/>
              <a:t> </a:t>
            </a:r>
            <a:r>
              <a:rPr lang="en-US" i="1" dirty="0" err="1"/>
              <a:t>maxSize</a:t>
            </a:r>
            <a:r>
              <a:rPr lang="en-US" i="1" dirty="0"/>
              <a:t>;</a:t>
            </a:r>
          </a:p>
          <a:p>
            <a:pPr marL="0" indent="0">
              <a:buNone/>
            </a:pPr>
            <a:r>
              <a:rPr lang="en-US" i="1" dirty="0"/>
              <a:t>		private</a:t>
            </a:r>
            <a:r>
              <a:rPr lang="en-US" i="1" dirty="0">
                <a:solidFill>
                  <a:srgbClr val="C00000"/>
                </a:solidFill>
              </a:rPr>
              <a:t> </a:t>
            </a:r>
            <a:r>
              <a:rPr lang="en-US" i="1" dirty="0"/>
              <a:t>long[] </a:t>
            </a:r>
            <a:r>
              <a:rPr lang="en-US" i="1" dirty="0" err="1"/>
              <a:t>stackArray</a:t>
            </a:r>
            <a:r>
              <a:rPr lang="en-US" i="1" dirty="0"/>
              <a:t>;</a:t>
            </a:r>
          </a:p>
          <a:p>
            <a:pPr marL="0" indent="0">
              <a:buNone/>
            </a:pPr>
            <a:r>
              <a:rPr lang="en-US" i="1" dirty="0"/>
              <a:t>		</a:t>
            </a:r>
            <a:r>
              <a:rPr lang="en-US" i="1" dirty="0">
                <a:solidFill>
                  <a:schemeClr val="accent2"/>
                </a:solidFill>
              </a:rPr>
              <a:t>public</a:t>
            </a:r>
            <a:r>
              <a:rPr lang="en-US" i="1" dirty="0"/>
              <a:t> </a:t>
            </a:r>
            <a:r>
              <a:rPr lang="en-US" i="1" dirty="0" err="1"/>
              <a:t>int</a:t>
            </a:r>
            <a:r>
              <a:rPr lang="en-US" i="1" dirty="0"/>
              <a:t> top; </a:t>
            </a:r>
          </a:p>
          <a:p>
            <a:pPr marL="0" indent="0">
              <a:buNone/>
            </a:pPr>
            <a:r>
              <a:rPr lang="en-US" dirty="0"/>
              <a:t>		//top &lt; </a:t>
            </a:r>
            <a:r>
              <a:rPr lang="en-US" dirty="0" err="1"/>
              <a:t>stackArray.length</a:t>
            </a:r>
            <a:r>
              <a:rPr lang="en-US" dirty="0"/>
              <a:t> &amp;&amp; top &gt;= -1</a:t>
            </a:r>
            <a:endParaRPr lang="en-US" i="1" dirty="0"/>
          </a:p>
          <a:p>
            <a:pPr marL="0" indent="0">
              <a:buNone/>
            </a:pPr>
            <a:r>
              <a:rPr lang="en-US" i="1" dirty="0"/>
              <a:t>		…</a:t>
            </a:r>
          </a:p>
          <a:p>
            <a:pPr marL="0" indent="0">
              <a:buNone/>
            </a:pPr>
            <a:r>
              <a:rPr lang="en-US" i="1" dirty="0"/>
              <a:t>	}</a:t>
            </a:r>
          </a:p>
          <a:p>
            <a:endParaRPr lang="en-US" dirty="0"/>
          </a:p>
        </p:txBody>
      </p:sp>
    </p:spTree>
    <p:extLst>
      <p:ext uri="{BB962C8B-B14F-4D97-AF65-F5344CB8AC3E}">
        <p14:creationId xmlns:p14="http://schemas.microsoft.com/office/powerpoint/2010/main" val="1092666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Encapsulating Data</a:t>
            </a:r>
          </a:p>
        </p:txBody>
      </p:sp>
      <p:sp>
        <p:nvSpPr>
          <p:cNvPr id="3" name="Content Placeholder 2"/>
          <p:cNvSpPr>
            <a:spLocks noGrp="1"/>
          </p:cNvSpPr>
          <p:nvPr>
            <p:ph idx="1"/>
          </p:nvPr>
        </p:nvSpPr>
        <p:spPr/>
        <p:txBody>
          <a:bodyPr>
            <a:normAutofit/>
          </a:bodyPr>
          <a:lstStyle/>
          <a:p>
            <a:r>
              <a:rPr lang="en-US" dirty="0"/>
              <a:t>Identify the intended scope of objects</a:t>
            </a:r>
          </a:p>
          <a:p>
            <a:pPr lvl="1"/>
            <a:r>
              <a:rPr lang="en-US" dirty="0"/>
              <a:t>To a class instance (e.g., a private data field)</a:t>
            </a:r>
          </a:p>
          <a:p>
            <a:pPr lvl="1"/>
            <a:r>
              <a:rPr lang="en-US" dirty="0"/>
              <a:t>To a lexical scope (e.g., a local variable)</a:t>
            </a:r>
          </a:p>
          <a:p>
            <a:pPr lvl="1"/>
            <a:r>
              <a:rPr lang="en-US" dirty="0"/>
              <a:t>To a thread (e.g., an object which is not supposed to be shared across threads)</a:t>
            </a:r>
          </a:p>
          <a:p>
            <a:r>
              <a:rPr lang="en-US" dirty="0"/>
              <a:t>Instance confinement is one of the easiest ways to build thread-safe classes</a:t>
            </a:r>
          </a:p>
        </p:txBody>
      </p:sp>
    </p:spTree>
    <p:extLst>
      <p:ext uri="{BB962C8B-B14F-4D97-AF65-F5344CB8AC3E}">
        <p14:creationId xmlns:p14="http://schemas.microsoft.com/office/powerpoint/2010/main" val="2628575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Encapsulating Data</a:t>
            </a:r>
          </a:p>
        </p:txBody>
      </p:sp>
      <p:sp>
        <p:nvSpPr>
          <p:cNvPr id="3" name="Content Placeholder 2"/>
          <p:cNvSpPr>
            <a:spLocks noGrp="1"/>
          </p:cNvSpPr>
          <p:nvPr>
            <p:ph idx="1"/>
          </p:nvPr>
        </p:nvSpPr>
        <p:spPr/>
        <p:txBody>
          <a:bodyPr>
            <a:normAutofit fontScale="92500" lnSpcReduction="10000"/>
          </a:bodyPr>
          <a:lstStyle/>
          <a:p>
            <a:r>
              <a:rPr lang="en-US" dirty="0"/>
              <a:t>Make sure the objects don’t escape their scope</a:t>
            </a:r>
          </a:p>
          <a:p>
            <a:r>
              <a:rPr lang="en-US" dirty="0"/>
              <a:t>Bad Example 1:</a:t>
            </a:r>
          </a:p>
          <a:p>
            <a:pPr marL="0" indent="0">
              <a:buNone/>
            </a:pPr>
            <a:r>
              <a:rPr lang="en-US" sz="3000" i="1" dirty="0"/>
              <a:t>	public class </a:t>
            </a:r>
            <a:r>
              <a:rPr lang="en-US" sz="3000" i="1" dirty="0" err="1"/>
              <a:t>MyStack</a:t>
            </a:r>
            <a:r>
              <a:rPr lang="en-US" sz="3000" i="1" dirty="0"/>
              <a:t> {</a:t>
            </a:r>
          </a:p>
          <a:p>
            <a:pPr marL="0" indent="0">
              <a:buNone/>
            </a:pPr>
            <a:r>
              <a:rPr lang="en-US" sz="3000" i="1" dirty="0"/>
              <a:t>		private final </a:t>
            </a:r>
            <a:r>
              <a:rPr lang="en-US" sz="3000" i="1" dirty="0" err="1"/>
              <a:t>int</a:t>
            </a:r>
            <a:r>
              <a:rPr lang="en-US" sz="3000" i="1" dirty="0"/>
              <a:t> </a:t>
            </a:r>
            <a:r>
              <a:rPr lang="en-US" sz="3000" i="1" dirty="0" err="1"/>
              <a:t>maxSize</a:t>
            </a:r>
            <a:r>
              <a:rPr lang="en-US" sz="3000" i="1" dirty="0"/>
              <a:t>;</a:t>
            </a:r>
          </a:p>
          <a:p>
            <a:pPr marL="0" indent="0">
              <a:buNone/>
            </a:pPr>
            <a:r>
              <a:rPr lang="en-US" sz="3000" i="1" dirty="0"/>
              <a:t>		</a:t>
            </a:r>
            <a:r>
              <a:rPr lang="en-US" sz="3000" i="1" dirty="0">
                <a:solidFill>
                  <a:srgbClr val="C00000"/>
                </a:solidFill>
              </a:rPr>
              <a:t>public</a:t>
            </a:r>
            <a:r>
              <a:rPr lang="en-US" sz="3000" i="1" dirty="0"/>
              <a:t> long[] </a:t>
            </a:r>
            <a:r>
              <a:rPr lang="en-US" sz="3000" i="1" dirty="0" err="1"/>
              <a:t>stackArray</a:t>
            </a:r>
            <a:r>
              <a:rPr lang="en-US" sz="3000" i="1" dirty="0"/>
              <a:t>;</a:t>
            </a:r>
          </a:p>
          <a:p>
            <a:pPr marL="0" indent="0">
              <a:buNone/>
            </a:pPr>
            <a:r>
              <a:rPr lang="en-US" sz="3000" i="1" dirty="0"/>
              <a:t>		private </a:t>
            </a:r>
            <a:r>
              <a:rPr lang="en-US" sz="3000" i="1" dirty="0" err="1"/>
              <a:t>int</a:t>
            </a:r>
            <a:r>
              <a:rPr lang="en-US" sz="3000" i="1" dirty="0"/>
              <a:t> top; </a:t>
            </a:r>
          </a:p>
          <a:p>
            <a:pPr marL="0" indent="0">
              <a:buNone/>
            </a:pPr>
            <a:r>
              <a:rPr lang="en-US" sz="3000" dirty="0"/>
              <a:t>		//top &lt; </a:t>
            </a:r>
            <a:r>
              <a:rPr lang="en-US" sz="3000" dirty="0" err="1"/>
              <a:t>stackArray.length</a:t>
            </a:r>
            <a:r>
              <a:rPr lang="en-US" sz="3000" dirty="0"/>
              <a:t> &amp;&amp; top &gt;= -1</a:t>
            </a:r>
            <a:endParaRPr lang="en-US" sz="3000" i="1" dirty="0"/>
          </a:p>
          <a:p>
            <a:pPr marL="0" indent="0">
              <a:buNone/>
            </a:pPr>
            <a:r>
              <a:rPr lang="en-US" sz="3000" i="1" dirty="0"/>
              <a:t>		…</a:t>
            </a:r>
          </a:p>
          <a:p>
            <a:pPr marL="0" indent="0">
              <a:buNone/>
            </a:pPr>
            <a:r>
              <a:rPr lang="en-US" sz="3000" i="1" dirty="0"/>
              <a:t>	}</a:t>
            </a:r>
            <a:endParaRPr lang="en-US" sz="3000" dirty="0"/>
          </a:p>
          <a:p>
            <a:pPr marL="0" indent="0">
              <a:buNone/>
            </a:pPr>
            <a:endParaRPr lang="en-US" sz="3000" dirty="0"/>
          </a:p>
          <a:p>
            <a:pPr marL="0" indent="0">
              <a:buNone/>
            </a:pPr>
            <a:endParaRPr lang="en-US" dirty="0"/>
          </a:p>
        </p:txBody>
      </p:sp>
    </p:spTree>
    <p:extLst>
      <p:ext uri="{BB962C8B-B14F-4D97-AF65-F5344CB8AC3E}">
        <p14:creationId xmlns:p14="http://schemas.microsoft.com/office/powerpoint/2010/main" val="2074963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Encapsulating Data</a:t>
            </a:r>
          </a:p>
        </p:txBody>
      </p:sp>
      <p:sp>
        <p:nvSpPr>
          <p:cNvPr id="3" name="Content Placeholder 2"/>
          <p:cNvSpPr>
            <a:spLocks noGrp="1"/>
          </p:cNvSpPr>
          <p:nvPr>
            <p:ph idx="1"/>
          </p:nvPr>
        </p:nvSpPr>
        <p:spPr/>
        <p:txBody>
          <a:bodyPr>
            <a:normAutofit fontScale="92500" lnSpcReduction="20000"/>
          </a:bodyPr>
          <a:lstStyle/>
          <a:p>
            <a:r>
              <a:rPr lang="en-US" dirty="0"/>
              <a:t>Make sure the objects don’t escape their scope</a:t>
            </a:r>
          </a:p>
          <a:p>
            <a:r>
              <a:rPr lang="en-US" dirty="0"/>
              <a:t>Bad Example 2:</a:t>
            </a:r>
          </a:p>
          <a:p>
            <a:pPr marL="0" indent="0">
              <a:buNone/>
            </a:pPr>
            <a:r>
              <a:rPr lang="en-US" sz="3000" i="1" dirty="0"/>
              <a:t>	public class </a:t>
            </a:r>
            <a:r>
              <a:rPr lang="en-US" sz="3000" i="1" dirty="0" err="1"/>
              <a:t>MyClass</a:t>
            </a:r>
            <a:r>
              <a:rPr lang="en-US" sz="3000" i="1" dirty="0"/>
              <a:t> {</a:t>
            </a:r>
          </a:p>
          <a:p>
            <a:pPr marL="0" indent="0">
              <a:buNone/>
            </a:pPr>
            <a:r>
              <a:rPr lang="en-US" sz="3000" i="1" dirty="0"/>
              <a:t>		//guard by “this”</a:t>
            </a:r>
          </a:p>
          <a:p>
            <a:pPr marL="0" indent="0">
              <a:buNone/>
            </a:pPr>
            <a:r>
              <a:rPr lang="en-US" sz="3000" i="1" dirty="0"/>
              <a:t>		private String[] states = new String[]{…};</a:t>
            </a:r>
          </a:p>
          <a:p>
            <a:pPr marL="0" indent="0">
              <a:buNone/>
            </a:pPr>
            <a:r>
              <a:rPr lang="en-US" sz="3000" i="1" dirty="0"/>
              <a:t>		private </a:t>
            </a:r>
            <a:r>
              <a:rPr lang="en-US" sz="3000" i="1" dirty="0" err="1"/>
              <a:t>int</a:t>
            </a:r>
            <a:r>
              <a:rPr lang="en-US" sz="3000" i="1" dirty="0"/>
              <a:t> size = </a:t>
            </a:r>
            <a:r>
              <a:rPr lang="en-US" sz="3000" i="1" dirty="0" err="1"/>
              <a:t>states.length</a:t>
            </a:r>
            <a:r>
              <a:rPr lang="en-US" sz="3000" i="1" dirty="0"/>
              <a:t>; </a:t>
            </a:r>
          </a:p>
          <a:p>
            <a:pPr marL="0" indent="0">
              <a:buNone/>
            </a:pPr>
            <a:r>
              <a:rPr lang="en-US" sz="3000" i="1" dirty="0"/>
              <a:t>		</a:t>
            </a:r>
            <a:r>
              <a:rPr lang="en-US" sz="3000" i="1" dirty="0">
                <a:solidFill>
                  <a:srgbClr val="C00000"/>
                </a:solidFill>
              </a:rPr>
              <a:t>public synchronized String[] </a:t>
            </a:r>
            <a:r>
              <a:rPr lang="en-US" sz="3000" i="1" dirty="0" err="1">
                <a:solidFill>
                  <a:srgbClr val="C00000"/>
                </a:solidFill>
              </a:rPr>
              <a:t>getStates</a:t>
            </a:r>
            <a:r>
              <a:rPr lang="en-US" sz="3000" i="1" dirty="0">
                <a:solidFill>
                  <a:srgbClr val="C00000"/>
                </a:solidFill>
              </a:rPr>
              <a:t>() {</a:t>
            </a:r>
          </a:p>
          <a:p>
            <a:pPr marL="0" indent="0">
              <a:buNone/>
            </a:pPr>
            <a:r>
              <a:rPr lang="en-US" sz="3000" i="1" dirty="0">
                <a:solidFill>
                  <a:srgbClr val="C00000"/>
                </a:solidFill>
              </a:rPr>
              <a:t>			return states;</a:t>
            </a:r>
          </a:p>
          <a:p>
            <a:pPr marL="0" indent="0">
              <a:buNone/>
            </a:pPr>
            <a:r>
              <a:rPr lang="en-US" sz="3000" i="1" dirty="0">
                <a:solidFill>
                  <a:srgbClr val="C00000"/>
                </a:solidFill>
              </a:rPr>
              <a:t>		}</a:t>
            </a:r>
          </a:p>
          <a:p>
            <a:pPr marL="0" indent="0">
              <a:buNone/>
            </a:pPr>
            <a:r>
              <a:rPr lang="en-US" sz="3000" i="1" dirty="0"/>
              <a:t>	}</a:t>
            </a:r>
            <a:endParaRPr lang="en-US" sz="3000" dirty="0"/>
          </a:p>
          <a:p>
            <a:pPr marL="0" indent="0">
              <a:buNone/>
            </a:pPr>
            <a:endParaRPr lang="en-US" sz="3000" dirty="0"/>
          </a:p>
          <a:p>
            <a:pPr marL="0" indent="0">
              <a:buNone/>
            </a:pPr>
            <a:endParaRPr lang="en-US" dirty="0"/>
          </a:p>
        </p:txBody>
      </p:sp>
      <p:sp>
        <p:nvSpPr>
          <p:cNvPr id="4" name="TextBox 3"/>
          <p:cNvSpPr txBox="1"/>
          <p:nvPr/>
        </p:nvSpPr>
        <p:spPr>
          <a:xfrm>
            <a:off x="1066800" y="5943600"/>
            <a:ext cx="69342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Example: PersonSet.java</a:t>
            </a:r>
          </a:p>
        </p:txBody>
      </p:sp>
    </p:spTree>
    <p:extLst>
      <p:ext uri="{BB962C8B-B14F-4D97-AF65-F5344CB8AC3E}">
        <p14:creationId xmlns:p14="http://schemas.microsoft.com/office/powerpoint/2010/main" val="2679194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2 (20 min)</a:t>
            </a:r>
          </a:p>
        </p:txBody>
      </p:sp>
      <p:sp>
        <p:nvSpPr>
          <p:cNvPr id="3" name="Content Placeholder 2"/>
          <p:cNvSpPr>
            <a:spLocks noGrp="1"/>
          </p:cNvSpPr>
          <p:nvPr>
            <p:ph idx="1"/>
          </p:nvPr>
        </p:nvSpPr>
        <p:spPr/>
        <p:txBody>
          <a:bodyPr>
            <a:normAutofit lnSpcReduction="10000"/>
          </a:bodyPr>
          <a:lstStyle/>
          <a:p>
            <a:r>
              <a:rPr lang="en-US" dirty="0"/>
              <a:t>Assume a taxi tracking system which tracks taxis in Singapore. The updater threads would modify taxi locations and the view thread would fetch the locations of the taxis and display them. Examine Tracker.java (shared by the updater thread and the view thread) and make it thread-safe. Hint: make copy of a data structure to ensure instance confinement.</a:t>
            </a:r>
          </a:p>
          <a:p>
            <a:pPr marL="0" indent="0">
              <a:buNone/>
            </a:pPr>
            <a:r>
              <a:rPr lang="en-US" dirty="0"/>
              <a:t>	</a:t>
            </a:r>
          </a:p>
        </p:txBody>
      </p:sp>
      <p:sp>
        <p:nvSpPr>
          <p:cNvPr id="4" name="TextBox 3"/>
          <p:cNvSpPr txBox="1"/>
          <p:nvPr/>
        </p:nvSpPr>
        <p:spPr>
          <a:xfrm>
            <a:off x="1066800" y="5562600"/>
            <a:ext cx="69342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Example: TrackerFixed.java</a:t>
            </a:r>
          </a:p>
        </p:txBody>
      </p:sp>
    </p:spTree>
    <p:extLst>
      <p:ext uri="{BB962C8B-B14F-4D97-AF65-F5344CB8AC3E}">
        <p14:creationId xmlns:p14="http://schemas.microsoft.com/office/powerpoint/2010/main" val="1358304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Delegating Thread safety</a:t>
            </a:r>
          </a:p>
        </p:txBody>
      </p:sp>
      <p:sp>
        <p:nvSpPr>
          <p:cNvPr id="5" name="Text Placeholder 4"/>
          <p:cNvSpPr>
            <a:spLocks noGrp="1"/>
          </p:cNvSpPr>
          <p:nvPr>
            <p:ph type="body" idx="1"/>
          </p:nvPr>
        </p:nvSpPr>
        <p:spPr/>
        <p:txBody>
          <a:bodyPr/>
          <a:lstStyle/>
          <a:p>
            <a:r>
              <a:rPr lang="en-US" dirty="0"/>
              <a:t>Patterns for Composing Thread-safe objects</a:t>
            </a:r>
          </a:p>
        </p:txBody>
      </p:sp>
    </p:spTree>
    <p:extLst>
      <p:ext uri="{BB962C8B-B14F-4D97-AF65-F5344CB8AC3E}">
        <p14:creationId xmlns:p14="http://schemas.microsoft.com/office/powerpoint/2010/main" val="135342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Delegating Thread Safety</a:t>
            </a:r>
          </a:p>
        </p:txBody>
      </p:sp>
      <p:sp>
        <p:nvSpPr>
          <p:cNvPr id="5" name="Content Placeholder 4"/>
          <p:cNvSpPr>
            <a:spLocks noGrp="1"/>
          </p:cNvSpPr>
          <p:nvPr>
            <p:ph idx="1"/>
          </p:nvPr>
        </p:nvSpPr>
        <p:spPr/>
        <p:txBody>
          <a:bodyPr>
            <a:normAutofit fontScale="92500" lnSpcReduction="10000"/>
          </a:bodyPr>
          <a:lstStyle/>
          <a:p>
            <a:r>
              <a:rPr lang="en-US" dirty="0"/>
              <a:t>Building thread-safe classes from thread-safe classes</a:t>
            </a:r>
          </a:p>
          <a:p>
            <a:r>
              <a:rPr lang="en-US" dirty="0"/>
              <a:t>Example (from Week 6): </a:t>
            </a:r>
          </a:p>
          <a:p>
            <a:pPr marL="0" indent="0">
              <a:buNone/>
            </a:pPr>
            <a:r>
              <a:rPr lang="en-US" i="1" dirty="0"/>
              <a:t>	public class </a:t>
            </a:r>
            <a:r>
              <a:rPr lang="en-US" i="1" dirty="0" err="1"/>
              <a:t>FirstFixWithAtomicInteger</a:t>
            </a:r>
            <a:r>
              <a:rPr lang="en-US" i="1" dirty="0"/>
              <a:t> {</a:t>
            </a:r>
          </a:p>
          <a:p>
            <a:pPr marL="0" indent="0">
              <a:buNone/>
            </a:pPr>
            <a:r>
              <a:rPr lang="en-US" i="1" dirty="0"/>
              <a:t>		public static </a:t>
            </a:r>
            <a:r>
              <a:rPr lang="en-US" i="1" dirty="0" err="1">
                <a:solidFill>
                  <a:srgbClr val="C00000"/>
                </a:solidFill>
              </a:rPr>
              <a:t>AtomicInteger</a:t>
            </a:r>
            <a:r>
              <a:rPr lang="en-US" i="1" dirty="0">
                <a:solidFill>
                  <a:srgbClr val="C00000"/>
                </a:solidFill>
              </a:rPr>
              <a:t> </a:t>
            </a:r>
            <a:r>
              <a:rPr lang="en-US" i="1" dirty="0"/>
              <a:t>count = 			new </a:t>
            </a:r>
            <a:r>
              <a:rPr lang="en-US" i="1" dirty="0" err="1"/>
              <a:t>AtomicInteger</a:t>
            </a:r>
            <a:r>
              <a:rPr lang="en-US" i="1" dirty="0"/>
              <a:t>(0);</a:t>
            </a:r>
          </a:p>
          <a:p>
            <a:pPr marL="457200" lvl="1" indent="0">
              <a:buNone/>
            </a:pPr>
            <a:r>
              <a:rPr lang="en-US" i="1" dirty="0"/>
              <a:t>		…</a:t>
            </a:r>
          </a:p>
          <a:p>
            <a:pPr marL="0" indent="0">
              <a:buNone/>
            </a:pPr>
            <a:r>
              <a:rPr lang="en-US" i="1" dirty="0"/>
              <a:t>	}</a:t>
            </a:r>
          </a:p>
          <a:p>
            <a:r>
              <a:rPr lang="en-US" dirty="0"/>
              <a:t>This works because the state of the class is </a:t>
            </a:r>
            <a:r>
              <a:rPr lang="en-US" i="1" dirty="0"/>
              <a:t>count</a:t>
            </a:r>
            <a:r>
              <a:rPr lang="en-US" dirty="0"/>
              <a:t>!</a:t>
            </a:r>
          </a:p>
          <a:p>
            <a:pPr marL="0" indent="0">
              <a:buNone/>
            </a:pPr>
            <a:endParaRPr lang="en-US" i="1" dirty="0"/>
          </a:p>
        </p:txBody>
      </p:sp>
    </p:spTree>
    <p:extLst>
      <p:ext uri="{BB962C8B-B14F-4D97-AF65-F5344CB8AC3E}">
        <p14:creationId xmlns:p14="http://schemas.microsoft.com/office/powerpoint/2010/main" val="2303685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3 (10 min)</a:t>
            </a:r>
          </a:p>
        </p:txBody>
      </p:sp>
      <p:sp>
        <p:nvSpPr>
          <p:cNvPr id="3" name="Content Placeholder 2"/>
          <p:cNvSpPr>
            <a:spLocks noGrp="1"/>
          </p:cNvSpPr>
          <p:nvPr>
            <p:ph idx="1"/>
          </p:nvPr>
        </p:nvSpPr>
        <p:spPr/>
        <p:txBody>
          <a:bodyPr/>
          <a:lstStyle/>
          <a:p>
            <a:r>
              <a:rPr lang="en-US" dirty="0"/>
              <a:t>Continue cohort exercise 2. Examine the modified class DelegatingTracker.java and discuss whether it is thread safe or not.</a:t>
            </a:r>
          </a:p>
        </p:txBody>
      </p:sp>
      <p:sp>
        <p:nvSpPr>
          <p:cNvPr id="4" name="TextBox 3"/>
          <p:cNvSpPr txBox="1"/>
          <p:nvPr/>
        </p:nvSpPr>
        <p:spPr>
          <a:xfrm>
            <a:off x="1066800" y="4953000"/>
            <a:ext cx="69342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Example: DelegatingTracker.java</a:t>
            </a:r>
          </a:p>
        </p:txBody>
      </p:sp>
    </p:spTree>
    <p:extLst>
      <p:ext uri="{BB962C8B-B14F-4D97-AF65-F5344CB8AC3E}">
        <p14:creationId xmlns:p14="http://schemas.microsoft.com/office/powerpoint/2010/main" val="364195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971800"/>
            <a:ext cx="7022115" cy="923330"/>
          </a:xfrm>
          <a:prstGeom prst="rect">
            <a:avLst/>
          </a:prstGeom>
          <a:noFill/>
        </p:spPr>
        <p:txBody>
          <a:bodyPr wrap="none" rtlCol="0">
            <a:spAutoFit/>
          </a:bodyPr>
          <a:lstStyle/>
          <a:p>
            <a:r>
              <a:rPr lang="en-US" dirty="0"/>
              <a:t>Objects which are accessed concurrently must be thread-safe.</a:t>
            </a:r>
          </a:p>
          <a:p>
            <a:endParaRPr lang="en-US" dirty="0"/>
          </a:p>
          <a:p>
            <a:r>
              <a:rPr lang="en-US" dirty="0"/>
              <a:t>How do we systematically build complicated thread-safe data structures?</a:t>
            </a:r>
          </a:p>
        </p:txBody>
      </p:sp>
    </p:spTree>
    <p:extLst>
      <p:ext uri="{BB962C8B-B14F-4D97-AF65-F5344CB8AC3E}">
        <p14:creationId xmlns:p14="http://schemas.microsoft.com/office/powerpoint/2010/main" val="2790158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State Variables</a:t>
            </a:r>
          </a:p>
        </p:txBody>
      </p:sp>
      <p:sp>
        <p:nvSpPr>
          <p:cNvPr id="3" name="Content Placeholder 2"/>
          <p:cNvSpPr>
            <a:spLocks noGrp="1"/>
          </p:cNvSpPr>
          <p:nvPr>
            <p:ph idx="1"/>
          </p:nvPr>
        </p:nvSpPr>
        <p:spPr/>
        <p:txBody>
          <a:bodyPr/>
          <a:lstStyle/>
          <a:p>
            <a:r>
              <a:rPr lang="en-US" dirty="0"/>
              <a:t>When is it safe to publish state variables?</a:t>
            </a:r>
          </a:p>
          <a:p>
            <a:pPr lvl="1"/>
            <a:r>
              <a:rPr lang="en-US" dirty="0"/>
              <a:t>If a state variable is thread-safe, does not participate in any invariant that constrain its value, and has no prohibited state transitions for any of its operations, then it can be safely published.</a:t>
            </a:r>
          </a:p>
          <a:p>
            <a:pPr lvl="1"/>
            <a:r>
              <a:rPr lang="en-US" dirty="0"/>
              <a:t>It still might not be a good idea, since publishing mutable variables constrains future development and opportunities for sub-classing.</a:t>
            </a:r>
          </a:p>
          <a:p>
            <a:pPr lvl="1"/>
            <a:endParaRPr lang="en-US" dirty="0"/>
          </a:p>
        </p:txBody>
      </p:sp>
    </p:spTree>
    <p:extLst>
      <p:ext uri="{BB962C8B-B14F-4D97-AF65-F5344CB8AC3E}">
        <p14:creationId xmlns:p14="http://schemas.microsoft.com/office/powerpoint/2010/main" val="874383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PublishingTracker.java</a:t>
            </a:r>
          </a:p>
        </p:txBody>
      </p:sp>
      <p:sp>
        <p:nvSpPr>
          <p:cNvPr id="3" name="Content Placeholder 2"/>
          <p:cNvSpPr>
            <a:spLocks noGrp="1"/>
          </p:cNvSpPr>
          <p:nvPr>
            <p:ph idx="1"/>
          </p:nvPr>
        </p:nvSpPr>
        <p:spPr/>
        <p:txBody>
          <a:bodyPr/>
          <a:lstStyle/>
          <a:p>
            <a:r>
              <a:rPr lang="en-US" dirty="0"/>
              <a:t>Assuming that there is no additional constraints on vehicle locations, other than that they must be this given pair. </a:t>
            </a:r>
          </a:p>
          <a:p>
            <a:r>
              <a:rPr lang="en-US" dirty="0" err="1"/>
              <a:t>PublishingTracker</a:t>
            </a:r>
            <a:r>
              <a:rPr lang="en-US" dirty="0"/>
              <a:t> delegates its thread-safety to </a:t>
            </a:r>
            <a:r>
              <a:rPr lang="en-US" dirty="0" err="1"/>
              <a:t>ConcurrentHashMap</a:t>
            </a:r>
            <a:r>
              <a:rPr lang="en-US" dirty="0"/>
              <a:t> and Point.</a:t>
            </a:r>
          </a:p>
        </p:txBody>
      </p:sp>
    </p:spTree>
    <p:extLst>
      <p:ext uri="{BB962C8B-B14F-4D97-AF65-F5344CB8AC3E}">
        <p14:creationId xmlns:p14="http://schemas.microsoft.com/office/powerpoint/2010/main" val="3879953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Delegating Thread Safety</a:t>
            </a:r>
          </a:p>
        </p:txBody>
      </p:sp>
      <p:sp>
        <p:nvSpPr>
          <p:cNvPr id="5" name="Content Placeholder 4"/>
          <p:cNvSpPr>
            <a:spLocks noGrp="1"/>
          </p:cNvSpPr>
          <p:nvPr>
            <p:ph idx="1"/>
          </p:nvPr>
        </p:nvSpPr>
        <p:spPr/>
        <p:txBody>
          <a:bodyPr>
            <a:normAutofit/>
          </a:bodyPr>
          <a:lstStyle/>
          <a:p>
            <a:r>
              <a:rPr lang="en-US" dirty="0"/>
              <a:t>If a class is composed to multiple </a:t>
            </a:r>
            <a:r>
              <a:rPr lang="en-US" dirty="0">
                <a:solidFill>
                  <a:srgbClr val="FF0000"/>
                </a:solidFill>
              </a:rPr>
              <a:t>independent</a:t>
            </a:r>
            <a:r>
              <a:rPr lang="en-US" dirty="0"/>
              <a:t> thread-safe state variables, then it can delegate thread safety to the underlying state variables. </a:t>
            </a:r>
          </a:p>
          <a:p>
            <a:r>
              <a:rPr lang="en-US" dirty="0"/>
              <a:t>If a class has invariants the relate its state variables, then delegation may not work. </a:t>
            </a:r>
          </a:p>
          <a:p>
            <a:pPr marL="0" indent="0">
              <a:buNone/>
            </a:pPr>
            <a:endParaRPr lang="en-US" i="1" dirty="0"/>
          </a:p>
        </p:txBody>
      </p:sp>
    </p:spTree>
    <p:extLst>
      <p:ext uri="{BB962C8B-B14F-4D97-AF65-F5344CB8AC3E}">
        <p14:creationId xmlns:p14="http://schemas.microsoft.com/office/powerpoint/2010/main" val="338360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4 (10 min)</a:t>
            </a:r>
          </a:p>
        </p:txBody>
      </p:sp>
      <p:sp>
        <p:nvSpPr>
          <p:cNvPr id="3" name="Content Placeholder 2"/>
          <p:cNvSpPr>
            <a:spLocks noGrp="1"/>
          </p:cNvSpPr>
          <p:nvPr>
            <p:ph idx="1"/>
          </p:nvPr>
        </p:nvSpPr>
        <p:spPr/>
        <p:txBody>
          <a:bodyPr/>
          <a:lstStyle/>
          <a:p>
            <a:r>
              <a:rPr lang="en-US" dirty="0"/>
              <a:t>Modify Range.java so that it is thread-safe.</a:t>
            </a:r>
          </a:p>
        </p:txBody>
      </p:sp>
      <p:sp>
        <p:nvSpPr>
          <p:cNvPr id="4" name="TextBox 3"/>
          <p:cNvSpPr txBox="1"/>
          <p:nvPr/>
        </p:nvSpPr>
        <p:spPr>
          <a:xfrm>
            <a:off x="1066800" y="4953000"/>
            <a:ext cx="69342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Example: RangeSafe.java</a:t>
            </a:r>
          </a:p>
        </p:txBody>
      </p:sp>
    </p:spTree>
    <p:extLst>
      <p:ext uri="{BB962C8B-B14F-4D97-AF65-F5344CB8AC3E}">
        <p14:creationId xmlns:p14="http://schemas.microsoft.com/office/powerpoint/2010/main" val="2560474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Adding functionality to thread-safe classes</a:t>
            </a:r>
          </a:p>
        </p:txBody>
      </p:sp>
      <p:sp>
        <p:nvSpPr>
          <p:cNvPr id="5" name="Text Placeholder 4"/>
          <p:cNvSpPr>
            <a:spLocks noGrp="1"/>
          </p:cNvSpPr>
          <p:nvPr>
            <p:ph type="body" idx="1"/>
          </p:nvPr>
        </p:nvSpPr>
        <p:spPr/>
        <p:txBody>
          <a:bodyPr/>
          <a:lstStyle/>
          <a:p>
            <a:r>
              <a:rPr lang="en-US" dirty="0"/>
              <a:t>Composing Thread-safe Objects</a:t>
            </a:r>
          </a:p>
        </p:txBody>
      </p:sp>
    </p:spTree>
    <p:extLst>
      <p:ext uri="{BB962C8B-B14F-4D97-AF65-F5344CB8AC3E}">
        <p14:creationId xmlns:p14="http://schemas.microsoft.com/office/powerpoint/2010/main" val="3025576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Motivation</a:t>
            </a:r>
          </a:p>
        </p:txBody>
      </p:sp>
      <p:sp>
        <p:nvSpPr>
          <p:cNvPr id="5" name="Content Placeholder 4"/>
          <p:cNvSpPr>
            <a:spLocks noGrp="1"/>
          </p:cNvSpPr>
          <p:nvPr>
            <p:ph idx="1"/>
          </p:nvPr>
        </p:nvSpPr>
        <p:spPr/>
        <p:txBody>
          <a:bodyPr/>
          <a:lstStyle/>
          <a:p>
            <a:r>
              <a:rPr lang="en-US" dirty="0"/>
              <a:t>How to extend a thread-safe class with new operations?</a:t>
            </a:r>
          </a:p>
          <a:p>
            <a:pPr lvl="1"/>
            <a:r>
              <a:rPr lang="en-US" dirty="0"/>
              <a:t>Method 1: modifying the class</a:t>
            </a:r>
          </a:p>
          <a:p>
            <a:pPr lvl="1"/>
            <a:r>
              <a:rPr lang="en-US" dirty="0"/>
              <a:t>Method 2: extending the class</a:t>
            </a:r>
          </a:p>
          <a:p>
            <a:pPr lvl="1"/>
            <a:r>
              <a:rPr lang="en-US" dirty="0"/>
              <a:t>Method 3: client-side locking</a:t>
            </a:r>
          </a:p>
          <a:p>
            <a:pPr lvl="1"/>
            <a:r>
              <a:rPr lang="en-US" dirty="0"/>
              <a:t>Method 4: composition </a:t>
            </a:r>
          </a:p>
        </p:txBody>
      </p:sp>
    </p:spTree>
    <p:extLst>
      <p:ext uri="{BB962C8B-B14F-4D97-AF65-F5344CB8AC3E}">
        <p14:creationId xmlns:p14="http://schemas.microsoft.com/office/powerpoint/2010/main" val="1259298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Modifying the Class</a:t>
            </a:r>
          </a:p>
        </p:txBody>
      </p:sp>
      <p:sp>
        <p:nvSpPr>
          <p:cNvPr id="5" name="Content Placeholder 4"/>
          <p:cNvSpPr>
            <a:spLocks noGrp="1"/>
          </p:cNvSpPr>
          <p:nvPr>
            <p:ph idx="1"/>
          </p:nvPr>
        </p:nvSpPr>
        <p:spPr/>
        <p:txBody>
          <a:bodyPr/>
          <a:lstStyle/>
          <a:p>
            <a:r>
              <a:rPr lang="en-US" dirty="0"/>
              <a:t>If you have the source code, apply the knowledge that you acquired previously to add the required method in the class.</a:t>
            </a:r>
          </a:p>
          <a:p>
            <a:pPr marL="0" indent="0">
              <a:buNone/>
            </a:pPr>
            <a:r>
              <a:rPr lang="en-US" dirty="0"/>
              <a:t>	</a:t>
            </a:r>
          </a:p>
          <a:p>
            <a:pPr marL="457200" lvl="1" indent="0">
              <a:buNone/>
            </a:pPr>
            <a:endParaRPr lang="en-US" dirty="0"/>
          </a:p>
        </p:txBody>
      </p:sp>
      <p:sp>
        <p:nvSpPr>
          <p:cNvPr id="6" name="TextBox 5"/>
          <p:cNvSpPr txBox="1"/>
          <p:nvPr/>
        </p:nvSpPr>
        <p:spPr>
          <a:xfrm>
            <a:off x="1066800" y="4343400"/>
            <a:ext cx="69342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Example: MyList.java</a:t>
            </a:r>
          </a:p>
        </p:txBody>
      </p:sp>
    </p:spTree>
    <p:extLst>
      <p:ext uri="{BB962C8B-B14F-4D97-AF65-F5344CB8AC3E}">
        <p14:creationId xmlns:p14="http://schemas.microsoft.com/office/powerpoint/2010/main" val="4135972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Extending the Class</a:t>
            </a:r>
          </a:p>
        </p:txBody>
      </p:sp>
      <p:sp>
        <p:nvSpPr>
          <p:cNvPr id="5" name="Content Placeholder 4"/>
          <p:cNvSpPr>
            <a:spLocks noGrp="1"/>
          </p:cNvSpPr>
          <p:nvPr>
            <p:ph idx="1"/>
          </p:nvPr>
        </p:nvSpPr>
        <p:spPr/>
        <p:txBody>
          <a:bodyPr/>
          <a:lstStyle/>
          <a:p>
            <a:r>
              <a:rPr lang="en-US" dirty="0"/>
              <a:t>Sometimes a thread-safe class (e.g., a class from </a:t>
            </a:r>
            <a:r>
              <a:rPr lang="en-US" dirty="0" err="1"/>
              <a:t>java.util.concurrent</a:t>
            </a:r>
            <a:r>
              <a:rPr lang="en-US" dirty="0"/>
              <a:t>) supports almost all the operations we want.</a:t>
            </a:r>
          </a:p>
          <a:p>
            <a:pPr lvl="1"/>
            <a:r>
              <a:rPr lang="en-US" dirty="0"/>
              <a:t>Which lock is it using?</a:t>
            </a:r>
          </a:p>
          <a:p>
            <a:r>
              <a:rPr lang="en-US" dirty="0"/>
              <a:t>Example 2: if you don’t have the source code,</a:t>
            </a:r>
          </a:p>
          <a:p>
            <a:pPr marL="0" indent="0">
              <a:buNone/>
            </a:pPr>
            <a:r>
              <a:rPr lang="en-US" dirty="0"/>
              <a:t>	</a:t>
            </a:r>
          </a:p>
          <a:p>
            <a:pPr marL="457200" lvl="1" indent="0">
              <a:buNone/>
            </a:pPr>
            <a:endParaRPr lang="en-US" dirty="0"/>
          </a:p>
        </p:txBody>
      </p:sp>
      <p:sp>
        <p:nvSpPr>
          <p:cNvPr id="6" name="TextBox 5"/>
          <p:cNvSpPr txBox="1"/>
          <p:nvPr/>
        </p:nvSpPr>
        <p:spPr>
          <a:xfrm>
            <a:off x="1066800" y="4643735"/>
            <a:ext cx="69342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Example: BetterVector.java</a:t>
            </a:r>
          </a:p>
        </p:txBody>
      </p:sp>
    </p:spTree>
    <p:extLst>
      <p:ext uri="{BB962C8B-B14F-4D97-AF65-F5344CB8AC3E}">
        <p14:creationId xmlns:p14="http://schemas.microsoft.com/office/powerpoint/2010/main" val="4051530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Lock</a:t>
            </a:r>
          </a:p>
        </p:txBody>
      </p:sp>
      <p:sp>
        <p:nvSpPr>
          <p:cNvPr id="3" name="Content Placeholder 2"/>
          <p:cNvSpPr>
            <a:spLocks noGrp="1"/>
          </p:cNvSpPr>
          <p:nvPr>
            <p:ph idx="1"/>
          </p:nvPr>
        </p:nvSpPr>
        <p:spPr/>
        <p:txBody>
          <a:bodyPr>
            <a:normAutofit fontScale="70000" lnSpcReduction="20000"/>
          </a:bodyPr>
          <a:lstStyle/>
          <a:p>
            <a:r>
              <a:rPr lang="en-US" dirty="0"/>
              <a:t>Instead of guarding state variables by locking “this”, private locks can be used too.</a:t>
            </a:r>
          </a:p>
          <a:p>
            <a:r>
              <a:rPr lang="en-US" dirty="0"/>
              <a:t>Example:</a:t>
            </a:r>
          </a:p>
          <a:p>
            <a:pPr marL="457200" lvl="1" indent="0">
              <a:buNone/>
            </a:pPr>
            <a:r>
              <a:rPr lang="en-US" dirty="0"/>
              <a:t>public class </a:t>
            </a:r>
            <a:r>
              <a:rPr lang="en-US" dirty="0" err="1"/>
              <a:t>PrivateLock</a:t>
            </a:r>
            <a:r>
              <a:rPr lang="en-US" dirty="0"/>
              <a:t> {</a:t>
            </a:r>
          </a:p>
          <a:p>
            <a:pPr marL="457200" lvl="1" indent="0">
              <a:buNone/>
            </a:pPr>
            <a:r>
              <a:rPr lang="en-US" dirty="0"/>
              <a:t>	private final Object </a:t>
            </a:r>
            <a:r>
              <a:rPr lang="en-US" dirty="0" err="1"/>
              <a:t>myLock</a:t>
            </a:r>
            <a:r>
              <a:rPr lang="en-US" dirty="0"/>
              <a:t> = new Object();</a:t>
            </a:r>
          </a:p>
          <a:p>
            <a:pPr marL="457200" lvl="1" indent="0">
              <a:buNone/>
            </a:pPr>
            <a:r>
              <a:rPr lang="en-US" dirty="0"/>
              <a:t>	//@</a:t>
            </a:r>
            <a:r>
              <a:rPr lang="en-US" dirty="0" err="1"/>
              <a:t>GuardedBy</a:t>
            </a:r>
            <a:r>
              <a:rPr lang="en-US" dirty="0"/>
              <a:t>(“</a:t>
            </a:r>
            <a:r>
              <a:rPr lang="en-US" dirty="0" err="1"/>
              <a:t>myLock</a:t>
            </a:r>
            <a:r>
              <a:rPr lang="en-US" dirty="0"/>
              <a:t>”)</a:t>
            </a:r>
          </a:p>
          <a:p>
            <a:pPr marL="457200" lvl="1" indent="0">
              <a:buNone/>
            </a:pPr>
            <a:r>
              <a:rPr lang="en-US" dirty="0"/>
              <a:t>	Widget </a:t>
            </a:r>
            <a:r>
              <a:rPr lang="en-US" dirty="0" err="1"/>
              <a:t>widget</a:t>
            </a:r>
            <a:r>
              <a:rPr lang="en-US" dirty="0"/>
              <a:t>;</a:t>
            </a:r>
          </a:p>
          <a:p>
            <a:pPr marL="457200" lvl="1" indent="0">
              <a:buNone/>
            </a:pPr>
            <a:r>
              <a:rPr lang="en-US" dirty="0"/>
              <a:t>	</a:t>
            </a:r>
          </a:p>
          <a:p>
            <a:pPr marL="457200" lvl="1" indent="0">
              <a:buNone/>
            </a:pPr>
            <a:r>
              <a:rPr lang="en-US" dirty="0"/>
              <a:t>	void </a:t>
            </a:r>
            <a:r>
              <a:rPr lang="en-US" dirty="0" err="1"/>
              <a:t>someMethod</a:t>
            </a:r>
            <a:r>
              <a:rPr lang="en-US" dirty="0"/>
              <a:t>() {</a:t>
            </a:r>
          </a:p>
          <a:p>
            <a:pPr marL="457200" lvl="1" indent="0">
              <a:buNone/>
            </a:pPr>
            <a:r>
              <a:rPr lang="en-US" dirty="0"/>
              <a:t>		synchronized(</a:t>
            </a:r>
            <a:r>
              <a:rPr lang="en-US" dirty="0" err="1"/>
              <a:t>myLock</a:t>
            </a:r>
            <a:r>
              <a:rPr lang="en-US" dirty="0"/>
              <a:t>) {</a:t>
            </a:r>
          </a:p>
          <a:p>
            <a:pPr marL="457200" lvl="1" indent="0">
              <a:buNone/>
            </a:pPr>
            <a:r>
              <a:rPr lang="en-US" dirty="0"/>
              <a:t>			//Access or modify the state of widget</a:t>
            </a:r>
          </a:p>
          <a:p>
            <a:pPr marL="457200" lvl="1" indent="0">
              <a:buNone/>
            </a:pPr>
            <a:r>
              <a:rPr lang="en-US" dirty="0"/>
              <a:t>		}</a:t>
            </a:r>
          </a:p>
          <a:p>
            <a:pPr marL="457200" lvl="1" indent="0">
              <a:buNone/>
            </a:pPr>
            <a:r>
              <a:rPr lang="en-US" dirty="0"/>
              <a:t>	}</a:t>
            </a:r>
          </a:p>
          <a:p>
            <a:pPr marL="457200" lvl="1" indent="0">
              <a:buNone/>
            </a:pPr>
            <a:r>
              <a:rPr lang="en-US" dirty="0"/>
              <a:t>} </a:t>
            </a:r>
          </a:p>
        </p:txBody>
      </p:sp>
      <p:sp>
        <p:nvSpPr>
          <p:cNvPr id="4" name="TextBox 3"/>
          <p:cNvSpPr txBox="1"/>
          <p:nvPr/>
        </p:nvSpPr>
        <p:spPr>
          <a:xfrm>
            <a:off x="1676400" y="5791200"/>
            <a:ext cx="58674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Private Locks are flexible and risky.</a:t>
            </a:r>
          </a:p>
        </p:txBody>
      </p:sp>
    </p:spTree>
    <p:extLst>
      <p:ext uri="{BB962C8B-B14F-4D97-AF65-F5344CB8AC3E}">
        <p14:creationId xmlns:p14="http://schemas.microsoft.com/office/powerpoint/2010/main" val="713111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class</a:t>
            </a:r>
          </a:p>
        </p:txBody>
      </p:sp>
      <p:sp>
        <p:nvSpPr>
          <p:cNvPr id="3" name="Content Placeholder 2"/>
          <p:cNvSpPr>
            <a:spLocks noGrp="1"/>
          </p:cNvSpPr>
          <p:nvPr>
            <p:ph idx="1"/>
          </p:nvPr>
        </p:nvSpPr>
        <p:spPr/>
        <p:txBody>
          <a:bodyPr/>
          <a:lstStyle/>
          <a:p>
            <a:r>
              <a:rPr lang="en-US" dirty="0"/>
              <a:t>More fragile than adding code directly to a class, because the implementation of the synchronization policy is now distributed over multiple, separately maintained source files. </a:t>
            </a:r>
          </a:p>
        </p:txBody>
      </p:sp>
      <p:sp>
        <p:nvSpPr>
          <p:cNvPr id="4" name="TextBox 3"/>
          <p:cNvSpPr txBox="1"/>
          <p:nvPr/>
        </p:nvSpPr>
        <p:spPr>
          <a:xfrm>
            <a:off x="1143000" y="4419600"/>
            <a:ext cx="6934200" cy="83099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Example: ExtendedPair.java and ExtendedPairWrong.java</a:t>
            </a:r>
          </a:p>
        </p:txBody>
      </p:sp>
    </p:spTree>
    <p:extLst>
      <p:ext uri="{BB962C8B-B14F-4D97-AF65-F5344CB8AC3E}">
        <p14:creationId xmlns:p14="http://schemas.microsoft.com/office/powerpoint/2010/main" val="3513745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Plan of the Week</a:t>
            </a:r>
          </a:p>
        </p:txBody>
      </p:sp>
      <p:sp>
        <p:nvSpPr>
          <p:cNvPr id="2" name="Content Placeholder 1"/>
          <p:cNvSpPr>
            <a:spLocks noGrp="1"/>
          </p:cNvSpPr>
          <p:nvPr>
            <p:ph idx="1"/>
          </p:nvPr>
        </p:nvSpPr>
        <p:spPr/>
        <p:txBody>
          <a:bodyPr>
            <a:normAutofit/>
          </a:bodyPr>
          <a:lstStyle/>
          <a:p>
            <a:r>
              <a:rPr lang="en-US" dirty="0"/>
              <a:t>Designing a thread-safe class</a:t>
            </a:r>
          </a:p>
          <a:p>
            <a:r>
              <a:rPr lang="en-US" dirty="0"/>
              <a:t>Instance confinement</a:t>
            </a:r>
          </a:p>
          <a:p>
            <a:r>
              <a:rPr lang="en-US" dirty="0"/>
              <a:t>Delegating thread safety</a:t>
            </a:r>
          </a:p>
          <a:p>
            <a:r>
              <a:rPr lang="en-US" dirty="0"/>
              <a:t>Adding functionality to thread-safe classes</a:t>
            </a:r>
          </a:p>
          <a:p>
            <a:r>
              <a:rPr lang="en-US" dirty="0"/>
              <a:t>Documenting synchronization policies</a:t>
            </a:r>
          </a:p>
          <a:p>
            <a:pPr lvl="1"/>
            <a:endParaRPr lang="en-US" dirty="0"/>
          </a:p>
        </p:txBody>
      </p:sp>
    </p:spTree>
    <p:extLst>
      <p:ext uri="{BB962C8B-B14F-4D97-AF65-F5344CB8AC3E}">
        <p14:creationId xmlns:p14="http://schemas.microsoft.com/office/powerpoint/2010/main" val="3026420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Locking</a:t>
            </a:r>
          </a:p>
        </p:txBody>
      </p:sp>
      <p:sp>
        <p:nvSpPr>
          <p:cNvPr id="3" name="Content Placeholder 2"/>
          <p:cNvSpPr>
            <a:spLocks noGrp="1"/>
          </p:cNvSpPr>
          <p:nvPr>
            <p:ph idx="1"/>
          </p:nvPr>
        </p:nvSpPr>
        <p:spPr/>
        <p:txBody>
          <a:bodyPr>
            <a:normAutofit fontScale="92500"/>
          </a:bodyPr>
          <a:lstStyle/>
          <a:p>
            <a:r>
              <a:rPr lang="en-US" dirty="0"/>
              <a:t>Example: Add a method </a:t>
            </a:r>
            <a:r>
              <a:rPr lang="en-US" dirty="0" err="1"/>
              <a:t>addIfAbsent</a:t>
            </a:r>
            <a:r>
              <a:rPr lang="en-US" dirty="0"/>
              <a:t> to </a:t>
            </a:r>
            <a:r>
              <a:rPr lang="en-US" dirty="0" err="1"/>
              <a:t>Collections.synchronizedList</a:t>
            </a:r>
            <a:endParaRPr lang="en-US" dirty="0"/>
          </a:p>
          <a:p>
            <a:pPr lvl="1"/>
            <a:r>
              <a:rPr lang="en-US" dirty="0"/>
              <a:t>We don’t have the source code or enough access to the internal state so that we can extend the class.</a:t>
            </a:r>
          </a:p>
          <a:p>
            <a:endParaRPr lang="en-US" dirty="0"/>
          </a:p>
          <a:p>
            <a:endParaRPr lang="en-US" dirty="0"/>
          </a:p>
          <a:p>
            <a:r>
              <a:rPr lang="en-US" dirty="0"/>
              <a:t>Client-side locking entails guarding client code that uses some object X with the lock X uses to guard its own state.</a:t>
            </a:r>
          </a:p>
          <a:p>
            <a:pPr marL="0" indent="0">
              <a:buNone/>
            </a:pPr>
            <a:endParaRPr lang="en-US" dirty="0"/>
          </a:p>
        </p:txBody>
      </p:sp>
      <p:sp>
        <p:nvSpPr>
          <p:cNvPr id="4" name="TextBox 3"/>
          <p:cNvSpPr txBox="1"/>
          <p:nvPr/>
        </p:nvSpPr>
        <p:spPr>
          <a:xfrm>
            <a:off x="1295400" y="3429000"/>
            <a:ext cx="6579558" cy="1200329"/>
          </a:xfrm>
          <a:prstGeom prst="rect">
            <a:avLst/>
          </a:prstGeom>
          <a:noFill/>
        </p:spPr>
        <p:txBody>
          <a:bodyPr wrap="none" rtlCol="0">
            <a:spAutoFit/>
          </a:bodyPr>
          <a:lstStyle/>
          <a:p>
            <a:r>
              <a:rPr lang="en-US" i="1" dirty="0"/>
              <a:t>public class </a:t>
            </a:r>
            <a:r>
              <a:rPr lang="en-US" i="1" dirty="0" err="1"/>
              <a:t>ListHelper</a:t>
            </a:r>
            <a:r>
              <a:rPr lang="en-US" i="1" dirty="0"/>
              <a:t>&lt;E&gt; {</a:t>
            </a:r>
          </a:p>
          <a:p>
            <a:r>
              <a:rPr lang="en-US" i="1" dirty="0"/>
              <a:t>	public </a:t>
            </a:r>
            <a:r>
              <a:rPr lang="en-US" i="1" dirty="0" err="1"/>
              <a:t>java.util.List</a:t>
            </a:r>
            <a:r>
              <a:rPr lang="en-US" i="1" dirty="0"/>
              <a:t>&lt;E&gt; list = </a:t>
            </a:r>
          </a:p>
          <a:p>
            <a:r>
              <a:rPr lang="en-US" i="1" dirty="0"/>
              <a:t>		</a:t>
            </a:r>
            <a:r>
              <a:rPr lang="en-US" i="1" dirty="0" err="1"/>
              <a:t>Collections.synchronizedList</a:t>
            </a:r>
            <a:r>
              <a:rPr lang="en-US" i="1" dirty="0"/>
              <a:t>(new </a:t>
            </a:r>
            <a:r>
              <a:rPr lang="en-US" i="1" dirty="0" err="1"/>
              <a:t>ArrayList</a:t>
            </a:r>
            <a:r>
              <a:rPr lang="en-US" i="1" dirty="0"/>
              <a:t>&lt;E&gt;());</a:t>
            </a:r>
          </a:p>
          <a:p>
            <a:r>
              <a:rPr lang="en-US" i="1" dirty="0"/>
              <a:t>}</a:t>
            </a:r>
          </a:p>
        </p:txBody>
      </p:sp>
    </p:spTree>
    <p:extLst>
      <p:ext uri="{BB962C8B-B14F-4D97-AF65-F5344CB8AC3E}">
        <p14:creationId xmlns:p14="http://schemas.microsoft.com/office/powerpoint/2010/main" val="1951974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Is this thread safe?</a:t>
            </a:r>
          </a:p>
          <a:p>
            <a:endParaRPr lang="en-US" dirty="0"/>
          </a:p>
        </p:txBody>
      </p:sp>
      <p:sp>
        <p:nvSpPr>
          <p:cNvPr id="4" name="TextBox 3"/>
          <p:cNvSpPr txBox="1"/>
          <p:nvPr/>
        </p:nvSpPr>
        <p:spPr>
          <a:xfrm>
            <a:off x="990600" y="2362200"/>
            <a:ext cx="6598794" cy="3693319"/>
          </a:xfrm>
          <a:prstGeom prst="rect">
            <a:avLst/>
          </a:prstGeom>
          <a:noFill/>
        </p:spPr>
        <p:txBody>
          <a:bodyPr wrap="none" rtlCol="0">
            <a:spAutoFit/>
          </a:bodyPr>
          <a:lstStyle/>
          <a:p>
            <a:r>
              <a:rPr lang="en-US" i="1" dirty="0"/>
              <a:t>public class </a:t>
            </a:r>
            <a:r>
              <a:rPr lang="en-US" i="1" dirty="0" err="1"/>
              <a:t>ListHelper</a:t>
            </a:r>
            <a:r>
              <a:rPr lang="en-US" i="1" dirty="0"/>
              <a:t>&lt;E&gt; {</a:t>
            </a:r>
          </a:p>
          <a:p>
            <a:r>
              <a:rPr lang="en-US" i="1" dirty="0"/>
              <a:t>	public </a:t>
            </a:r>
            <a:r>
              <a:rPr lang="en-US" i="1" dirty="0" err="1"/>
              <a:t>java.util.List</a:t>
            </a:r>
            <a:r>
              <a:rPr lang="en-US" i="1" dirty="0"/>
              <a:t>&lt;E&gt; list = </a:t>
            </a:r>
          </a:p>
          <a:p>
            <a:r>
              <a:rPr lang="en-US" i="1" dirty="0"/>
              <a:t>		</a:t>
            </a:r>
            <a:r>
              <a:rPr lang="en-US" i="1" dirty="0" err="1"/>
              <a:t>Collections.synchronizedList</a:t>
            </a:r>
            <a:r>
              <a:rPr lang="en-US" i="1" dirty="0"/>
              <a:t>(new </a:t>
            </a:r>
            <a:r>
              <a:rPr lang="en-US" i="1" dirty="0" err="1"/>
              <a:t>ArrayList</a:t>
            </a:r>
            <a:r>
              <a:rPr lang="en-US" i="1" dirty="0"/>
              <a:t>&lt;E&gt;());</a:t>
            </a:r>
          </a:p>
          <a:p>
            <a:endParaRPr lang="en-US" i="1" dirty="0"/>
          </a:p>
          <a:p>
            <a:r>
              <a:rPr lang="en-US" i="1" dirty="0"/>
              <a:t>	public synchronized </a:t>
            </a:r>
            <a:r>
              <a:rPr lang="en-US" i="1" dirty="0" err="1"/>
              <a:t>boolean</a:t>
            </a:r>
            <a:r>
              <a:rPr lang="en-US" i="1" dirty="0"/>
              <a:t> </a:t>
            </a:r>
            <a:r>
              <a:rPr lang="en-US" i="1" dirty="0" err="1"/>
              <a:t>putIfAbsent</a:t>
            </a:r>
            <a:r>
              <a:rPr lang="en-US" i="1" dirty="0"/>
              <a:t>(E x) {</a:t>
            </a:r>
          </a:p>
          <a:p>
            <a:r>
              <a:rPr lang="en-US" i="1" dirty="0"/>
              <a:t>		</a:t>
            </a:r>
            <a:r>
              <a:rPr lang="en-US" i="1" dirty="0" err="1"/>
              <a:t>boolean</a:t>
            </a:r>
            <a:r>
              <a:rPr lang="en-US" i="1" dirty="0"/>
              <a:t> absent = !</a:t>
            </a:r>
            <a:r>
              <a:rPr lang="en-US" i="1" dirty="0" err="1"/>
              <a:t>list.contains</a:t>
            </a:r>
            <a:r>
              <a:rPr lang="en-US" i="1" dirty="0"/>
              <a:t>(x);</a:t>
            </a:r>
          </a:p>
          <a:p>
            <a:r>
              <a:rPr lang="en-US" i="1" dirty="0"/>
              <a:t>		if (absent) {</a:t>
            </a:r>
          </a:p>
          <a:p>
            <a:r>
              <a:rPr lang="en-US" i="1" dirty="0"/>
              <a:t>			</a:t>
            </a:r>
            <a:r>
              <a:rPr lang="en-US" i="1" dirty="0" err="1"/>
              <a:t>list.add</a:t>
            </a:r>
            <a:r>
              <a:rPr lang="en-US" i="1" dirty="0"/>
              <a:t>(x);</a:t>
            </a:r>
          </a:p>
          <a:p>
            <a:r>
              <a:rPr lang="en-US" i="1" dirty="0"/>
              <a:t>		}</a:t>
            </a:r>
          </a:p>
          <a:p>
            <a:endParaRPr lang="en-US" i="1" dirty="0"/>
          </a:p>
          <a:p>
            <a:r>
              <a:rPr lang="en-US" i="1" dirty="0"/>
              <a:t>		return absent;</a:t>
            </a:r>
          </a:p>
          <a:p>
            <a:r>
              <a:rPr lang="en-US" i="1" dirty="0"/>
              <a:t>	}</a:t>
            </a:r>
          </a:p>
          <a:p>
            <a:r>
              <a:rPr lang="en-US" i="1" dirty="0"/>
              <a:t>}</a:t>
            </a:r>
          </a:p>
        </p:txBody>
      </p:sp>
      <p:sp>
        <p:nvSpPr>
          <p:cNvPr id="5" name="TextBox 4"/>
          <p:cNvSpPr txBox="1"/>
          <p:nvPr/>
        </p:nvSpPr>
        <p:spPr>
          <a:xfrm>
            <a:off x="1371600" y="5943600"/>
            <a:ext cx="69342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Example: ListHelper.java</a:t>
            </a:r>
          </a:p>
        </p:txBody>
      </p:sp>
    </p:spTree>
    <p:extLst>
      <p:ext uri="{BB962C8B-B14F-4D97-AF65-F5344CB8AC3E}">
        <p14:creationId xmlns:p14="http://schemas.microsoft.com/office/powerpoint/2010/main" val="532210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5 (10 min)</a:t>
            </a:r>
          </a:p>
        </p:txBody>
      </p:sp>
      <p:sp>
        <p:nvSpPr>
          <p:cNvPr id="3" name="Content Placeholder 2"/>
          <p:cNvSpPr>
            <a:spLocks noGrp="1"/>
          </p:cNvSpPr>
          <p:nvPr>
            <p:ph idx="1"/>
          </p:nvPr>
        </p:nvSpPr>
        <p:spPr/>
        <p:txBody>
          <a:bodyPr>
            <a:normAutofit/>
          </a:bodyPr>
          <a:lstStyle/>
          <a:p>
            <a:r>
              <a:rPr lang="en-US" dirty="0"/>
              <a:t>Assume that multiple threads may call the static methods defined in FirstExample.java, fix </a:t>
            </a:r>
            <a:r>
              <a:rPr lang="en-US" dirty="0" err="1"/>
              <a:t>FirstExample</a:t>
            </a:r>
            <a:r>
              <a:rPr lang="en-US" dirty="0"/>
              <a:t> for potential problems.</a:t>
            </a:r>
          </a:p>
          <a:p>
            <a:pPr marL="0" indent="0">
              <a:buNone/>
            </a:pPr>
            <a:endParaRPr lang="en-US" dirty="0"/>
          </a:p>
          <a:p>
            <a:pPr marL="0" indent="0">
              <a:buNone/>
            </a:pPr>
            <a:r>
              <a:rPr lang="en-US" dirty="0"/>
              <a:t>Hint: In </a:t>
            </a:r>
            <a:r>
              <a:rPr lang="en-US" dirty="0">
                <a:hlinkClick r:id="rId2"/>
              </a:rPr>
              <a:t>Javadoc</a:t>
            </a:r>
            <a:r>
              <a:rPr lang="en-US" dirty="0"/>
              <a:t>, it is documented that the synchronized collections commits </a:t>
            </a:r>
            <a:r>
              <a:rPr lang="en-US"/>
              <a:t>to certain synchronization policy</a:t>
            </a:r>
            <a:endParaRPr lang="en-US" dirty="0"/>
          </a:p>
        </p:txBody>
      </p:sp>
    </p:spTree>
    <p:extLst>
      <p:ext uri="{BB962C8B-B14F-4D97-AF65-F5344CB8AC3E}">
        <p14:creationId xmlns:p14="http://schemas.microsoft.com/office/powerpoint/2010/main" val="4051303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Hint</a:t>
            </a:r>
          </a:p>
        </p:txBody>
      </p:sp>
      <p:sp>
        <p:nvSpPr>
          <p:cNvPr id="5" name="TextBox 4"/>
          <p:cNvSpPr txBox="1"/>
          <p:nvPr/>
        </p:nvSpPr>
        <p:spPr>
          <a:xfrm>
            <a:off x="2502963" y="1371600"/>
            <a:ext cx="3974037" cy="2585323"/>
          </a:xfrm>
          <a:prstGeom prst="rect">
            <a:avLst/>
          </a:prstGeom>
          <a:noFill/>
        </p:spPr>
        <p:txBody>
          <a:bodyPr wrap="none" rtlCol="0">
            <a:spAutoFit/>
          </a:bodyPr>
          <a:lstStyle/>
          <a:p>
            <a:r>
              <a:rPr lang="en-US" i="1" dirty="0"/>
              <a:t>public static Object </a:t>
            </a:r>
            <a:r>
              <a:rPr lang="en-US" i="1" dirty="0" err="1"/>
              <a:t>getLast</a:t>
            </a:r>
            <a:r>
              <a:rPr lang="en-US" i="1" dirty="0"/>
              <a:t>(Vector list) {</a:t>
            </a:r>
          </a:p>
          <a:p>
            <a:r>
              <a:rPr lang="en-US" i="1" dirty="0"/>
              <a:t>       </a:t>
            </a:r>
            <a:r>
              <a:rPr lang="en-US" i="1" dirty="0" err="1"/>
              <a:t>int</a:t>
            </a:r>
            <a:r>
              <a:rPr lang="en-US" i="1" dirty="0"/>
              <a:t> </a:t>
            </a:r>
            <a:r>
              <a:rPr lang="en-US" i="1" dirty="0" err="1"/>
              <a:t>lastIndex</a:t>
            </a:r>
            <a:r>
              <a:rPr lang="en-US" i="1" dirty="0"/>
              <a:t> = </a:t>
            </a:r>
            <a:r>
              <a:rPr lang="en-US" i="1" dirty="0" err="1"/>
              <a:t>list.size</a:t>
            </a:r>
            <a:r>
              <a:rPr lang="en-US" i="1" dirty="0"/>
              <a:t>() - 1;</a:t>
            </a:r>
          </a:p>
          <a:p>
            <a:r>
              <a:rPr lang="en-US" i="1" dirty="0"/>
              <a:t>       return </a:t>
            </a:r>
            <a:r>
              <a:rPr lang="en-US" i="1" dirty="0" err="1"/>
              <a:t>list.get</a:t>
            </a:r>
            <a:r>
              <a:rPr lang="en-US" i="1" dirty="0"/>
              <a:t>(</a:t>
            </a:r>
            <a:r>
              <a:rPr lang="en-US" i="1" dirty="0" err="1"/>
              <a:t>lastIndex</a:t>
            </a:r>
            <a:r>
              <a:rPr lang="en-US" i="1" dirty="0"/>
              <a:t>);</a:t>
            </a:r>
          </a:p>
          <a:p>
            <a:r>
              <a:rPr lang="en-US" i="1" dirty="0"/>
              <a:t>}</a:t>
            </a:r>
          </a:p>
          <a:p>
            <a:endParaRPr lang="en-US" i="1" dirty="0"/>
          </a:p>
          <a:p>
            <a:r>
              <a:rPr lang="en-US" i="1" dirty="0"/>
              <a:t>public static void </a:t>
            </a:r>
            <a:r>
              <a:rPr lang="en-US" i="1" dirty="0" err="1"/>
              <a:t>deleteLast</a:t>
            </a:r>
            <a:r>
              <a:rPr lang="en-US" i="1" dirty="0"/>
              <a:t>(Vector list) {</a:t>
            </a:r>
          </a:p>
          <a:p>
            <a:r>
              <a:rPr lang="en-US" i="1" dirty="0"/>
              <a:t>      </a:t>
            </a:r>
            <a:r>
              <a:rPr lang="en-US" i="1" dirty="0" err="1"/>
              <a:t>int</a:t>
            </a:r>
            <a:r>
              <a:rPr lang="en-US" i="1" dirty="0"/>
              <a:t> </a:t>
            </a:r>
            <a:r>
              <a:rPr lang="en-US" i="1" dirty="0" err="1"/>
              <a:t>lastIndex</a:t>
            </a:r>
            <a:r>
              <a:rPr lang="en-US" i="1" dirty="0"/>
              <a:t> = </a:t>
            </a:r>
            <a:r>
              <a:rPr lang="en-US" i="1" dirty="0" err="1"/>
              <a:t>list.size</a:t>
            </a:r>
            <a:r>
              <a:rPr lang="en-US" i="1" dirty="0"/>
              <a:t>() - 1;</a:t>
            </a:r>
          </a:p>
          <a:p>
            <a:r>
              <a:rPr lang="en-US" i="1" dirty="0"/>
              <a:t>      </a:t>
            </a:r>
            <a:r>
              <a:rPr lang="en-US" i="1" dirty="0" err="1"/>
              <a:t>list.remove</a:t>
            </a:r>
            <a:r>
              <a:rPr lang="en-US" i="1" dirty="0"/>
              <a:t>(</a:t>
            </a:r>
            <a:r>
              <a:rPr lang="en-US" i="1" dirty="0" err="1"/>
              <a:t>lastIndex</a:t>
            </a:r>
            <a:r>
              <a:rPr lang="en-US" i="1" dirty="0"/>
              <a:t>);</a:t>
            </a:r>
          </a:p>
          <a:p>
            <a:r>
              <a:rPr lang="en-US" i="1" dirty="0"/>
              <a:t>}</a:t>
            </a:r>
          </a:p>
        </p:txBody>
      </p:sp>
      <p:sp>
        <p:nvSpPr>
          <p:cNvPr id="6" name="TextBox 5"/>
          <p:cNvSpPr txBox="1"/>
          <p:nvPr/>
        </p:nvSpPr>
        <p:spPr>
          <a:xfrm>
            <a:off x="2793521" y="4664333"/>
            <a:ext cx="9906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size:10 </a:t>
            </a:r>
          </a:p>
        </p:txBody>
      </p:sp>
      <p:sp>
        <p:nvSpPr>
          <p:cNvPr id="7" name="TextBox 6"/>
          <p:cNvSpPr txBox="1"/>
          <p:nvPr/>
        </p:nvSpPr>
        <p:spPr>
          <a:xfrm>
            <a:off x="1421921" y="4664333"/>
            <a:ext cx="1029641" cy="369332"/>
          </a:xfrm>
          <a:prstGeom prst="rect">
            <a:avLst/>
          </a:prstGeom>
          <a:noFill/>
        </p:spPr>
        <p:txBody>
          <a:bodyPr wrap="none" rtlCol="0">
            <a:spAutoFit/>
          </a:bodyPr>
          <a:lstStyle/>
          <a:p>
            <a:r>
              <a:rPr lang="en-US" dirty="0"/>
              <a:t>Thread A</a:t>
            </a:r>
          </a:p>
        </p:txBody>
      </p:sp>
      <p:sp>
        <p:nvSpPr>
          <p:cNvPr id="8" name="TextBox 7"/>
          <p:cNvSpPr txBox="1"/>
          <p:nvPr/>
        </p:nvSpPr>
        <p:spPr>
          <a:xfrm>
            <a:off x="1421920" y="5394067"/>
            <a:ext cx="1021626" cy="369332"/>
          </a:xfrm>
          <a:prstGeom prst="rect">
            <a:avLst/>
          </a:prstGeom>
          <a:noFill/>
        </p:spPr>
        <p:txBody>
          <a:bodyPr wrap="none" rtlCol="0">
            <a:spAutoFit/>
          </a:bodyPr>
          <a:lstStyle/>
          <a:p>
            <a:r>
              <a:rPr lang="en-US" dirty="0"/>
              <a:t>Thread B</a:t>
            </a:r>
          </a:p>
        </p:txBody>
      </p:sp>
      <p:sp>
        <p:nvSpPr>
          <p:cNvPr id="9" name="TextBox 8"/>
          <p:cNvSpPr txBox="1"/>
          <p:nvPr/>
        </p:nvSpPr>
        <p:spPr>
          <a:xfrm>
            <a:off x="2793521" y="5394067"/>
            <a:ext cx="9906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size:10 </a:t>
            </a:r>
          </a:p>
        </p:txBody>
      </p:sp>
      <p:cxnSp>
        <p:nvCxnSpPr>
          <p:cNvPr id="11" name="Straight Arrow Connector 10"/>
          <p:cNvCxnSpPr>
            <a:endCxn id="6" idx="1"/>
          </p:cNvCxnSpPr>
          <p:nvPr/>
        </p:nvCxnSpPr>
        <p:spPr>
          <a:xfrm>
            <a:off x="2451562" y="4848999"/>
            <a:ext cx="3419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9" idx="1"/>
          </p:cNvCxnSpPr>
          <p:nvPr/>
        </p:nvCxnSpPr>
        <p:spPr>
          <a:xfrm>
            <a:off x="2451562" y="5578733"/>
            <a:ext cx="3419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393721" y="5394067"/>
            <a:ext cx="1219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remove(9) </a:t>
            </a:r>
          </a:p>
        </p:txBody>
      </p:sp>
      <p:cxnSp>
        <p:nvCxnSpPr>
          <p:cNvPr id="16" name="Straight Arrow Connector 15"/>
          <p:cNvCxnSpPr>
            <a:stCxn id="9" idx="3"/>
            <a:endCxn id="14" idx="1"/>
          </p:cNvCxnSpPr>
          <p:nvPr/>
        </p:nvCxnSpPr>
        <p:spPr>
          <a:xfrm>
            <a:off x="3784121" y="5578733"/>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12921" y="4664333"/>
            <a:ext cx="838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get(9) </a:t>
            </a:r>
          </a:p>
        </p:txBody>
      </p:sp>
      <p:cxnSp>
        <p:nvCxnSpPr>
          <p:cNvPr id="19" name="Straight Arrow Connector 18"/>
          <p:cNvCxnSpPr>
            <a:stCxn id="6" idx="3"/>
            <a:endCxn id="17" idx="1"/>
          </p:cNvCxnSpPr>
          <p:nvPr/>
        </p:nvCxnSpPr>
        <p:spPr>
          <a:xfrm>
            <a:off x="3784121" y="4848999"/>
            <a:ext cx="1828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3"/>
          </p:cNvCxnSpPr>
          <p:nvPr/>
        </p:nvCxnSpPr>
        <p:spPr>
          <a:xfrm>
            <a:off x="6451121" y="484899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Explosion 1 21"/>
          <p:cNvSpPr/>
          <p:nvPr/>
        </p:nvSpPr>
        <p:spPr>
          <a:xfrm>
            <a:off x="7010400" y="4572000"/>
            <a:ext cx="762000" cy="55399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3009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Locking</a:t>
            </a:r>
          </a:p>
        </p:txBody>
      </p:sp>
      <p:sp>
        <p:nvSpPr>
          <p:cNvPr id="3" name="Content Placeholder 2"/>
          <p:cNvSpPr>
            <a:spLocks noGrp="1"/>
          </p:cNvSpPr>
          <p:nvPr>
            <p:ph idx="1"/>
          </p:nvPr>
        </p:nvSpPr>
        <p:spPr/>
        <p:txBody>
          <a:bodyPr/>
          <a:lstStyle/>
          <a:p>
            <a:r>
              <a:rPr lang="en-US" dirty="0"/>
              <a:t>Even more fragile than extending the class because it distributes the locking code for a class into classes that are totally unrelated to the class. </a:t>
            </a:r>
          </a:p>
          <a:p>
            <a:pPr lvl="1"/>
            <a:r>
              <a:rPr lang="en-US" dirty="0"/>
              <a:t>Modifying the class: keeps the locking code in the same class</a:t>
            </a:r>
          </a:p>
          <a:p>
            <a:pPr lvl="1"/>
            <a:r>
              <a:rPr lang="en-US" dirty="0"/>
              <a:t>Extending the class: distributes the locking code in the class hierarchy</a:t>
            </a:r>
          </a:p>
        </p:txBody>
      </p:sp>
    </p:spTree>
    <p:extLst>
      <p:ext uri="{BB962C8B-B14F-4D97-AF65-F5344CB8AC3E}">
        <p14:creationId xmlns:p14="http://schemas.microsoft.com/office/powerpoint/2010/main" val="1203732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endParaRPr lang="en-US" dirty="0"/>
          </a:p>
          <a:p>
            <a:endParaRPr lang="en-US" dirty="0"/>
          </a:p>
          <a:p>
            <a:r>
              <a:rPr lang="en-US" dirty="0"/>
              <a:t>It is less fragile if list is accessed only through </a:t>
            </a:r>
            <a:r>
              <a:rPr lang="en-US" dirty="0" err="1"/>
              <a:t>improvedList</a:t>
            </a:r>
            <a:r>
              <a:rPr lang="en-US" dirty="0"/>
              <a:t>.</a:t>
            </a:r>
          </a:p>
          <a:p>
            <a:r>
              <a:rPr lang="en-US" dirty="0"/>
              <a:t>It doesn’t care whether list is thread-safe or not.</a:t>
            </a:r>
          </a:p>
          <a:p>
            <a:r>
              <a:rPr lang="en-US" dirty="0"/>
              <a:t>It adds performance penalty due to the extra layer of synchronization. </a:t>
            </a:r>
          </a:p>
        </p:txBody>
      </p:sp>
      <p:sp>
        <p:nvSpPr>
          <p:cNvPr id="6" name="TextBox 5"/>
          <p:cNvSpPr txBox="1"/>
          <p:nvPr/>
        </p:nvSpPr>
        <p:spPr>
          <a:xfrm>
            <a:off x="1119996" y="2020661"/>
            <a:ext cx="69342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Example: ImprovedList.java</a:t>
            </a:r>
          </a:p>
        </p:txBody>
      </p:sp>
    </p:spTree>
    <p:extLst>
      <p:ext uri="{BB962C8B-B14F-4D97-AF65-F5344CB8AC3E}">
        <p14:creationId xmlns:p14="http://schemas.microsoft.com/office/powerpoint/2010/main" val="2450218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6 (15 min)</a:t>
            </a:r>
          </a:p>
        </p:txBody>
      </p:sp>
      <p:sp>
        <p:nvSpPr>
          <p:cNvPr id="3" name="Content Placeholder 2"/>
          <p:cNvSpPr>
            <a:spLocks noGrp="1"/>
          </p:cNvSpPr>
          <p:nvPr>
            <p:ph idx="1"/>
          </p:nvPr>
        </p:nvSpPr>
        <p:spPr/>
        <p:txBody>
          <a:bodyPr/>
          <a:lstStyle/>
          <a:p>
            <a:r>
              <a:rPr lang="en-US" dirty="0"/>
              <a:t>Write a thread-safe class named </a:t>
            </a:r>
            <a:r>
              <a:rPr lang="en-US" dirty="0" err="1"/>
              <a:t>SafeStack</a:t>
            </a:r>
            <a:r>
              <a:rPr lang="en-US" dirty="0"/>
              <a:t> which extends </a:t>
            </a:r>
            <a:r>
              <a:rPr lang="en-US" dirty="0" err="1"/>
              <a:t>java.util.Stack</a:t>
            </a:r>
            <a:r>
              <a:rPr lang="en-US" dirty="0"/>
              <a:t>&lt;E&gt; with two operations </a:t>
            </a:r>
            <a:r>
              <a:rPr lang="en-US" dirty="0" err="1"/>
              <a:t>pushIfNotFull</a:t>
            </a:r>
            <a:r>
              <a:rPr lang="en-US" dirty="0"/>
              <a:t>(E e) and </a:t>
            </a:r>
            <a:r>
              <a:rPr lang="en-US" dirty="0" err="1"/>
              <a:t>popIfNotEmpty</a:t>
            </a:r>
            <a:r>
              <a:rPr lang="en-US" dirty="0"/>
              <a:t>(). Do it in different ways and design an experiment to compare the performance of the two.</a:t>
            </a:r>
          </a:p>
        </p:txBody>
      </p:sp>
      <p:sp>
        <p:nvSpPr>
          <p:cNvPr id="5" name="TextBox 4"/>
          <p:cNvSpPr txBox="1"/>
          <p:nvPr/>
        </p:nvSpPr>
        <p:spPr>
          <a:xfrm>
            <a:off x="1066800" y="5334000"/>
            <a:ext cx="69342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Click here for a sample program: SafeStack.java</a:t>
            </a:r>
          </a:p>
        </p:txBody>
      </p:sp>
    </p:spTree>
    <p:extLst>
      <p:ext uri="{BB962C8B-B14F-4D97-AF65-F5344CB8AC3E}">
        <p14:creationId xmlns:p14="http://schemas.microsoft.com/office/powerpoint/2010/main" val="1805329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Documenting synchronization policies </a:t>
            </a:r>
          </a:p>
        </p:txBody>
      </p:sp>
      <p:sp>
        <p:nvSpPr>
          <p:cNvPr id="5" name="Text Placeholder 4"/>
          <p:cNvSpPr>
            <a:spLocks noGrp="1"/>
          </p:cNvSpPr>
          <p:nvPr>
            <p:ph type="body" idx="1"/>
          </p:nvPr>
        </p:nvSpPr>
        <p:spPr/>
        <p:txBody>
          <a:bodyPr/>
          <a:lstStyle/>
          <a:p>
            <a:r>
              <a:rPr lang="en-US" dirty="0"/>
              <a:t>Patterns for Composing Thread-safe objects</a:t>
            </a:r>
          </a:p>
        </p:txBody>
      </p:sp>
    </p:spTree>
    <p:extLst>
      <p:ext uri="{BB962C8B-B14F-4D97-AF65-F5344CB8AC3E}">
        <p14:creationId xmlns:p14="http://schemas.microsoft.com/office/powerpoint/2010/main" val="3874477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Documenting</a:t>
            </a:r>
          </a:p>
        </p:txBody>
      </p:sp>
      <p:sp>
        <p:nvSpPr>
          <p:cNvPr id="3" name="Content Placeholder 2"/>
          <p:cNvSpPr>
            <a:spLocks noGrp="1"/>
          </p:cNvSpPr>
          <p:nvPr>
            <p:ph idx="1"/>
          </p:nvPr>
        </p:nvSpPr>
        <p:spPr/>
        <p:txBody>
          <a:bodyPr/>
          <a:lstStyle/>
          <a:p>
            <a:r>
              <a:rPr lang="en-US" dirty="0"/>
              <a:t>Documentation is one of the most powerful tools for managing thread safety.</a:t>
            </a:r>
          </a:p>
          <a:p>
            <a:pPr lvl="1"/>
            <a:r>
              <a:rPr lang="en-US" dirty="0"/>
              <a:t>Document a class’s thread safety guarantees for its clients; document its synchronization policy for its maintainers.</a:t>
            </a:r>
          </a:p>
        </p:txBody>
      </p:sp>
      <p:sp>
        <p:nvSpPr>
          <p:cNvPr id="4" name="TextBox 3"/>
          <p:cNvSpPr txBox="1"/>
          <p:nvPr/>
        </p:nvSpPr>
        <p:spPr>
          <a:xfrm>
            <a:off x="1066800" y="5334000"/>
            <a:ext cx="69342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Is thread-safety documented in JDK?</a:t>
            </a:r>
          </a:p>
        </p:txBody>
      </p:sp>
    </p:spTree>
    <p:extLst>
      <p:ext uri="{BB962C8B-B14F-4D97-AF65-F5344CB8AC3E}">
        <p14:creationId xmlns:p14="http://schemas.microsoft.com/office/powerpoint/2010/main" val="14296392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Case</a:t>
            </a:r>
          </a:p>
        </p:txBody>
      </p:sp>
      <p:sp>
        <p:nvSpPr>
          <p:cNvPr id="3" name="Content Placeholder 2"/>
          <p:cNvSpPr>
            <a:spLocks noGrp="1"/>
          </p:cNvSpPr>
          <p:nvPr>
            <p:ph sz="half" idx="1"/>
          </p:nvPr>
        </p:nvSpPr>
        <p:spPr/>
        <p:txBody>
          <a:bodyPr/>
          <a:lstStyle/>
          <a:p>
            <a:r>
              <a:rPr lang="en-US" dirty="0"/>
              <a:t>Tomcat Bug: 53498</a:t>
            </a:r>
          </a:p>
          <a:p>
            <a:pPr lvl="1"/>
            <a:r>
              <a:rPr lang="en-US" dirty="0">
                <a:hlinkClick r:id="rId2"/>
              </a:rPr>
              <a:t>https://bz.apache.org/bugzilla/show_bug.cgi?id=53498</a:t>
            </a:r>
            <a:endParaRPr lang="en-US" dirty="0"/>
          </a:p>
          <a:p>
            <a:endParaRPr lang="en-US" dirty="0"/>
          </a:p>
          <a:p>
            <a:endParaRPr lang="en-US" dirty="0"/>
          </a:p>
          <a:p>
            <a:pPr marL="0" indent="0">
              <a:buNone/>
            </a:pPr>
            <a:endParaRPr lang="en-US" dirty="0"/>
          </a:p>
        </p:txBody>
      </p:sp>
      <p:sp>
        <p:nvSpPr>
          <p:cNvPr id="4" name="Content Placeholder 3"/>
          <p:cNvSpPr>
            <a:spLocks noGrp="1"/>
          </p:cNvSpPr>
          <p:nvPr>
            <p:ph sz="half" idx="2"/>
          </p:nvPr>
        </p:nvSpPr>
        <p:spPr/>
        <p:txBody>
          <a:bodyPr/>
          <a:lstStyle/>
          <a:p>
            <a:r>
              <a:rPr lang="en-US" dirty="0"/>
              <a:t>The fix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209800"/>
            <a:ext cx="4249837" cy="2273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657600" y="5178725"/>
            <a:ext cx="1494320" cy="369332"/>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dirty="0"/>
              <a:t>Any problem?</a:t>
            </a:r>
          </a:p>
        </p:txBody>
      </p:sp>
    </p:spTree>
    <p:extLst>
      <p:ext uri="{BB962C8B-B14F-4D97-AF65-F5344CB8AC3E}">
        <p14:creationId xmlns:p14="http://schemas.microsoft.com/office/powerpoint/2010/main" val="78837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 Thread-Safe Class</a:t>
            </a:r>
          </a:p>
        </p:txBody>
      </p:sp>
      <p:sp>
        <p:nvSpPr>
          <p:cNvPr id="3" name="Content Placeholder 2"/>
          <p:cNvSpPr>
            <a:spLocks noGrp="1"/>
          </p:cNvSpPr>
          <p:nvPr>
            <p:ph idx="1"/>
          </p:nvPr>
        </p:nvSpPr>
        <p:spPr/>
        <p:txBody>
          <a:bodyPr>
            <a:normAutofit lnSpcReduction="10000"/>
          </a:bodyPr>
          <a:lstStyle/>
          <a:p>
            <a:pPr marL="0" indent="0">
              <a:buNone/>
            </a:pPr>
            <a:r>
              <a:rPr lang="en-US" dirty="0"/>
              <a:t>The design process for a thread-safe class should include these three basic elements:</a:t>
            </a:r>
          </a:p>
          <a:p>
            <a:r>
              <a:rPr lang="en-US" dirty="0"/>
              <a:t>Identify the variables that form the object’s state;</a:t>
            </a:r>
          </a:p>
          <a:p>
            <a:r>
              <a:rPr lang="en-US" dirty="0"/>
              <a:t>Identify the requirements (e.g., invariants, post-conditions) that constrain the state variables;</a:t>
            </a:r>
          </a:p>
          <a:p>
            <a:r>
              <a:rPr lang="en-US" dirty="0"/>
              <a:t>Establish a policy for managing concurrent access to the objects state.</a:t>
            </a:r>
          </a:p>
        </p:txBody>
      </p:sp>
    </p:spTree>
    <p:extLst>
      <p:ext uri="{BB962C8B-B14F-4D97-AF65-F5344CB8AC3E}">
        <p14:creationId xmlns:p14="http://schemas.microsoft.com/office/powerpoint/2010/main" val="294343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Case</a:t>
            </a:r>
          </a:p>
        </p:txBody>
      </p:sp>
      <p:pic>
        <p:nvPicPr>
          <p:cNvPr id="5" name="Picture 4"/>
          <p:cNvPicPr>
            <a:picLocks noChangeAspect="1"/>
          </p:cNvPicPr>
          <p:nvPr/>
        </p:nvPicPr>
        <p:blipFill>
          <a:blip r:embed="rId2"/>
          <a:stretch>
            <a:fillRect/>
          </a:stretch>
        </p:blipFill>
        <p:spPr>
          <a:xfrm>
            <a:off x="457200" y="1828800"/>
            <a:ext cx="8434387" cy="4358289"/>
          </a:xfrm>
          <a:prstGeom prst="rect">
            <a:avLst/>
          </a:prstGeom>
        </p:spPr>
      </p:pic>
    </p:spTree>
    <p:extLst>
      <p:ext uri="{BB962C8B-B14F-4D97-AF65-F5344CB8AC3E}">
        <p14:creationId xmlns:p14="http://schemas.microsoft.com/office/powerpoint/2010/main" val="182312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Identifying States</a:t>
            </a:r>
          </a:p>
        </p:txBody>
      </p:sp>
      <p:sp>
        <p:nvSpPr>
          <p:cNvPr id="3" name="Content Placeholder 2"/>
          <p:cNvSpPr>
            <a:spLocks noGrp="1"/>
          </p:cNvSpPr>
          <p:nvPr>
            <p:ph idx="1"/>
          </p:nvPr>
        </p:nvSpPr>
        <p:spPr/>
        <p:txBody>
          <a:bodyPr>
            <a:normAutofit/>
          </a:bodyPr>
          <a:lstStyle/>
          <a:p>
            <a:r>
              <a:rPr lang="en-US" dirty="0"/>
              <a:t>An object’s state includes all of its mutable variables	</a:t>
            </a:r>
          </a:p>
          <a:p>
            <a:pPr lvl="1"/>
            <a:r>
              <a:rPr lang="en-US" dirty="0"/>
              <a:t>If they are all of primitive type, the fields comprise the entire state.</a:t>
            </a:r>
          </a:p>
          <a:p>
            <a:pPr lvl="1"/>
            <a:r>
              <a:rPr lang="en-US" dirty="0"/>
              <a:t>If the object has fields that are references to other objects, its state will encompass fields from those as well.</a:t>
            </a:r>
          </a:p>
        </p:txBody>
      </p:sp>
      <p:sp>
        <p:nvSpPr>
          <p:cNvPr id="4" name="TextBox 3"/>
          <p:cNvSpPr txBox="1"/>
          <p:nvPr/>
        </p:nvSpPr>
        <p:spPr>
          <a:xfrm>
            <a:off x="1066800" y="5181600"/>
            <a:ext cx="69342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Example: MyStack.java</a:t>
            </a:r>
          </a:p>
        </p:txBody>
      </p:sp>
    </p:spTree>
    <p:extLst>
      <p:ext uri="{BB962C8B-B14F-4D97-AF65-F5344CB8AC3E}">
        <p14:creationId xmlns:p14="http://schemas.microsoft.com/office/powerpoint/2010/main" val="3020203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Content Placeholder 2"/>
          <p:cNvSpPr>
            <a:spLocks noGrp="1"/>
          </p:cNvSpPr>
          <p:nvPr>
            <p:ph idx="1"/>
          </p:nvPr>
        </p:nvSpPr>
        <p:spPr/>
        <p:txBody>
          <a:bodyPr/>
          <a:lstStyle/>
          <a:p>
            <a:r>
              <a:rPr lang="en-US" dirty="0"/>
              <a:t>The smaller this state space, the easier it is to reason about. </a:t>
            </a:r>
          </a:p>
          <a:p>
            <a:pPr lvl="1"/>
            <a:r>
              <a:rPr lang="en-US" dirty="0"/>
              <a:t>Use “final” as long as you can.</a:t>
            </a:r>
          </a:p>
        </p:txBody>
      </p:sp>
      <p:sp>
        <p:nvSpPr>
          <p:cNvPr id="4" name="TextBox 3"/>
          <p:cNvSpPr txBox="1"/>
          <p:nvPr/>
        </p:nvSpPr>
        <p:spPr>
          <a:xfrm>
            <a:off x="1447801" y="3526572"/>
            <a:ext cx="6496928" cy="2246769"/>
          </a:xfrm>
          <a:prstGeom prst="rect">
            <a:avLst/>
          </a:prstGeom>
          <a:noFill/>
        </p:spPr>
        <p:txBody>
          <a:bodyPr wrap="square" rtlCol="0">
            <a:spAutoFit/>
          </a:bodyPr>
          <a:lstStyle/>
          <a:p>
            <a:r>
              <a:rPr lang="en-US" sz="2000" i="1" dirty="0"/>
              <a:t>        public class </a:t>
            </a:r>
            <a:r>
              <a:rPr lang="en-US" sz="2000" i="1" dirty="0" err="1"/>
              <a:t>MyStack</a:t>
            </a:r>
            <a:r>
              <a:rPr lang="en-US" sz="2000" i="1" dirty="0"/>
              <a:t> {</a:t>
            </a:r>
          </a:p>
          <a:p>
            <a:r>
              <a:rPr lang="en-US" sz="2000" i="1" dirty="0"/>
              <a:t>	private </a:t>
            </a:r>
            <a:r>
              <a:rPr lang="en-US" sz="2000" i="1" dirty="0">
                <a:solidFill>
                  <a:srgbClr val="FF0000"/>
                </a:solidFill>
              </a:rPr>
              <a:t>final</a:t>
            </a:r>
            <a:r>
              <a:rPr lang="en-US" sz="2000" i="1" dirty="0"/>
              <a:t> </a:t>
            </a:r>
            <a:r>
              <a:rPr lang="en-US" sz="2000" i="1" dirty="0" err="1"/>
              <a:t>int</a:t>
            </a:r>
            <a:r>
              <a:rPr lang="en-US" sz="2000" i="1" dirty="0"/>
              <a:t> </a:t>
            </a:r>
            <a:r>
              <a:rPr lang="en-US" sz="2000" i="1" dirty="0" err="1"/>
              <a:t>maxSize</a:t>
            </a:r>
            <a:r>
              <a:rPr lang="en-US" sz="2000" i="1" dirty="0"/>
              <a:t>;</a:t>
            </a:r>
          </a:p>
          <a:p>
            <a:r>
              <a:rPr lang="en-US" sz="2000" i="1" dirty="0"/>
              <a:t>	private long[] </a:t>
            </a:r>
            <a:r>
              <a:rPr lang="en-US" sz="2000" i="1" dirty="0" err="1"/>
              <a:t>stackArray</a:t>
            </a:r>
            <a:r>
              <a:rPr lang="en-US" sz="2000" i="1" dirty="0"/>
              <a:t>;</a:t>
            </a:r>
          </a:p>
          <a:p>
            <a:r>
              <a:rPr lang="en-US" sz="2000" i="1" dirty="0"/>
              <a:t>	private </a:t>
            </a:r>
            <a:r>
              <a:rPr lang="en-US" sz="2000" i="1" dirty="0" err="1"/>
              <a:t>int</a:t>
            </a:r>
            <a:r>
              <a:rPr lang="en-US" sz="2000" i="1" dirty="0"/>
              <a:t> top; 	</a:t>
            </a:r>
          </a:p>
          <a:p>
            <a:r>
              <a:rPr lang="en-US" sz="2000" i="1" dirty="0"/>
              <a:t>	</a:t>
            </a:r>
          </a:p>
          <a:p>
            <a:r>
              <a:rPr lang="en-US" sz="2000" i="1" dirty="0"/>
              <a:t>	…</a:t>
            </a:r>
          </a:p>
          <a:p>
            <a:r>
              <a:rPr lang="en-US" sz="2000" i="1" dirty="0"/>
              <a:t>        }</a:t>
            </a:r>
          </a:p>
        </p:txBody>
      </p:sp>
    </p:spTree>
    <p:extLst>
      <p:ext uri="{BB962C8B-B14F-4D97-AF65-F5344CB8AC3E}">
        <p14:creationId xmlns:p14="http://schemas.microsoft.com/office/powerpoint/2010/main" val="1461441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Identifying Requirements</a:t>
            </a:r>
          </a:p>
        </p:txBody>
      </p:sp>
      <p:sp>
        <p:nvSpPr>
          <p:cNvPr id="3" name="Content Placeholder 2"/>
          <p:cNvSpPr>
            <a:spLocks noGrp="1"/>
          </p:cNvSpPr>
          <p:nvPr>
            <p:ph idx="1"/>
          </p:nvPr>
        </p:nvSpPr>
        <p:spPr/>
        <p:txBody>
          <a:bodyPr/>
          <a:lstStyle/>
          <a:p>
            <a:r>
              <a:rPr lang="en-US" dirty="0"/>
              <a:t>You cannot ensure thread safety without understanding an object’s specification. Constraints on the valid values or state transitions for state variables can create atomicity and encapsulation requirements.</a:t>
            </a:r>
          </a:p>
        </p:txBody>
      </p:sp>
      <p:sp>
        <p:nvSpPr>
          <p:cNvPr id="4" name="TextBox 3"/>
          <p:cNvSpPr txBox="1"/>
          <p:nvPr/>
        </p:nvSpPr>
        <p:spPr>
          <a:xfrm>
            <a:off x="1066800" y="5181600"/>
            <a:ext cx="69342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Example: MyStack.java</a:t>
            </a:r>
          </a:p>
        </p:txBody>
      </p:sp>
    </p:spTree>
    <p:extLst>
      <p:ext uri="{BB962C8B-B14F-4D97-AF65-F5344CB8AC3E}">
        <p14:creationId xmlns:p14="http://schemas.microsoft.com/office/powerpoint/2010/main" val="907387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Establishing Policy </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Guard each mutable state variable with one lock. Make it clear which lock.</a:t>
            </a:r>
          </a:p>
          <a:p>
            <a:r>
              <a:rPr lang="en-US" dirty="0"/>
              <a:t>Add waiting (and notify) to handle pre-conditions.</a:t>
            </a:r>
          </a:p>
          <a:p>
            <a:pPr marL="0" indent="0">
              <a:buNone/>
            </a:pPr>
            <a:r>
              <a:rPr lang="en-US" dirty="0"/>
              <a:t> </a:t>
            </a:r>
          </a:p>
        </p:txBody>
      </p:sp>
      <p:sp>
        <p:nvSpPr>
          <p:cNvPr id="4" name="TextBox 3"/>
          <p:cNvSpPr txBox="1"/>
          <p:nvPr/>
        </p:nvSpPr>
        <p:spPr>
          <a:xfrm>
            <a:off x="1040921" y="2052935"/>
            <a:ext cx="693420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a:t>Example: MyStackThreadSafe.java</a:t>
            </a:r>
          </a:p>
        </p:txBody>
      </p:sp>
    </p:spTree>
    <p:extLst>
      <p:ext uri="{BB962C8B-B14F-4D97-AF65-F5344CB8AC3E}">
        <p14:creationId xmlns:p14="http://schemas.microsoft.com/office/powerpoint/2010/main" val="1787970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1 (5 min)</a:t>
            </a:r>
          </a:p>
        </p:txBody>
      </p:sp>
      <p:sp>
        <p:nvSpPr>
          <p:cNvPr id="3" name="Content Placeholder 2"/>
          <p:cNvSpPr>
            <a:spLocks noGrp="1"/>
          </p:cNvSpPr>
          <p:nvPr>
            <p:ph idx="1"/>
          </p:nvPr>
        </p:nvSpPr>
        <p:spPr/>
        <p:txBody>
          <a:bodyPr/>
          <a:lstStyle/>
          <a:p>
            <a:r>
              <a:rPr lang="en-US" dirty="0"/>
              <a:t>Similarly identify the pre-condition/post-condition of other methods in MyStack.java and make the class thread-safe.</a:t>
            </a:r>
          </a:p>
        </p:txBody>
      </p:sp>
    </p:spTree>
    <p:extLst>
      <p:ext uri="{BB962C8B-B14F-4D97-AF65-F5344CB8AC3E}">
        <p14:creationId xmlns:p14="http://schemas.microsoft.com/office/powerpoint/2010/main" val="4196727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4901</TotalTime>
  <Words>1219</Words>
  <Application>Microsoft Office PowerPoint</Application>
  <PresentationFormat>On-screen Show (4:3)</PresentationFormat>
  <Paragraphs>226</Paragraphs>
  <Slides>40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Office Theme</vt:lpstr>
      <vt:lpstr>50.003: Elements of Software Construction</vt:lpstr>
      <vt:lpstr>PowerPoint Presentation</vt:lpstr>
      <vt:lpstr>Plan of the Week</vt:lpstr>
      <vt:lpstr>Design a Thread-Safe Class</vt:lpstr>
      <vt:lpstr>Step 1: Identifying States</vt:lpstr>
      <vt:lpstr>Tips</vt:lpstr>
      <vt:lpstr>Step 2: Identifying Requirements</vt:lpstr>
      <vt:lpstr>Step 3: Establishing Policy </vt:lpstr>
      <vt:lpstr>Cohort Exercise 1 (5 min)</vt:lpstr>
      <vt:lpstr>PowerPoint Presentation</vt:lpstr>
      <vt:lpstr>Instance Confinement</vt:lpstr>
      <vt:lpstr>Encapsulating Data</vt:lpstr>
      <vt:lpstr>Encapsulating Data</vt:lpstr>
      <vt:lpstr>Encapsulating Data</vt:lpstr>
      <vt:lpstr>Encapsulating Data</vt:lpstr>
      <vt:lpstr>Cohort Exercise 2 (20 min)</vt:lpstr>
      <vt:lpstr>Delegating Thread safety</vt:lpstr>
      <vt:lpstr>Delegating Thread Safety</vt:lpstr>
      <vt:lpstr>Cohort Exercise 3 (10 min)</vt:lpstr>
      <vt:lpstr>Publishing State Variables</vt:lpstr>
      <vt:lpstr>Example: PublishingTracker.java</vt:lpstr>
      <vt:lpstr>Delegating Thread Safety</vt:lpstr>
      <vt:lpstr>Cohort Exercise 4 (10 min)</vt:lpstr>
      <vt:lpstr>Adding functionality to thread-safe classes</vt:lpstr>
      <vt:lpstr>Motivation</vt:lpstr>
      <vt:lpstr>Modifying the Class</vt:lpstr>
      <vt:lpstr>Extending the Class</vt:lpstr>
      <vt:lpstr>Private Lock</vt:lpstr>
      <vt:lpstr>Extending the class</vt:lpstr>
      <vt:lpstr>Client-side Locking</vt:lpstr>
      <vt:lpstr>Question</vt:lpstr>
      <vt:lpstr>Cohort Exercise 5 (10 min)</vt:lpstr>
      <vt:lpstr>Hint</vt:lpstr>
      <vt:lpstr>Client-Side Locking</vt:lpstr>
      <vt:lpstr>Composition</vt:lpstr>
      <vt:lpstr>Cohort Exercise 6 (15 min)</vt:lpstr>
      <vt:lpstr>Documenting synchronization policies </vt:lpstr>
      <vt:lpstr>Documenting</vt:lpstr>
      <vt:lpstr>One Case</vt:lpstr>
      <vt:lpstr>Another 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for Composing Thread-safe objects</dc:title>
  <dc:creator>Sun Jun</dc:creator>
  <cp:lastModifiedBy>Sun Jun</cp:lastModifiedBy>
  <cp:revision>196</cp:revision>
  <dcterms:created xsi:type="dcterms:W3CDTF">2006-08-16T00:00:00Z</dcterms:created>
  <dcterms:modified xsi:type="dcterms:W3CDTF">2016-03-13T08:59:05Z</dcterms:modified>
</cp:coreProperties>
</file>