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84" r:id="rId7"/>
    <p:sldId id="263" r:id="rId8"/>
    <p:sldId id="265" r:id="rId9"/>
    <p:sldId id="267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77" r:id="rId18"/>
    <p:sldId id="275" r:id="rId19"/>
    <p:sldId id="285" r:id="rId20"/>
    <p:sldId id="276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Week 9</a:t>
            </a:r>
          </a:p>
        </p:txBody>
      </p:sp>
    </p:spTree>
    <p:extLst>
      <p:ext uri="{BB962C8B-B14F-4D97-AF65-F5344CB8AC3E}">
        <p14:creationId xmlns:p14="http://schemas.microsoft.com/office/powerpoint/2010/main" val="150623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WorkerThread.java which performs operations on a given Map, design an experiment to show the performance difference between </a:t>
            </a:r>
            <a:r>
              <a:rPr lang="en-US" dirty="0" err="1" smtClean="0"/>
              <a:t>Collections.synchronizedMap</a:t>
            </a:r>
            <a:r>
              <a:rPr lang="en-US" dirty="0" smtClean="0"/>
              <a:t> and </a:t>
            </a:r>
            <a:r>
              <a:rPr lang="en-US" dirty="0" err="1" smtClean="0"/>
              <a:t>ConcurrrentHashMap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5105400"/>
            <a:ext cx="349999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Sample Program: HashMapExp.java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5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CopyOnWriteArrayList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concurrent replacement for a synchronized list that offers better concurrency in </a:t>
            </a:r>
            <a:r>
              <a:rPr lang="en-US" dirty="0" smtClean="0">
                <a:solidFill>
                  <a:srgbClr val="FF0000"/>
                </a:solidFill>
              </a:rPr>
              <a:t>some</a:t>
            </a:r>
            <a:r>
              <a:rPr lang="en-US" dirty="0" smtClean="0"/>
              <a:t> common situations.</a:t>
            </a:r>
          </a:p>
          <a:p>
            <a:r>
              <a:rPr lang="en-US" dirty="0" smtClean="0"/>
              <a:t>A new copy of the collection is created and published (using volatile) every time it is modified. </a:t>
            </a:r>
          </a:p>
          <a:p>
            <a:r>
              <a:rPr lang="en-US" dirty="0" smtClean="0"/>
              <a:t>All </a:t>
            </a:r>
            <a:r>
              <a:rPr lang="en-US" dirty="0"/>
              <a:t>write operations are protected by the same lock and read operations </a:t>
            </a:r>
            <a:r>
              <a:rPr lang="en-US" dirty="0" smtClean="0"/>
              <a:t>are </a:t>
            </a:r>
            <a:r>
              <a:rPr lang="en-US" dirty="0"/>
              <a:t>not </a:t>
            </a:r>
            <a:r>
              <a:rPr lang="en-US" dirty="0" smtClean="0"/>
              <a:t>protected.</a:t>
            </a:r>
            <a:r>
              <a:rPr lang="en-US" dirty="0"/>
              <a:t> 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71189" y="5969479"/>
            <a:ext cx="352481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When is this probably not efficient?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8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BlockingQueue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Producers and consumers are very common in </a:t>
            </a:r>
            <a:r>
              <a:rPr lang="en-US" dirty="0" smtClean="0"/>
              <a:t>programs; Usually </a:t>
            </a:r>
            <a:r>
              <a:rPr lang="en-US" dirty="0"/>
              <a:t>some kind of </a:t>
            </a:r>
            <a:r>
              <a:rPr lang="en-US" dirty="0" smtClean="0"/>
              <a:t>buffering </a:t>
            </a:r>
            <a:r>
              <a:rPr lang="en-US" dirty="0"/>
              <a:t>is involved between P and </a:t>
            </a:r>
            <a:r>
              <a:rPr lang="en-US" dirty="0" smtClean="0"/>
              <a:t>C; The buffer </a:t>
            </a:r>
            <a:r>
              <a:rPr lang="en-US" dirty="0"/>
              <a:t>can be implemented as a </a:t>
            </a:r>
            <a:r>
              <a:rPr lang="en-US" dirty="0" smtClean="0"/>
              <a:t>blocking queue.</a:t>
            </a:r>
          </a:p>
          <a:p>
            <a:r>
              <a:rPr lang="en-US" dirty="0" smtClean="0"/>
              <a:t>Blocking queues are a powerful resource management tool for building reliable applications: they make your program more robust to overload by throttling activities that threaten to produce more work than can handled.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 following class which implements the skeleton of Google Desktop, and fix potential problems with </a:t>
            </a:r>
            <a:r>
              <a:rPr lang="en-US" dirty="0" err="1" smtClean="0"/>
              <a:t>BlockingQueue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5457" y="5181600"/>
            <a:ext cx="19688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GDesktopProb.java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6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synchronizer is any object that coordinates the control flow of threads based on its state.</a:t>
            </a:r>
          </a:p>
          <a:p>
            <a:pPr lvl="1"/>
            <a:r>
              <a:rPr lang="en-US" dirty="0" smtClean="0"/>
              <a:t>Semaphores</a:t>
            </a:r>
          </a:p>
          <a:p>
            <a:pPr lvl="1"/>
            <a:r>
              <a:rPr lang="en-US" dirty="0" smtClean="0"/>
              <a:t>Latches</a:t>
            </a:r>
          </a:p>
          <a:p>
            <a:pPr lvl="1"/>
            <a:r>
              <a:rPr lang="en-US" dirty="0" smtClean="0"/>
              <a:t>Barriers</a:t>
            </a:r>
          </a:p>
          <a:p>
            <a:pPr lvl="1"/>
            <a:r>
              <a:rPr lang="en-US" dirty="0" err="1" smtClean="0"/>
              <a:t>Mutexes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3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synchronization aid that allows a set of threads to </a:t>
            </a:r>
            <a:r>
              <a:rPr lang="en-US" sz="2400" dirty="0" smtClean="0"/>
              <a:t>all wait </a:t>
            </a:r>
            <a:r>
              <a:rPr lang="en-US" sz="2400" dirty="0"/>
              <a:t>for each other to reach a common barrier </a:t>
            </a:r>
            <a:r>
              <a:rPr lang="en-US" sz="2400" dirty="0" smtClean="0"/>
              <a:t>point. The </a:t>
            </a:r>
            <a:r>
              <a:rPr lang="en-US" sz="2400" dirty="0"/>
              <a:t>barrier </a:t>
            </a:r>
            <a:r>
              <a:rPr lang="en-US" sz="2400" dirty="0" smtClean="0"/>
              <a:t>is often </a:t>
            </a:r>
            <a:r>
              <a:rPr lang="en-US" sz="2400" dirty="0"/>
              <a:t>called cyclic because it can </a:t>
            </a:r>
            <a:r>
              <a:rPr lang="en-US" sz="2400" dirty="0" smtClean="0"/>
              <a:t>be re-used </a:t>
            </a:r>
            <a:r>
              <a:rPr lang="en-US" sz="2400" dirty="0"/>
              <a:t>after the waiting threads are released.</a:t>
            </a:r>
          </a:p>
        </p:txBody>
      </p:sp>
      <p:pic>
        <p:nvPicPr>
          <p:cNvPr id="1026" name="Picture 2" descr="http://upload.wikimedia.org/wikipedia/commons/b/bc/2009_Hong_Kong_Derb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35052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974068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431268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C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19400" y="312420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2200" y="55626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1791641" y="3689866"/>
            <a:ext cx="8753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1791641" y="4158734"/>
            <a:ext cx="5705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1791641" y="4615934"/>
            <a:ext cx="722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7400" y="6019800"/>
            <a:ext cx="51454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Click here for a sample program: BarrierExample.java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6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semaphore maintains a set of </a:t>
            </a:r>
            <a:r>
              <a:rPr lang="en-US" sz="2800" dirty="0" smtClean="0"/>
              <a:t>permits. Each </a:t>
            </a:r>
            <a:r>
              <a:rPr lang="en-US" sz="2800" dirty="0"/>
              <a:t>acquire() blocks if necessary until a permit </a:t>
            </a:r>
            <a:r>
              <a:rPr lang="en-US" sz="2800" dirty="0" smtClean="0"/>
              <a:t>is available</a:t>
            </a:r>
            <a:r>
              <a:rPr lang="en-US" sz="2800" dirty="0"/>
              <a:t>, and then takes it. Each release() adds </a:t>
            </a:r>
            <a:r>
              <a:rPr lang="en-US" sz="2800" dirty="0" smtClean="0"/>
              <a:t>a permit, potentially releasing a blocking acquirer. </a:t>
            </a:r>
            <a:endParaRPr lang="en-US" sz="2800" dirty="0"/>
          </a:p>
        </p:txBody>
      </p:sp>
      <p:pic>
        <p:nvPicPr>
          <p:cNvPr id="2050" name="Picture 2" descr="http://upload.wikimedia.org/wikipedia/commons/thumb/6/67/Castleton_East_Junction_signal_box_59_signal_(1).jpg/250px-Castleton_East_Junction_signal_box_59_signal_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00400"/>
            <a:ext cx="1847850" cy="246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38862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355068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812268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C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24540" y="3733800"/>
            <a:ext cx="0" cy="1600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1200" y="5257800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Semaphore</a:t>
            </a:r>
          </a:p>
          <a:p>
            <a:r>
              <a:rPr lang="en-US" dirty="0" smtClean="0"/>
              <a:t>(with 2 permits)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1791641" y="4070866"/>
            <a:ext cx="1484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1791641" y="4539734"/>
            <a:ext cx="17897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1791641" y="4996934"/>
            <a:ext cx="10277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1200" y="6019800"/>
            <a:ext cx="557524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Click here for a sample program: </a:t>
            </a:r>
            <a:r>
              <a:rPr lang="en-US" dirty="0" smtClean="0"/>
              <a:t>SemaphoreExample.java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2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/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semaphore to implement a </a:t>
            </a:r>
            <a:r>
              <a:rPr lang="en-US" dirty="0" err="1" smtClean="0"/>
              <a:t>BoundedHashSet</a:t>
            </a:r>
            <a:r>
              <a:rPr lang="en-US" dirty="0" smtClean="0"/>
              <a:t>. The class skeleton is given </a:t>
            </a:r>
            <a:r>
              <a:rPr lang="en-US" dirty="0"/>
              <a:t>in </a:t>
            </a:r>
            <a:r>
              <a:rPr lang="en-US" dirty="0" smtClean="0"/>
              <a:t>BoundedHashSetQ.java</a:t>
            </a:r>
            <a:r>
              <a:rPr lang="en-US" dirty="0" smtClean="0"/>
              <a:t>. </a:t>
            </a:r>
            <a:r>
              <a:rPr lang="en-US" dirty="0" smtClean="0"/>
              <a:t>Hint: you can initialize the semaphore to the desired maximum size of the set.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334000"/>
            <a:ext cx="5477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Click here for a sample program: </a:t>
            </a:r>
            <a:r>
              <a:rPr lang="en-US" dirty="0" smtClean="0"/>
              <a:t>BoundedHashSet.java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7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CountDownLatch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A synchronization aid that allows one or more threads </a:t>
            </a:r>
            <a:r>
              <a:rPr lang="en-US" sz="2800" dirty="0" smtClean="0"/>
              <a:t>to wait </a:t>
            </a:r>
            <a:r>
              <a:rPr lang="en-US" sz="2800" dirty="0"/>
              <a:t>until a set of operations being performed in </a:t>
            </a:r>
            <a:r>
              <a:rPr lang="en-US" sz="2800" dirty="0" smtClean="0"/>
              <a:t>other threads completes. </a:t>
            </a:r>
            <a:endParaRPr lang="en-US" sz="2800" dirty="0"/>
          </a:p>
        </p:txBody>
      </p:sp>
      <p:pic>
        <p:nvPicPr>
          <p:cNvPr id="3074" name="Picture 2" descr="CountdownL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183"/>
            <a:ext cx="3581400" cy="342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80872" y="5791200"/>
            <a:ext cx="611532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Click here for a sample program: </a:t>
            </a:r>
            <a:r>
              <a:rPr lang="en-US" dirty="0" smtClean="0"/>
              <a:t>CountDownLatchExample.java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20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an (large) array of strings (of grades), write a multi-threaded program, using </a:t>
            </a:r>
            <a:r>
              <a:rPr lang="en-US" dirty="0" err="1" smtClean="0"/>
              <a:t>CountDownLatch</a:t>
            </a:r>
            <a:r>
              <a:rPr lang="en-US" dirty="0" smtClean="0"/>
              <a:t>, to check whether the array contains 7 “F”. Stop all threads as soo</a:t>
            </a:r>
            <a:r>
              <a:rPr lang="en-US" dirty="0" smtClean="0"/>
              <a:t>n as possible.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7800" y="5029200"/>
            <a:ext cx="607634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Click here for a sample program: </a:t>
            </a:r>
            <a:r>
              <a:rPr lang="en-US" dirty="0"/>
              <a:t>CountDownLatchExercise</a:t>
            </a:r>
            <a:r>
              <a:rPr lang="en-US" dirty="0" smtClean="0"/>
              <a:t>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5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9: 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Synchronized Collections</a:t>
            </a:r>
          </a:p>
          <a:p>
            <a:r>
              <a:rPr lang="en-US" dirty="0" smtClean="0"/>
              <a:t>Concurrent Collections</a:t>
            </a:r>
          </a:p>
          <a:p>
            <a:r>
              <a:rPr lang="en-US" dirty="0" smtClean="0"/>
              <a:t>Producer-Consumer Pattern</a:t>
            </a:r>
          </a:p>
          <a:p>
            <a:r>
              <a:rPr lang="en-US" dirty="0" smtClean="0"/>
              <a:t>Synchronizers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39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Phaser</a:t>
            </a:r>
            <a:r>
              <a:rPr lang="en-US" dirty="0" smtClean="0"/>
              <a:t> (introduced in Java 7)</a:t>
            </a:r>
          </a:p>
          <a:p>
            <a:pPr lvl="1"/>
            <a:r>
              <a:rPr lang="en-US" dirty="0"/>
              <a:t>A reusable synchronization barrier, similar </a:t>
            </a:r>
            <a:r>
              <a:rPr lang="en-US" dirty="0" smtClean="0"/>
              <a:t>in functionality </a:t>
            </a:r>
            <a:r>
              <a:rPr lang="en-US" dirty="0"/>
              <a:t>to </a:t>
            </a:r>
            <a:r>
              <a:rPr lang="en-US" dirty="0" err="1"/>
              <a:t>CyclicBarrier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CountDownLatch</a:t>
            </a:r>
            <a:r>
              <a:rPr lang="en-US" dirty="0" smtClean="0"/>
              <a:t> </a:t>
            </a:r>
            <a:r>
              <a:rPr lang="en-US" dirty="0"/>
              <a:t>but supporting </a:t>
            </a:r>
            <a:r>
              <a:rPr lang="en-US" dirty="0" smtClean="0"/>
              <a:t>more flexible </a:t>
            </a:r>
            <a:r>
              <a:rPr lang="en-US" dirty="0"/>
              <a:t>usage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6495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FutureTask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Future </a:t>
            </a:r>
            <a:r>
              <a:rPr lang="en-US" dirty="0" smtClean="0"/>
              <a:t>task </a:t>
            </a:r>
            <a:r>
              <a:rPr lang="en-US" dirty="0"/>
              <a:t>are made up of Future and Callable, </a:t>
            </a:r>
            <a:r>
              <a:rPr lang="en-US" dirty="0" smtClean="0"/>
              <a:t>the result bearing </a:t>
            </a:r>
            <a:r>
              <a:rPr lang="en-US" dirty="0"/>
              <a:t>relative of Runnable.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several ways to complete:</a:t>
            </a:r>
          </a:p>
          <a:p>
            <a:pPr lvl="1"/>
            <a:r>
              <a:rPr lang="en-US" dirty="0"/>
              <a:t>Normal </a:t>
            </a:r>
            <a:r>
              <a:rPr lang="en-US" dirty="0" smtClean="0"/>
              <a:t>completion; cancellation</a:t>
            </a:r>
            <a:r>
              <a:rPr lang="en-US" dirty="0" smtClean="0"/>
              <a:t>; </a:t>
            </a:r>
            <a:r>
              <a:rPr lang="en-US" dirty="0" smtClean="0"/>
              <a:t>and </a:t>
            </a:r>
            <a:r>
              <a:rPr lang="en-US" dirty="0"/>
              <a:t>exception.</a:t>
            </a:r>
          </a:p>
          <a:p>
            <a:r>
              <a:rPr lang="en-US" dirty="0"/>
              <a:t>Once a </a:t>
            </a:r>
            <a:r>
              <a:rPr lang="en-US" dirty="0" err="1"/>
              <a:t>FutureTask</a:t>
            </a:r>
            <a:r>
              <a:rPr lang="en-US" dirty="0"/>
              <a:t> is completed in cannot be restarted.</a:t>
            </a:r>
          </a:p>
          <a:p>
            <a:r>
              <a:rPr lang="en-US" dirty="0" err="1"/>
              <a:t>Future.get</a:t>
            </a:r>
            <a:r>
              <a:rPr lang="en-US" dirty="0"/>
              <a:t>() returns the result immediately if </a:t>
            </a:r>
            <a:r>
              <a:rPr lang="en-US" dirty="0" smtClean="0"/>
              <a:t>‘the </a:t>
            </a:r>
            <a:r>
              <a:rPr lang="en-US" dirty="0"/>
              <a:t>future </a:t>
            </a:r>
            <a:r>
              <a:rPr lang="en-US" dirty="0" smtClean="0"/>
              <a:t>is here’ </a:t>
            </a:r>
            <a:r>
              <a:rPr lang="en-US" dirty="0"/>
              <a:t>(Task is completed) </a:t>
            </a:r>
            <a:r>
              <a:rPr lang="en-US" dirty="0" smtClean="0"/>
              <a:t>and Blocks </a:t>
            </a:r>
            <a:r>
              <a:rPr lang="en-US" dirty="0"/>
              <a:t>if the task is not complete yet.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1431" y="2650549"/>
            <a:ext cx="408393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Sample program</a:t>
            </a:r>
            <a:r>
              <a:rPr lang="en-US" dirty="0" smtClean="0"/>
              <a:t>: </a:t>
            </a:r>
            <a:r>
              <a:rPr lang="en-US" dirty="0" smtClean="0"/>
              <a:t>FutureTaskExample</a:t>
            </a:r>
            <a:r>
              <a:rPr lang="en-US" dirty="0" smtClean="0"/>
              <a:t>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61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Nearly every server application uses some form of caching.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Poor concurrency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819" y="2754868"/>
            <a:ext cx="439940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Click here for a sample program: </a:t>
            </a:r>
            <a:r>
              <a:rPr lang="en-US" dirty="0" smtClean="0"/>
              <a:t>Cache.java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17247"/>
              </p:ext>
            </p:extLst>
          </p:nvPr>
        </p:nvGraphicFramePr>
        <p:xfrm>
          <a:off x="2488720" y="4038600"/>
          <a:ext cx="1854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33"/>
                <a:gridCol w="1111446"/>
                <a:gridCol w="381001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64720" y="4038600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4720" y="4696447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4720" y="5410200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C: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1193"/>
              </p:ext>
            </p:extLst>
          </p:nvPr>
        </p:nvGraphicFramePr>
        <p:xfrm>
          <a:off x="4317520" y="4696447"/>
          <a:ext cx="1854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33"/>
                <a:gridCol w="1111446"/>
                <a:gridCol w="381001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445564"/>
              </p:ext>
            </p:extLst>
          </p:nvPr>
        </p:nvGraphicFramePr>
        <p:xfrm>
          <a:off x="6146320" y="5260390"/>
          <a:ext cx="18546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33"/>
                <a:gridCol w="1111446"/>
                <a:gridCol w="381001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Return cache(a)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stCxn id="22" idx="3"/>
            <a:endCxn id="21" idx="1"/>
          </p:cNvCxnSpPr>
          <p:nvPr/>
        </p:nvCxnSpPr>
        <p:spPr>
          <a:xfrm flipV="1">
            <a:off x="2056878" y="4221480"/>
            <a:ext cx="431842" cy="1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3"/>
            <a:endCxn id="25" idx="1"/>
          </p:cNvCxnSpPr>
          <p:nvPr/>
        </p:nvCxnSpPr>
        <p:spPr>
          <a:xfrm flipV="1">
            <a:off x="2048863" y="4879327"/>
            <a:ext cx="2268657" cy="1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3"/>
            <a:endCxn id="26" idx="1"/>
          </p:cNvCxnSpPr>
          <p:nvPr/>
        </p:nvCxnSpPr>
        <p:spPr>
          <a:xfrm flipV="1">
            <a:off x="2047260" y="5580430"/>
            <a:ext cx="4099060" cy="14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38800" y="3833456"/>
            <a:ext cx="228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Is it good to have the cache in this case?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47260" y="6019800"/>
            <a:ext cx="45260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Click here for a sample program: CacheV1.java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79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Minor problem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42481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7781" y="3411748"/>
            <a:ext cx="102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0407" y="2286001"/>
            <a:ext cx="132728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service(a)</a:t>
            </a:r>
          </a:p>
          <a:p>
            <a:r>
              <a:rPr lang="en-US" dirty="0"/>
              <a:t>n</a:t>
            </a:r>
            <a:r>
              <a:rPr lang="en-US" dirty="0" smtClean="0"/>
              <a:t>ot in cache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46807" y="2286001"/>
            <a:ext cx="114698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 </a:t>
            </a:r>
          </a:p>
          <a:p>
            <a:r>
              <a:rPr lang="en-US" dirty="0" smtClean="0"/>
              <a:t>service(a)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70807" y="2286000"/>
            <a:ext cx="150124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 service(a)</a:t>
            </a:r>
          </a:p>
          <a:p>
            <a:r>
              <a:rPr lang="en-US" dirty="0"/>
              <a:t>t</a:t>
            </a:r>
            <a:r>
              <a:rPr lang="en-US" dirty="0" smtClean="0"/>
              <a:t>o cache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8562" y="3276601"/>
            <a:ext cx="132728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service(a)</a:t>
            </a:r>
          </a:p>
          <a:p>
            <a:r>
              <a:rPr lang="en-US" dirty="0"/>
              <a:t>n</a:t>
            </a:r>
            <a:r>
              <a:rPr lang="en-US" dirty="0" smtClean="0"/>
              <a:t>ot in cache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64962" y="3276601"/>
            <a:ext cx="114698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 </a:t>
            </a:r>
          </a:p>
          <a:p>
            <a:r>
              <a:rPr lang="en-US" dirty="0" smtClean="0"/>
              <a:t>service(a)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8962" y="3276600"/>
            <a:ext cx="150124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 service(a)</a:t>
            </a:r>
          </a:p>
          <a:p>
            <a:r>
              <a:rPr lang="en-US" dirty="0"/>
              <a:t>t</a:t>
            </a:r>
            <a:r>
              <a:rPr lang="en-US" dirty="0" smtClean="0"/>
              <a:t>o cache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 flipV="1">
            <a:off x="1867841" y="2609167"/>
            <a:ext cx="402566" cy="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3597693" y="2609167"/>
            <a:ext cx="3491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5093788" y="2609166"/>
            <a:ext cx="37701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0" idx="1"/>
          </p:cNvCxnSpPr>
          <p:nvPr/>
        </p:nvCxnSpPr>
        <p:spPr>
          <a:xfrm>
            <a:off x="1889407" y="3596414"/>
            <a:ext cx="1699155" cy="3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1"/>
          </p:cNvCxnSpPr>
          <p:nvPr/>
        </p:nvCxnSpPr>
        <p:spPr>
          <a:xfrm>
            <a:off x="4915848" y="3599767"/>
            <a:ext cx="3491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 flipV="1">
            <a:off x="6411943" y="3599766"/>
            <a:ext cx="37701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0600" y="4495800"/>
            <a:ext cx="726083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This is a big problem if service(a) is required to execute once-and-only-once.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26219" y="5318987"/>
            <a:ext cx="45260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Click here for a sample program: CacheV2.java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29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Minor problem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42481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7781" y="3411748"/>
            <a:ext cx="102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2286001"/>
            <a:ext cx="132728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service(a)</a:t>
            </a:r>
          </a:p>
          <a:p>
            <a:r>
              <a:rPr lang="en-US" dirty="0"/>
              <a:t>n</a:t>
            </a:r>
            <a:r>
              <a:rPr lang="en-US" dirty="0" smtClean="0"/>
              <a:t>ot in cache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1419" y="2286001"/>
            <a:ext cx="114698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 </a:t>
            </a:r>
          </a:p>
          <a:p>
            <a:r>
              <a:rPr lang="en-US" dirty="0" smtClean="0"/>
              <a:t>service(a)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99755" y="2286000"/>
            <a:ext cx="105246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et result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 flipV="1">
            <a:off x="1867841" y="2609167"/>
            <a:ext cx="189559" cy="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20" idx="1"/>
          </p:cNvCxnSpPr>
          <p:nvPr/>
        </p:nvCxnSpPr>
        <p:spPr>
          <a:xfrm flipV="1">
            <a:off x="3384686" y="2609165"/>
            <a:ext cx="235506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6248400" y="2470666"/>
            <a:ext cx="251355" cy="138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0600" y="4495800"/>
            <a:ext cx="726083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This is a big problem if service(a) is required to execute once-and-only-once.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20192" y="2285999"/>
            <a:ext cx="117711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ut Future</a:t>
            </a:r>
          </a:p>
          <a:p>
            <a:r>
              <a:rPr lang="en-US" dirty="0" smtClean="0"/>
              <a:t>in Cache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0" idx="3"/>
            <a:endCxn id="8" idx="1"/>
          </p:cNvCxnSpPr>
          <p:nvPr/>
        </p:nvCxnSpPr>
        <p:spPr>
          <a:xfrm>
            <a:off x="4797309" y="2609165"/>
            <a:ext cx="30411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62200" y="3239869"/>
            <a:ext cx="132728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service(a)</a:t>
            </a:r>
          </a:p>
          <a:p>
            <a:r>
              <a:rPr lang="en-US" dirty="0"/>
              <a:t>n</a:t>
            </a:r>
            <a:r>
              <a:rPr lang="en-US" dirty="0" smtClean="0"/>
              <a:t>ot in cache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06219" y="3239869"/>
            <a:ext cx="114698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 </a:t>
            </a:r>
          </a:p>
          <a:p>
            <a:r>
              <a:rPr lang="en-US" dirty="0" smtClean="0"/>
              <a:t>service(a)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04555" y="3239868"/>
            <a:ext cx="105246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et result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4" idx="1"/>
          </p:cNvCxnSpPr>
          <p:nvPr/>
        </p:nvCxnSpPr>
        <p:spPr>
          <a:xfrm>
            <a:off x="1962620" y="3563032"/>
            <a:ext cx="399580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33" idx="1"/>
          </p:cNvCxnSpPr>
          <p:nvPr/>
        </p:nvCxnSpPr>
        <p:spPr>
          <a:xfrm flipV="1">
            <a:off x="3689486" y="3563033"/>
            <a:ext cx="235506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  <a:endCxn id="29" idx="1"/>
          </p:cNvCxnSpPr>
          <p:nvPr/>
        </p:nvCxnSpPr>
        <p:spPr>
          <a:xfrm flipV="1">
            <a:off x="6553200" y="3424534"/>
            <a:ext cx="251355" cy="138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24992" y="3239867"/>
            <a:ext cx="117711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ut Future</a:t>
            </a:r>
          </a:p>
          <a:p>
            <a:r>
              <a:rPr lang="en-US" dirty="0" smtClean="0"/>
              <a:t>in cache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3"/>
            <a:endCxn id="27" idx="1"/>
          </p:cNvCxnSpPr>
          <p:nvPr/>
        </p:nvCxnSpPr>
        <p:spPr>
          <a:xfrm>
            <a:off x="5102109" y="3563033"/>
            <a:ext cx="30411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71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the minor problem on the previous slide using </a:t>
            </a:r>
            <a:r>
              <a:rPr lang="en-US" dirty="0" err="1" smtClean="0"/>
              <a:t>ConcurrentMap.putIfAbsent</a:t>
            </a:r>
            <a:r>
              <a:rPr lang="en-US" dirty="0" smtClean="0"/>
              <a:t>(). Notice that you can’t apply client-side locking on </a:t>
            </a:r>
            <a:r>
              <a:rPr lang="en-US" dirty="0" err="1" smtClean="0"/>
              <a:t>ConcurrentMap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26219" y="5181600"/>
            <a:ext cx="45260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Click here for a sample program: CacheV3.java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56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It is the mutable state, </a:t>
            </a:r>
            <a:r>
              <a:rPr lang="en-US" dirty="0" smtClean="0"/>
              <a:t>stupid.</a:t>
            </a:r>
            <a:endParaRPr lang="en-US" dirty="0"/>
          </a:p>
          <a:p>
            <a:r>
              <a:rPr lang="en-US" dirty="0"/>
              <a:t>Make </a:t>
            </a:r>
            <a:r>
              <a:rPr lang="en-US" dirty="0" smtClean="0"/>
              <a:t>fields final </a:t>
            </a:r>
            <a:r>
              <a:rPr lang="en-US" dirty="0"/>
              <a:t>unless they need to be </a:t>
            </a:r>
            <a:r>
              <a:rPr lang="en-US" dirty="0" smtClean="0"/>
              <a:t>mutable.</a:t>
            </a:r>
            <a:endParaRPr lang="en-US" dirty="0"/>
          </a:p>
          <a:p>
            <a:r>
              <a:rPr lang="en-US" dirty="0"/>
              <a:t>Immutable objects are automatically </a:t>
            </a:r>
            <a:r>
              <a:rPr lang="en-US" dirty="0" smtClean="0"/>
              <a:t>thread-safe.</a:t>
            </a:r>
            <a:endParaRPr lang="en-US" dirty="0"/>
          </a:p>
          <a:p>
            <a:r>
              <a:rPr lang="en-US" dirty="0"/>
              <a:t>Encapsulation makes managing complexity </a:t>
            </a:r>
            <a:r>
              <a:rPr lang="en-US" dirty="0" smtClean="0"/>
              <a:t>practical.</a:t>
            </a:r>
            <a:endParaRPr lang="en-US" dirty="0"/>
          </a:p>
          <a:p>
            <a:r>
              <a:rPr lang="en-US" dirty="0"/>
              <a:t>Guard each mutable with a </a:t>
            </a:r>
            <a:r>
              <a:rPr lang="en-US" dirty="0" smtClean="0"/>
              <a:t>lock.</a:t>
            </a:r>
            <a:endParaRPr lang="en-US" dirty="0"/>
          </a:p>
          <a:p>
            <a:r>
              <a:rPr lang="en-US" dirty="0"/>
              <a:t>Guard all participants of an invariant with the same </a:t>
            </a:r>
            <a:r>
              <a:rPr lang="en-US" dirty="0" smtClean="0"/>
              <a:t>lock.</a:t>
            </a:r>
            <a:endParaRPr lang="en-US" dirty="0"/>
          </a:p>
          <a:p>
            <a:r>
              <a:rPr lang="en-US" dirty="0"/>
              <a:t>Hold locks for the duration of compound </a:t>
            </a:r>
            <a:r>
              <a:rPr lang="en-US" dirty="0" smtClean="0"/>
              <a:t>actions.</a:t>
            </a:r>
          </a:p>
          <a:p>
            <a:r>
              <a:rPr lang="en-US" dirty="0"/>
              <a:t>Any program that accesses a mutable from multiple </a:t>
            </a:r>
            <a:r>
              <a:rPr lang="en-US" dirty="0" smtClean="0"/>
              <a:t>threads.</a:t>
            </a:r>
            <a:endParaRPr lang="en-US" dirty="0"/>
          </a:p>
          <a:p>
            <a:r>
              <a:rPr lang="en-US" dirty="0"/>
              <a:t>without synchronization is a broken program.</a:t>
            </a:r>
          </a:p>
          <a:p>
            <a:r>
              <a:rPr lang="en-US" dirty="0"/>
              <a:t>Never rely on clever reasoning on why you do not </a:t>
            </a:r>
            <a:r>
              <a:rPr lang="en-US" dirty="0" smtClean="0"/>
              <a:t>need.</a:t>
            </a:r>
            <a:endParaRPr lang="en-US" dirty="0"/>
          </a:p>
          <a:p>
            <a:r>
              <a:rPr lang="en-US" dirty="0"/>
              <a:t>synchronization in those </a:t>
            </a:r>
            <a:r>
              <a:rPr lang="en-US" dirty="0" smtClean="0"/>
              <a:t>situations.</a:t>
            </a:r>
            <a:endParaRPr lang="en-US" dirty="0"/>
          </a:p>
          <a:p>
            <a:r>
              <a:rPr lang="en-US" dirty="0"/>
              <a:t>Include thread safety into the design </a:t>
            </a:r>
            <a:r>
              <a:rPr lang="en-US" dirty="0" smtClean="0"/>
              <a:t>process </a:t>
            </a:r>
            <a:r>
              <a:rPr lang="en-US" dirty="0"/>
              <a:t>or </a:t>
            </a:r>
            <a:r>
              <a:rPr lang="en-US" dirty="0" smtClean="0"/>
              <a:t>explicitly</a:t>
            </a:r>
            <a:r>
              <a:rPr lang="en-US" dirty="0"/>
              <a:t> </a:t>
            </a:r>
            <a:r>
              <a:rPr lang="en-US" dirty="0" smtClean="0"/>
              <a:t>document </a:t>
            </a:r>
            <a:r>
              <a:rPr lang="en-US" dirty="0"/>
              <a:t>that your class is (intentionally) not </a:t>
            </a:r>
            <a:r>
              <a:rPr lang="en-US" dirty="0" smtClean="0"/>
              <a:t>thread-safe. </a:t>
            </a:r>
            <a:endParaRPr lang="en-US" dirty="0"/>
          </a:p>
          <a:p>
            <a:r>
              <a:rPr lang="en-US" dirty="0"/>
              <a:t>Document your synchronization </a:t>
            </a:r>
            <a:r>
              <a:rPr lang="en-US" dirty="0" smtClean="0"/>
              <a:t>policy.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6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Synchronized </a:t>
            </a:r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the older (jdk2) collections </a:t>
            </a:r>
            <a:r>
              <a:rPr lang="en-US" dirty="0" smtClean="0"/>
              <a:t>are synchronized and </a:t>
            </a:r>
            <a:r>
              <a:rPr lang="en-US" dirty="0"/>
              <a:t>thus </a:t>
            </a:r>
            <a:r>
              <a:rPr lang="en-US" dirty="0" smtClean="0"/>
              <a:t>thread-safe</a:t>
            </a:r>
            <a:r>
              <a:rPr lang="en-US" dirty="0"/>
              <a:t>, but there are problems: with </a:t>
            </a:r>
            <a:r>
              <a:rPr lang="en-US" dirty="0" smtClean="0"/>
              <a:t>compound actions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Vector </a:t>
            </a:r>
          </a:p>
          <a:p>
            <a:pPr lvl="1"/>
            <a:r>
              <a:rPr lang="en-US" dirty="0" err="1" smtClean="0"/>
              <a:t>Hashtable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Collections.synchronizedXxx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0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not ideal?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286000"/>
            <a:ext cx="42763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public static </a:t>
            </a:r>
            <a:r>
              <a:rPr lang="en-US" i="1" dirty="0" smtClean="0"/>
              <a:t>void </a:t>
            </a:r>
            <a:r>
              <a:rPr lang="en-US" i="1" dirty="0" err="1" smtClean="0"/>
              <a:t>doSomething</a:t>
            </a:r>
            <a:r>
              <a:rPr lang="en-US" i="1" dirty="0" smtClean="0"/>
              <a:t> (</a:t>
            </a:r>
            <a:r>
              <a:rPr lang="en-US" i="1" dirty="0"/>
              <a:t>Vector </a:t>
            </a:r>
            <a:r>
              <a:rPr lang="en-US" i="1" dirty="0" smtClean="0"/>
              <a:t>list)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synchronized (list) {</a:t>
            </a:r>
            <a:endParaRPr lang="en-US" i="1" dirty="0"/>
          </a:p>
          <a:p>
            <a:r>
              <a:rPr lang="nn-NO" i="1" dirty="0"/>
              <a:t> </a:t>
            </a:r>
            <a:r>
              <a:rPr lang="nn-NO" i="1" dirty="0" smtClean="0"/>
              <a:t>            for </a:t>
            </a:r>
            <a:r>
              <a:rPr lang="nn-NO" i="1" dirty="0"/>
              <a:t>(int i = 0; i &lt; list.size(); i++) {</a:t>
            </a:r>
          </a:p>
          <a:p>
            <a:r>
              <a:rPr lang="en-US" i="1" dirty="0" smtClean="0"/>
              <a:t>	  </a:t>
            </a:r>
            <a:r>
              <a:rPr lang="en-US" i="1" dirty="0" err="1" smtClean="0"/>
              <a:t>doSomething</a:t>
            </a:r>
            <a:r>
              <a:rPr lang="en-US" i="1" dirty="0" smtClean="0"/>
              <a:t>(</a:t>
            </a:r>
            <a:r>
              <a:rPr lang="en-US" i="1" dirty="0" err="1" smtClean="0"/>
              <a:t>list.get</a:t>
            </a:r>
            <a:r>
              <a:rPr lang="en-US" i="1" dirty="0" smtClean="0"/>
              <a:t>(</a:t>
            </a:r>
            <a:r>
              <a:rPr lang="en-US" i="1" dirty="0" err="1" smtClean="0"/>
              <a:t>i</a:t>
            </a:r>
            <a:r>
              <a:rPr lang="en-US" i="1" dirty="0" smtClean="0"/>
              <a:t>));      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   }</a:t>
            </a:r>
          </a:p>
          <a:p>
            <a:r>
              <a:rPr lang="en-US" i="1" dirty="0" smtClean="0"/>
              <a:t>      }</a:t>
            </a:r>
            <a:endParaRPr lang="en-US" i="1" dirty="0"/>
          </a:p>
          <a:p>
            <a:r>
              <a:rPr lang="en-US" i="1" dirty="0" smtClean="0"/>
              <a:t>}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5029199"/>
            <a:ext cx="65592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Vector is considered a “legacy” collection class. “Modern” collection</a:t>
            </a:r>
          </a:p>
          <a:p>
            <a:r>
              <a:rPr lang="en-US" dirty="0" smtClean="0"/>
              <a:t>Classes use Iterator.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4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could happen to the following code if </a:t>
            </a:r>
            <a:r>
              <a:rPr lang="en-US" dirty="0" err="1" smtClean="0"/>
              <a:t>widgetList</a:t>
            </a:r>
            <a:r>
              <a:rPr lang="en-US" dirty="0" smtClean="0"/>
              <a:t> is accessed by multiple threads?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***Internally, </a:t>
            </a:r>
            <a:r>
              <a:rPr lang="en-US" dirty="0" err="1" smtClean="0"/>
              <a:t>javac</a:t>
            </a:r>
            <a:r>
              <a:rPr lang="en-US" dirty="0" smtClean="0"/>
              <a:t> generates code that uses an Iterator, repeatedly calling </a:t>
            </a:r>
            <a:r>
              <a:rPr lang="en-US" dirty="0" err="1" smtClean="0"/>
              <a:t>hasNext</a:t>
            </a:r>
            <a:r>
              <a:rPr lang="en-US" dirty="0" smtClean="0"/>
              <a:t> and next to iterate the list. If a modification count (associated with the collection) changes during iteration, </a:t>
            </a:r>
            <a:r>
              <a:rPr lang="en-US" dirty="0" err="1" smtClean="0"/>
              <a:t>hasNext</a:t>
            </a:r>
            <a:r>
              <a:rPr lang="en-US" dirty="0" smtClean="0"/>
              <a:t> or next throws </a:t>
            </a:r>
            <a:r>
              <a:rPr lang="en-US" dirty="0" err="1" smtClean="0"/>
              <a:t>ConcurrentModificationException</a:t>
            </a:r>
            <a:r>
              <a:rPr lang="en-US" dirty="0" smtClean="0"/>
              <a:t>. This is called fail-fast.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436674"/>
            <a:ext cx="7608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List&lt;</a:t>
            </a:r>
            <a:r>
              <a:rPr lang="en-US" i="1" dirty="0" err="1" smtClean="0"/>
              <a:t>Widge</a:t>
            </a:r>
            <a:r>
              <a:rPr lang="en-US" i="1" dirty="0" smtClean="0"/>
              <a:t>&gt; </a:t>
            </a:r>
            <a:r>
              <a:rPr lang="en-US" i="1" dirty="0" err="1" smtClean="0"/>
              <a:t>widgeList</a:t>
            </a:r>
            <a:r>
              <a:rPr lang="en-US" i="1" dirty="0" smtClean="0"/>
              <a:t> = </a:t>
            </a:r>
            <a:r>
              <a:rPr lang="en-US" i="1" dirty="0" err="1" smtClean="0"/>
              <a:t>Collections.synchronizedList</a:t>
            </a:r>
            <a:r>
              <a:rPr lang="en-US" i="1" dirty="0" smtClean="0"/>
              <a:t>(new </a:t>
            </a:r>
            <a:r>
              <a:rPr lang="en-US" i="1" dirty="0" err="1" smtClean="0"/>
              <a:t>ArrayList</a:t>
            </a:r>
            <a:r>
              <a:rPr lang="en-US" i="1" dirty="0" smtClean="0"/>
              <a:t>&lt;Widget&gt;());</a:t>
            </a:r>
            <a:endParaRPr lang="en-US" i="1" dirty="0"/>
          </a:p>
          <a:p>
            <a:r>
              <a:rPr lang="en-US" i="1" dirty="0" smtClean="0"/>
              <a:t>…</a:t>
            </a:r>
          </a:p>
          <a:p>
            <a:r>
              <a:rPr lang="en-US" i="1" dirty="0" smtClean="0"/>
              <a:t>for (Widget w : </a:t>
            </a:r>
            <a:r>
              <a:rPr lang="en-US" i="1" dirty="0" err="1" smtClean="0"/>
              <a:t>widgetList</a:t>
            </a:r>
            <a:r>
              <a:rPr lang="en-US" i="1" dirty="0" smtClean="0"/>
              <a:t>) {</a:t>
            </a:r>
          </a:p>
          <a:p>
            <a:r>
              <a:rPr lang="en-US" i="1" dirty="0" smtClean="0"/>
              <a:t>	</a:t>
            </a:r>
            <a:r>
              <a:rPr lang="en-US" i="1" dirty="0" err="1" smtClean="0"/>
              <a:t>doSomething</a:t>
            </a:r>
            <a:r>
              <a:rPr lang="en-US" i="1" dirty="0" smtClean="0"/>
              <a:t>(w);</a:t>
            </a:r>
            <a:endParaRPr lang="en-US" i="1" dirty="0"/>
          </a:p>
          <a:p>
            <a:r>
              <a:rPr lang="en-US" i="1" dirty="0" smtClean="0"/>
              <a:t>} 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943600"/>
            <a:ext cx="692067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Is it possible to </a:t>
            </a:r>
            <a:r>
              <a:rPr lang="en-US" dirty="0" err="1" smtClean="0"/>
              <a:t>ConcurrentModificationException</a:t>
            </a:r>
            <a:r>
              <a:rPr lang="en-US" dirty="0" smtClean="0"/>
              <a:t> with one thread only?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4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everywhere a shared collection might be iterated.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628" y="2708970"/>
            <a:ext cx="62145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class </a:t>
            </a:r>
            <a:r>
              <a:rPr lang="en-US" sz="1600" i="1" dirty="0" err="1"/>
              <a:t>HiddenIterator</a:t>
            </a:r>
            <a:r>
              <a:rPr lang="en-US" sz="1600" i="1" dirty="0"/>
              <a:t> {</a:t>
            </a:r>
          </a:p>
          <a:p>
            <a:r>
              <a:rPr lang="en-US" sz="1600" i="1" dirty="0" smtClean="0"/>
              <a:t>         private </a:t>
            </a:r>
            <a:r>
              <a:rPr lang="en-US" sz="1600" i="1" dirty="0"/>
              <a:t>final Set&lt;Integer&gt; set = new </a:t>
            </a:r>
            <a:r>
              <a:rPr lang="en-US" sz="1600" i="1" dirty="0" err="1"/>
              <a:t>HashSet</a:t>
            </a:r>
            <a:r>
              <a:rPr lang="en-US" sz="1600" i="1" dirty="0"/>
              <a:t>&lt;Integer&gt;();</a:t>
            </a:r>
          </a:p>
          <a:p>
            <a:endParaRPr lang="en-US" sz="1600" i="1" dirty="0"/>
          </a:p>
          <a:p>
            <a:r>
              <a:rPr lang="en-US" sz="1600" i="1" dirty="0" smtClean="0"/>
              <a:t>         public </a:t>
            </a:r>
            <a:r>
              <a:rPr lang="en-US" sz="1600" i="1" dirty="0"/>
              <a:t>synchronized void add(Integer </a:t>
            </a:r>
            <a:r>
              <a:rPr lang="en-US" sz="1600" i="1" dirty="0" err="1"/>
              <a:t>i</a:t>
            </a:r>
            <a:r>
              <a:rPr lang="en-US" sz="1600" i="1" dirty="0"/>
              <a:t>) { </a:t>
            </a:r>
            <a:r>
              <a:rPr lang="en-US" sz="1600" i="1" dirty="0" err="1"/>
              <a:t>set.add</a:t>
            </a:r>
            <a:r>
              <a:rPr lang="en-US" sz="1600" i="1" dirty="0"/>
              <a:t>(</a:t>
            </a:r>
            <a:r>
              <a:rPr lang="en-US" sz="1600" i="1" dirty="0" err="1"/>
              <a:t>i</a:t>
            </a:r>
            <a:r>
              <a:rPr lang="en-US" sz="1600" i="1" dirty="0"/>
              <a:t>); </a:t>
            </a:r>
            <a:r>
              <a:rPr lang="en-US" sz="1600" i="1" dirty="0" smtClean="0"/>
              <a:t>}</a:t>
            </a:r>
            <a:endParaRPr lang="en-US" sz="1600" i="1" dirty="0"/>
          </a:p>
          <a:p>
            <a:r>
              <a:rPr lang="en-US" sz="1600" i="1" dirty="0" smtClean="0"/>
              <a:t>         public </a:t>
            </a:r>
            <a:r>
              <a:rPr lang="en-US" sz="1600" i="1" dirty="0"/>
              <a:t>synchronized void remove (Integer </a:t>
            </a:r>
            <a:r>
              <a:rPr lang="en-US" sz="1600" i="1" dirty="0" err="1"/>
              <a:t>i</a:t>
            </a:r>
            <a:r>
              <a:rPr lang="en-US" sz="1600" i="1" dirty="0"/>
              <a:t>) { </a:t>
            </a:r>
            <a:r>
              <a:rPr lang="en-US" sz="1600" i="1" dirty="0" err="1"/>
              <a:t>set.remove</a:t>
            </a:r>
            <a:r>
              <a:rPr lang="en-US" sz="1600" i="1" dirty="0"/>
              <a:t>(</a:t>
            </a:r>
            <a:r>
              <a:rPr lang="en-US" sz="1600" i="1" dirty="0" err="1"/>
              <a:t>i</a:t>
            </a:r>
            <a:r>
              <a:rPr lang="en-US" sz="1600" i="1" dirty="0"/>
              <a:t>); }</a:t>
            </a:r>
          </a:p>
          <a:p>
            <a:endParaRPr lang="en-US" sz="1600" i="1" dirty="0"/>
          </a:p>
          <a:p>
            <a:r>
              <a:rPr lang="en-US" sz="1600" i="1" dirty="0" smtClean="0"/>
              <a:t>         public </a:t>
            </a:r>
            <a:r>
              <a:rPr lang="en-US" sz="1600" i="1" dirty="0"/>
              <a:t>void </a:t>
            </a:r>
            <a:r>
              <a:rPr lang="en-US" sz="1600" i="1" dirty="0" err="1"/>
              <a:t>addTenThings</a:t>
            </a:r>
            <a:r>
              <a:rPr lang="en-US" sz="1600" i="1" dirty="0"/>
              <a:t>() {</a:t>
            </a:r>
          </a:p>
          <a:p>
            <a:r>
              <a:rPr lang="en-US" sz="1600" i="1" dirty="0" smtClean="0"/>
              <a:t>	Random </a:t>
            </a:r>
            <a:r>
              <a:rPr lang="en-US" sz="1600" i="1" dirty="0"/>
              <a:t>r = new Random();</a:t>
            </a:r>
          </a:p>
          <a:p>
            <a:r>
              <a:rPr lang="nn-NO" sz="1600" i="1" dirty="0" smtClean="0"/>
              <a:t>	for </a:t>
            </a:r>
            <a:r>
              <a:rPr lang="nn-NO" sz="1600" i="1" dirty="0"/>
              <a:t>(int i = 0; i &lt; 10; i++) {</a:t>
            </a:r>
          </a:p>
          <a:p>
            <a:r>
              <a:rPr lang="en-US" sz="1600" i="1" dirty="0" smtClean="0"/>
              <a:t>		add(</a:t>
            </a:r>
            <a:r>
              <a:rPr lang="en-US" sz="1600" i="1" dirty="0" err="1" smtClean="0"/>
              <a:t>r.nextInt</a:t>
            </a:r>
            <a:r>
              <a:rPr lang="en-US" sz="1600" i="1" dirty="0"/>
              <a:t>());</a:t>
            </a:r>
          </a:p>
          <a:p>
            <a:r>
              <a:rPr lang="en-US" sz="1600" i="1" dirty="0" smtClean="0"/>
              <a:t>	}</a:t>
            </a:r>
            <a:endParaRPr lang="en-US" sz="1600" i="1" dirty="0"/>
          </a:p>
          <a:p>
            <a:r>
              <a:rPr lang="en-US" sz="1600" i="1" dirty="0" smtClean="0"/>
              <a:t>	</a:t>
            </a:r>
            <a:r>
              <a:rPr lang="en-US" sz="1600" i="1" dirty="0" err="1" smtClean="0"/>
              <a:t>System.out.println</a:t>
            </a:r>
            <a:r>
              <a:rPr lang="en-US" sz="1600" i="1" dirty="0" smtClean="0"/>
              <a:t> </a:t>
            </a:r>
            <a:r>
              <a:rPr lang="en-US" sz="1600" i="1" dirty="0"/>
              <a:t>("DEBUG: added ten elements to " + set);</a:t>
            </a:r>
          </a:p>
          <a:p>
            <a:r>
              <a:rPr lang="en-US" sz="1600" i="1" dirty="0" smtClean="0"/>
              <a:t>         }</a:t>
            </a:r>
            <a:endParaRPr lang="en-US" sz="1600" i="1" dirty="0"/>
          </a:p>
          <a:p>
            <a:r>
              <a:rPr lang="en-US" sz="16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12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locking a collection</a:t>
            </a:r>
          </a:p>
          <a:p>
            <a:pPr lvl="1"/>
            <a:r>
              <a:rPr lang="en-US" dirty="0" smtClean="0"/>
              <a:t>If the collection is large or the task performed is lengthy, other threads could wait a long time.</a:t>
            </a:r>
          </a:p>
          <a:p>
            <a:pPr lvl="1"/>
            <a:r>
              <a:rPr lang="en-US" dirty="0" smtClean="0"/>
              <a:t>It increases the risk of problems like deadlock.</a:t>
            </a:r>
          </a:p>
          <a:p>
            <a:pPr lvl="1"/>
            <a:r>
              <a:rPr lang="en-US" dirty="0" smtClean="0"/>
              <a:t>The longer a lock is held, the more likely it is to be contended.</a:t>
            </a:r>
          </a:p>
          <a:p>
            <a:r>
              <a:rPr lang="en-US" dirty="0" smtClean="0"/>
              <a:t>Alternative?</a:t>
            </a:r>
          </a:p>
          <a:p>
            <a:pPr lvl="1"/>
            <a:r>
              <a:rPr lang="en-US" dirty="0" smtClean="0"/>
              <a:t>Clone the collection, lock and iterate the copy.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943600"/>
            <a:ext cx="777026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Week 13: How </a:t>
            </a:r>
            <a:r>
              <a:rPr lang="en-US" dirty="0" smtClean="0"/>
              <a:t>about designing concurrent collections without ever using locks?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6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5.0 improves on the synchronized collection by providing several concurrent collection </a:t>
            </a:r>
            <a:r>
              <a:rPr lang="en-US" dirty="0" smtClean="0"/>
              <a:t>classes.</a:t>
            </a:r>
            <a:endParaRPr lang="en-US" dirty="0" smtClean="0"/>
          </a:p>
          <a:p>
            <a:r>
              <a:rPr lang="en-US" dirty="0" smtClean="0"/>
              <a:t>Replacing synchronized collections with concurrent collections can offer dramatic scalability improvement with little risk.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5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ConcurrentHashMap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</a:t>
            </a:r>
            <a:r>
              <a:rPr lang="en-US" dirty="0" err="1" smtClean="0"/>
              <a:t>HashMap</a:t>
            </a:r>
            <a:r>
              <a:rPr lang="en-US" dirty="0" smtClean="0"/>
              <a:t> designed for concurrency. </a:t>
            </a:r>
          </a:p>
          <a:p>
            <a:r>
              <a:rPr lang="en-US" dirty="0" smtClean="0"/>
              <a:t>It uses a finer-grained locking mechanism called lock striping. </a:t>
            </a:r>
          </a:p>
          <a:p>
            <a:pPr lvl="1"/>
            <a:r>
              <a:rPr lang="en-US" dirty="0" smtClean="0"/>
              <a:t>Uses an array of 16 locks.</a:t>
            </a:r>
          </a:p>
          <a:p>
            <a:pPr lvl="1"/>
            <a:r>
              <a:rPr lang="en-US" dirty="0" smtClean="0"/>
              <a:t>Each lock guards 1/16 of the hash buckets.</a:t>
            </a:r>
          </a:p>
          <a:p>
            <a:pPr lvl="1"/>
            <a:r>
              <a:rPr lang="en-US" dirty="0" smtClean="0"/>
              <a:t>Bucket N is guarded by lock N mod 16.</a:t>
            </a:r>
          </a:p>
          <a:p>
            <a:r>
              <a:rPr lang="en-US" dirty="0" smtClean="0"/>
              <a:t>The iterators returned by </a:t>
            </a:r>
            <a:r>
              <a:rPr lang="en-US" dirty="0" err="1" smtClean="0"/>
              <a:t>ConcurrentHashMap</a:t>
            </a:r>
            <a:r>
              <a:rPr lang="en-US" dirty="0" smtClean="0"/>
              <a:t> are weakly consistent instead of fail-fast.</a:t>
            </a:r>
          </a:p>
          <a:p>
            <a:r>
              <a:rPr lang="en-US" dirty="0" smtClean="0"/>
              <a:t>It cannot be locked for exclusive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6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1270</Words>
  <Application>Microsoft Office PowerPoint</Application>
  <PresentationFormat>On-screen Show (4:3)</PresentationFormat>
  <Paragraphs>201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Building blocks</vt:lpstr>
      <vt:lpstr>Week 9: Outline</vt:lpstr>
      <vt:lpstr>Synchronized Collections</vt:lpstr>
      <vt:lpstr>Example</vt:lpstr>
      <vt:lpstr>Example</vt:lpstr>
      <vt:lpstr>Hidden Iterator</vt:lpstr>
      <vt:lpstr>Discussion</vt:lpstr>
      <vt:lpstr>Concurrent Collections</vt:lpstr>
      <vt:lpstr>ConcurrentHashMap</vt:lpstr>
      <vt:lpstr>Cohort Exercise 1</vt:lpstr>
      <vt:lpstr>CopyOnWriteArrayList</vt:lpstr>
      <vt:lpstr>BlockingQueue</vt:lpstr>
      <vt:lpstr>Cohort Exercise 2</vt:lpstr>
      <vt:lpstr>Synchronizers</vt:lpstr>
      <vt:lpstr>Barriers</vt:lpstr>
      <vt:lpstr>Semaphores</vt:lpstr>
      <vt:lpstr>Cohort Exercise 3 </vt:lpstr>
      <vt:lpstr>CountDownLatch</vt:lpstr>
      <vt:lpstr>Cohort Exercise 4 </vt:lpstr>
      <vt:lpstr>More …</vt:lpstr>
      <vt:lpstr>FutureTask</vt:lpstr>
      <vt:lpstr>Example</vt:lpstr>
      <vt:lpstr>Example</vt:lpstr>
      <vt:lpstr>Example</vt:lpstr>
      <vt:lpstr>Cohort Exercise 5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and Thread pool</dc:title>
  <dc:creator>Sun Jun</dc:creator>
  <cp:lastModifiedBy>Sun Jun</cp:lastModifiedBy>
  <cp:revision>116</cp:revision>
  <dcterms:created xsi:type="dcterms:W3CDTF">2006-08-16T00:00:00Z</dcterms:created>
  <dcterms:modified xsi:type="dcterms:W3CDTF">2014-03-20T13:46:35Z</dcterms:modified>
</cp:coreProperties>
</file>