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4540A60-4625-4531-AF3A-45ECA1DACB55}">
  <a:tblStyle styleId="{94540A60-4625-4531-AF3A-45ECA1DACB55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could rank the credit cards by each category for users to choose most suitable one.. Then when they click DONE it iwll g back to original information for each category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Comparison scheme is based on DBS’ comparison tool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can click + to expand information for each technical term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could rank the credit cards by each category for users to choose most suitable one.. Then when they click DONE it iwll g back to original information for each category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Comparison scheme is based on DBS’ comparison tool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can click + to expand information for each technical term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hyperlink" Target="http://ppt/slides/slide3.xml" TargetMode="External"/><Relationship Id="rId6" Type="http://schemas.openxmlformats.org/officeDocument/2006/relationships/image" Target="../media/image4.png"/><Relationship Id="rId7" Type="http://schemas.openxmlformats.org/officeDocument/2006/relationships/hyperlink" Target="http://ppt/slides/slide3.xml" TargetMode="External"/><Relationship Id="rId8" Type="http://schemas.openxmlformats.org/officeDocument/2006/relationships/hyperlink" Target="http://ppt/slides/slide7.xml" TargetMode="Externa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hyperlink" Target="http://www.freeiconspng.com/free-images/movie-icon-15158" TargetMode="External"/><Relationship Id="rId10" Type="http://schemas.openxmlformats.org/officeDocument/2006/relationships/image" Target="../media/image6.png"/><Relationship Id="rId13" Type="http://schemas.openxmlformats.org/officeDocument/2006/relationships/hyperlink" Target="http://ppt/slides/slide7.xml" TargetMode="External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henounproject.com/term/shopping-cart/106006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://icons.mysitemyway.com/legacy-icon/038396-glossy-black-icon-transport-travel-transportation-airplane9-sc46/" TargetMode="External"/><Relationship Id="rId15" Type="http://schemas.openxmlformats.org/officeDocument/2006/relationships/image" Target="../media/image4.png"/><Relationship Id="rId14" Type="http://schemas.openxmlformats.org/officeDocument/2006/relationships/hyperlink" Target="http://ppt/slides/slide2.xml" TargetMode="External"/><Relationship Id="rId17" Type="http://schemas.openxmlformats.org/officeDocument/2006/relationships/image" Target="../media/image10.png"/><Relationship Id="rId16" Type="http://schemas.openxmlformats.org/officeDocument/2006/relationships/hyperlink" Target="http://ppt/slides/slide4.xml" TargetMode="External"/><Relationship Id="rId5" Type="http://schemas.openxmlformats.org/officeDocument/2006/relationships/hyperlink" Target="http://www.clipartbest.com/icon-money" TargetMode="External"/><Relationship Id="rId19" Type="http://schemas.openxmlformats.org/officeDocument/2006/relationships/image" Target="../media/image9.png"/><Relationship Id="rId6" Type="http://schemas.openxmlformats.org/officeDocument/2006/relationships/image" Target="../media/image5.png"/><Relationship Id="rId18" Type="http://schemas.openxmlformats.org/officeDocument/2006/relationships/hyperlink" Target="http://ppt/slides/slide6.xml" TargetMode="External"/><Relationship Id="rId7" Type="http://schemas.openxmlformats.org/officeDocument/2006/relationships/hyperlink" Target="https://auto123.sk/" TargetMode="External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hyperlink" Target="http://www.freeiconspng.com/icons/question-icon" TargetMode="External"/><Relationship Id="rId11" Type="http://schemas.openxmlformats.org/officeDocument/2006/relationships/hyperlink" Target="http://www.freeiconspng.com/free-images/movie-icon-15158" TargetMode="External"/><Relationship Id="rId22" Type="http://schemas.openxmlformats.org/officeDocument/2006/relationships/hyperlink" Target="http://ppt/slides/slide3.xml" TargetMode="External"/><Relationship Id="rId10" Type="http://schemas.openxmlformats.org/officeDocument/2006/relationships/image" Target="../media/image6.png"/><Relationship Id="rId21" Type="http://schemas.openxmlformats.org/officeDocument/2006/relationships/hyperlink" Target="http://ppt/slides/slide5.xml" TargetMode="External"/><Relationship Id="rId13" Type="http://schemas.openxmlformats.org/officeDocument/2006/relationships/image" Target="../media/image4.png"/><Relationship Id="rId12" Type="http://schemas.openxmlformats.org/officeDocument/2006/relationships/image" Target="../media/image8.png"/><Relationship Id="rId23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henounproject.com/term/shopping-cart/106006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://icons.mysitemyway.com/legacy-icon/038396-glossy-black-icon-transport-travel-transportation-airplane9-sc46/" TargetMode="External"/><Relationship Id="rId15" Type="http://schemas.openxmlformats.org/officeDocument/2006/relationships/hyperlink" Target="http://ppt/slides/slide2.xml" TargetMode="External"/><Relationship Id="rId14" Type="http://schemas.openxmlformats.org/officeDocument/2006/relationships/hyperlink" Target="http://ppt/slides/slide7.xml" TargetMode="External"/><Relationship Id="rId17" Type="http://schemas.openxmlformats.org/officeDocument/2006/relationships/image" Target="../media/image10.png"/><Relationship Id="rId16" Type="http://schemas.openxmlformats.org/officeDocument/2006/relationships/hyperlink" Target="http://ppt/slides/slide3.xml" TargetMode="External"/><Relationship Id="rId5" Type="http://schemas.openxmlformats.org/officeDocument/2006/relationships/hyperlink" Target="http://www.clipartbest.com/icon-money" TargetMode="External"/><Relationship Id="rId19" Type="http://schemas.openxmlformats.org/officeDocument/2006/relationships/hyperlink" Target="http://www.freeiconspng.com/icons/question-icon" TargetMode="External"/><Relationship Id="rId6" Type="http://schemas.openxmlformats.org/officeDocument/2006/relationships/image" Target="../media/image5.png"/><Relationship Id="rId18" Type="http://schemas.openxmlformats.org/officeDocument/2006/relationships/hyperlink" Target="http://www.freeiconspng.com/icons/question-icon" TargetMode="External"/><Relationship Id="rId7" Type="http://schemas.openxmlformats.org/officeDocument/2006/relationships/hyperlink" Target="https://auto123.sk/" TargetMode="External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ppt/slides/slide3.xml" TargetMode="Externa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hyperlink" Target="http://www.freeiconspng.com/free-images/movie-icon-15158" TargetMode="External"/><Relationship Id="rId10" Type="http://schemas.openxmlformats.org/officeDocument/2006/relationships/image" Target="../media/image6.png"/><Relationship Id="rId13" Type="http://schemas.openxmlformats.org/officeDocument/2006/relationships/image" Target="../media/image4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henounproject.com/term/shopping-cart/106006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://icons.mysitemyway.com/legacy-icon/038396-glossy-black-icon-transport-travel-transportation-airplane9-sc46/" TargetMode="External"/><Relationship Id="rId15" Type="http://schemas.openxmlformats.org/officeDocument/2006/relationships/hyperlink" Target="http://ppt/slides/slide2.xml" TargetMode="External"/><Relationship Id="rId14" Type="http://schemas.openxmlformats.org/officeDocument/2006/relationships/hyperlink" Target="http://ppt/slides/slide7.xml" TargetMode="External"/><Relationship Id="rId17" Type="http://schemas.openxmlformats.org/officeDocument/2006/relationships/hyperlink" Target="http://www.freeiconspng.com/icons/question-icon" TargetMode="External"/><Relationship Id="rId16" Type="http://schemas.openxmlformats.org/officeDocument/2006/relationships/image" Target="../media/image10.png"/><Relationship Id="rId5" Type="http://schemas.openxmlformats.org/officeDocument/2006/relationships/hyperlink" Target="http://www.clipartbest.com/icon-money" TargetMode="External"/><Relationship Id="rId19" Type="http://schemas.openxmlformats.org/officeDocument/2006/relationships/image" Target="../media/image9.png"/><Relationship Id="rId6" Type="http://schemas.openxmlformats.org/officeDocument/2006/relationships/image" Target="../media/image5.png"/><Relationship Id="rId18" Type="http://schemas.openxmlformats.org/officeDocument/2006/relationships/hyperlink" Target="http://ppt/slides/slide3.xml" TargetMode="External"/><Relationship Id="rId7" Type="http://schemas.openxmlformats.org/officeDocument/2006/relationships/hyperlink" Target="https://auto123.sk/" TargetMode="External"/><Relationship Id="rId8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hyperlink" Target="http://ppt/slides/slide2.xml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12.png"/><Relationship Id="rId8" Type="http://schemas.openxmlformats.org/officeDocument/2006/relationships/hyperlink" Target="http://ppt/slides/slide8.xml" TargetMode="Externa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iconfinder.com/icons/564887/cancel_close_delete_exit_minus_remove_icon" TargetMode="External"/><Relationship Id="rId10" Type="http://schemas.openxmlformats.org/officeDocument/2006/relationships/hyperlink" Target="https://www.iconfinder.com/icons/564887/cancel_close_delete_exit_minus_remove_icon" TargetMode="External"/><Relationship Id="rId13" Type="http://schemas.openxmlformats.org/officeDocument/2006/relationships/hyperlink" Target="https://www.iconfinder.com/icons/564887/cancel_close_delete_exit_minus_remove_icon" TargetMode="External"/><Relationship Id="rId12" Type="http://schemas.openxmlformats.org/officeDocument/2006/relationships/hyperlink" Target="https://www.iconfinder.com/icons/564887/cancel_close_delete_exit_minus_remove_ico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hyperlink" Target="https://www.iconfinder.com/icons/564887/cancel_close_delete_exit_minus_remove_icon" TargetMode="External"/><Relationship Id="rId15" Type="http://schemas.openxmlformats.org/officeDocument/2006/relationships/hyperlink" Target="http://ppt/slides/slide2.xml" TargetMode="External"/><Relationship Id="rId14" Type="http://schemas.openxmlformats.org/officeDocument/2006/relationships/hyperlink" Target="https://www.iconfinder.com/icons/564887/cancel_close_delete_exit_minus_remove_icon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hyperlink" Target="https://www.iconfinder.com/icons/564887/cancel_close_delete_exit_minus_remove_icon" TargetMode="External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Technical Info + Customized Card Comparison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Based on DBS cards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683568" y="274250"/>
            <a:ext cx="4145699" cy="6057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 Result</a:t>
            </a:r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5" y="3003798"/>
            <a:ext cx="1774914" cy="115212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755575" y="4155926"/>
            <a:ext cx="1916856" cy="4408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DBS Black American Express® Card</a:t>
            </a: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5816" y="1203598"/>
            <a:ext cx="1944216" cy="108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5575" y="1203598"/>
            <a:ext cx="1819566" cy="108012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>
            <a:hlinkClick r:id="rId7"/>
          </p:cNvPr>
          <p:cNvSpPr txBox="1"/>
          <p:nvPr/>
        </p:nvSpPr>
        <p:spPr>
          <a:xfrm>
            <a:off x="755575" y="2283717"/>
            <a:ext cx="1872207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DBS Woman's MasterCard® Card</a:t>
            </a:r>
          </a:p>
        </p:txBody>
      </p:sp>
      <p:sp>
        <p:nvSpPr>
          <p:cNvPr id="66" name="Shape 66"/>
          <p:cNvSpPr/>
          <p:nvPr/>
        </p:nvSpPr>
        <p:spPr>
          <a:xfrm>
            <a:off x="2987824" y="2355725"/>
            <a:ext cx="1700818" cy="504056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DBS Altitude Visa Signature Card</a:t>
            </a:r>
          </a:p>
        </p:txBody>
      </p:sp>
      <p:sp>
        <p:nvSpPr>
          <p:cNvPr id="67" name="Shape 67"/>
          <p:cNvSpPr/>
          <p:nvPr/>
        </p:nvSpPr>
        <p:spPr>
          <a:xfrm>
            <a:off x="611560" y="1131590"/>
            <a:ext cx="288032" cy="288032"/>
          </a:xfrm>
          <a:prstGeom prst="star8">
            <a:avLst>
              <a:gd fmla="val 37500" name="adj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68" name="Shape 68"/>
          <p:cNvSpPr/>
          <p:nvPr/>
        </p:nvSpPr>
        <p:spPr>
          <a:xfrm>
            <a:off x="2771800" y="1131590"/>
            <a:ext cx="288032" cy="288032"/>
          </a:xfrm>
          <a:prstGeom prst="star8">
            <a:avLst>
              <a:gd fmla="val 37500" name="adj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69" name="Shape 69"/>
          <p:cNvSpPr/>
          <p:nvPr/>
        </p:nvSpPr>
        <p:spPr>
          <a:xfrm>
            <a:off x="611560" y="2859782"/>
            <a:ext cx="288032" cy="288032"/>
          </a:xfrm>
          <a:prstGeom prst="star8">
            <a:avLst>
              <a:gd fmla="val 37500" name="adj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70" name="Shape 70">
            <a:hlinkClick r:id="rId8"/>
          </p:cNvPr>
          <p:cNvSpPr/>
          <p:nvPr/>
        </p:nvSpPr>
        <p:spPr>
          <a:xfrm>
            <a:off x="5076055" y="2067693"/>
            <a:ext cx="1152128" cy="129614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Compare Cards</a:t>
            </a:r>
          </a:p>
        </p:txBody>
      </p:sp>
      <p:sp>
        <p:nvSpPr>
          <p:cNvPr id="71" name="Shape 71"/>
          <p:cNvSpPr/>
          <p:nvPr/>
        </p:nvSpPr>
        <p:spPr>
          <a:xfrm>
            <a:off x="3275856" y="4227933"/>
            <a:ext cx="1080120" cy="46168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98989"/>
              </a:gs>
              <a:gs pos="50000">
                <a:srgbClr val="C7C7C7"/>
              </a:gs>
              <a:gs pos="100000">
                <a:schemeClr val="lt2"/>
              </a:gs>
            </a:gsLst>
            <a:lin ang="2700000" scaled="0"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cards</a:t>
            </a:r>
          </a:p>
        </p:txBody>
      </p:sp>
      <p:sp>
        <p:nvSpPr>
          <p:cNvPr id="72" name="Shape 72"/>
          <p:cNvSpPr/>
          <p:nvPr/>
        </p:nvSpPr>
        <p:spPr>
          <a:xfrm>
            <a:off x="7092279" y="1779661"/>
            <a:ext cx="1080120" cy="2016224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</a:t>
            </a:r>
          </a:p>
        </p:txBody>
      </p:sp>
      <p:sp>
        <p:nvSpPr>
          <p:cNvPr id="73" name="Shape 73"/>
          <p:cNvSpPr/>
          <p:nvPr/>
        </p:nvSpPr>
        <p:spPr>
          <a:xfrm>
            <a:off x="7092279" y="411510"/>
            <a:ext cx="1152128" cy="48989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← Back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539552" y="339502"/>
            <a:ext cx="3600399" cy="4320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DBS Woman's MasterCard® Card</a:t>
            </a:r>
          </a:p>
        </p:txBody>
      </p:sp>
      <p:pic>
        <p:nvPicPr>
          <p:cNvPr descr="Image result for shopping icon" id="79" name="Shape 7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7903" y="2139701"/>
            <a:ext cx="792087" cy="792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oney icon" id="80" name="Shape 80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3568" y="2067693"/>
            <a:ext cx="864095" cy="8640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81" name="Shape 81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195735" y="2067693"/>
            <a:ext cx="792087" cy="792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82" name="Shape 82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19999" l="10000" r="10000" t="19999"/>
          <a:stretch/>
        </p:blipFill>
        <p:spPr>
          <a:xfrm>
            <a:off x="5076055" y="2139701"/>
            <a:ext cx="1152128" cy="8640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ovie icon" id="83" name="Shape 83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804247" y="1995685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683568" y="3003798"/>
            <a:ext cx="1149673" cy="887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Annual Fee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S$200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2051719" y="3003798"/>
            <a:ext cx="1300356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Card Reward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5% cash back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3631683" y="3003798"/>
            <a:ext cx="1300356" cy="887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Shopping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5% cash back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6732239" y="3003798"/>
            <a:ext cx="1141659" cy="887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XX privilege</a:t>
            </a:r>
          </a:p>
        </p:txBody>
      </p:sp>
      <p:sp>
        <p:nvSpPr>
          <p:cNvPr id="88" name="Shape 88">
            <a:hlinkClick r:id="rId13"/>
          </p:cNvPr>
          <p:cNvSpPr/>
          <p:nvPr/>
        </p:nvSpPr>
        <p:spPr>
          <a:xfrm>
            <a:off x="8170325" y="2324167"/>
            <a:ext cx="878400" cy="48989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 me compare?</a:t>
            </a:r>
          </a:p>
        </p:txBody>
      </p:sp>
      <p:sp>
        <p:nvSpPr>
          <p:cNvPr id="89" name="Shape 89"/>
          <p:cNvSpPr/>
          <p:nvPr/>
        </p:nvSpPr>
        <p:spPr>
          <a:xfrm>
            <a:off x="7092279" y="411510"/>
            <a:ext cx="1152128" cy="48989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← </a:t>
            </a:r>
            <a:r>
              <a:rPr b="0" i="0" lang="en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Back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5143851" y="3003798"/>
            <a:ext cx="180441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Transpor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t: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XX privilege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 of usage: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least buy S$ 100 per year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Limited to capital mall</a:t>
            </a: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11560" y="915566"/>
            <a:ext cx="1364674" cy="8640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question icon" id="92" name="Shape 92">
            <a:hlinkClick r:id="rId16"/>
          </p:cNvPr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691680" y="3075806"/>
            <a:ext cx="254318" cy="2880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question icon" id="93" name="Shape 9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131840" y="3075806"/>
            <a:ext cx="254318" cy="2880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question icon" id="94" name="Shape 9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131840" y="3507853"/>
            <a:ext cx="254318" cy="2880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question icon" id="95" name="Shape 9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427983" y="3075806"/>
            <a:ext cx="254318" cy="2880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question icon" id="96" name="Shape 9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308303" y="3075806"/>
            <a:ext cx="254318" cy="2880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exclamation icon yellow" id="97" name="Shape 97">
            <a:hlinkClick r:id="rId18"/>
          </p:cNvPr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5940151" y="3075806"/>
            <a:ext cx="288032" cy="2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5143851" y="3003798"/>
            <a:ext cx="180441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Transpor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t: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XX privilege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 of usage: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least buy S$ 100 per year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Limited to capital mall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539552" y="339502"/>
            <a:ext cx="3600399" cy="4320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DBS Woman's MasterCard® Card</a:t>
            </a:r>
          </a:p>
        </p:txBody>
      </p:sp>
      <p:pic>
        <p:nvPicPr>
          <p:cNvPr descr="Image result for shopping icon" id="104" name="Shape 10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7903" y="2139701"/>
            <a:ext cx="792087" cy="792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oney icon" id="105" name="Shape 105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3568" y="2067693"/>
            <a:ext cx="864095" cy="8640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106" name="Shape 106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195735" y="2067693"/>
            <a:ext cx="792087" cy="792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107" name="Shape 107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19999" l="10000" r="10000" t="19999"/>
          <a:stretch/>
        </p:blipFill>
        <p:spPr>
          <a:xfrm>
            <a:off x="5076055" y="2139701"/>
            <a:ext cx="1152128" cy="8640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ovie icon" id="108" name="Shape 108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804247" y="1995685"/>
            <a:ext cx="936103" cy="936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11560" y="915566"/>
            <a:ext cx="1364674" cy="86409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683568" y="3003798"/>
            <a:ext cx="1149673" cy="887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Annual Fee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S$200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2051719" y="3003798"/>
            <a:ext cx="1300356" cy="887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Card Reward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5% </a:t>
            </a: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cash back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3631683" y="3003798"/>
            <a:ext cx="1300356" cy="887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Shopping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5% cash back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6732239" y="3003798"/>
            <a:ext cx="1141659" cy="887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XX privilege</a:t>
            </a:r>
          </a:p>
        </p:txBody>
      </p:sp>
      <p:sp>
        <p:nvSpPr>
          <p:cNvPr id="114" name="Shape 114">
            <a:hlinkClick r:id="rId14"/>
          </p:cNvPr>
          <p:cNvSpPr/>
          <p:nvPr/>
        </p:nvSpPr>
        <p:spPr>
          <a:xfrm>
            <a:off x="8170325" y="2324167"/>
            <a:ext cx="878400" cy="48989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 me compare?</a:t>
            </a:r>
          </a:p>
        </p:txBody>
      </p:sp>
      <p:sp>
        <p:nvSpPr>
          <p:cNvPr id="115" name="Shape 115">
            <a:hlinkClick r:id="rId15"/>
          </p:cNvPr>
          <p:cNvSpPr/>
          <p:nvPr/>
        </p:nvSpPr>
        <p:spPr>
          <a:xfrm>
            <a:off x="7092279" y="411510"/>
            <a:ext cx="1152128" cy="48989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← Back</a:t>
            </a:r>
          </a:p>
        </p:txBody>
      </p:sp>
      <p:pic>
        <p:nvPicPr>
          <p:cNvPr descr="Image result for question icon" id="116" name="Shape 116">
            <a:hlinkClick r:id="rId16"/>
          </p:cNvPr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691680" y="3075806"/>
            <a:ext cx="254318" cy="2880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question icon" id="117" name="Shape 117">
            <a:hlinkClick r:id="rId18"/>
          </p:cNvPr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131840" y="3075806"/>
            <a:ext cx="254318" cy="2880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question icon" id="118" name="Shape 118">
            <a:hlinkClick r:id="rId19"/>
          </p:cNvPr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131840" y="3507853"/>
            <a:ext cx="254318" cy="2880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question icon" id="119" name="Shape 119">
            <a:hlinkClick r:id="rId20"/>
          </p:cNvPr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427983" y="3075806"/>
            <a:ext cx="254318" cy="2880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question icon" id="120" name="Shape 12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308303" y="3075806"/>
            <a:ext cx="254318" cy="28803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>
            <a:hlinkClick r:id="rId21"/>
          </p:cNvPr>
          <p:cNvSpPr/>
          <p:nvPr/>
        </p:nvSpPr>
        <p:spPr>
          <a:xfrm>
            <a:off x="2195735" y="2931790"/>
            <a:ext cx="2448271" cy="1296143"/>
          </a:xfrm>
          <a:prstGeom prst="wedgeRectCallout">
            <a:avLst>
              <a:gd fmla="val -60850" name="adj1"/>
              <a:gd fmla="val -28960" name="adj2"/>
            </a:avLst>
          </a:prstGeom>
          <a:solidFill>
            <a:srgbClr val="FFCC8B"/>
          </a:solidFill>
          <a:ln cap="flat" cmpd="sng" w="25400">
            <a:solidFill>
              <a:srgbClr val="BA7C2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annual fee is the money charged per year for managing your account.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can be waived. </a:t>
            </a:r>
            <a:r>
              <a:rPr b="0" i="0" lang="en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How?</a:t>
            </a:r>
          </a:p>
        </p:txBody>
      </p:sp>
      <p:pic>
        <p:nvPicPr>
          <p:cNvPr descr="Image result for exclamation icon yellow" id="122" name="Shape 122">
            <a:hlinkClick r:id="rId22"/>
          </p:cNvPr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5940151" y="3075806"/>
            <a:ext cx="288032" cy="2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467543" y="267493"/>
            <a:ext cx="4145699" cy="6057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waive annual fee</a:t>
            </a:r>
          </a:p>
        </p:txBody>
      </p:sp>
      <p:grpSp>
        <p:nvGrpSpPr>
          <p:cNvPr id="128" name="Shape 128"/>
          <p:cNvGrpSpPr/>
          <p:nvPr/>
        </p:nvGrpSpPr>
        <p:grpSpPr>
          <a:xfrm>
            <a:off x="539552" y="1452856"/>
            <a:ext cx="8136903" cy="2613600"/>
            <a:chOff x="0" y="33235"/>
            <a:chExt cx="8136903" cy="2613600"/>
          </a:xfrm>
        </p:grpSpPr>
        <p:sp>
          <p:nvSpPr>
            <p:cNvPr id="129" name="Shape 129"/>
            <p:cNvSpPr/>
            <p:nvPr/>
          </p:nvSpPr>
          <p:spPr>
            <a:xfrm>
              <a:off x="0" y="328435"/>
              <a:ext cx="8136903" cy="503999"/>
            </a:xfrm>
            <a:prstGeom prst="rect">
              <a:avLst/>
            </a:prstGeom>
            <a:solidFill>
              <a:srgbClr val="CACACA">
                <a:alpha val="89803"/>
              </a:srgbClr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406844" y="33235"/>
              <a:ext cx="5695832" cy="590399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 txBox="1"/>
            <p:nvPr/>
          </p:nvSpPr>
          <p:spPr>
            <a:xfrm>
              <a:off x="406844" y="33235"/>
              <a:ext cx="5695832" cy="590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15275" rIns="215275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Step 1: XXXX</a:t>
              </a:r>
            </a:p>
          </p:txBody>
        </p:sp>
        <p:sp>
          <p:nvSpPr>
            <p:cNvPr id="132" name="Shape 132"/>
            <p:cNvSpPr/>
            <p:nvPr/>
          </p:nvSpPr>
          <p:spPr>
            <a:xfrm>
              <a:off x="0" y="1235636"/>
              <a:ext cx="8136903" cy="503999"/>
            </a:xfrm>
            <a:prstGeom prst="rect">
              <a:avLst/>
            </a:prstGeom>
            <a:solidFill>
              <a:srgbClr val="CACACA">
                <a:alpha val="89803"/>
              </a:srgbClr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406844" y="940434"/>
              <a:ext cx="5695832" cy="590399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406844" y="940434"/>
              <a:ext cx="5695832" cy="590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15275" rIns="215275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Step 2: XXX</a:t>
              </a:r>
            </a:p>
          </p:txBody>
        </p:sp>
        <p:sp>
          <p:nvSpPr>
            <p:cNvPr id="135" name="Shape 135"/>
            <p:cNvSpPr/>
            <p:nvPr/>
          </p:nvSpPr>
          <p:spPr>
            <a:xfrm>
              <a:off x="0" y="2142835"/>
              <a:ext cx="8136903" cy="503999"/>
            </a:xfrm>
            <a:prstGeom prst="rect">
              <a:avLst/>
            </a:prstGeom>
            <a:solidFill>
              <a:srgbClr val="CACACA">
                <a:alpha val="89803"/>
              </a:srgbClr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406844" y="1847635"/>
              <a:ext cx="5695832" cy="590399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 txBox="1"/>
            <p:nvPr/>
          </p:nvSpPr>
          <p:spPr>
            <a:xfrm>
              <a:off x="406844" y="1847635"/>
              <a:ext cx="5695832" cy="590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15275" rIns="215275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Step 3: XXX</a:t>
              </a:r>
            </a:p>
          </p:txBody>
        </p:sp>
      </p:grpSp>
      <p:sp>
        <p:nvSpPr>
          <p:cNvPr id="138" name="Shape 138">
            <a:hlinkClick r:id="rId3"/>
          </p:cNvPr>
          <p:cNvSpPr/>
          <p:nvPr/>
        </p:nvSpPr>
        <p:spPr>
          <a:xfrm>
            <a:off x="7092279" y="411510"/>
            <a:ext cx="1152128" cy="48989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← Back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539552" y="339502"/>
            <a:ext cx="3600399" cy="4320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DBS Woman's MasterCard® Card</a:t>
            </a:r>
          </a:p>
        </p:txBody>
      </p:sp>
      <p:pic>
        <p:nvPicPr>
          <p:cNvPr descr="Image result for shopping icon" id="144" name="Shape 14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7903" y="2139701"/>
            <a:ext cx="792087" cy="792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oney icon" id="145" name="Shape 145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3568" y="2067693"/>
            <a:ext cx="864095" cy="8640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146" name="Shape 146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195735" y="2067693"/>
            <a:ext cx="792087" cy="792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147" name="Shape 147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19999" l="10000" r="10000" t="19999"/>
          <a:stretch/>
        </p:blipFill>
        <p:spPr>
          <a:xfrm>
            <a:off x="5076055" y="2139701"/>
            <a:ext cx="1152128" cy="8640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ovie icon" id="148" name="Shape 148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804247" y="1995685"/>
            <a:ext cx="936103" cy="936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11560" y="915566"/>
            <a:ext cx="1364674" cy="86409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683568" y="3003798"/>
            <a:ext cx="1149673" cy="887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Annual Fee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S$200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2051719" y="3003798"/>
            <a:ext cx="1300356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Card Reward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5% cash back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3631683" y="3003798"/>
            <a:ext cx="1300356" cy="887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Shopping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5% cash back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6732239" y="3003798"/>
            <a:ext cx="1141659" cy="887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XX privilege</a:t>
            </a:r>
          </a:p>
        </p:txBody>
      </p:sp>
      <p:sp>
        <p:nvSpPr>
          <p:cNvPr id="154" name="Shape 154">
            <a:hlinkClick r:id="rId14"/>
          </p:cNvPr>
          <p:cNvSpPr/>
          <p:nvPr/>
        </p:nvSpPr>
        <p:spPr>
          <a:xfrm>
            <a:off x="8170325" y="2324167"/>
            <a:ext cx="878400" cy="48989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 me compare?</a:t>
            </a:r>
          </a:p>
        </p:txBody>
      </p:sp>
      <p:sp>
        <p:nvSpPr>
          <p:cNvPr id="155" name="Shape 155">
            <a:hlinkClick r:id="rId15"/>
          </p:cNvPr>
          <p:cNvSpPr/>
          <p:nvPr/>
        </p:nvSpPr>
        <p:spPr>
          <a:xfrm>
            <a:off x="7092279" y="411510"/>
            <a:ext cx="1152128" cy="48989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← Back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5143851" y="3003798"/>
            <a:ext cx="180441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Transpor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t: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XX privilege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 of usage: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least buy S$ 100 per year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Limited to capital mall</a:t>
            </a:r>
          </a:p>
        </p:txBody>
      </p:sp>
      <p:pic>
        <p:nvPicPr>
          <p:cNvPr descr="Image result for question icon" id="157" name="Shape 15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691680" y="3075806"/>
            <a:ext cx="254318" cy="2880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question icon" id="158" name="Shape 15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131840" y="3075806"/>
            <a:ext cx="254318" cy="2880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question icon" id="159" name="Shape 15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131840" y="3507853"/>
            <a:ext cx="254318" cy="2880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question icon" id="160" name="Shape 16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427983" y="3075806"/>
            <a:ext cx="254318" cy="2880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question icon" id="161" name="Shape 161">
            <a:hlinkClick r:id="rId17"/>
          </p:cNvPr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308303" y="3075806"/>
            <a:ext cx="254318" cy="28803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/>
          <p:nvPr/>
        </p:nvSpPr>
        <p:spPr>
          <a:xfrm>
            <a:off x="6372200" y="2931790"/>
            <a:ext cx="2448271" cy="1296143"/>
          </a:xfrm>
          <a:prstGeom prst="wedgeRectCallout">
            <a:avLst>
              <a:gd fmla="val -60850" name="adj1"/>
              <a:gd fmla="val -28960" name="adj2"/>
            </a:avLst>
          </a:prstGeom>
          <a:solidFill>
            <a:srgbClr val="FFCC8B"/>
          </a:solidFill>
          <a:ln cap="flat" cmpd="sng" w="25400">
            <a:solidFill>
              <a:srgbClr val="BA7C2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Applicable to: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XXX users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info about transport privilege.</a:t>
            </a:r>
          </a:p>
        </p:txBody>
      </p:sp>
      <p:pic>
        <p:nvPicPr>
          <p:cNvPr descr="Image result for exclamation icon yellow" id="163" name="Shape 163">
            <a:hlinkClick r:id="rId18"/>
          </p:cNvPr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5940151" y="3075806"/>
            <a:ext cx="288032" cy="2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320900" y="178025"/>
            <a:ext cx="1817699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467543" y="267493"/>
            <a:ext cx="4145699" cy="6057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DIY CARD COMPARER</a:t>
            </a:r>
          </a:p>
        </p:txBody>
      </p:sp>
      <p:graphicFrame>
        <p:nvGraphicFramePr>
          <p:cNvPr id="170" name="Shape 170"/>
          <p:cNvGraphicFramePr/>
          <p:nvPr/>
        </p:nvGraphicFramePr>
        <p:xfrm>
          <a:off x="1691680" y="17205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{94540A60-4625-4531-AF3A-45ECA1DACB55}</a:tableStyleId>
              </a:tblPr>
              <a:tblGrid>
                <a:gridCol w="792100"/>
                <a:gridCol w="936100"/>
                <a:gridCol w="720075"/>
                <a:gridCol w="720075"/>
                <a:gridCol w="679375"/>
                <a:gridCol w="785800"/>
                <a:gridCol w="785800"/>
                <a:gridCol w="785800"/>
              </a:tblGrid>
              <a:tr h="85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American Express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1X DBS Point on all transactions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Same</a:t>
                      </a: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No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X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X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X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36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Visa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No expiry date for DBS Rewards Points2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5% cash back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X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X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X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MasterCard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Earn 5X DBS Rewards Points on all online purchases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X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X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X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X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71" name="Shape 171"/>
          <p:cNvSpPr/>
          <p:nvPr/>
        </p:nvSpPr>
        <p:spPr>
          <a:xfrm>
            <a:off x="304847" y="1138600"/>
            <a:ext cx="1105499" cy="3486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Recommended for You</a:t>
            </a: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1680" y="4803998"/>
            <a:ext cx="6726809" cy="26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68" y="1842075"/>
            <a:ext cx="878400" cy="57018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230660" y="2378050"/>
            <a:ext cx="12879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DBS Black American Express® Card</a:t>
            </a: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7314" y="2818878"/>
            <a:ext cx="878400" cy="54377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230672" y="3341512"/>
            <a:ext cx="1454099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DBS Altitude Visa Signature Card</a:t>
            </a: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7314" y="3795355"/>
            <a:ext cx="878399" cy="55619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213647" y="4351550"/>
            <a:ext cx="12879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DBS Woman's MasterCard® Card</a:t>
            </a:r>
          </a:p>
        </p:txBody>
      </p:sp>
      <p:sp>
        <p:nvSpPr>
          <p:cNvPr id="179" name="Shape 179"/>
          <p:cNvSpPr/>
          <p:nvPr/>
        </p:nvSpPr>
        <p:spPr>
          <a:xfrm>
            <a:off x="1691680" y="1108966"/>
            <a:ext cx="813416" cy="5133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Card Type</a:t>
            </a:r>
          </a:p>
        </p:txBody>
      </p:sp>
      <p:sp>
        <p:nvSpPr>
          <p:cNvPr id="180" name="Shape 180"/>
          <p:cNvSpPr/>
          <p:nvPr/>
        </p:nvSpPr>
        <p:spPr>
          <a:xfrm>
            <a:off x="2483767" y="1108966"/>
            <a:ext cx="1008112" cy="5133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DBS Points</a:t>
            </a:r>
          </a:p>
        </p:txBody>
      </p:sp>
      <p:sp>
        <p:nvSpPr>
          <p:cNvPr id="181" name="Shape 181"/>
          <p:cNvSpPr/>
          <p:nvPr/>
        </p:nvSpPr>
        <p:spPr>
          <a:xfrm>
            <a:off x="3419871" y="1108966"/>
            <a:ext cx="720080" cy="5133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Dining</a:t>
            </a:r>
          </a:p>
        </p:txBody>
      </p:sp>
      <p:sp>
        <p:nvSpPr>
          <p:cNvPr id="182" name="Shape 182"/>
          <p:cNvSpPr/>
          <p:nvPr/>
        </p:nvSpPr>
        <p:spPr>
          <a:xfrm>
            <a:off x="4139951" y="1108966"/>
            <a:ext cx="720080" cy="5133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care</a:t>
            </a:r>
          </a:p>
        </p:txBody>
      </p:sp>
      <p:sp>
        <p:nvSpPr>
          <p:cNvPr id="183" name="Shape 183"/>
          <p:cNvSpPr/>
          <p:nvPr/>
        </p:nvSpPr>
        <p:spPr>
          <a:xfrm>
            <a:off x="4834651" y="1108966"/>
            <a:ext cx="889476" cy="5133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Movies</a:t>
            </a:r>
          </a:p>
        </p:txBody>
      </p:sp>
      <p:sp>
        <p:nvSpPr>
          <p:cNvPr id="184" name="Shape 184"/>
          <p:cNvSpPr/>
          <p:nvPr/>
        </p:nvSpPr>
        <p:spPr>
          <a:xfrm>
            <a:off x="5554732" y="1108966"/>
            <a:ext cx="817468" cy="5133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Travel</a:t>
            </a:r>
          </a:p>
        </p:txBody>
      </p:sp>
      <p:sp>
        <p:nvSpPr>
          <p:cNvPr id="185" name="Shape 185"/>
          <p:cNvSpPr/>
          <p:nvPr/>
        </p:nvSpPr>
        <p:spPr>
          <a:xfrm>
            <a:off x="6300192" y="1108966"/>
            <a:ext cx="817468" cy="5133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 Income</a:t>
            </a:r>
          </a:p>
        </p:txBody>
      </p:sp>
      <p:sp>
        <p:nvSpPr>
          <p:cNvPr id="186" name="Shape 186"/>
          <p:cNvSpPr/>
          <p:nvPr/>
        </p:nvSpPr>
        <p:spPr>
          <a:xfrm>
            <a:off x="7092279" y="1108966"/>
            <a:ext cx="817468" cy="5133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Miles</a:t>
            </a:r>
          </a:p>
        </p:txBody>
      </p:sp>
      <p:pic>
        <p:nvPicPr>
          <p:cNvPr descr="Image result for delete icon" id="187" name="Shape 18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95735" y="1491629"/>
            <a:ext cx="216023" cy="2160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delete icon" id="188" name="Shape 18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31840" y="1491629"/>
            <a:ext cx="216023" cy="2160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delete icon" id="189" name="Shape 189">
            <a:hlinkClick r:id="rId8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51919" y="1491629"/>
            <a:ext cx="216023" cy="2160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delete icon" id="190" name="Shape 19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72000" y="1491629"/>
            <a:ext cx="216023" cy="2160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delete icon" id="191" name="Shape 19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92080" y="1491629"/>
            <a:ext cx="216023" cy="2160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delete icon" id="192" name="Shape 19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84167" y="1491629"/>
            <a:ext cx="216023" cy="2160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delete icon" id="193" name="Shape 19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76256" y="1491629"/>
            <a:ext cx="216023" cy="2160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delete icon" id="194" name="Shape 19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68343" y="1491629"/>
            <a:ext cx="216023" cy="21602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>
            <a:hlinkClick r:id="rId9"/>
          </p:cNvPr>
          <p:cNvSpPr/>
          <p:nvPr/>
        </p:nvSpPr>
        <p:spPr>
          <a:xfrm>
            <a:off x="7092279" y="411510"/>
            <a:ext cx="1152128" cy="48989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← Back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320900" y="178025"/>
            <a:ext cx="1817699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1" name="Shape 201"/>
          <p:cNvGraphicFramePr/>
          <p:nvPr/>
        </p:nvGraphicFramePr>
        <p:xfrm>
          <a:off x="1691680" y="17205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{94540A60-4625-4531-AF3A-45ECA1DACB55}</a:tableStyleId>
              </a:tblPr>
              <a:tblGrid>
                <a:gridCol w="792100"/>
                <a:gridCol w="936100"/>
                <a:gridCol w="720075"/>
                <a:gridCol w="679375"/>
                <a:gridCol w="785800"/>
                <a:gridCol w="785800"/>
                <a:gridCol w="785800"/>
              </a:tblGrid>
              <a:tr h="85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American Express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1X DBS Point on all transactions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Same</a:t>
                      </a: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No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X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X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X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36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Visa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No expiry date for DBS Rewards Points2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5% cash back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X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X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X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MasterCard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Earn 5X DBS Rewards Points on all online purchases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X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X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X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X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02" name="Shape 202"/>
          <p:cNvSpPr/>
          <p:nvPr/>
        </p:nvSpPr>
        <p:spPr>
          <a:xfrm>
            <a:off x="304847" y="1138600"/>
            <a:ext cx="1105499" cy="3486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Recommended for You</a:t>
            </a: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1680" y="4803998"/>
            <a:ext cx="6726809" cy="26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68" y="1842075"/>
            <a:ext cx="878400" cy="57018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230660" y="2378050"/>
            <a:ext cx="12879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DBS Black American Express® Card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7314" y="2818878"/>
            <a:ext cx="878400" cy="54377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/>
        </p:nvSpPr>
        <p:spPr>
          <a:xfrm>
            <a:off x="230672" y="3341512"/>
            <a:ext cx="1454099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DBS Altitude Visa Signature Card</a:t>
            </a:r>
          </a:p>
        </p:txBody>
      </p:sp>
      <p:pic>
        <p:nvPicPr>
          <p:cNvPr id="208" name="Shape 20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7314" y="3795355"/>
            <a:ext cx="878399" cy="55619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213647" y="4351550"/>
            <a:ext cx="12879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DBS Woman's MasterCard® Card</a:t>
            </a:r>
          </a:p>
        </p:txBody>
      </p:sp>
      <p:sp>
        <p:nvSpPr>
          <p:cNvPr id="210" name="Shape 210"/>
          <p:cNvSpPr/>
          <p:nvPr/>
        </p:nvSpPr>
        <p:spPr>
          <a:xfrm>
            <a:off x="1691680" y="1108966"/>
            <a:ext cx="813416" cy="5133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Card Type</a:t>
            </a:r>
          </a:p>
        </p:txBody>
      </p:sp>
      <p:sp>
        <p:nvSpPr>
          <p:cNvPr id="211" name="Shape 211"/>
          <p:cNvSpPr/>
          <p:nvPr/>
        </p:nvSpPr>
        <p:spPr>
          <a:xfrm>
            <a:off x="2483767" y="1108966"/>
            <a:ext cx="1008112" cy="5133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DBS Points</a:t>
            </a:r>
          </a:p>
        </p:txBody>
      </p:sp>
      <p:sp>
        <p:nvSpPr>
          <p:cNvPr id="212" name="Shape 212"/>
          <p:cNvSpPr/>
          <p:nvPr/>
        </p:nvSpPr>
        <p:spPr>
          <a:xfrm>
            <a:off x="3419871" y="1108966"/>
            <a:ext cx="720080" cy="5133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care</a:t>
            </a:r>
          </a:p>
        </p:txBody>
      </p:sp>
      <p:sp>
        <p:nvSpPr>
          <p:cNvPr id="213" name="Shape 213"/>
          <p:cNvSpPr/>
          <p:nvPr/>
        </p:nvSpPr>
        <p:spPr>
          <a:xfrm>
            <a:off x="4114571" y="1108966"/>
            <a:ext cx="889476" cy="5133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Movies</a:t>
            </a:r>
          </a:p>
        </p:txBody>
      </p:sp>
      <p:sp>
        <p:nvSpPr>
          <p:cNvPr id="214" name="Shape 214"/>
          <p:cNvSpPr/>
          <p:nvPr/>
        </p:nvSpPr>
        <p:spPr>
          <a:xfrm>
            <a:off x="4834651" y="1108966"/>
            <a:ext cx="817468" cy="5133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Travel</a:t>
            </a:r>
          </a:p>
        </p:txBody>
      </p:sp>
      <p:sp>
        <p:nvSpPr>
          <p:cNvPr id="215" name="Shape 215"/>
          <p:cNvSpPr/>
          <p:nvPr/>
        </p:nvSpPr>
        <p:spPr>
          <a:xfrm>
            <a:off x="5580112" y="1108966"/>
            <a:ext cx="817468" cy="5133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 Income</a:t>
            </a:r>
          </a:p>
        </p:txBody>
      </p:sp>
      <p:sp>
        <p:nvSpPr>
          <p:cNvPr id="216" name="Shape 216"/>
          <p:cNvSpPr/>
          <p:nvPr/>
        </p:nvSpPr>
        <p:spPr>
          <a:xfrm>
            <a:off x="6372200" y="1108966"/>
            <a:ext cx="817468" cy="5133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Miles</a:t>
            </a:r>
          </a:p>
        </p:txBody>
      </p:sp>
      <p:pic>
        <p:nvPicPr>
          <p:cNvPr descr="Image result for delete icon" id="217" name="Shape 217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195735" y="1491629"/>
            <a:ext cx="216023" cy="2160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delete icon" id="218" name="Shape 218">
            <a:hlinkClick r:id="rId9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31840" y="1491629"/>
            <a:ext cx="216023" cy="2160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delete icon" id="219" name="Shape 219">
            <a:hlinkClick r:id="rId10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51919" y="1491629"/>
            <a:ext cx="216023" cy="2160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delete icon" id="220" name="Shape 220">
            <a:hlinkClick r:id="rId11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72000" y="1491629"/>
            <a:ext cx="216023" cy="2160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delete icon" id="221" name="Shape 221">
            <a:hlinkClick r:id="rId12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92080" y="1491629"/>
            <a:ext cx="216023" cy="2160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delete icon" id="222" name="Shape 222">
            <a:hlinkClick r:id="rId13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84167" y="1491629"/>
            <a:ext cx="216023" cy="2160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delete icon" id="223" name="Shape 223">
            <a:hlinkClick r:id="rId14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76256" y="1491629"/>
            <a:ext cx="216023" cy="216023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/>
          <p:nvPr/>
        </p:nvSpPr>
        <p:spPr>
          <a:xfrm>
            <a:off x="7092279" y="411510"/>
            <a:ext cx="1152128" cy="48989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← </a:t>
            </a:r>
            <a:r>
              <a:rPr b="0" i="0" lang="en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5"/>
              </a:rPr>
              <a:t>Back</a:t>
            </a:r>
          </a:p>
        </p:txBody>
      </p:sp>
      <p:sp>
        <p:nvSpPr>
          <p:cNvPr id="225" name="Shape 225"/>
          <p:cNvSpPr/>
          <p:nvPr/>
        </p:nvSpPr>
        <p:spPr>
          <a:xfrm>
            <a:off x="467543" y="267493"/>
            <a:ext cx="4145699" cy="6057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DIY CARD COMPARER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