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F94DFE8-6096-47B2-BB64-4EE515397DAB}">
  <a:tblStyle styleId="{CF94DFE8-6096-47B2-BB64-4EE515397DAB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could rank the credit cards by each category for users to choose most suitable one.. Then when they click DONE it iwll g back to original information for each category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Comparison scheme is based on DBS’ comparison tool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Users can click + to expand information for each technical term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could rank the credit cards by each category for users to choose most suitable one.. Then when they click DONE it iwll g back to original information for each category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Comparison scheme is based on DBS’ comparison tool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Users can click + to expand information for each technical term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har char="●"/>
              <a:defRPr/>
            </a:lvl1pPr>
            <a:lvl2pPr lvl="1" algn="ctr">
              <a:spcBef>
                <a:spcPts val="0"/>
              </a:spcBef>
              <a:buChar char="○"/>
              <a:defRPr/>
            </a:lvl2pPr>
            <a:lvl3pPr lvl="2" algn="ctr">
              <a:spcBef>
                <a:spcPts val="0"/>
              </a:spcBef>
              <a:buChar char="■"/>
              <a:defRPr/>
            </a:lvl3pPr>
            <a:lvl4pPr lvl="3" algn="ctr">
              <a:spcBef>
                <a:spcPts val="0"/>
              </a:spcBef>
              <a:buChar char="●"/>
              <a:defRPr/>
            </a:lvl4pPr>
            <a:lvl5pPr lvl="4" algn="ctr">
              <a:spcBef>
                <a:spcPts val="0"/>
              </a:spcBef>
              <a:buChar char="○"/>
              <a:defRPr/>
            </a:lvl5pPr>
            <a:lvl6pPr lvl="5" algn="ctr">
              <a:spcBef>
                <a:spcPts val="0"/>
              </a:spcBef>
              <a:buChar char="■"/>
              <a:defRPr/>
            </a:lvl6pPr>
            <a:lvl7pPr lvl="6" algn="ctr">
              <a:spcBef>
                <a:spcPts val="0"/>
              </a:spcBef>
              <a:buChar char="●"/>
              <a:defRPr/>
            </a:lvl7pPr>
            <a:lvl8pPr lvl="7" algn="ctr">
              <a:spcBef>
                <a:spcPts val="0"/>
              </a:spcBef>
              <a:buChar char="○"/>
              <a:defRPr/>
            </a:lvl8pPr>
            <a:lvl9pPr lvl="8" algn="ctr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4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4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2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#slide=last" TargetMode="External"/><Relationship Id="rId4" Type="http://schemas.openxmlformats.org/officeDocument/2006/relationships/image" Target="../media/image1.png"/><Relationship Id="rId9" Type="http://schemas.openxmlformats.org/officeDocument/2006/relationships/hyperlink" Target="#slide=next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hyperlink" Target="#slide=nex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hyperlink" Target="#slide=last" TargetMode="External"/><Relationship Id="rId4" Type="http://schemas.openxmlformats.org/officeDocument/2006/relationships/image" Target="../media/image1.png"/><Relationship Id="rId9" Type="http://schemas.openxmlformats.org/officeDocument/2006/relationships/hyperlink" Target="#slide=previous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hyperlink" Target="#slide=nex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hyperlink" Target="#slide=previou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#slide=id.g1ef562d98b_1_0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Technical Info + Customized Card Comparison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Based on DBS cards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320900" y="178025"/>
            <a:ext cx="18177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278125" y="178025"/>
            <a:ext cx="2566500" cy="60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Comparison Scheme</a:t>
            </a:r>
            <a:r>
              <a:rPr lang="en">
                <a:solidFill>
                  <a:schemeClr val="dk1"/>
                </a:solidFill>
              </a:rPr>
              <a:t>[organize the different kind of benefits]</a:t>
            </a:r>
          </a:p>
        </p:txBody>
      </p:sp>
      <p:sp>
        <p:nvSpPr>
          <p:cNvPr id="62" name="Shape 62"/>
          <p:cNvSpPr/>
          <p:nvPr/>
        </p:nvSpPr>
        <p:spPr>
          <a:xfrm>
            <a:off x="4496450" y="274250"/>
            <a:ext cx="3833700" cy="48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DIY CARD COMPARER</a:t>
            </a:r>
          </a:p>
          <a:p>
            <a:pPr lvl="0">
              <a:spcBef>
                <a:spcPts val="0"/>
              </a:spcBef>
              <a:buNone/>
            </a:pPr>
            <a:r>
              <a:rPr i="1" lang="en"/>
              <a:t>(use nice icons to make it readable)?</a:t>
            </a:r>
          </a:p>
        </p:txBody>
      </p:sp>
      <p:sp>
        <p:nvSpPr>
          <p:cNvPr id="63" name="Shape 63"/>
          <p:cNvSpPr/>
          <p:nvPr/>
        </p:nvSpPr>
        <p:spPr>
          <a:xfrm>
            <a:off x="3971850" y="1514675"/>
            <a:ext cx="1047900" cy="5133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Criteria 1</a:t>
            </a:r>
          </a:p>
        </p:txBody>
      </p:sp>
      <p:sp>
        <p:nvSpPr>
          <p:cNvPr id="64" name="Shape 64"/>
          <p:cNvSpPr/>
          <p:nvPr/>
        </p:nvSpPr>
        <p:spPr>
          <a:xfrm>
            <a:off x="2768300" y="2140274"/>
            <a:ext cx="756000" cy="5862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F3F3F3"/>
                </a:solidFill>
              </a:rPr>
              <a:t>Card 1</a:t>
            </a:r>
          </a:p>
        </p:txBody>
      </p:sp>
      <p:sp>
        <p:nvSpPr>
          <p:cNvPr id="65" name="Shape 65"/>
          <p:cNvSpPr/>
          <p:nvPr/>
        </p:nvSpPr>
        <p:spPr>
          <a:xfrm>
            <a:off x="2768300" y="2887022"/>
            <a:ext cx="756000" cy="5862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3F3F3"/>
                </a:solidFill>
              </a:rPr>
              <a:t>Card 2</a:t>
            </a:r>
          </a:p>
        </p:txBody>
      </p:sp>
      <p:sp>
        <p:nvSpPr>
          <p:cNvPr id="66" name="Shape 66"/>
          <p:cNvSpPr/>
          <p:nvPr/>
        </p:nvSpPr>
        <p:spPr>
          <a:xfrm>
            <a:off x="2768300" y="3633770"/>
            <a:ext cx="756000" cy="5862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3F3F3"/>
                </a:solidFill>
              </a:rPr>
              <a:t>Card 3</a:t>
            </a:r>
          </a:p>
        </p:txBody>
      </p:sp>
      <p:sp>
        <p:nvSpPr>
          <p:cNvPr id="67" name="Shape 67"/>
          <p:cNvSpPr/>
          <p:nvPr/>
        </p:nvSpPr>
        <p:spPr>
          <a:xfrm>
            <a:off x="5070050" y="1514675"/>
            <a:ext cx="1047900" cy="5133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Criteria 2</a:t>
            </a:r>
          </a:p>
        </p:txBody>
      </p:sp>
      <p:sp>
        <p:nvSpPr>
          <p:cNvPr id="68" name="Shape 68"/>
          <p:cNvSpPr/>
          <p:nvPr/>
        </p:nvSpPr>
        <p:spPr>
          <a:xfrm>
            <a:off x="6168250" y="1514675"/>
            <a:ext cx="1047900" cy="5133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Criteria 3</a:t>
            </a:r>
          </a:p>
        </p:txBody>
      </p:sp>
      <p:sp>
        <p:nvSpPr>
          <p:cNvPr id="69" name="Shape 69"/>
          <p:cNvSpPr/>
          <p:nvPr/>
        </p:nvSpPr>
        <p:spPr>
          <a:xfrm>
            <a:off x="7266450" y="1514675"/>
            <a:ext cx="1047900" cy="5133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Criteria 4</a:t>
            </a:r>
          </a:p>
        </p:txBody>
      </p:sp>
      <p:graphicFrame>
        <p:nvGraphicFramePr>
          <p:cNvPr id="70" name="Shape 70"/>
          <p:cNvGraphicFramePr/>
          <p:nvPr/>
        </p:nvGraphicFramePr>
        <p:xfrm>
          <a:off x="3971850" y="22091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{CF94DFE8-6096-47B2-BB64-4EE515397DAB}</a:tableStyleId>
              </a:tblPr>
              <a:tblGrid>
                <a:gridCol w="958450"/>
                <a:gridCol w="958450"/>
                <a:gridCol w="958450"/>
                <a:gridCol w="958450"/>
              </a:tblGrid>
              <a:tr h="512375">
                <a:tc>
                  <a:txBody>
                    <a:bodyPr>
                      <a:noAutofit/>
                    </a:bodyPr>
                    <a:lstStyle/>
                    <a:p>
                      <a:pPr indent="-28575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900"/>
                        <a:t>Xxx</a:t>
                      </a:r>
                    </a:p>
                    <a:p>
                      <a:pPr indent="-285750" lvl="0" marL="45720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900"/>
                        <a:t>YYY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85750" lvl="0" marL="457200" rtl="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900"/>
                        <a:t>BLABLA</a:t>
                      </a:r>
                    </a:p>
                    <a:p>
                      <a:pPr indent="-285750" lvl="0" marL="45720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900"/>
                        <a:t>moomoo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85750" lvl="0" marL="45720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85750" lvl="0" marL="45720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489125">
                <a:tc>
                  <a:txBody>
                    <a:bodyPr>
                      <a:noAutofit/>
                    </a:bodyPr>
                    <a:lstStyle/>
                    <a:p>
                      <a:pPr indent="-285750" lvl="0" marL="45720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85750" lvl="0" marL="45720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85750" lvl="0" marL="45720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85750" lvl="0" marL="45720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489125">
                <a:tc>
                  <a:txBody>
                    <a:bodyPr>
                      <a:noAutofit/>
                    </a:bodyPr>
                    <a:lstStyle/>
                    <a:p>
                      <a:pPr indent="-285750" lvl="0" marL="45720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85750" lvl="0" marL="45720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85750" lvl="0" marL="45720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85750" lvl="0" marL="45720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489125">
                <a:tc>
                  <a:txBody>
                    <a:bodyPr>
                      <a:noAutofit/>
                    </a:bodyPr>
                    <a:lstStyle/>
                    <a:p>
                      <a:pPr indent="-285750" lvl="0" marL="45720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85750" lvl="0" marL="45720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85750" lvl="0" marL="45720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85750" lvl="0" marL="457200"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1" name="Shape 71"/>
          <p:cNvSpPr/>
          <p:nvPr/>
        </p:nvSpPr>
        <p:spPr>
          <a:xfrm>
            <a:off x="8170325" y="2324168"/>
            <a:ext cx="878400" cy="489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Help me Rank(?)</a:t>
            </a:r>
          </a:p>
        </p:txBody>
      </p:sp>
      <p:sp>
        <p:nvSpPr>
          <p:cNvPr id="72" name="Shape 72"/>
          <p:cNvSpPr/>
          <p:nvPr/>
        </p:nvSpPr>
        <p:spPr>
          <a:xfrm>
            <a:off x="2776441" y="1305925"/>
            <a:ext cx="878399" cy="6738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F3F3F3"/>
                </a:solidFill>
              </a:rPr>
              <a:t>My Recommendations</a:t>
            </a:r>
          </a:p>
        </p:txBody>
      </p:sp>
      <p:sp>
        <p:nvSpPr>
          <p:cNvPr id="73" name="Shape 73"/>
          <p:cNvSpPr/>
          <p:nvPr/>
        </p:nvSpPr>
        <p:spPr>
          <a:xfrm>
            <a:off x="278125" y="884500"/>
            <a:ext cx="2181300" cy="42591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000"/>
              <a:t>Tick on the criterias that you wish to compare.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indent="-292100" lvl="0" marL="457200" rtl="0">
              <a:spcBef>
                <a:spcPts val="0"/>
              </a:spcBef>
              <a:buSzPct val="100000"/>
              <a:buChar char="❏"/>
            </a:pPr>
            <a:r>
              <a:rPr lang="en" sz="1000"/>
              <a:t>Card Type</a:t>
            </a:r>
          </a:p>
          <a:p>
            <a:pPr indent="-2921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❏"/>
            </a:pPr>
            <a:r>
              <a:rPr lang="en" sz="1000">
                <a:solidFill>
                  <a:schemeClr val="dk1"/>
                </a:solidFill>
              </a:rPr>
              <a:t>Annual Fee Waiver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❏"/>
            </a:pPr>
            <a:r>
              <a:rPr lang="en" sz="1000"/>
              <a:t>Requirements</a:t>
            </a:r>
          </a:p>
          <a:p>
            <a:pPr indent="-292100" lvl="1" marL="914400" rtl="0">
              <a:spcBef>
                <a:spcPts val="0"/>
              </a:spcBef>
              <a:buSzPct val="100000"/>
              <a:buChar char="❏"/>
            </a:pPr>
            <a:r>
              <a:rPr lang="en" sz="1000"/>
              <a:t>Min Income(per annum)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❏"/>
            </a:pPr>
            <a:r>
              <a:rPr lang="en" sz="1000"/>
              <a:t>Card Rewards</a:t>
            </a:r>
          </a:p>
          <a:p>
            <a:pPr indent="-292100" lvl="1" marL="914400" rtl="0">
              <a:spcBef>
                <a:spcPts val="0"/>
              </a:spcBef>
              <a:buClr>
                <a:schemeClr val="dk1"/>
              </a:buClr>
              <a:buSzPct val="100000"/>
              <a:buChar char="❏"/>
            </a:pPr>
            <a:r>
              <a:rPr lang="en" sz="1000">
                <a:solidFill>
                  <a:schemeClr val="dk1"/>
                </a:solidFill>
              </a:rPr>
              <a:t>DBS Points</a:t>
            </a:r>
          </a:p>
          <a:p>
            <a:pPr indent="-292100" lvl="1" marL="914400" rtl="0">
              <a:spcBef>
                <a:spcPts val="0"/>
              </a:spcBef>
              <a:buClr>
                <a:schemeClr val="dk1"/>
              </a:buClr>
              <a:buSzPct val="100000"/>
              <a:buChar char="❏"/>
            </a:pPr>
            <a:r>
              <a:rPr lang="en" sz="1000">
                <a:solidFill>
                  <a:schemeClr val="dk1"/>
                </a:solidFill>
              </a:rPr>
              <a:t>Rebate/Cashback</a:t>
            </a:r>
          </a:p>
          <a:p>
            <a:pPr indent="-292100" lvl="1" marL="914400" rtl="0">
              <a:spcBef>
                <a:spcPts val="0"/>
              </a:spcBef>
              <a:buSzPct val="100000"/>
              <a:buChar char="❏"/>
            </a:pPr>
            <a:r>
              <a:rPr lang="en" sz="1000"/>
              <a:t>Miles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❏"/>
            </a:pPr>
            <a:r>
              <a:rPr lang="en" sz="1000"/>
              <a:t>Card Benefits</a:t>
            </a:r>
          </a:p>
          <a:p>
            <a:pPr indent="-292100" lvl="1" marL="914400" rtl="0">
              <a:spcBef>
                <a:spcPts val="0"/>
              </a:spcBef>
              <a:buChar char="❏"/>
            </a:pPr>
            <a:r>
              <a:t/>
            </a:r>
            <a:endParaRPr sz="1000"/>
          </a:p>
          <a:p>
            <a:pPr indent="-292100" lvl="0" marL="457200" rtl="0">
              <a:spcBef>
                <a:spcPts val="0"/>
              </a:spcBef>
              <a:buSzPct val="100000"/>
              <a:buChar char="❏"/>
            </a:pPr>
            <a:r>
              <a:rPr lang="en" sz="1000" strike="sngStrike"/>
              <a:t>Interest rate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❏"/>
            </a:pPr>
            <a:r>
              <a:rPr lang="en" sz="1000"/>
              <a:t>Lifestyle Privileges</a:t>
            </a:r>
          </a:p>
          <a:p>
            <a:pPr indent="-292100" lvl="1" marL="914400" rtl="0">
              <a:spcBef>
                <a:spcPts val="0"/>
              </a:spcBef>
              <a:buSzPct val="100000"/>
              <a:buChar char="❏"/>
            </a:pPr>
            <a:r>
              <a:rPr lang="en" sz="1000"/>
              <a:t>Transport</a:t>
            </a:r>
          </a:p>
          <a:p>
            <a:pPr indent="-292100" lvl="1" marL="914400" rtl="0">
              <a:spcBef>
                <a:spcPts val="0"/>
              </a:spcBef>
              <a:buSzPct val="100000"/>
              <a:buChar char="❏"/>
            </a:pPr>
            <a:r>
              <a:rPr lang="en" sz="1000"/>
              <a:t>Dining</a:t>
            </a:r>
          </a:p>
          <a:p>
            <a:pPr indent="-292100" lvl="1" marL="914400" rtl="0">
              <a:spcBef>
                <a:spcPts val="0"/>
              </a:spcBef>
              <a:buSzPct val="100000"/>
              <a:buChar char="❏"/>
            </a:pPr>
            <a:r>
              <a:rPr lang="en" sz="1000"/>
              <a:t>Movies</a:t>
            </a:r>
          </a:p>
          <a:p>
            <a:pPr indent="-292100" lvl="1" marL="914400" rtl="0">
              <a:spcBef>
                <a:spcPts val="0"/>
              </a:spcBef>
              <a:buSzPct val="100000"/>
              <a:buChar char="❏"/>
            </a:pPr>
            <a:r>
              <a:rPr lang="en" sz="1000"/>
              <a:t>Travel</a:t>
            </a:r>
          </a:p>
          <a:p>
            <a:pPr indent="-292100" lvl="1" marL="914400" rtl="0">
              <a:spcBef>
                <a:spcPts val="0"/>
              </a:spcBef>
              <a:buSzPct val="100000"/>
              <a:buChar char="❏"/>
            </a:pPr>
            <a:r>
              <a:rPr lang="en" sz="1000"/>
              <a:t>Healthcare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9098" y="4714723"/>
            <a:ext cx="4528825" cy="2672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/>
          <p:nvPr/>
        </p:nvSpPr>
        <p:spPr>
          <a:xfrm>
            <a:off x="2781262" y="4380520"/>
            <a:ext cx="756000" cy="5862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3F3F3"/>
                </a:solidFill>
              </a:rPr>
              <a:t>Card 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/>
        </p:nvSpPr>
        <p:spPr>
          <a:xfrm>
            <a:off x="320900" y="178025"/>
            <a:ext cx="18177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278125" y="178025"/>
            <a:ext cx="2566500" cy="60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Comparison Scheme</a:t>
            </a:r>
            <a:r>
              <a:rPr lang="en">
                <a:solidFill>
                  <a:schemeClr val="dk1"/>
                </a:solidFill>
              </a:rPr>
              <a:t>[organize the different kind of benefits]</a:t>
            </a:r>
          </a:p>
        </p:txBody>
      </p:sp>
      <p:sp>
        <p:nvSpPr>
          <p:cNvPr id="82" name="Shape 82"/>
          <p:cNvSpPr/>
          <p:nvPr/>
        </p:nvSpPr>
        <p:spPr>
          <a:xfrm>
            <a:off x="3971850" y="274250"/>
            <a:ext cx="4145700" cy="6057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DIY CARD COMPARER</a:t>
            </a:r>
          </a:p>
        </p:txBody>
      </p:sp>
      <p:sp>
        <p:nvSpPr>
          <p:cNvPr id="83" name="Shape 83"/>
          <p:cNvSpPr/>
          <p:nvPr/>
        </p:nvSpPr>
        <p:spPr>
          <a:xfrm>
            <a:off x="4884026" y="1104362"/>
            <a:ext cx="1105500" cy="5133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DBS Points</a:t>
            </a:r>
          </a:p>
        </p:txBody>
      </p:sp>
      <p:graphicFrame>
        <p:nvGraphicFramePr>
          <p:cNvPr id="84" name="Shape 84"/>
          <p:cNvGraphicFramePr/>
          <p:nvPr/>
        </p:nvGraphicFramePr>
        <p:xfrm>
          <a:off x="3995687" y="18420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{CF94DFE8-6096-47B2-BB64-4EE515397DAB}</a:tableStyleId>
              </a:tblPr>
              <a:tblGrid>
                <a:gridCol w="907000"/>
                <a:gridCol w="1011675"/>
                <a:gridCol w="1011675"/>
                <a:gridCol w="1011675"/>
              </a:tblGrid>
              <a:tr h="12288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American Express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1X DBS Point on all transactions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</a:t>
                      </a:r>
                    </a:p>
                  </a:txBody>
                  <a:tcPr marT="91425" marB="91425" marR="91425" marL="91425"/>
                </a:tc>
                <a:tc row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Same</a:t>
                      </a:r>
                    </a:p>
                  </a:txBody>
                  <a:tcPr marT="91425" marB="91425" marR="91425" marL="91425"/>
                </a:tc>
              </a:tr>
              <a:tr h="7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Visa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No expiry date for DBS Rewards Points2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</a:t>
                      </a:r>
                    </a:p>
                  </a:txBody>
                  <a:tcPr marT="91425" marB="91425" marR="91425" marL="91425"/>
                </a:tc>
                <a:tc vMerge="1"/>
              </a:tr>
              <a:tr h="7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MasterCard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Earn 5X DBS Rewards Points on all online purchases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</a:t>
                      </a:r>
                    </a:p>
                  </a:txBody>
                  <a:tcPr marT="91425" marB="91425" marR="91425" marL="91425"/>
                </a:tc>
                <a:tc vMerge="1"/>
              </a:tr>
            </a:tbl>
          </a:graphicData>
        </a:graphic>
      </p:graphicFrame>
      <p:sp>
        <p:nvSpPr>
          <p:cNvPr id="85" name="Shape 85"/>
          <p:cNvSpPr/>
          <p:nvPr/>
        </p:nvSpPr>
        <p:spPr>
          <a:xfrm>
            <a:off x="8170325" y="2324168"/>
            <a:ext cx="878400" cy="489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Help me Rank(?)</a:t>
            </a:r>
          </a:p>
        </p:txBody>
      </p:sp>
      <p:sp>
        <p:nvSpPr>
          <p:cNvPr id="86" name="Shape 86"/>
          <p:cNvSpPr/>
          <p:nvPr/>
        </p:nvSpPr>
        <p:spPr>
          <a:xfrm>
            <a:off x="2549325" y="1138600"/>
            <a:ext cx="1105500" cy="3486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3F3F3"/>
                </a:solidFill>
              </a:rPr>
              <a:t>Recommended for You</a:t>
            </a:r>
          </a:p>
        </p:txBody>
      </p:sp>
      <p:sp>
        <p:nvSpPr>
          <p:cNvPr id="87" name="Shape 87"/>
          <p:cNvSpPr/>
          <p:nvPr/>
        </p:nvSpPr>
        <p:spPr>
          <a:xfrm>
            <a:off x="74075" y="884500"/>
            <a:ext cx="2168400" cy="42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000"/>
              <a:t>Tick on the criterias that you wish to compare.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indent="-292100" lvl="0" marL="457200" rtl="0">
              <a:spcBef>
                <a:spcPts val="0"/>
              </a:spcBef>
              <a:buSzPct val="100000"/>
              <a:buChar char="❏"/>
            </a:pPr>
            <a:r>
              <a:rPr lang="en" sz="1000"/>
              <a:t>Card Type</a:t>
            </a:r>
          </a:p>
          <a:p>
            <a:pPr indent="-2921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❏"/>
            </a:pPr>
            <a:r>
              <a:rPr lang="en" sz="1000">
                <a:solidFill>
                  <a:schemeClr val="dk1"/>
                </a:solidFill>
              </a:rPr>
              <a:t>Annual Fee Waiver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❏"/>
            </a:pPr>
            <a:r>
              <a:rPr lang="en" sz="1000"/>
              <a:t>Requirements</a:t>
            </a:r>
          </a:p>
          <a:p>
            <a:pPr indent="-292100" lvl="1" marL="914400" rtl="0">
              <a:spcBef>
                <a:spcPts val="0"/>
              </a:spcBef>
              <a:buSzPct val="100000"/>
              <a:buChar char="❏"/>
            </a:pPr>
            <a:r>
              <a:rPr lang="en" sz="1000"/>
              <a:t>Min Income(per annum)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❏"/>
            </a:pPr>
            <a:r>
              <a:rPr lang="en" sz="1000"/>
              <a:t>Card Rewards</a:t>
            </a:r>
          </a:p>
          <a:p>
            <a:pPr indent="-292100" lvl="1" marL="914400" rtl="0">
              <a:spcBef>
                <a:spcPts val="0"/>
              </a:spcBef>
              <a:buClr>
                <a:schemeClr val="dk1"/>
              </a:buClr>
              <a:buSzPct val="100000"/>
              <a:buChar char="❏"/>
            </a:pPr>
            <a:r>
              <a:rPr lang="en" sz="1000">
                <a:solidFill>
                  <a:schemeClr val="dk1"/>
                </a:solidFill>
              </a:rPr>
              <a:t>DBS Points</a:t>
            </a:r>
          </a:p>
          <a:p>
            <a:pPr indent="-292100" lvl="1" marL="914400" rtl="0">
              <a:spcBef>
                <a:spcPts val="0"/>
              </a:spcBef>
              <a:buClr>
                <a:schemeClr val="dk1"/>
              </a:buClr>
              <a:buSzPct val="100000"/>
              <a:buChar char="❏"/>
            </a:pPr>
            <a:r>
              <a:rPr lang="en" sz="1000">
                <a:solidFill>
                  <a:schemeClr val="dk1"/>
                </a:solidFill>
              </a:rPr>
              <a:t>Rebate/Cashback</a:t>
            </a:r>
          </a:p>
          <a:p>
            <a:pPr indent="-292100" lvl="1" marL="914400" rtl="0">
              <a:spcBef>
                <a:spcPts val="0"/>
              </a:spcBef>
              <a:buSzPct val="100000"/>
              <a:buChar char="❏"/>
            </a:pPr>
            <a:r>
              <a:rPr lang="en" sz="1000"/>
              <a:t>Miles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❏"/>
            </a:pPr>
            <a:r>
              <a:rPr lang="en" sz="1000"/>
              <a:t>Card Benefits</a:t>
            </a:r>
          </a:p>
          <a:p>
            <a:pPr indent="-292100" lvl="1" marL="914400" rtl="0">
              <a:spcBef>
                <a:spcPts val="0"/>
              </a:spcBef>
              <a:buChar char="❏"/>
            </a:pPr>
            <a:r>
              <a:t/>
            </a:r>
            <a:endParaRPr sz="1000"/>
          </a:p>
          <a:p>
            <a:pPr indent="-292100" lvl="0" marL="457200" rtl="0">
              <a:spcBef>
                <a:spcPts val="0"/>
              </a:spcBef>
              <a:buSzPct val="100000"/>
              <a:buChar char="❏"/>
            </a:pPr>
            <a:r>
              <a:rPr lang="en" sz="1000" strike="sngStrike"/>
              <a:t>Interest rate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❏"/>
            </a:pPr>
            <a:r>
              <a:rPr lang="en" sz="1000"/>
              <a:t>Lifestyle Privileges</a:t>
            </a:r>
          </a:p>
          <a:p>
            <a:pPr indent="-292100" lvl="1" marL="914400" rtl="0">
              <a:spcBef>
                <a:spcPts val="0"/>
              </a:spcBef>
              <a:buSzPct val="100000"/>
              <a:buChar char="❏"/>
            </a:pPr>
            <a:r>
              <a:rPr lang="en" sz="1000"/>
              <a:t>Transport</a:t>
            </a:r>
          </a:p>
          <a:p>
            <a:pPr indent="-292100" lvl="1" marL="914400" rtl="0">
              <a:spcBef>
                <a:spcPts val="0"/>
              </a:spcBef>
              <a:buSzPct val="100000"/>
              <a:buChar char="❏"/>
            </a:pPr>
            <a:r>
              <a:rPr lang="en" sz="1000"/>
              <a:t>Dining</a:t>
            </a:r>
          </a:p>
          <a:p>
            <a:pPr indent="-292100" lvl="1" marL="914400" rtl="0">
              <a:spcBef>
                <a:spcPts val="0"/>
              </a:spcBef>
              <a:buSzPct val="100000"/>
              <a:buChar char="❏"/>
            </a:pPr>
            <a:r>
              <a:rPr lang="en" sz="1000"/>
              <a:t>Movies</a:t>
            </a:r>
          </a:p>
          <a:p>
            <a:pPr indent="-292100" lvl="1" marL="914400" rtl="0">
              <a:spcBef>
                <a:spcPts val="0"/>
              </a:spcBef>
              <a:buSzPct val="100000"/>
              <a:buChar char="❏"/>
            </a:pPr>
            <a:r>
              <a:rPr lang="en" sz="1000"/>
              <a:t>Travel</a:t>
            </a:r>
          </a:p>
          <a:p>
            <a:pPr indent="-292100" lvl="1" marL="914400" rtl="0">
              <a:spcBef>
                <a:spcPts val="0"/>
              </a:spcBef>
              <a:buSzPct val="100000"/>
              <a:buChar char="❏"/>
            </a:pPr>
            <a:r>
              <a:rPr lang="en" sz="1000"/>
              <a:t>Healthcare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673" y="4876198"/>
            <a:ext cx="4528825" cy="2672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/>
          <p:nvPr/>
        </p:nvSpPr>
        <p:spPr>
          <a:xfrm>
            <a:off x="5784828" y="1104362"/>
            <a:ext cx="1105500" cy="5133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Dining</a:t>
            </a:r>
          </a:p>
        </p:txBody>
      </p:sp>
      <p:sp>
        <p:nvSpPr>
          <p:cNvPr id="90" name="Shape 90"/>
          <p:cNvSpPr/>
          <p:nvPr/>
        </p:nvSpPr>
        <p:spPr>
          <a:xfrm>
            <a:off x="6762004" y="1104362"/>
            <a:ext cx="1105500" cy="5133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Healthcare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9346" y="1842075"/>
            <a:ext cx="878400" cy="57018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2475137" y="2378050"/>
            <a:ext cx="12879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DBS Black American Express® Card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1792" y="2818879"/>
            <a:ext cx="878400" cy="54377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2475150" y="3341512"/>
            <a:ext cx="14541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DBS Altitude Visa Signature Card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91792" y="3795355"/>
            <a:ext cx="878399" cy="55619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2458125" y="4351550"/>
            <a:ext cx="12879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DBS Woman's MasterCard® Card</a:t>
            </a:r>
          </a:p>
        </p:txBody>
      </p:sp>
      <p:sp>
        <p:nvSpPr>
          <p:cNvPr id="97" name="Shape 97"/>
          <p:cNvSpPr/>
          <p:nvPr/>
        </p:nvSpPr>
        <p:spPr>
          <a:xfrm>
            <a:off x="3986837" y="1104350"/>
            <a:ext cx="878400" cy="5133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Card Type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260425" y="616775"/>
            <a:ext cx="2475000" cy="697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1000"/>
              <a:t>Tick on the criterias that you wish to compare.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000"/>
              <a:t>Click on Information to  understand more</a:t>
            </a:r>
          </a:p>
        </p:txBody>
      </p:sp>
      <p:sp>
        <p:nvSpPr>
          <p:cNvPr id="103" name="Shape 103"/>
          <p:cNvSpPr/>
          <p:nvPr/>
        </p:nvSpPr>
        <p:spPr>
          <a:xfrm>
            <a:off x="4657650" y="274250"/>
            <a:ext cx="4145700" cy="6057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DIY CARD COMPARER</a:t>
            </a:r>
          </a:p>
        </p:txBody>
      </p:sp>
      <p:sp>
        <p:nvSpPr>
          <p:cNvPr id="104" name="Shape 104"/>
          <p:cNvSpPr/>
          <p:nvPr/>
        </p:nvSpPr>
        <p:spPr>
          <a:xfrm>
            <a:off x="5495725" y="1218462"/>
            <a:ext cx="1287900" cy="4899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DBS Points</a:t>
            </a:r>
          </a:p>
        </p:txBody>
      </p:sp>
      <p:graphicFrame>
        <p:nvGraphicFramePr>
          <p:cNvPr id="105" name="Shape 105"/>
          <p:cNvGraphicFramePr/>
          <p:nvPr/>
        </p:nvGraphicFramePr>
        <p:xfrm>
          <a:off x="4401512" y="18420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{CF94DFE8-6096-47B2-BB64-4EE515397DAB}</a:tableStyleId>
              </a:tblPr>
              <a:tblGrid>
                <a:gridCol w="1114225"/>
                <a:gridCol w="1242825"/>
                <a:gridCol w="1242825"/>
                <a:gridCol w="987775"/>
              </a:tblGrid>
              <a:tr h="906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American Express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1X DBS Point on all transactions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DBS Indulge</a:t>
                      </a:r>
                      <a:br>
                        <a:rPr lang="en" sz="800"/>
                      </a:br>
                      <a:r>
                        <a:rPr lang="en" sz="800"/>
                        <a:t>Dining deals at over 1000 outlets islandwide</a:t>
                      </a:r>
                      <a:br>
                        <a:rPr lang="en" sz="800"/>
                      </a:br>
                      <a:br>
                        <a:rPr lang="en" sz="800"/>
                      </a:br>
                      <a:r>
                        <a:rPr b="1" lang="en" sz="800"/>
                        <a:t>American Express Selects </a:t>
                      </a:r>
                      <a:br>
                        <a:rPr b="1" lang="en" sz="800"/>
                      </a:br>
                      <a:r>
                        <a:rPr b="1" lang="en" sz="800"/>
                        <a:t>Over 400 dining privileges islandwide</a:t>
                      </a:r>
                    </a:p>
                  </a:txBody>
                  <a:tcPr marT="91425" marB="91425" marR="91425" marL="91425"/>
                </a:tc>
                <a:tc row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DBS Healthcare Privileges</a:t>
                      </a:r>
                      <a:br>
                        <a:rPr lang="en" sz="800"/>
                      </a:br>
                      <a:r>
                        <a:rPr lang="en" sz="800"/>
                        <a:t>Special rates on health screening packages, specialist consultation fee and more.</a:t>
                      </a:r>
                    </a:p>
                  </a:txBody>
                  <a:tcPr marT="91425" marB="91425" marR="91425" marL="91425"/>
                </a:tc>
              </a:tr>
              <a:tr h="587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Visa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No expiry date for DBS Rewards Points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DBS Indulge</a:t>
                      </a:r>
                      <a:br>
                        <a:rPr lang="en" sz="800"/>
                      </a:br>
                      <a:r>
                        <a:rPr lang="en" sz="800"/>
                        <a:t>Dining deals at over 1000 outlets islandwide</a:t>
                      </a:r>
                    </a:p>
                  </a:txBody>
                  <a:tcPr marT="91425" marB="91425" marR="91425" marL="91425"/>
                </a:tc>
                <a:tc vMerge="1"/>
              </a:tr>
              <a:tr h="587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MasterCard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Earn 5X DBS Rewards Points on all online purchases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DBS Indulge</a:t>
                      </a:r>
                      <a:br>
                        <a:rPr lang="en" sz="800"/>
                      </a:br>
                      <a:r>
                        <a:rPr lang="en" sz="800"/>
                        <a:t>Dining deals at over 1000 outlets islandwide</a:t>
                      </a:r>
                    </a:p>
                  </a:txBody>
                  <a:tcPr marT="91425" marB="91425" marR="91425" marL="91425"/>
                </a:tc>
                <a:tc vMerge="1"/>
              </a:tr>
            </a:tbl>
          </a:graphicData>
        </a:graphic>
      </p:graphicFrame>
      <p:sp>
        <p:nvSpPr>
          <p:cNvPr id="106" name="Shape 106"/>
          <p:cNvSpPr/>
          <p:nvPr/>
        </p:nvSpPr>
        <p:spPr>
          <a:xfrm>
            <a:off x="7990375" y="4521093"/>
            <a:ext cx="878400" cy="489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 u="sng">
                <a:solidFill>
                  <a:schemeClr val="hlink"/>
                </a:solidFill>
                <a:hlinkClick r:id="rId3"/>
              </a:rPr>
              <a:t>Help me Rank</a:t>
            </a:r>
          </a:p>
        </p:txBody>
      </p:sp>
      <p:sp>
        <p:nvSpPr>
          <p:cNvPr id="107" name="Shape 107"/>
          <p:cNvSpPr/>
          <p:nvPr/>
        </p:nvSpPr>
        <p:spPr>
          <a:xfrm>
            <a:off x="3235150" y="1230175"/>
            <a:ext cx="1105500" cy="4899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3F3F3"/>
                </a:solidFill>
              </a:rPr>
              <a:t>Recommended for You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0935" y="4190573"/>
            <a:ext cx="4528825" cy="2672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/>
          <p:nvPr/>
        </p:nvSpPr>
        <p:spPr>
          <a:xfrm>
            <a:off x="6771328" y="1206762"/>
            <a:ext cx="1105500" cy="5133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Dining</a:t>
            </a:r>
          </a:p>
        </p:txBody>
      </p:sp>
      <p:sp>
        <p:nvSpPr>
          <p:cNvPr id="110" name="Shape 110"/>
          <p:cNvSpPr/>
          <p:nvPr/>
        </p:nvSpPr>
        <p:spPr>
          <a:xfrm>
            <a:off x="7876829" y="1206775"/>
            <a:ext cx="1105500" cy="5133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Healthcare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5684" y="1875462"/>
            <a:ext cx="878400" cy="57018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3235150" y="2443287"/>
            <a:ext cx="12879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/>
              <a:t>DBS Black American Express® Card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65679" y="2850592"/>
            <a:ext cx="878400" cy="54377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3254975" y="3433812"/>
            <a:ext cx="14541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/>
              <a:t>DBS Altitude Visa Signature Card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65680" y="3799317"/>
            <a:ext cx="878399" cy="556192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3254975" y="4424325"/>
            <a:ext cx="12879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DBS Woman's MasterCard® Card</a:t>
            </a:r>
          </a:p>
        </p:txBody>
      </p:sp>
      <p:sp>
        <p:nvSpPr>
          <p:cNvPr id="117" name="Shape 117"/>
          <p:cNvSpPr/>
          <p:nvPr/>
        </p:nvSpPr>
        <p:spPr>
          <a:xfrm>
            <a:off x="4390224" y="1206775"/>
            <a:ext cx="1105500" cy="5133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Card Type</a:t>
            </a:r>
          </a:p>
        </p:txBody>
      </p:sp>
      <p:sp>
        <p:nvSpPr>
          <p:cNvPr id="118" name="Shape 118"/>
          <p:cNvSpPr/>
          <p:nvPr/>
        </p:nvSpPr>
        <p:spPr>
          <a:xfrm>
            <a:off x="415975" y="191050"/>
            <a:ext cx="2214600" cy="34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Comparison Scheme</a:t>
            </a:r>
          </a:p>
        </p:txBody>
      </p:sp>
      <p:grpSp>
        <p:nvGrpSpPr>
          <p:cNvPr id="119" name="Shape 119"/>
          <p:cNvGrpSpPr/>
          <p:nvPr/>
        </p:nvGrpSpPr>
        <p:grpSpPr>
          <a:xfrm>
            <a:off x="237124" y="1472975"/>
            <a:ext cx="2724987" cy="348600"/>
            <a:chOff x="134264" y="862025"/>
            <a:chExt cx="2212200" cy="348600"/>
          </a:xfrm>
        </p:grpSpPr>
        <p:sp>
          <p:nvSpPr>
            <p:cNvPr id="120" name="Shape 120"/>
            <p:cNvSpPr/>
            <p:nvPr/>
          </p:nvSpPr>
          <p:spPr>
            <a:xfrm>
              <a:off x="134264" y="862025"/>
              <a:ext cx="2212200" cy="3486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-298450" lvl="0" marL="457200" rtl="0">
                <a:lnSpc>
                  <a:spcPct val="100000"/>
                </a:lnSpc>
                <a:spcBef>
                  <a:spcPts val="0"/>
                </a:spcBef>
                <a:buClr>
                  <a:schemeClr val="dk1"/>
                </a:buClr>
                <a:buSzPct val="100000"/>
                <a:buChar char="❏"/>
              </a:pPr>
              <a:r>
                <a:rPr b="1" lang="en" sz="1100">
                  <a:solidFill>
                    <a:schemeClr val="dk1"/>
                  </a:solidFill>
                </a:rPr>
                <a:t>Card Type</a:t>
              </a:r>
              <a:r>
                <a:rPr lang="en" sz="1100">
                  <a:solidFill>
                    <a:schemeClr val="dk1"/>
                  </a:solidFill>
                </a:rPr>
                <a:t>   </a:t>
              </a:r>
            </a:p>
          </p:txBody>
        </p:sp>
        <p:sp>
          <p:nvSpPr>
            <p:cNvPr id="121" name="Shape 121"/>
            <p:cNvSpPr/>
            <p:nvPr/>
          </p:nvSpPr>
          <p:spPr>
            <a:xfrm>
              <a:off x="1777600" y="902675"/>
              <a:ext cx="279900" cy="267300"/>
            </a:xfrm>
            <a:prstGeom prst="ellipse">
              <a:avLst/>
            </a:prstGeom>
            <a:gradFill>
              <a:gsLst>
                <a:gs pos="0">
                  <a:srgbClr val="3177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1200" u="sng">
                  <a:solidFill>
                    <a:schemeClr val="hlink"/>
                  </a:solidFill>
                  <a:hlinkClick r:id="rId8"/>
                </a:rPr>
                <a:t>i</a:t>
              </a:r>
            </a:p>
          </p:txBody>
        </p:sp>
      </p:grpSp>
      <p:grpSp>
        <p:nvGrpSpPr>
          <p:cNvPr id="122" name="Shape 122"/>
          <p:cNvGrpSpPr/>
          <p:nvPr/>
        </p:nvGrpSpPr>
        <p:grpSpPr>
          <a:xfrm>
            <a:off x="259065" y="1944412"/>
            <a:ext cx="2725033" cy="348600"/>
            <a:chOff x="263194" y="2655437"/>
            <a:chExt cx="2083200" cy="348600"/>
          </a:xfrm>
        </p:grpSpPr>
        <p:sp>
          <p:nvSpPr>
            <p:cNvPr id="123" name="Shape 123"/>
            <p:cNvSpPr/>
            <p:nvPr/>
          </p:nvSpPr>
          <p:spPr>
            <a:xfrm>
              <a:off x="263194" y="2655437"/>
              <a:ext cx="2083200" cy="3486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-298450" lvl="0" marL="457200" rtl="0">
                <a:lnSpc>
                  <a:spcPct val="100000"/>
                </a:lnSpc>
                <a:spcBef>
                  <a:spcPts val="0"/>
                </a:spcBef>
                <a:buClr>
                  <a:schemeClr val="dk1"/>
                </a:buClr>
                <a:buSzPct val="100000"/>
                <a:buChar char="❏"/>
              </a:pPr>
              <a:r>
                <a:rPr b="1" lang="en" sz="1100" u="sng">
                  <a:solidFill>
                    <a:schemeClr val="hlink"/>
                  </a:solidFill>
                  <a:hlinkClick r:id="rId9"/>
                </a:rPr>
                <a:t>Annual Fee Waiver</a:t>
              </a:r>
              <a:r>
                <a:rPr lang="en" sz="1100">
                  <a:solidFill>
                    <a:schemeClr val="dk1"/>
                  </a:solidFill>
                </a:rPr>
                <a:t>   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x="2009612" y="2696087"/>
              <a:ext cx="279900" cy="267300"/>
            </a:xfrm>
            <a:prstGeom prst="ellipse">
              <a:avLst/>
            </a:prstGeom>
            <a:gradFill>
              <a:gsLst>
                <a:gs pos="0">
                  <a:srgbClr val="3177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1200">
                  <a:solidFill>
                    <a:srgbClr val="FFFFFF"/>
                  </a:solidFill>
                </a:rPr>
                <a:t>i</a:t>
              </a:r>
            </a:p>
          </p:txBody>
        </p:sp>
      </p:grpSp>
      <p:grpSp>
        <p:nvGrpSpPr>
          <p:cNvPr id="125" name="Shape 125"/>
          <p:cNvGrpSpPr/>
          <p:nvPr/>
        </p:nvGrpSpPr>
        <p:grpSpPr>
          <a:xfrm>
            <a:off x="259200" y="2828875"/>
            <a:ext cx="2764156" cy="1040400"/>
            <a:chOff x="431596" y="1094397"/>
            <a:chExt cx="2343300" cy="1040400"/>
          </a:xfrm>
        </p:grpSpPr>
        <p:sp>
          <p:nvSpPr>
            <p:cNvPr id="126" name="Shape 126"/>
            <p:cNvSpPr/>
            <p:nvPr/>
          </p:nvSpPr>
          <p:spPr>
            <a:xfrm>
              <a:off x="431596" y="1094397"/>
              <a:ext cx="2343300" cy="1040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-298450" lvl="0" marL="457200" rtl="0">
                <a:lnSpc>
                  <a:spcPct val="100000"/>
                </a:lnSpc>
                <a:spcBef>
                  <a:spcPts val="0"/>
                </a:spcBef>
                <a:buClr>
                  <a:schemeClr val="dk1"/>
                </a:buClr>
                <a:buSzPct val="100000"/>
                <a:buChar char="❏"/>
              </a:pPr>
              <a:r>
                <a:rPr b="1" lang="en" sz="1100">
                  <a:solidFill>
                    <a:schemeClr val="dk1"/>
                  </a:solidFill>
                </a:rPr>
                <a:t>Card Rewards &amp; Benefits</a:t>
              </a:r>
              <a:r>
                <a:rPr lang="en" sz="1100">
                  <a:solidFill>
                    <a:schemeClr val="dk1"/>
                  </a:solidFill>
                </a:rPr>
                <a:t>  </a:t>
              </a:r>
            </a:p>
            <a:p>
              <a:pPr indent="-292100" lvl="1" marL="914400" rtl="0">
                <a:lnSpc>
                  <a:spcPct val="100000"/>
                </a:lnSpc>
                <a:spcBef>
                  <a:spcPts val="0"/>
                </a:spcBef>
                <a:buClr>
                  <a:schemeClr val="dk1"/>
                </a:buClr>
                <a:buSzPct val="100000"/>
                <a:buChar char="❏"/>
              </a:pPr>
              <a:r>
                <a:rPr lang="en" sz="1000">
                  <a:solidFill>
                    <a:schemeClr val="dk1"/>
                  </a:solidFill>
                </a:rPr>
                <a:t>DBS Points</a:t>
              </a:r>
            </a:p>
            <a:p>
              <a:pPr indent="-292100" lvl="1" marL="914400" rtl="0">
                <a:lnSpc>
                  <a:spcPct val="100000"/>
                </a:lnSpc>
                <a:spcBef>
                  <a:spcPts val="0"/>
                </a:spcBef>
                <a:buClr>
                  <a:schemeClr val="dk1"/>
                </a:buClr>
                <a:buSzPct val="100000"/>
                <a:buChar char="❏"/>
              </a:pPr>
              <a:r>
                <a:rPr lang="en" sz="1000">
                  <a:solidFill>
                    <a:schemeClr val="dk1"/>
                  </a:solidFill>
                </a:rPr>
                <a:t>Rebate/Cashback</a:t>
              </a:r>
            </a:p>
            <a:p>
              <a:pPr indent="-298450" lvl="1" marL="914400" rtl="0">
                <a:lnSpc>
                  <a:spcPct val="100000"/>
                </a:lnSpc>
                <a:spcBef>
                  <a:spcPts val="0"/>
                </a:spcBef>
                <a:buClr>
                  <a:schemeClr val="dk1"/>
                </a:buClr>
                <a:buSzPct val="110000"/>
                <a:buChar char="❏"/>
              </a:pPr>
              <a:r>
                <a:rPr lang="en" sz="1000">
                  <a:solidFill>
                    <a:schemeClr val="dk1"/>
                  </a:solidFill>
                </a:rPr>
                <a:t>Miles</a:t>
              </a:r>
              <a:r>
                <a:rPr lang="en" sz="1100">
                  <a:solidFill>
                    <a:schemeClr val="dk1"/>
                  </a:solidFill>
                </a:rPr>
                <a:t> </a:t>
              </a:r>
            </a:p>
          </p:txBody>
        </p:sp>
        <p:sp>
          <p:nvSpPr>
            <p:cNvPr id="127" name="Shape 127"/>
            <p:cNvSpPr/>
            <p:nvPr/>
          </p:nvSpPr>
          <p:spPr>
            <a:xfrm>
              <a:off x="2339700" y="1565847"/>
              <a:ext cx="279900" cy="267299"/>
            </a:xfrm>
            <a:prstGeom prst="ellipse">
              <a:avLst/>
            </a:prstGeom>
            <a:gradFill>
              <a:gsLst>
                <a:gs pos="0">
                  <a:srgbClr val="3177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1200">
                  <a:solidFill>
                    <a:srgbClr val="FFFFFF"/>
                  </a:solidFill>
                </a:rPr>
                <a:t>i</a:t>
              </a:r>
            </a:p>
          </p:txBody>
        </p:sp>
      </p:grpSp>
      <p:grpSp>
        <p:nvGrpSpPr>
          <p:cNvPr id="128" name="Shape 128"/>
          <p:cNvGrpSpPr/>
          <p:nvPr/>
        </p:nvGrpSpPr>
        <p:grpSpPr>
          <a:xfrm>
            <a:off x="259047" y="2386637"/>
            <a:ext cx="2764301" cy="348600"/>
            <a:chOff x="168157" y="751250"/>
            <a:chExt cx="2354400" cy="348600"/>
          </a:xfrm>
        </p:grpSpPr>
        <p:sp>
          <p:nvSpPr>
            <p:cNvPr id="129" name="Shape 129"/>
            <p:cNvSpPr/>
            <p:nvPr/>
          </p:nvSpPr>
          <p:spPr>
            <a:xfrm>
              <a:off x="168157" y="751250"/>
              <a:ext cx="2354400" cy="3486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-298450" lvl="0" marL="457200" rtl="0">
                <a:lnSpc>
                  <a:spcPct val="100000"/>
                </a:lnSpc>
                <a:spcBef>
                  <a:spcPts val="0"/>
                </a:spcBef>
                <a:buClr>
                  <a:schemeClr val="dk1"/>
                </a:buClr>
                <a:buSzPct val="100000"/>
                <a:buChar char="❏"/>
              </a:pPr>
              <a:r>
                <a:rPr b="1" lang="en" sz="1100">
                  <a:solidFill>
                    <a:schemeClr val="dk1"/>
                  </a:solidFill>
                </a:rPr>
                <a:t>Min Income(per annum)</a:t>
              </a:r>
              <a:r>
                <a:rPr lang="en" sz="1100">
                  <a:solidFill>
                    <a:schemeClr val="dk1"/>
                  </a:solidFill>
                </a:rPr>
                <a:t>   </a:t>
              </a:r>
            </a:p>
          </p:txBody>
        </p:sp>
        <p:sp>
          <p:nvSpPr>
            <p:cNvPr id="130" name="Shape 130"/>
            <p:cNvSpPr/>
            <p:nvPr/>
          </p:nvSpPr>
          <p:spPr>
            <a:xfrm>
              <a:off x="2076500" y="814787"/>
              <a:ext cx="279900" cy="267300"/>
            </a:xfrm>
            <a:prstGeom prst="ellipse">
              <a:avLst/>
            </a:prstGeom>
            <a:gradFill>
              <a:gsLst>
                <a:gs pos="0">
                  <a:srgbClr val="3177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1200">
                  <a:solidFill>
                    <a:srgbClr val="FFFFFF"/>
                  </a:solidFill>
                </a:rPr>
                <a:t>i</a:t>
              </a:r>
            </a:p>
          </p:txBody>
        </p:sp>
      </p:grpSp>
      <p:grpSp>
        <p:nvGrpSpPr>
          <p:cNvPr id="131" name="Shape 131"/>
          <p:cNvGrpSpPr/>
          <p:nvPr/>
        </p:nvGrpSpPr>
        <p:grpSpPr>
          <a:xfrm>
            <a:off x="289903" y="3970556"/>
            <a:ext cx="2733427" cy="1040468"/>
            <a:chOff x="-836147" y="2522593"/>
            <a:chExt cx="1945500" cy="1596300"/>
          </a:xfrm>
        </p:grpSpPr>
        <p:sp>
          <p:nvSpPr>
            <p:cNvPr id="132" name="Shape 132"/>
            <p:cNvSpPr/>
            <p:nvPr/>
          </p:nvSpPr>
          <p:spPr>
            <a:xfrm>
              <a:off x="-836147" y="2522593"/>
              <a:ext cx="1945500" cy="15963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-292100" lvl="0" marL="457200" rtl="0">
                <a:lnSpc>
                  <a:spcPct val="100000"/>
                </a:lnSpc>
                <a:spcBef>
                  <a:spcPts val="0"/>
                </a:spcBef>
                <a:buClr>
                  <a:schemeClr val="dk1"/>
                </a:buClr>
                <a:buSzPct val="100000"/>
                <a:buChar char="❏"/>
              </a:pPr>
              <a:r>
                <a:rPr b="1" lang="en" sz="1000">
                  <a:solidFill>
                    <a:schemeClr val="dk1"/>
                  </a:solidFill>
                </a:rPr>
                <a:t>Lifestyle Privilege</a:t>
              </a:r>
            </a:p>
            <a:p>
              <a:pPr indent="-292100" lvl="1" marL="914400" rtl="0">
                <a:lnSpc>
                  <a:spcPct val="100000"/>
                </a:lnSpc>
                <a:spcBef>
                  <a:spcPts val="0"/>
                </a:spcBef>
                <a:buClr>
                  <a:schemeClr val="dk1"/>
                </a:buClr>
                <a:buSzPct val="100000"/>
                <a:buChar char="❏"/>
              </a:pPr>
              <a:r>
                <a:rPr lang="en" sz="1000">
                  <a:solidFill>
                    <a:schemeClr val="dk1"/>
                  </a:solidFill>
                </a:rPr>
                <a:t>Transport</a:t>
              </a:r>
            </a:p>
            <a:p>
              <a:pPr indent="-292100" lvl="1" marL="914400" rtl="0">
                <a:lnSpc>
                  <a:spcPct val="100000"/>
                </a:lnSpc>
                <a:spcBef>
                  <a:spcPts val="0"/>
                </a:spcBef>
                <a:buClr>
                  <a:schemeClr val="dk1"/>
                </a:buClr>
                <a:buSzPct val="100000"/>
                <a:buChar char="❏"/>
              </a:pPr>
              <a:r>
                <a:rPr lang="en" sz="1000">
                  <a:solidFill>
                    <a:schemeClr val="dk1"/>
                  </a:solidFill>
                </a:rPr>
                <a:t>Dining</a:t>
              </a:r>
            </a:p>
            <a:p>
              <a:pPr indent="-292100" lvl="1" marL="914400" rtl="0">
                <a:lnSpc>
                  <a:spcPct val="100000"/>
                </a:lnSpc>
                <a:spcBef>
                  <a:spcPts val="0"/>
                </a:spcBef>
                <a:buClr>
                  <a:schemeClr val="dk1"/>
                </a:buClr>
                <a:buSzPct val="100000"/>
                <a:buChar char="❏"/>
              </a:pPr>
              <a:r>
                <a:rPr lang="en" sz="1000">
                  <a:solidFill>
                    <a:schemeClr val="dk1"/>
                  </a:solidFill>
                </a:rPr>
                <a:t>Movies</a:t>
              </a:r>
            </a:p>
            <a:p>
              <a:pPr indent="-292100" lvl="1" marL="914400" rtl="0">
                <a:lnSpc>
                  <a:spcPct val="100000"/>
                </a:lnSpc>
                <a:spcBef>
                  <a:spcPts val="0"/>
                </a:spcBef>
                <a:buClr>
                  <a:schemeClr val="dk1"/>
                </a:buClr>
                <a:buSzPct val="100000"/>
                <a:buChar char="❏"/>
              </a:pPr>
              <a:r>
                <a:rPr lang="en" sz="1000">
                  <a:solidFill>
                    <a:schemeClr val="dk1"/>
                  </a:solidFill>
                </a:rPr>
                <a:t>Travel</a:t>
              </a:r>
            </a:p>
            <a:p>
              <a:pPr indent="-292100" lvl="1" marL="914400" rtl="0">
                <a:lnSpc>
                  <a:spcPct val="100000"/>
                </a:lnSpc>
                <a:spcBef>
                  <a:spcPts val="0"/>
                </a:spcBef>
                <a:buClr>
                  <a:schemeClr val="dk1"/>
                </a:buClr>
                <a:buSzPct val="100000"/>
                <a:buChar char="❏"/>
              </a:pPr>
              <a:r>
                <a:rPr lang="en" sz="1000">
                  <a:solidFill>
                    <a:schemeClr val="dk1"/>
                  </a:solidFill>
                </a:rPr>
                <a:t>Healthcare</a:t>
              </a:r>
            </a:p>
          </p:txBody>
        </p:sp>
        <p:sp>
          <p:nvSpPr>
            <p:cNvPr id="133" name="Shape 133"/>
            <p:cNvSpPr/>
            <p:nvPr/>
          </p:nvSpPr>
          <p:spPr>
            <a:xfrm>
              <a:off x="716022" y="3189328"/>
              <a:ext cx="279900" cy="410100"/>
            </a:xfrm>
            <a:prstGeom prst="ellipse">
              <a:avLst/>
            </a:prstGeom>
            <a:gradFill>
              <a:gsLst>
                <a:gs pos="0">
                  <a:srgbClr val="3177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1200">
                  <a:solidFill>
                    <a:srgbClr val="FFFFFF"/>
                  </a:solidFill>
                </a:rPr>
                <a:t>i</a:t>
              </a:r>
            </a:p>
          </p:txBody>
        </p:sp>
      </p:grpSp>
      <p:grpSp>
        <p:nvGrpSpPr>
          <p:cNvPr id="134" name="Shape 134"/>
          <p:cNvGrpSpPr/>
          <p:nvPr/>
        </p:nvGrpSpPr>
        <p:grpSpPr>
          <a:xfrm>
            <a:off x="5260825" y="1094075"/>
            <a:ext cx="3777425" cy="220500"/>
            <a:chOff x="5260825" y="1094075"/>
            <a:chExt cx="3777425" cy="220500"/>
          </a:xfrm>
        </p:grpSpPr>
        <p:sp>
          <p:nvSpPr>
            <p:cNvPr id="135" name="Shape 135"/>
            <p:cNvSpPr/>
            <p:nvPr/>
          </p:nvSpPr>
          <p:spPr>
            <a:xfrm>
              <a:off x="5260825" y="1094075"/>
              <a:ext cx="234900" cy="220500"/>
            </a:xfrm>
            <a:prstGeom prst="mathMultiply">
              <a:avLst>
                <a:gd fmla="val 23520" name="adj1"/>
              </a:avLst>
            </a:prstGeom>
            <a:solidFill>
              <a:srgbClr val="CC00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568825" y="1094075"/>
              <a:ext cx="234900" cy="220500"/>
            </a:xfrm>
            <a:prstGeom prst="mathMultiply">
              <a:avLst>
                <a:gd fmla="val 23520" name="adj1"/>
              </a:avLst>
            </a:prstGeom>
            <a:solidFill>
              <a:srgbClr val="CC00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7676037" y="1094075"/>
              <a:ext cx="234900" cy="220500"/>
            </a:xfrm>
            <a:prstGeom prst="mathMultiply">
              <a:avLst>
                <a:gd fmla="val 23520" name="adj1"/>
              </a:avLst>
            </a:prstGeom>
            <a:solidFill>
              <a:srgbClr val="CC00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8803350" y="1094075"/>
              <a:ext cx="234900" cy="220500"/>
            </a:xfrm>
            <a:prstGeom prst="mathMultiply">
              <a:avLst>
                <a:gd fmla="val 23520" name="adj1"/>
              </a:avLst>
            </a:prstGeom>
            <a:solidFill>
              <a:srgbClr val="CC00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260425" y="616775"/>
            <a:ext cx="2475000" cy="697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000"/>
              <a:t>Tick OR CLICK on the criterias that you wish to compare.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000"/>
              <a:t>Click on Information to  understand more</a:t>
            </a:r>
          </a:p>
        </p:txBody>
      </p:sp>
      <p:sp>
        <p:nvSpPr>
          <p:cNvPr id="144" name="Shape 144"/>
          <p:cNvSpPr/>
          <p:nvPr/>
        </p:nvSpPr>
        <p:spPr>
          <a:xfrm>
            <a:off x="4657650" y="274250"/>
            <a:ext cx="4145700" cy="6057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DIY CARD COMPARER</a:t>
            </a:r>
          </a:p>
        </p:txBody>
      </p:sp>
      <p:graphicFrame>
        <p:nvGraphicFramePr>
          <p:cNvPr id="145" name="Shape 145"/>
          <p:cNvGraphicFramePr/>
          <p:nvPr/>
        </p:nvGraphicFramePr>
        <p:xfrm>
          <a:off x="4401512" y="18420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{CF94DFE8-6096-47B2-BB64-4EE515397DAB}</a:tableStyleId>
              </a:tblPr>
              <a:tblGrid>
                <a:gridCol w="725475"/>
                <a:gridCol w="468875"/>
                <a:gridCol w="1109925"/>
                <a:gridCol w="1500850"/>
                <a:gridCol w="782525"/>
              </a:tblGrid>
              <a:tr h="906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American Express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1YR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1X DBS Point on all transactions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DBS Indulge</a:t>
                      </a:r>
                      <a:br>
                        <a:rPr lang="en" sz="800"/>
                      </a:br>
                      <a:r>
                        <a:rPr lang="en" sz="800"/>
                        <a:t>Dining deals at over 1000 outlets islandwide</a:t>
                      </a:r>
                      <a:br>
                        <a:rPr lang="en" sz="800"/>
                      </a:br>
                      <a:br>
                        <a:rPr lang="en" sz="800"/>
                      </a:br>
                      <a:r>
                        <a:rPr b="1" lang="en" sz="800"/>
                        <a:t>American Express Selects </a:t>
                      </a:r>
                      <a:br>
                        <a:rPr b="1" lang="en" sz="800"/>
                      </a:br>
                      <a:r>
                        <a:rPr b="1" lang="en" sz="800"/>
                        <a:t>Over 400 dining privileges islandwide</a:t>
                      </a:r>
                    </a:p>
                  </a:txBody>
                  <a:tcPr marT="91425" marB="91425" marR="91425" marL="91425"/>
                </a:tc>
                <a:tc row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DBS Healthcare Privileges</a:t>
                      </a:r>
                      <a:br>
                        <a:rPr lang="en" sz="800"/>
                      </a:br>
                      <a:r>
                        <a:rPr lang="en" sz="800"/>
                        <a:t>Special rates on health screening packages, specialist consultation fee and more.</a:t>
                      </a:r>
                    </a:p>
                  </a:txBody>
                  <a:tcPr marT="91425" marB="91425" marR="91425" marL="91425"/>
                </a:tc>
              </a:tr>
              <a:tr h="587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Visa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1YR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No expiry date for DBS Rewards Points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DBS Indulge</a:t>
                      </a:r>
                      <a:br>
                        <a:rPr lang="en" sz="800"/>
                      </a:br>
                      <a:r>
                        <a:rPr lang="en" sz="800"/>
                        <a:t>Dining deals at over 1000 outlets islandwide</a:t>
                      </a:r>
                    </a:p>
                  </a:txBody>
                  <a:tcPr marT="91425" marB="91425" marR="91425" marL="91425"/>
                </a:tc>
                <a:tc vMerge="1"/>
              </a:tr>
              <a:tr h="587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MasterCard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1YR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Earn 5X DBS Rewards Points on all online purchases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DBS Indulge</a:t>
                      </a:r>
                      <a:br>
                        <a:rPr lang="en" sz="800"/>
                      </a:br>
                      <a:r>
                        <a:rPr lang="en" sz="800"/>
                        <a:t>Dining deals at over 1000 outlets islandwide</a:t>
                      </a:r>
                    </a:p>
                  </a:txBody>
                  <a:tcPr marT="91425" marB="91425" marR="91425" marL="91425"/>
                </a:tc>
                <a:tc vMerge="1"/>
              </a:tr>
            </a:tbl>
          </a:graphicData>
        </a:graphic>
      </p:graphicFrame>
      <p:sp>
        <p:nvSpPr>
          <p:cNvPr id="146" name="Shape 146"/>
          <p:cNvSpPr/>
          <p:nvPr/>
        </p:nvSpPr>
        <p:spPr>
          <a:xfrm>
            <a:off x="7990375" y="4521093"/>
            <a:ext cx="878400" cy="489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 u="sng">
                <a:solidFill>
                  <a:schemeClr val="hlink"/>
                </a:solidFill>
                <a:hlinkClick r:id="rId3"/>
              </a:rPr>
              <a:t>Help me Rank</a:t>
            </a:r>
          </a:p>
        </p:txBody>
      </p:sp>
      <p:sp>
        <p:nvSpPr>
          <p:cNvPr id="147" name="Shape 147"/>
          <p:cNvSpPr/>
          <p:nvPr/>
        </p:nvSpPr>
        <p:spPr>
          <a:xfrm>
            <a:off x="3235150" y="1230175"/>
            <a:ext cx="1105500" cy="4899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3F3F3"/>
                </a:solidFill>
              </a:rPr>
              <a:t>Recommended for You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0948" y="4111898"/>
            <a:ext cx="4528825" cy="2672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/>
          <p:nvPr/>
        </p:nvSpPr>
        <p:spPr>
          <a:xfrm>
            <a:off x="7240374" y="1218475"/>
            <a:ext cx="953100" cy="5133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Dining</a:t>
            </a:r>
          </a:p>
        </p:txBody>
      </p:sp>
      <p:sp>
        <p:nvSpPr>
          <p:cNvPr id="150" name="Shape 150"/>
          <p:cNvSpPr/>
          <p:nvPr/>
        </p:nvSpPr>
        <p:spPr>
          <a:xfrm>
            <a:off x="8214024" y="1206775"/>
            <a:ext cx="750000" cy="5133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Healthcare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5684" y="1875462"/>
            <a:ext cx="878400" cy="57018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3235150" y="2443287"/>
            <a:ext cx="12879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/>
              <a:t>DBS Black American Express® Card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65679" y="2850592"/>
            <a:ext cx="878400" cy="54377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3254975" y="3433812"/>
            <a:ext cx="14541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/>
              <a:t>DBS Altitude Visa Signature Card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65680" y="3799317"/>
            <a:ext cx="878399" cy="55619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3254975" y="4424325"/>
            <a:ext cx="12879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DBS Woman's MasterCard® Card</a:t>
            </a:r>
          </a:p>
        </p:txBody>
      </p:sp>
      <p:sp>
        <p:nvSpPr>
          <p:cNvPr id="157" name="Shape 157"/>
          <p:cNvSpPr/>
          <p:nvPr/>
        </p:nvSpPr>
        <p:spPr>
          <a:xfrm>
            <a:off x="4390224" y="1206775"/>
            <a:ext cx="750000" cy="5133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Card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Type</a:t>
            </a:r>
          </a:p>
        </p:txBody>
      </p:sp>
      <p:sp>
        <p:nvSpPr>
          <p:cNvPr id="158" name="Shape 158"/>
          <p:cNvSpPr/>
          <p:nvPr/>
        </p:nvSpPr>
        <p:spPr>
          <a:xfrm>
            <a:off x="415975" y="191050"/>
            <a:ext cx="2214600" cy="34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Comparison Scheme</a:t>
            </a:r>
          </a:p>
        </p:txBody>
      </p:sp>
      <p:grpSp>
        <p:nvGrpSpPr>
          <p:cNvPr id="159" name="Shape 159"/>
          <p:cNvGrpSpPr/>
          <p:nvPr/>
        </p:nvGrpSpPr>
        <p:grpSpPr>
          <a:xfrm>
            <a:off x="237124" y="1472975"/>
            <a:ext cx="2724987" cy="348600"/>
            <a:chOff x="134264" y="862025"/>
            <a:chExt cx="2212200" cy="348600"/>
          </a:xfrm>
        </p:grpSpPr>
        <p:sp>
          <p:nvSpPr>
            <p:cNvPr id="160" name="Shape 160"/>
            <p:cNvSpPr/>
            <p:nvPr/>
          </p:nvSpPr>
          <p:spPr>
            <a:xfrm>
              <a:off x="134264" y="862025"/>
              <a:ext cx="2212200" cy="3486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-298450" lvl="0" marL="457200" rtl="0">
                <a:lnSpc>
                  <a:spcPct val="100000"/>
                </a:lnSpc>
                <a:spcBef>
                  <a:spcPts val="0"/>
                </a:spcBef>
                <a:buClr>
                  <a:schemeClr val="dk1"/>
                </a:buClr>
                <a:buSzPct val="100000"/>
                <a:buChar char="❏"/>
              </a:pPr>
              <a:r>
                <a:rPr b="1" lang="en" sz="1100">
                  <a:solidFill>
                    <a:schemeClr val="dk1"/>
                  </a:solidFill>
                </a:rPr>
                <a:t>Card Type</a:t>
              </a:r>
              <a:r>
                <a:rPr lang="en" sz="1100">
                  <a:solidFill>
                    <a:schemeClr val="dk1"/>
                  </a:solidFill>
                </a:rPr>
                <a:t>   </a:t>
              </a:r>
            </a:p>
          </p:txBody>
        </p:sp>
        <p:sp>
          <p:nvSpPr>
            <p:cNvPr id="161" name="Shape 161"/>
            <p:cNvSpPr/>
            <p:nvPr/>
          </p:nvSpPr>
          <p:spPr>
            <a:xfrm>
              <a:off x="1777600" y="902675"/>
              <a:ext cx="279900" cy="267300"/>
            </a:xfrm>
            <a:prstGeom prst="ellipse">
              <a:avLst/>
            </a:prstGeom>
            <a:gradFill>
              <a:gsLst>
                <a:gs pos="0">
                  <a:srgbClr val="3177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1200" u="sng">
                  <a:solidFill>
                    <a:schemeClr val="hlink"/>
                  </a:solidFill>
                  <a:hlinkClick r:id="rId8"/>
                </a:rPr>
                <a:t>i</a:t>
              </a:r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259065" y="1944412"/>
            <a:ext cx="2725033" cy="348600"/>
            <a:chOff x="263194" y="2655437"/>
            <a:chExt cx="2083200" cy="348600"/>
          </a:xfrm>
        </p:grpSpPr>
        <p:sp>
          <p:nvSpPr>
            <p:cNvPr id="163" name="Shape 163"/>
            <p:cNvSpPr/>
            <p:nvPr/>
          </p:nvSpPr>
          <p:spPr>
            <a:xfrm>
              <a:off x="263194" y="2655437"/>
              <a:ext cx="2083200" cy="3486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-298450" lvl="0" marL="457200" rtl="0">
                <a:lnSpc>
                  <a:spcPct val="100000"/>
                </a:lnSpc>
                <a:spcBef>
                  <a:spcPts val="0"/>
                </a:spcBef>
                <a:buClr>
                  <a:schemeClr val="dk1"/>
                </a:buClr>
                <a:buSzPct val="100000"/>
                <a:buChar char="❏"/>
              </a:pPr>
              <a:r>
                <a:rPr b="1" lang="en" sz="1100">
                  <a:solidFill>
                    <a:schemeClr val="dk1"/>
                  </a:solidFill>
                </a:rPr>
                <a:t>Annual Fee Waiver</a:t>
              </a:r>
              <a:r>
                <a:rPr lang="en" sz="1100">
                  <a:solidFill>
                    <a:schemeClr val="dk1"/>
                  </a:solidFill>
                </a:rPr>
                <a:t>   </a:t>
              </a:r>
            </a:p>
          </p:txBody>
        </p:sp>
        <p:sp>
          <p:nvSpPr>
            <p:cNvPr id="164" name="Shape 164"/>
            <p:cNvSpPr/>
            <p:nvPr/>
          </p:nvSpPr>
          <p:spPr>
            <a:xfrm>
              <a:off x="2009612" y="2696087"/>
              <a:ext cx="279900" cy="267300"/>
            </a:xfrm>
            <a:prstGeom prst="ellipse">
              <a:avLst/>
            </a:prstGeom>
            <a:gradFill>
              <a:gsLst>
                <a:gs pos="0">
                  <a:srgbClr val="3177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1200">
                  <a:solidFill>
                    <a:srgbClr val="FFFFFF"/>
                  </a:solidFill>
                </a:rPr>
                <a:t>i</a:t>
              </a:r>
            </a:p>
          </p:txBody>
        </p:sp>
      </p:grpSp>
      <p:grpSp>
        <p:nvGrpSpPr>
          <p:cNvPr id="165" name="Shape 165"/>
          <p:cNvGrpSpPr/>
          <p:nvPr/>
        </p:nvGrpSpPr>
        <p:grpSpPr>
          <a:xfrm>
            <a:off x="259200" y="2828875"/>
            <a:ext cx="2764156" cy="1040400"/>
            <a:chOff x="431596" y="1094397"/>
            <a:chExt cx="2343300" cy="1040400"/>
          </a:xfrm>
        </p:grpSpPr>
        <p:sp>
          <p:nvSpPr>
            <p:cNvPr id="166" name="Shape 166"/>
            <p:cNvSpPr/>
            <p:nvPr/>
          </p:nvSpPr>
          <p:spPr>
            <a:xfrm>
              <a:off x="431596" y="1094397"/>
              <a:ext cx="2343300" cy="1040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-298450" lvl="0" marL="457200" rtl="0">
                <a:lnSpc>
                  <a:spcPct val="100000"/>
                </a:lnSpc>
                <a:spcBef>
                  <a:spcPts val="0"/>
                </a:spcBef>
                <a:buClr>
                  <a:schemeClr val="dk1"/>
                </a:buClr>
                <a:buSzPct val="100000"/>
                <a:buChar char="❏"/>
              </a:pPr>
              <a:r>
                <a:rPr b="1" lang="en" sz="1100">
                  <a:solidFill>
                    <a:schemeClr val="dk1"/>
                  </a:solidFill>
                </a:rPr>
                <a:t>Card Rewards &amp; Benefits</a:t>
              </a:r>
              <a:r>
                <a:rPr lang="en" sz="1100">
                  <a:solidFill>
                    <a:schemeClr val="dk1"/>
                  </a:solidFill>
                </a:rPr>
                <a:t>  </a:t>
              </a:r>
            </a:p>
            <a:p>
              <a:pPr indent="-292100" lvl="1" marL="914400" rtl="0">
                <a:lnSpc>
                  <a:spcPct val="100000"/>
                </a:lnSpc>
                <a:spcBef>
                  <a:spcPts val="0"/>
                </a:spcBef>
                <a:buClr>
                  <a:schemeClr val="dk1"/>
                </a:buClr>
                <a:buSzPct val="100000"/>
                <a:buChar char="❏"/>
              </a:pPr>
              <a:r>
                <a:rPr lang="en" sz="1000">
                  <a:solidFill>
                    <a:schemeClr val="dk1"/>
                  </a:solidFill>
                </a:rPr>
                <a:t>DBS Points</a:t>
              </a:r>
            </a:p>
            <a:p>
              <a:pPr indent="-292100" lvl="1" marL="914400" rtl="0">
                <a:lnSpc>
                  <a:spcPct val="100000"/>
                </a:lnSpc>
                <a:spcBef>
                  <a:spcPts val="0"/>
                </a:spcBef>
                <a:buClr>
                  <a:schemeClr val="dk1"/>
                </a:buClr>
                <a:buSzPct val="100000"/>
                <a:buChar char="❏"/>
              </a:pPr>
              <a:r>
                <a:rPr lang="en" sz="1000">
                  <a:solidFill>
                    <a:schemeClr val="dk1"/>
                  </a:solidFill>
                </a:rPr>
                <a:t>Rebate/Cashback</a:t>
              </a:r>
            </a:p>
            <a:p>
              <a:pPr indent="-298450" lvl="1" marL="914400" rtl="0">
                <a:lnSpc>
                  <a:spcPct val="100000"/>
                </a:lnSpc>
                <a:spcBef>
                  <a:spcPts val="0"/>
                </a:spcBef>
                <a:buClr>
                  <a:schemeClr val="dk1"/>
                </a:buClr>
                <a:buSzPct val="110000"/>
                <a:buChar char="❏"/>
              </a:pPr>
              <a:r>
                <a:rPr lang="en" sz="1000">
                  <a:solidFill>
                    <a:schemeClr val="dk1"/>
                  </a:solidFill>
                </a:rPr>
                <a:t>Miles</a:t>
              </a:r>
              <a:r>
                <a:rPr lang="en" sz="1100">
                  <a:solidFill>
                    <a:schemeClr val="dk1"/>
                  </a:solidFill>
                </a:rPr>
                <a:t> </a:t>
              </a:r>
            </a:p>
          </p:txBody>
        </p:sp>
        <p:sp>
          <p:nvSpPr>
            <p:cNvPr id="167" name="Shape 167"/>
            <p:cNvSpPr/>
            <p:nvPr/>
          </p:nvSpPr>
          <p:spPr>
            <a:xfrm>
              <a:off x="2339700" y="1565847"/>
              <a:ext cx="279900" cy="267299"/>
            </a:xfrm>
            <a:prstGeom prst="ellipse">
              <a:avLst/>
            </a:prstGeom>
            <a:gradFill>
              <a:gsLst>
                <a:gs pos="0">
                  <a:srgbClr val="3177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1200">
                  <a:solidFill>
                    <a:srgbClr val="FFFFFF"/>
                  </a:solidFill>
                </a:rPr>
                <a:t>i</a:t>
              </a:r>
            </a:p>
          </p:txBody>
        </p:sp>
      </p:grpSp>
      <p:grpSp>
        <p:nvGrpSpPr>
          <p:cNvPr id="168" name="Shape 168"/>
          <p:cNvGrpSpPr/>
          <p:nvPr/>
        </p:nvGrpSpPr>
        <p:grpSpPr>
          <a:xfrm>
            <a:off x="259047" y="2386637"/>
            <a:ext cx="2764301" cy="348600"/>
            <a:chOff x="168157" y="751250"/>
            <a:chExt cx="2354400" cy="348600"/>
          </a:xfrm>
        </p:grpSpPr>
        <p:sp>
          <p:nvSpPr>
            <p:cNvPr id="169" name="Shape 169"/>
            <p:cNvSpPr/>
            <p:nvPr/>
          </p:nvSpPr>
          <p:spPr>
            <a:xfrm>
              <a:off x="168157" y="751250"/>
              <a:ext cx="2354400" cy="3486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-298450" lvl="0" marL="457200" rtl="0">
                <a:lnSpc>
                  <a:spcPct val="100000"/>
                </a:lnSpc>
                <a:spcBef>
                  <a:spcPts val="0"/>
                </a:spcBef>
                <a:buClr>
                  <a:schemeClr val="dk1"/>
                </a:buClr>
                <a:buSzPct val="100000"/>
                <a:buChar char="❏"/>
              </a:pPr>
              <a:r>
                <a:rPr b="1" lang="en" sz="1100">
                  <a:solidFill>
                    <a:schemeClr val="dk1"/>
                  </a:solidFill>
                </a:rPr>
                <a:t>Min Income(per annum)</a:t>
              </a:r>
              <a:r>
                <a:rPr lang="en" sz="1100">
                  <a:solidFill>
                    <a:schemeClr val="dk1"/>
                  </a:solidFill>
                </a:rPr>
                <a:t>   </a:t>
              </a:r>
            </a:p>
          </p:txBody>
        </p:sp>
        <p:sp>
          <p:nvSpPr>
            <p:cNvPr id="170" name="Shape 170"/>
            <p:cNvSpPr/>
            <p:nvPr/>
          </p:nvSpPr>
          <p:spPr>
            <a:xfrm>
              <a:off x="2076500" y="814787"/>
              <a:ext cx="279900" cy="267300"/>
            </a:xfrm>
            <a:prstGeom prst="ellipse">
              <a:avLst/>
            </a:prstGeom>
            <a:gradFill>
              <a:gsLst>
                <a:gs pos="0">
                  <a:srgbClr val="3177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1200">
                  <a:solidFill>
                    <a:srgbClr val="FFFFFF"/>
                  </a:solidFill>
                </a:rPr>
                <a:t>i</a:t>
              </a:r>
            </a:p>
          </p:txBody>
        </p:sp>
      </p:grpSp>
      <p:grpSp>
        <p:nvGrpSpPr>
          <p:cNvPr id="171" name="Shape 171"/>
          <p:cNvGrpSpPr/>
          <p:nvPr/>
        </p:nvGrpSpPr>
        <p:grpSpPr>
          <a:xfrm>
            <a:off x="289903" y="3970556"/>
            <a:ext cx="2733427" cy="1040468"/>
            <a:chOff x="-836147" y="2522593"/>
            <a:chExt cx="1945500" cy="1596300"/>
          </a:xfrm>
        </p:grpSpPr>
        <p:sp>
          <p:nvSpPr>
            <p:cNvPr id="172" name="Shape 172"/>
            <p:cNvSpPr/>
            <p:nvPr/>
          </p:nvSpPr>
          <p:spPr>
            <a:xfrm>
              <a:off x="-836147" y="2522593"/>
              <a:ext cx="1945500" cy="15963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-292100" lvl="0" marL="457200" rtl="0">
                <a:lnSpc>
                  <a:spcPct val="100000"/>
                </a:lnSpc>
                <a:spcBef>
                  <a:spcPts val="0"/>
                </a:spcBef>
                <a:buClr>
                  <a:schemeClr val="dk1"/>
                </a:buClr>
                <a:buSzPct val="100000"/>
                <a:buChar char="❏"/>
              </a:pPr>
              <a:r>
                <a:rPr b="1" lang="en" sz="1000">
                  <a:solidFill>
                    <a:schemeClr val="dk1"/>
                  </a:solidFill>
                </a:rPr>
                <a:t>Lifestyle Privilege</a:t>
              </a:r>
            </a:p>
            <a:p>
              <a:pPr indent="-292100" lvl="1" marL="914400" rtl="0">
                <a:lnSpc>
                  <a:spcPct val="100000"/>
                </a:lnSpc>
                <a:spcBef>
                  <a:spcPts val="0"/>
                </a:spcBef>
                <a:buClr>
                  <a:schemeClr val="dk1"/>
                </a:buClr>
                <a:buSzPct val="100000"/>
                <a:buChar char="❏"/>
              </a:pPr>
              <a:r>
                <a:rPr lang="en" sz="1000">
                  <a:solidFill>
                    <a:schemeClr val="dk1"/>
                  </a:solidFill>
                </a:rPr>
                <a:t>Transport</a:t>
              </a:r>
            </a:p>
            <a:p>
              <a:pPr indent="-292100" lvl="1" marL="914400" rtl="0">
                <a:lnSpc>
                  <a:spcPct val="100000"/>
                </a:lnSpc>
                <a:spcBef>
                  <a:spcPts val="0"/>
                </a:spcBef>
                <a:buClr>
                  <a:schemeClr val="dk1"/>
                </a:buClr>
                <a:buSzPct val="100000"/>
                <a:buChar char="❏"/>
              </a:pPr>
              <a:r>
                <a:rPr lang="en" sz="1000">
                  <a:solidFill>
                    <a:schemeClr val="dk1"/>
                  </a:solidFill>
                </a:rPr>
                <a:t>Dining</a:t>
              </a:r>
            </a:p>
            <a:p>
              <a:pPr indent="-292100" lvl="1" marL="914400" rtl="0">
                <a:lnSpc>
                  <a:spcPct val="100000"/>
                </a:lnSpc>
                <a:spcBef>
                  <a:spcPts val="0"/>
                </a:spcBef>
                <a:buClr>
                  <a:schemeClr val="dk1"/>
                </a:buClr>
                <a:buSzPct val="100000"/>
                <a:buChar char="❏"/>
              </a:pPr>
              <a:r>
                <a:rPr lang="en" sz="1000">
                  <a:solidFill>
                    <a:schemeClr val="dk1"/>
                  </a:solidFill>
                </a:rPr>
                <a:t>Movies</a:t>
              </a:r>
            </a:p>
            <a:p>
              <a:pPr indent="-292100" lvl="1" marL="914400" rtl="0">
                <a:lnSpc>
                  <a:spcPct val="100000"/>
                </a:lnSpc>
                <a:spcBef>
                  <a:spcPts val="0"/>
                </a:spcBef>
                <a:buClr>
                  <a:schemeClr val="dk1"/>
                </a:buClr>
                <a:buSzPct val="100000"/>
                <a:buChar char="❏"/>
              </a:pPr>
              <a:r>
                <a:rPr lang="en" sz="1000">
                  <a:solidFill>
                    <a:schemeClr val="dk1"/>
                  </a:solidFill>
                </a:rPr>
                <a:t>Travel</a:t>
              </a:r>
            </a:p>
            <a:p>
              <a:pPr indent="-292100" lvl="1" marL="914400" rtl="0">
                <a:lnSpc>
                  <a:spcPct val="100000"/>
                </a:lnSpc>
                <a:spcBef>
                  <a:spcPts val="0"/>
                </a:spcBef>
                <a:buClr>
                  <a:schemeClr val="dk1"/>
                </a:buClr>
                <a:buSzPct val="100000"/>
                <a:buChar char="❏"/>
              </a:pPr>
              <a:r>
                <a:rPr lang="en" sz="1000">
                  <a:solidFill>
                    <a:schemeClr val="dk1"/>
                  </a:solidFill>
                </a:rPr>
                <a:t>Healthcare</a:t>
              </a:r>
            </a:p>
          </p:txBody>
        </p:sp>
        <p:sp>
          <p:nvSpPr>
            <p:cNvPr id="173" name="Shape 173"/>
            <p:cNvSpPr/>
            <p:nvPr/>
          </p:nvSpPr>
          <p:spPr>
            <a:xfrm>
              <a:off x="716022" y="3189328"/>
              <a:ext cx="279900" cy="410100"/>
            </a:xfrm>
            <a:prstGeom prst="ellipse">
              <a:avLst/>
            </a:prstGeom>
            <a:gradFill>
              <a:gsLst>
                <a:gs pos="0">
                  <a:srgbClr val="3177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1200">
                  <a:solidFill>
                    <a:srgbClr val="FFFFFF"/>
                  </a:solidFill>
                </a:rPr>
                <a:t>i</a:t>
              </a:r>
            </a:p>
          </p:txBody>
        </p:sp>
      </p:grpSp>
      <p:sp>
        <p:nvSpPr>
          <p:cNvPr id="174" name="Shape 174"/>
          <p:cNvSpPr/>
          <p:nvPr/>
        </p:nvSpPr>
        <p:spPr>
          <a:xfrm>
            <a:off x="6408125" y="1218475"/>
            <a:ext cx="878400" cy="5133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DBS Points</a:t>
            </a:r>
          </a:p>
        </p:txBody>
      </p:sp>
      <p:sp>
        <p:nvSpPr>
          <p:cNvPr id="175" name="Shape 175"/>
          <p:cNvSpPr/>
          <p:nvPr/>
        </p:nvSpPr>
        <p:spPr>
          <a:xfrm>
            <a:off x="4978825" y="1094075"/>
            <a:ext cx="234900" cy="220500"/>
          </a:xfrm>
          <a:prstGeom prst="mathMultiply">
            <a:avLst>
              <a:gd fmla="val 23520" name="adj1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7119687" y="1094075"/>
            <a:ext cx="234900" cy="220500"/>
          </a:xfrm>
          <a:prstGeom prst="mathMultiply">
            <a:avLst>
              <a:gd fmla="val 23520" name="adj1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7755475" y="1094075"/>
            <a:ext cx="234900" cy="220500"/>
          </a:xfrm>
          <a:prstGeom prst="mathMultiply">
            <a:avLst>
              <a:gd fmla="val 23520" name="adj1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5118425" y="1218475"/>
            <a:ext cx="1262100" cy="5133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Annual Fee Waiver</a:t>
            </a:r>
          </a:p>
        </p:txBody>
      </p:sp>
      <p:sp>
        <p:nvSpPr>
          <p:cNvPr id="179" name="Shape 179"/>
          <p:cNvSpPr/>
          <p:nvPr/>
        </p:nvSpPr>
        <p:spPr>
          <a:xfrm>
            <a:off x="8803350" y="1094075"/>
            <a:ext cx="234900" cy="220500"/>
          </a:xfrm>
          <a:prstGeom prst="mathMultiply">
            <a:avLst>
              <a:gd fmla="val 23520" name="adj1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>
            <a:hlinkClick r:id="rId9"/>
          </p:cNvPr>
          <p:cNvSpPr/>
          <p:nvPr/>
        </p:nvSpPr>
        <p:spPr>
          <a:xfrm>
            <a:off x="6232900" y="1094075"/>
            <a:ext cx="234900" cy="2205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>
            <a:off x="260425" y="616775"/>
            <a:ext cx="2475000" cy="697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000"/>
              <a:t>Tick on the criterias that you wish to compare.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000"/>
              <a:t>Click on Information to  understand more</a:t>
            </a:r>
          </a:p>
        </p:txBody>
      </p:sp>
      <p:sp>
        <p:nvSpPr>
          <p:cNvPr id="186" name="Shape 186"/>
          <p:cNvSpPr/>
          <p:nvPr/>
        </p:nvSpPr>
        <p:spPr>
          <a:xfrm>
            <a:off x="4657650" y="274250"/>
            <a:ext cx="4145700" cy="6057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DIY CARD COMPARER</a:t>
            </a:r>
          </a:p>
        </p:txBody>
      </p:sp>
      <p:sp>
        <p:nvSpPr>
          <p:cNvPr id="187" name="Shape 187"/>
          <p:cNvSpPr/>
          <p:nvPr/>
        </p:nvSpPr>
        <p:spPr>
          <a:xfrm>
            <a:off x="5495725" y="1218462"/>
            <a:ext cx="1287900" cy="4899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DBS Points</a:t>
            </a:r>
          </a:p>
        </p:txBody>
      </p:sp>
      <p:graphicFrame>
        <p:nvGraphicFramePr>
          <p:cNvPr id="188" name="Shape 188"/>
          <p:cNvGraphicFramePr/>
          <p:nvPr/>
        </p:nvGraphicFramePr>
        <p:xfrm>
          <a:off x="4401512" y="18420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{CF94DFE8-6096-47B2-BB64-4EE515397DAB}</a:tableStyleId>
              </a:tblPr>
              <a:tblGrid>
                <a:gridCol w="1114225"/>
                <a:gridCol w="1242825"/>
                <a:gridCol w="1242825"/>
                <a:gridCol w="987775"/>
              </a:tblGrid>
              <a:tr h="906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American Express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1X DBS Point on all transactions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DBS Indulge</a:t>
                      </a:r>
                      <a:br>
                        <a:rPr lang="en" sz="800"/>
                      </a:br>
                      <a:r>
                        <a:rPr lang="en" sz="800"/>
                        <a:t>Dining deals at over 1000 outlets islandwide</a:t>
                      </a:r>
                      <a:br>
                        <a:rPr lang="en" sz="800"/>
                      </a:br>
                      <a:br>
                        <a:rPr lang="en" sz="800"/>
                      </a:br>
                      <a:r>
                        <a:rPr b="1" lang="en" sz="800"/>
                        <a:t>American Express Selects </a:t>
                      </a:r>
                      <a:br>
                        <a:rPr b="1" lang="en" sz="800"/>
                      </a:br>
                      <a:r>
                        <a:rPr b="1" lang="en" sz="800"/>
                        <a:t>Over 400 dining privileges islandwide</a:t>
                      </a:r>
                    </a:p>
                  </a:txBody>
                  <a:tcPr marT="91425" marB="91425" marR="91425" marL="91425"/>
                </a:tc>
                <a:tc row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DBS Healthcare Privileges</a:t>
                      </a:r>
                      <a:br>
                        <a:rPr lang="en" sz="800"/>
                      </a:br>
                      <a:r>
                        <a:rPr lang="en" sz="800"/>
                        <a:t>Special rates on health screening packages, specialist consultation fee and more.</a:t>
                      </a:r>
                    </a:p>
                  </a:txBody>
                  <a:tcPr marT="91425" marB="91425" marR="91425" marL="91425"/>
                </a:tc>
              </a:tr>
              <a:tr h="587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Visa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No expiry date for DBS Rewards Points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DBS Indulge</a:t>
                      </a:r>
                      <a:br>
                        <a:rPr lang="en" sz="800"/>
                      </a:br>
                      <a:r>
                        <a:rPr lang="en" sz="800"/>
                        <a:t>Dining deals at over 1000 outlets islandwide</a:t>
                      </a:r>
                    </a:p>
                  </a:txBody>
                  <a:tcPr marT="91425" marB="91425" marR="91425" marL="91425"/>
                </a:tc>
                <a:tc vMerge="1"/>
              </a:tr>
              <a:tr h="587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MasterCard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Earn 5X DBS Rewards Points on all online purchases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DBS Indulge</a:t>
                      </a:r>
                      <a:br>
                        <a:rPr lang="en" sz="800"/>
                      </a:br>
                      <a:r>
                        <a:rPr lang="en" sz="800"/>
                        <a:t>Dining deals at over 1000 outlets islandwide</a:t>
                      </a:r>
                    </a:p>
                  </a:txBody>
                  <a:tcPr marT="91425" marB="91425" marR="91425" marL="91425"/>
                </a:tc>
                <a:tc vMerge="1"/>
              </a:tr>
            </a:tbl>
          </a:graphicData>
        </a:graphic>
      </p:graphicFrame>
      <p:sp>
        <p:nvSpPr>
          <p:cNvPr id="189" name="Shape 189"/>
          <p:cNvSpPr/>
          <p:nvPr/>
        </p:nvSpPr>
        <p:spPr>
          <a:xfrm>
            <a:off x="7990375" y="4521093"/>
            <a:ext cx="878400" cy="489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/>
              <a:t>Help me Rank</a:t>
            </a:r>
          </a:p>
        </p:txBody>
      </p:sp>
      <p:sp>
        <p:nvSpPr>
          <p:cNvPr id="190" name="Shape 190"/>
          <p:cNvSpPr/>
          <p:nvPr/>
        </p:nvSpPr>
        <p:spPr>
          <a:xfrm>
            <a:off x="3235150" y="1230175"/>
            <a:ext cx="1105500" cy="4899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3F3F3"/>
                </a:solidFill>
              </a:rPr>
              <a:t>Recommended for You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0935" y="4190573"/>
            <a:ext cx="4528825" cy="26729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/>
          <p:nvPr/>
        </p:nvSpPr>
        <p:spPr>
          <a:xfrm>
            <a:off x="6771328" y="1206762"/>
            <a:ext cx="1105500" cy="5133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Dining</a:t>
            </a:r>
          </a:p>
        </p:txBody>
      </p:sp>
      <p:sp>
        <p:nvSpPr>
          <p:cNvPr id="193" name="Shape 193"/>
          <p:cNvSpPr/>
          <p:nvPr/>
        </p:nvSpPr>
        <p:spPr>
          <a:xfrm>
            <a:off x="7876829" y="1206775"/>
            <a:ext cx="1105500" cy="5133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Healthcare</a:t>
            </a:r>
          </a:p>
        </p:txBody>
      </p:sp>
      <p:pic>
        <p:nvPicPr>
          <p:cNvPr id="194" name="Shape 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5684" y="1875462"/>
            <a:ext cx="878400" cy="57018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>
            <a:off x="3235150" y="2443287"/>
            <a:ext cx="12879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/>
              <a:t>DBS Black American Express® Card</a:t>
            </a:r>
          </a:p>
        </p:txBody>
      </p:sp>
      <p:pic>
        <p:nvPicPr>
          <p:cNvPr id="196" name="Shape 1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5679" y="2850592"/>
            <a:ext cx="878400" cy="54377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/>
        </p:nvSpPr>
        <p:spPr>
          <a:xfrm>
            <a:off x="3254975" y="3433812"/>
            <a:ext cx="14541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/>
              <a:t>DBS Altitude Visa Signature Card</a:t>
            </a:r>
          </a:p>
        </p:txBody>
      </p:sp>
      <p:pic>
        <p:nvPicPr>
          <p:cNvPr id="198" name="Shape 1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65680" y="3799317"/>
            <a:ext cx="878399" cy="556192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3254975" y="4424325"/>
            <a:ext cx="12879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DBS Woman's MasterCard® Card</a:t>
            </a:r>
          </a:p>
        </p:txBody>
      </p:sp>
      <p:sp>
        <p:nvSpPr>
          <p:cNvPr id="200" name="Shape 200"/>
          <p:cNvSpPr/>
          <p:nvPr/>
        </p:nvSpPr>
        <p:spPr>
          <a:xfrm>
            <a:off x="4390224" y="1206775"/>
            <a:ext cx="1105500" cy="5133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Card Type</a:t>
            </a:r>
          </a:p>
        </p:txBody>
      </p:sp>
      <p:sp>
        <p:nvSpPr>
          <p:cNvPr id="201" name="Shape 201"/>
          <p:cNvSpPr/>
          <p:nvPr/>
        </p:nvSpPr>
        <p:spPr>
          <a:xfrm>
            <a:off x="415975" y="191050"/>
            <a:ext cx="2214600" cy="34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Comparison Scheme</a:t>
            </a:r>
          </a:p>
        </p:txBody>
      </p:sp>
      <p:grpSp>
        <p:nvGrpSpPr>
          <p:cNvPr id="202" name="Shape 202"/>
          <p:cNvGrpSpPr/>
          <p:nvPr/>
        </p:nvGrpSpPr>
        <p:grpSpPr>
          <a:xfrm>
            <a:off x="278787" y="1410975"/>
            <a:ext cx="2724987" cy="915300"/>
            <a:chOff x="168087" y="800025"/>
            <a:chExt cx="2212200" cy="915300"/>
          </a:xfrm>
        </p:grpSpPr>
        <p:sp>
          <p:nvSpPr>
            <p:cNvPr id="203" name="Shape 203"/>
            <p:cNvSpPr/>
            <p:nvPr/>
          </p:nvSpPr>
          <p:spPr>
            <a:xfrm>
              <a:off x="168087" y="800025"/>
              <a:ext cx="2212200" cy="9153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-298450" lvl="0" marL="457200" rtl="0">
                <a:lnSpc>
                  <a:spcPct val="100000"/>
                </a:lnSpc>
                <a:spcBef>
                  <a:spcPts val="0"/>
                </a:spcBef>
                <a:buClr>
                  <a:schemeClr val="dk1"/>
                </a:buClr>
                <a:buSzPct val="100000"/>
                <a:buChar char="❏"/>
              </a:pPr>
              <a:r>
                <a:rPr b="1" lang="en" sz="1100">
                  <a:solidFill>
                    <a:schemeClr val="dk1"/>
                  </a:solidFill>
                </a:rPr>
                <a:t>Card Type</a:t>
              </a:r>
            </a:p>
            <a:p>
              <a:pPr lvl="0" rtl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" sz="1000">
                  <a:solidFill>
                    <a:schemeClr val="dk1"/>
                  </a:solidFill>
                </a:rPr>
                <a:t>Card type refers to the credit card companies that process payments. The cards themselves are issued by DBS only. </a:t>
              </a:r>
              <a:r>
                <a:rPr lang="en" sz="1100">
                  <a:solidFill>
                    <a:schemeClr val="dk1"/>
                  </a:solidFill>
                </a:rPr>
                <a:t>   </a:t>
              </a:r>
            </a:p>
          </p:txBody>
        </p:sp>
        <p:sp>
          <p:nvSpPr>
            <p:cNvPr id="204" name="Shape 204"/>
            <p:cNvSpPr/>
            <p:nvPr/>
          </p:nvSpPr>
          <p:spPr>
            <a:xfrm>
              <a:off x="1777592" y="902675"/>
              <a:ext cx="554700" cy="267300"/>
            </a:xfrm>
            <a:prstGeom prst="ellipse">
              <a:avLst/>
            </a:prstGeom>
            <a:gradFill>
              <a:gsLst>
                <a:gs pos="0">
                  <a:srgbClr val="3177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1200" u="sng">
                  <a:solidFill>
                    <a:schemeClr val="hlink"/>
                  </a:solidFill>
                  <a:hlinkClick r:id="rId7"/>
                </a:rPr>
                <a:t>OK</a:t>
              </a:r>
            </a:p>
          </p:txBody>
        </p:sp>
      </p:grpSp>
      <p:grpSp>
        <p:nvGrpSpPr>
          <p:cNvPr id="205" name="Shape 205"/>
          <p:cNvGrpSpPr/>
          <p:nvPr/>
        </p:nvGrpSpPr>
        <p:grpSpPr>
          <a:xfrm>
            <a:off x="278777" y="2378075"/>
            <a:ext cx="2725033" cy="348600"/>
            <a:chOff x="263194" y="2655437"/>
            <a:chExt cx="2083200" cy="348600"/>
          </a:xfrm>
        </p:grpSpPr>
        <p:sp>
          <p:nvSpPr>
            <p:cNvPr id="206" name="Shape 206"/>
            <p:cNvSpPr/>
            <p:nvPr/>
          </p:nvSpPr>
          <p:spPr>
            <a:xfrm>
              <a:off x="263194" y="2655437"/>
              <a:ext cx="2083200" cy="3486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-298450" lvl="0" marL="457200" rtl="0">
                <a:lnSpc>
                  <a:spcPct val="100000"/>
                </a:lnSpc>
                <a:spcBef>
                  <a:spcPts val="0"/>
                </a:spcBef>
                <a:buClr>
                  <a:schemeClr val="dk1"/>
                </a:buClr>
                <a:buSzPct val="100000"/>
                <a:buChar char="❏"/>
              </a:pPr>
              <a:r>
                <a:rPr b="1" lang="en" sz="1100">
                  <a:solidFill>
                    <a:schemeClr val="dk1"/>
                  </a:solidFill>
                </a:rPr>
                <a:t>Annual Fee Waiver</a:t>
              </a:r>
              <a:r>
                <a:rPr lang="en" sz="1100">
                  <a:solidFill>
                    <a:schemeClr val="dk1"/>
                  </a:solidFill>
                </a:rPr>
                <a:t>   </a:t>
              </a:r>
            </a:p>
          </p:txBody>
        </p:sp>
        <p:sp>
          <p:nvSpPr>
            <p:cNvPr id="207" name="Shape 207"/>
            <p:cNvSpPr/>
            <p:nvPr/>
          </p:nvSpPr>
          <p:spPr>
            <a:xfrm>
              <a:off x="2009612" y="2696087"/>
              <a:ext cx="279900" cy="267300"/>
            </a:xfrm>
            <a:prstGeom prst="ellipse">
              <a:avLst/>
            </a:prstGeom>
            <a:gradFill>
              <a:gsLst>
                <a:gs pos="0">
                  <a:srgbClr val="3177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1200">
                  <a:solidFill>
                    <a:srgbClr val="FFFFFF"/>
                  </a:solidFill>
                </a:rPr>
                <a:t>i</a:t>
              </a:r>
            </a:p>
          </p:txBody>
        </p:sp>
      </p:grpSp>
      <p:grpSp>
        <p:nvGrpSpPr>
          <p:cNvPr id="208" name="Shape 208"/>
          <p:cNvGrpSpPr/>
          <p:nvPr/>
        </p:nvGrpSpPr>
        <p:grpSpPr>
          <a:xfrm>
            <a:off x="259212" y="3150175"/>
            <a:ext cx="2764156" cy="1040400"/>
            <a:chOff x="431596" y="1094397"/>
            <a:chExt cx="2343300" cy="1040400"/>
          </a:xfrm>
        </p:grpSpPr>
        <p:sp>
          <p:nvSpPr>
            <p:cNvPr id="209" name="Shape 209"/>
            <p:cNvSpPr/>
            <p:nvPr/>
          </p:nvSpPr>
          <p:spPr>
            <a:xfrm>
              <a:off x="431596" y="1094397"/>
              <a:ext cx="2343300" cy="1040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-298450" lvl="0" marL="457200" rtl="0">
                <a:lnSpc>
                  <a:spcPct val="100000"/>
                </a:lnSpc>
                <a:spcBef>
                  <a:spcPts val="0"/>
                </a:spcBef>
                <a:buClr>
                  <a:schemeClr val="dk1"/>
                </a:buClr>
                <a:buSzPct val="100000"/>
                <a:buChar char="❏"/>
              </a:pPr>
              <a:r>
                <a:rPr b="1" lang="en" sz="1100">
                  <a:solidFill>
                    <a:schemeClr val="dk1"/>
                  </a:solidFill>
                </a:rPr>
                <a:t>Card Rewards &amp; Benefits</a:t>
              </a:r>
              <a:r>
                <a:rPr lang="en" sz="1100">
                  <a:solidFill>
                    <a:schemeClr val="dk1"/>
                  </a:solidFill>
                </a:rPr>
                <a:t>  </a:t>
              </a:r>
            </a:p>
            <a:p>
              <a:pPr indent="-292100" lvl="1" marL="914400" rtl="0">
                <a:lnSpc>
                  <a:spcPct val="100000"/>
                </a:lnSpc>
                <a:spcBef>
                  <a:spcPts val="0"/>
                </a:spcBef>
                <a:buClr>
                  <a:schemeClr val="dk1"/>
                </a:buClr>
                <a:buSzPct val="100000"/>
                <a:buChar char="❏"/>
              </a:pPr>
              <a:r>
                <a:rPr lang="en" sz="1000">
                  <a:solidFill>
                    <a:schemeClr val="dk1"/>
                  </a:solidFill>
                </a:rPr>
                <a:t>DBS Points</a:t>
              </a:r>
            </a:p>
            <a:p>
              <a:pPr indent="-292100" lvl="1" marL="914400" rtl="0">
                <a:lnSpc>
                  <a:spcPct val="100000"/>
                </a:lnSpc>
                <a:spcBef>
                  <a:spcPts val="0"/>
                </a:spcBef>
                <a:buClr>
                  <a:schemeClr val="dk1"/>
                </a:buClr>
                <a:buSzPct val="100000"/>
                <a:buChar char="❏"/>
              </a:pPr>
              <a:r>
                <a:rPr lang="en" sz="1000">
                  <a:solidFill>
                    <a:schemeClr val="dk1"/>
                  </a:solidFill>
                </a:rPr>
                <a:t>Rebate/Cashback</a:t>
              </a:r>
            </a:p>
            <a:p>
              <a:pPr indent="-298450" lvl="1" marL="914400" rtl="0">
                <a:lnSpc>
                  <a:spcPct val="100000"/>
                </a:lnSpc>
                <a:spcBef>
                  <a:spcPts val="0"/>
                </a:spcBef>
                <a:buClr>
                  <a:schemeClr val="dk1"/>
                </a:buClr>
                <a:buSzPct val="110000"/>
                <a:buChar char="❏"/>
              </a:pPr>
              <a:r>
                <a:rPr lang="en" sz="1000">
                  <a:solidFill>
                    <a:schemeClr val="dk1"/>
                  </a:solidFill>
                </a:rPr>
                <a:t>Miles</a:t>
              </a:r>
              <a:r>
                <a:rPr lang="en" sz="1100">
                  <a:solidFill>
                    <a:schemeClr val="dk1"/>
                  </a:solidFill>
                </a:rPr>
                <a:t> </a:t>
              </a:r>
            </a:p>
          </p:txBody>
        </p:sp>
        <p:sp>
          <p:nvSpPr>
            <p:cNvPr id="210" name="Shape 210"/>
            <p:cNvSpPr/>
            <p:nvPr/>
          </p:nvSpPr>
          <p:spPr>
            <a:xfrm>
              <a:off x="2339700" y="1565847"/>
              <a:ext cx="279900" cy="267299"/>
            </a:xfrm>
            <a:prstGeom prst="ellipse">
              <a:avLst/>
            </a:prstGeom>
            <a:gradFill>
              <a:gsLst>
                <a:gs pos="0">
                  <a:srgbClr val="3177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1200">
                  <a:solidFill>
                    <a:srgbClr val="FFFFFF"/>
                  </a:solidFill>
                </a:rPr>
                <a:t>i</a:t>
              </a:r>
            </a:p>
          </p:txBody>
        </p:sp>
      </p:grpSp>
      <p:grpSp>
        <p:nvGrpSpPr>
          <p:cNvPr id="211" name="Shape 211"/>
          <p:cNvGrpSpPr/>
          <p:nvPr/>
        </p:nvGrpSpPr>
        <p:grpSpPr>
          <a:xfrm>
            <a:off x="259147" y="2778462"/>
            <a:ext cx="2764301" cy="348600"/>
            <a:chOff x="168157" y="751250"/>
            <a:chExt cx="2354400" cy="348600"/>
          </a:xfrm>
        </p:grpSpPr>
        <p:sp>
          <p:nvSpPr>
            <p:cNvPr id="212" name="Shape 212"/>
            <p:cNvSpPr/>
            <p:nvPr/>
          </p:nvSpPr>
          <p:spPr>
            <a:xfrm>
              <a:off x="168157" y="751250"/>
              <a:ext cx="2354400" cy="3486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-298450" lvl="0" marL="457200" rtl="0">
                <a:lnSpc>
                  <a:spcPct val="100000"/>
                </a:lnSpc>
                <a:spcBef>
                  <a:spcPts val="0"/>
                </a:spcBef>
                <a:buClr>
                  <a:schemeClr val="dk1"/>
                </a:buClr>
                <a:buSzPct val="100000"/>
                <a:buChar char="❏"/>
              </a:pPr>
              <a:r>
                <a:rPr b="1" lang="en" sz="1100">
                  <a:solidFill>
                    <a:schemeClr val="dk1"/>
                  </a:solidFill>
                </a:rPr>
                <a:t>Min Income(per annum)</a:t>
              </a:r>
              <a:r>
                <a:rPr lang="en" sz="1100">
                  <a:solidFill>
                    <a:schemeClr val="dk1"/>
                  </a:solidFill>
                </a:rPr>
                <a:t>   </a:t>
              </a:r>
            </a:p>
          </p:txBody>
        </p:sp>
        <p:sp>
          <p:nvSpPr>
            <p:cNvPr id="213" name="Shape 213"/>
            <p:cNvSpPr/>
            <p:nvPr/>
          </p:nvSpPr>
          <p:spPr>
            <a:xfrm>
              <a:off x="2076500" y="814787"/>
              <a:ext cx="279900" cy="267300"/>
            </a:xfrm>
            <a:prstGeom prst="ellipse">
              <a:avLst/>
            </a:prstGeom>
            <a:gradFill>
              <a:gsLst>
                <a:gs pos="0">
                  <a:srgbClr val="3177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1200">
                  <a:solidFill>
                    <a:srgbClr val="FFFFFF"/>
                  </a:solidFill>
                </a:rPr>
                <a:t>i</a:t>
              </a:r>
            </a:p>
          </p:txBody>
        </p:sp>
      </p:grpSp>
      <p:grpSp>
        <p:nvGrpSpPr>
          <p:cNvPr id="214" name="Shape 214"/>
          <p:cNvGrpSpPr/>
          <p:nvPr/>
        </p:nvGrpSpPr>
        <p:grpSpPr>
          <a:xfrm>
            <a:off x="274565" y="4190581"/>
            <a:ext cx="2733427" cy="1040468"/>
            <a:chOff x="-847064" y="2860158"/>
            <a:chExt cx="1945500" cy="1596300"/>
          </a:xfrm>
        </p:grpSpPr>
        <p:sp>
          <p:nvSpPr>
            <p:cNvPr id="215" name="Shape 215"/>
            <p:cNvSpPr/>
            <p:nvPr/>
          </p:nvSpPr>
          <p:spPr>
            <a:xfrm>
              <a:off x="-847064" y="2860158"/>
              <a:ext cx="1945500" cy="15963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-292100" lvl="0" marL="457200" rtl="0">
                <a:lnSpc>
                  <a:spcPct val="100000"/>
                </a:lnSpc>
                <a:spcBef>
                  <a:spcPts val="0"/>
                </a:spcBef>
                <a:buClr>
                  <a:schemeClr val="dk1"/>
                </a:buClr>
                <a:buSzPct val="100000"/>
                <a:buChar char="❏"/>
              </a:pPr>
              <a:r>
                <a:rPr b="1" lang="en" sz="1000">
                  <a:solidFill>
                    <a:schemeClr val="dk1"/>
                  </a:solidFill>
                </a:rPr>
                <a:t>Lifestyle Privilege</a:t>
              </a:r>
            </a:p>
            <a:p>
              <a:pPr indent="-292100" lvl="1" marL="914400" rtl="0">
                <a:lnSpc>
                  <a:spcPct val="100000"/>
                </a:lnSpc>
                <a:spcBef>
                  <a:spcPts val="0"/>
                </a:spcBef>
                <a:buClr>
                  <a:schemeClr val="dk1"/>
                </a:buClr>
                <a:buSzPct val="100000"/>
                <a:buChar char="❏"/>
              </a:pPr>
              <a:r>
                <a:rPr lang="en" sz="1000">
                  <a:solidFill>
                    <a:schemeClr val="dk1"/>
                  </a:solidFill>
                </a:rPr>
                <a:t>Transport</a:t>
              </a:r>
            </a:p>
            <a:p>
              <a:pPr indent="-292100" lvl="1" marL="914400" rtl="0">
                <a:lnSpc>
                  <a:spcPct val="100000"/>
                </a:lnSpc>
                <a:spcBef>
                  <a:spcPts val="0"/>
                </a:spcBef>
                <a:buClr>
                  <a:schemeClr val="dk1"/>
                </a:buClr>
                <a:buSzPct val="100000"/>
                <a:buChar char="❏"/>
              </a:pPr>
              <a:r>
                <a:rPr lang="en" sz="1000">
                  <a:solidFill>
                    <a:schemeClr val="dk1"/>
                  </a:solidFill>
                </a:rPr>
                <a:t>Dining</a:t>
              </a:r>
            </a:p>
            <a:p>
              <a:pPr indent="-292100" lvl="1" marL="914400" rtl="0">
                <a:lnSpc>
                  <a:spcPct val="100000"/>
                </a:lnSpc>
                <a:spcBef>
                  <a:spcPts val="0"/>
                </a:spcBef>
                <a:buClr>
                  <a:schemeClr val="dk1"/>
                </a:buClr>
                <a:buSzPct val="100000"/>
                <a:buChar char="❏"/>
              </a:pPr>
              <a:r>
                <a:rPr lang="en" sz="1000">
                  <a:solidFill>
                    <a:schemeClr val="dk1"/>
                  </a:solidFill>
                </a:rPr>
                <a:t>Movies</a:t>
              </a:r>
            </a:p>
            <a:p>
              <a:pPr indent="-292100" lvl="1" marL="914400" rtl="0">
                <a:lnSpc>
                  <a:spcPct val="100000"/>
                </a:lnSpc>
                <a:spcBef>
                  <a:spcPts val="0"/>
                </a:spcBef>
                <a:buClr>
                  <a:schemeClr val="dk1"/>
                </a:buClr>
                <a:buSzPct val="100000"/>
                <a:buChar char="❏"/>
              </a:pPr>
              <a:r>
                <a:rPr lang="en" sz="1000">
                  <a:solidFill>
                    <a:schemeClr val="dk1"/>
                  </a:solidFill>
                </a:rPr>
                <a:t>Travel</a:t>
              </a:r>
            </a:p>
            <a:p>
              <a:pPr indent="-292100" lvl="1" marL="914400" rtl="0">
                <a:lnSpc>
                  <a:spcPct val="100000"/>
                </a:lnSpc>
                <a:spcBef>
                  <a:spcPts val="0"/>
                </a:spcBef>
                <a:buClr>
                  <a:schemeClr val="dk1"/>
                </a:buClr>
                <a:buSzPct val="100000"/>
                <a:buChar char="❏"/>
              </a:pPr>
              <a:r>
                <a:rPr lang="en" sz="1000">
                  <a:solidFill>
                    <a:schemeClr val="dk1"/>
                  </a:solidFill>
                </a:rPr>
                <a:t>Healthcare</a:t>
              </a:r>
            </a:p>
          </p:txBody>
        </p:sp>
        <p:sp>
          <p:nvSpPr>
            <p:cNvPr id="216" name="Shape 216"/>
            <p:cNvSpPr/>
            <p:nvPr/>
          </p:nvSpPr>
          <p:spPr>
            <a:xfrm>
              <a:off x="716022" y="3189328"/>
              <a:ext cx="279900" cy="410100"/>
            </a:xfrm>
            <a:prstGeom prst="ellipse">
              <a:avLst/>
            </a:prstGeom>
            <a:gradFill>
              <a:gsLst>
                <a:gs pos="0">
                  <a:srgbClr val="3177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1200">
                  <a:solidFill>
                    <a:srgbClr val="FFFFFF"/>
                  </a:solidFill>
                </a:rPr>
                <a:t>i</a:t>
              </a:r>
            </a:p>
          </p:txBody>
        </p:sp>
      </p:grpSp>
      <p:grpSp>
        <p:nvGrpSpPr>
          <p:cNvPr id="217" name="Shape 217"/>
          <p:cNvGrpSpPr/>
          <p:nvPr/>
        </p:nvGrpSpPr>
        <p:grpSpPr>
          <a:xfrm>
            <a:off x="5260825" y="1094075"/>
            <a:ext cx="3777425" cy="220500"/>
            <a:chOff x="5260825" y="1094075"/>
            <a:chExt cx="3777425" cy="220500"/>
          </a:xfrm>
        </p:grpSpPr>
        <p:sp>
          <p:nvSpPr>
            <p:cNvPr id="218" name="Shape 218"/>
            <p:cNvSpPr/>
            <p:nvPr/>
          </p:nvSpPr>
          <p:spPr>
            <a:xfrm>
              <a:off x="5260825" y="1094075"/>
              <a:ext cx="234900" cy="220500"/>
            </a:xfrm>
            <a:prstGeom prst="mathMultiply">
              <a:avLst>
                <a:gd fmla="val 23520" name="adj1"/>
              </a:avLst>
            </a:prstGeom>
            <a:solidFill>
              <a:srgbClr val="CC00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6568825" y="1094075"/>
              <a:ext cx="234900" cy="220500"/>
            </a:xfrm>
            <a:prstGeom prst="mathMultiply">
              <a:avLst>
                <a:gd fmla="val 23520" name="adj1"/>
              </a:avLst>
            </a:prstGeom>
            <a:solidFill>
              <a:srgbClr val="CC00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7676037" y="1094075"/>
              <a:ext cx="234900" cy="220500"/>
            </a:xfrm>
            <a:prstGeom prst="mathMultiply">
              <a:avLst>
                <a:gd fmla="val 23520" name="adj1"/>
              </a:avLst>
            </a:prstGeom>
            <a:solidFill>
              <a:srgbClr val="CC00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8803350" y="1094075"/>
              <a:ext cx="234900" cy="220500"/>
            </a:xfrm>
            <a:prstGeom prst="mathMultiply">
              <a:avLst>
                <a:gd fmla="val 23520" name="adj1"/>
              </a:avLst>
            </a:prstGeom>
            <a:solidFill>
              <a:srgbClr val="CC00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>
            <a:off x="260425" y="616775"/>
            <a:ext cx="2475000" cy="697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000"/>
              <a:t>Tick on the criterias that you wish to compare.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000"/>
              <a:t>Click on Information to  understand more</a:t>
            </a:r>
          </a:p>
        </p:txBody>
      </p:sp>
      <p:sp>
        <p:nvSpPr>
          <p:cNvPr id="227" name="Shape 227"/>
          <p:cNvSpPr/>
          <p:nvPr/>
        </p:nvSpPr>
        <p:spPr>
          <a:xfrm>
            <a:off x="4657650" y="274250"/>
            <a:ext cx="4145700" cy="6057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DIY CARD COMPARER</a:t>
            </a:r>
          </a:p>
        </p:txBody>
      </p:sp>
      <p:sp>
        <p:nvSpPr>
          <p:cNvPr id="228" name="Shape 228"/>
          <p:cNvSpPr/>
          <p:nvPr/>
        </p:nvSpPr>
        <p:spPr>
          <a:xfrm>
            <a:off x="5495725" y="1218462"/>
            <a:ext cx="1287900" cy="4899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DBS Points</a:t>
            </a:r>
          </a:p>
        </p:txBody>
      </p:sp>
      <p:graphicFrame>
        <p:nvGraphicFramePr>
          <p:cNvPr id="229" name="Shape 229"/>
          <p:cNvGraphicFramePr/>
          <p:nvPr/>
        </p:nvGraphicFramePr>
        <p:xfrm>
          <a:off x="4401512" y="18420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{CF94DFE8-6096-47B2-BB64-4EE515397DAB}</a:tableStyleId>
              </a:tblPr>
              <a:tblGrid>
                <a:gridCol w="1114225"/>
                <a:gridCol w="1242825"/>
                <a:gridCol w="1242825"/>
                <a:gridCol w="987775"/>
              </a:tblGrid>
              <a:tr h="906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American Express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1X DBS Point on all transactions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Same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587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Visa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No expiry date for DBS Rewards Points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</a:tr>
              <a:tr h="587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MasterCard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Earn 5X DBS Rewards Points on all online purchases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</a:tr>
            </a:tbl>
          </a:graphicData>
        </a:graphic>
      </p:graphicFrame>
      <p:sp>
        <p:nvSpPr>
          <p:cNvPr id="230" name="Shape 230"/>
          <p:cNvSpPr/>
          <p:nvPr/>
        </p:nvSpPr>
        <p:spPr>
          <a:xfrm>
            <a:off x="7990375" y="4521093"/>
            <a:ext cx="878400" cy="489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000" u="sng">
                <a:solidFill>
                  <a:schemeClr val="hlink"/>
                </a:solidFill>
                <a:hlinkClick r:id="rId3"/>
              </a:rPr>
              <a:t>Done</a:t>
            </a:r>
          </a:p>
        </p:txBody>
      </p:sp>
      <p:sp>
        <p:nvSpPr>
          <p:cNvPr id="231" name="Shape 231"/>
          <p:cNvSpPr/>
          <p:nvPr/>
        </p:nvSpPr>
        <p:spPr>
          <a:xfrm>
            <a:off x="3235150" y="1230175"/>
            <a:ext cx="1105500" cy="4899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3F3F3"/>
                </a:solidFill>
              </a:rPr>
              <a:t>Recommended for You</a:t>
            </a:r>
          </a:p>
        </p:txBody>
      </p:sp>
      <p:pic>
        <p:nvPicPr>
          <p:cNvPr id="232" name="Shape 2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0935" y="4190573"/>
            <a:ext cx="4528825" cy="26729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/>
          <p:nvPr/>
        </p:nvSpPr>
        <p:spPr>
          <a:xfrm>
            <a:off x="6771328" y="1206762"/>
            <a:ext cx="1105500" cy="5133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Dining</a:t>
            </a:r>
          </a:p>
        </p:txBody>
      </p:sp>
      <p:sp>
        <p:nvSpPr>
          <p:cNvPr id="234" name="Shape 234"/>
          <p:cNvSpPr/>
          <p:nvPr/>
        </p:nvSpPr>
        <p:spPr>
          <a:xfrm>
            <a:off x="7876829" y="1206775"/>
            <a:ext cx="1105500" cy="5133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Healthcare</a:t>
            </a:r>
          </a:p>
        </p:txBody>
      </p:sp>
      <p:pic>
        <p:nvPicPr>
          <p:cNvPr id="235" name="Shape 2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5684" y="1875462"/>
            <a:ext cx="878400" cy="57018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 txBox="1"/>
          <p:nvPr/>
        </p:nvSpPr>
        <p:spPr>
          <a:xfrm>
            <a:off x="3235150" y="2443287"/>
            <a:ext cx="12879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/>
              <a:t>DBS Black American Express® Card</a:t>
            </a:r>
          </a:p>
        </p:txBody>
      </p:sp>
      <p:pic>
        <p:nvPicPr>
          <p:cNvPr id="237" name="Shape 2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65679" y="2850592"/>
            <a:ext cx="878400" cy="543771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 txBox="1"/>
          <p:nvPr/>
        </p:nvSpPr>
        <p:spPr>
          <a:xfrm>
            <a:off x="3254975" y="3433812"/>
            <a:ext cx="14541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/>
              <a:t>DBS Altitude Visa Signature Card</a:t>
            </a:r>
          </a:p>
        </p:txBody>
      </p:sp>
      <p:pic>
        <p:nvPicPr>
          <p:cNvPr id="239" name="Shape 2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65680" y="3799317"/>
            <a:ext cx="878399" cy="556192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/>
        </p:nvSpPr>
        <p:spPr>
          <a:xfrm>
            <a:off x="3254975" y="4424325"/>
            <a:ext cx="12879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DBS Woman's MasterCard® Card</a:t>
            </a:r>
          </a:p>
        </p:txBody>
      </p:sp>
      <p:sp>
        <p:nvSpPr>
          <p:cNvPr id="241" name="Shape 241"/>
          <p:cNvSpPr/>
          <p:nvPr/>
        </p:nvSpPr>
        <p:spPr>
          <a:xfrm>
            <a:off x="4390224" y="1206775"/>
            <a:ext cx="1105500" cy="5133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Card Type</a:t>
            </a:r>
          </a:p>
        </p:txBody>
      </p:sp>
      <p:sp>
        <p:nvSpPr>
          <p:cNvPr id="242" name="Shape 242"/>
          <p:cNvSpPr/>
          <p:nvPr/>
        </p:nvSpPr>
        <p:spPr>
          <a:xfrm>
            <a:off x="415975" y="191050"/>
            <a:ext cx="2214600" cy="34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Comparison Scheme</a:t>
            </a:r>
          </a:p>
        </p:txBody>
      </p:sp>
      <p:grpSp>
        <p:nvGrpSpPr>
          <p:cNvPr id="243" name="Shape 243"/>
          <p:cNvGrpSpPr/>
          <p:nvPr/>
        </p:nvGrpSpPr>
        <p:grpSpPr>
          <a:xfrm>
            <a:off x="237124" y="1472975"/>
            <a:ext cx="2724987" cy="348600"/>
            <a:chOff x="134264" y="862025"/>
            <a:chExt cx="2212200" cy="348600"/>
          </a:xfrm>
        </p:grpSpPr>
        <p:sp>
          <p:nvSpPr>
            <p:cNvPr id="244" name="Shape 244"/>
            <p:cNvSpPr/>
            <p:nvPr/>
          </p:nvSpPr>
          <p:spPr>
            <a:xfrm>
              <a:off x="134264" y="862025"/>
              <a:ext cx="2212200" cy="3486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-298450" lvl="0" marL="457200" rtl="0">
                <a:lnSpc>
                  <a:spcPct val="100000"/>
                </a:lnSpc>
                <a:spcBef>
                  <a:spcPts val="0"/>
                </a:spcBef>
                <a:buClr>
                  <a:schemeClr val="dk1"/>
                </a:buClr>
                <a:buSzPct val="100000"/>
                <a:buChar char="❏"/>
              </a:pPr>
              <a:r>
                <a:rPr b="1" lang="en" sz="1100">
                  <a:solidFill>
                    <a:schemeClr val="dk1"/>
                  </a:solidFill>
                </a:rPr>
                <a:t>Card Type</a:t>
              </a:r>
              <a:r>
                <a:rPr lang="en" sz="1100">
                  <a:solidFill>
                    <a:schemeClr val="dk1"/>
                  </a:solidFill>
                </a:rPr>
                <a:t>   </a:t>
              </a:r>
            </a:p>
          </p:txBody>
        </p:sp>
        <p:sp>
          <p:nvSpPr>
            <p:cNvPr id="245" name="Shape 245"/>
            <p:cNvSpPr/>
            <p:nvPr/>
          </p:nvSpPr>
          <p:spPr>
            <a:xfrm>
              <a:off x="1777600" y="902675"/>
              <a:ext cx="279900" cy="267300"/>
            </a:xfrm>
            <a:prstGeom prst="ellipse">
              <a:avLst/>
            </a:prstGeom>
            <a:gradFill>
              <a:gsLst>
                <a:gs pos="0">
                  <a:srgbClr val="3177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1200">
                  <a:solidFill>
                    <a:srgbClr val="FFFFFF"/>
                  </a:solidFill>
                </a:rPr>
                <a:t>i</a:t>
              </a:r>
            </a:p>
          </p:txBody>
        </p:sp>
      </p:grpSp>
      <p:grpSp>
        <p:nvGrpSpPr>
          <p:cNvPr id="246" name="Shape 246"/>
          <p:cNvGrpSpPr/>
          <p:nvPr/>
        </p:nvGrpSpPr>
        <p:grpSpPr>
          <a:xfrm>
            <a:off x="259065" y="1944412"/>
            <a:ext cx="2725033" cy="348600"/>
            <a:chOff x="263194" y="2655437"/>
            <a:chExt cx="2083200" cy="348600"/>
          </a:xfrm>
        </p:grpSpPr>
        <p:sp>
          <p:nvSpPr>
            <p:cNvPr id="247" name="Shape 247"/>
            <p:cNvSpPr/>
            <p:nvPr/>
          </p:nvSpPr>
          <p:spPr>
            <a:xfrm>
              <a:off x="263194" y="2655437"/>
              <a:ext cx="2083200" cy="3486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-298450" lvl="0" marL="457200" rtl="0">
                <a:lnSpc>
                  <a:spcPct val="100000"/>
                </a:lnSpc>
                <a:spcBef>
                  <a:spcPts val="0"/>
                </a:spcBef>
                <a:buClr>
                  <a:schemeClr val="dk1"/>
                </a:buClr>
                <a:buSzPct val="100000"/>
                <a:buChar char="❏"/>
              </a:pPr>
              <a:r>
                <a:rPr b="1" lang="en" sz="1100">
                  <a:solidFill>
                    <a:schemeClr val="dk1"/>
                  </a:solidFill>
                </a:rPr>
                <a:t>Annual Fee Waiver</a:t>
              </a:r>
              <a:r>
                <a:rPr lang="en" sz="1100">
                  <a:solidFill>
                    <a:schemeClr val="dk1"/>
                  </a:solidFill>
                </a:rPr>
                <a:t>   </a:t>
              </a:r>
            </a:p>
          </p:txBody>
        </p:sp>
        <p:sp>
          <p:nvSpPr>
            <p:cNvPr id="248" name="Shape 248"/>
            <p:cNvSpPr/>
            <p:nvPr/>
          </p:nvSpPr>
          <p:spPr>
            <a:xfrm>
              <a:off x="2009612" y="2696087"/>
              <a:ext cx="279900" cy="267300"/>
            </a:xfrm>
            <a:prstGeom prst="ellipse">
              <a:avLst/>
            </a:prstGeom>
            <a:gradFill>
              <a:gsLst>
                <a:gs pos="0">
                  <a:srgbClr val="3177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1200">
                  <a:solidFill>
                    <a:srgbClr val="FFFFFF"/>
                  </a:solidFill>
                </a:rPr>
                <a:t>i</a:t>
              </a:r>
            </a:p>
          </p:txBody>
        </p:sp>
      </p:grpSp>
      <p:grpSp>
        <p:nvGrpSpPr>
          <p:cNvPr id="249" name="Shape 249"/>
          <p:cNvGrpSpPr/>
          <p:nvPr/>
        </p:nvGrpSpPr>
        <p:grpSpPr>
          <a:xfrm>
            <a:off x="259200" y="2828875"/>
            <a:ext cx="2764156" cy="1040400"/>
            <a:chOff x="431596" y="1094397"/>
            <a:chExt cx="2343300" cy="1040400"/>
          </a:xfrm>
        </p:grpSpPr>
        <p:sp>
          <p:nvSpPr>
            <p:cNvPr id="250" name="Shape 250"/>
            <p:cNvSpPr/>
            <p:nvPr/>
          </p:nvSpPr>
          <p:spPr>
            <a:xfrm>
              <a:off x="431596" y="1094397"/>
              <a:ext cx="2343300" cy="1040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-298450" lvl="0" marL="457200" rtl="0">
                <a:lnSpc>
                  <a:spcPct val="100000"/>
                </a:lnSpc>
                <a:spcBef>
                  <a:spcPts val="0"/>
                </a:spcBef>
                <a:buClr>
                  <a:schemeClr val="dk1"/>
                </a:buClr>
                <a:buSzPct val="100000"/>
                <a:buChar char="❏"/>
              </a:pPr>
              <a:r>
                <a:rPr b="1" lang="en" sz="1100">
                  <a:solidFill>
                    <a:schemeClr val="dk1"/>
                  </a:solidFill>
                </a:rPr>
                <a:t>Card Rewards &amp; Benefits</a:t>
              </a:r>
              <a:r>
                <a:rPr lang="en" sz="1100">
                  <a:solidFill>
                    <a:schemeClr val="dk1"/>
                  </a:solidFill>
                </a:rPr>
                <a:t>  </a:t>
              </a:r>
            </a:p>
            <a:p>
              <a:pPr indent="-292100" lvl="1" marL="914400" rtl="0">
                <a:lnSpc>
                  <a:spcPct val="100000"/>
                </a:lnSpc>
                <a:spcBef>
                  <a:spcPts val="0"/>
                </a:spcBef>
                <a:buClr>
                  <a:schemeClr val="dk1"/>
                </a:buClr>
                <a:buSzPct val="100000"/>
                <a:buChar char="❏"/>
              </a:pPr>
              <a:r>
                <a:rPr lang="en" sz="1000">
                  <a:solidFill>
                    <a:schemeClr val="dk1"/>
                  </a:solidFill>
                </a:rPr>
                <a:t>DBS Points</a:t>
              </a:r>
            </a:p>
            <a:p>
              <a:pPr indent="-292100" lvl="1" marL="914400" rtl="0">
                <a:lnSpc>
                  <a:spcPct val="100000"/>
                </a:lnSpc>
                <a:spcBef>
                  <a:spcPts val="0"/>
                </a:spcBef>
                <a:buClr>
                  <a:schemeClr val="dk1"/>
                </a:buClr>
                <a:buSzPct val="100000"/>
                <a:buChar char="❏"/>
              </a:pPr>
              <a:r>
                <a:rPr lang="en" sz="1000">
                  <a:solidFill>
                    <a:schemeClr val="dk1"/>
                  </a:solidFill>
                </a:rPr>
                <a:t>Rebate/Cashback</a:t>
              </a:r>
            </a:p>
            <a:p>
              <a:pPr indent="-298450" lvl="1" marL="914400" rtl="0">
                <a:lnSpc>
                  <a:spcPct val="100000"/>
                </a:lnSpc>
                <a:spcBef>
                  <a:spcPts val="0"/>
                </a:spcBef>
                <a:buClr>
                  <a:schemeClr val="dk1"/>
                </a:buClr>
                <a:buSzPct val="110000"/>
                <a:buChar char="❏"/>
              </a:pPr>
              <a:r>
                <a:rPr lang="en" sz="1000">
                  <a:solidFill>
                    <a:schemeClr val="dk1"/>
                  </a:solidFill>
                </a:rPr>
                <a:t>Miles</a:t>
              </a:r>
              <a:r>
                <a:rPr lang="en" sz="1100">
                  <a:solidFill>
                    <a:schemeClr val="dk1"/>
                  </a:solidFill>
                </a:rPr>
                <a:t> </a:t>
              </a:r>
            </a:p>
          </p:txBody>
        </p:sp>
        <p:sp>
          <p:nvSpPr>
            <p:cNvPr id="251" name="Shape 251"/>
            <p:cNvSpPr/>
            <p:nvPr/>
          </p:nvSpPr>
          <p:spPr>
            <a:xfrm>
              <a:off x="2339700" y="1565847"/>
              <a:ext cx="279900" cy="267299"/>
            </a:xfrm>
            <a:prstGeom prst="ellipse">
              <a:avLst/>
            </a:prstGeom>
            <a:gradFill>
              <a:gsLst>
                <a:gs pos="0">
                  <a:srgbClr val="3177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1200">
                  <a:solidFill>
                    <a:srgbClr val="FFFFFF"/>
                  </a:solidFill>
                </a:rPr>
                <a:t>i</a:t>
              </a:r>
            </a:p>
          </p:txBody>
        </p:sp>
      </p:grpSp>
      <p:grpSp>
        <p:nvGrpSpPr>
          <p:cNvPr id="252" name="Shape 252"/>
          <p:cNvGrpSpPr/>
          <p:nvPr/>
        </p:nvGrpSpPr>
        <p:grpSpPr>
          <a:xfrm>
            <a:off x="259047" y="2386637"/>
            <a:ext cx="2764301" cy="348600"/>
            <a:chOff x="168157" y="751250"/>
            <a:chExt cx="2354400" cy="348600"/>
          </a:xfrm>
        </p:grpSpPr>
        <p:sp>
          <p:nvSpPr>
            <p:cNvPr id="253" name="Shape 253"/>
            <p:cNvSpPr/>
            <p:nvPr/>
          </p:nvSpPr>
          <p:spPr>
            <a:xfrm>
              <a:off x="168157" y="751250"/>
              <a:ext cx="2354400" cy="3486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-298450" lvl="0" marL="457200" rtl="0">
                <a:lnSpc>
                  <a:spcPct val="100000"/>
                </a:lnSpc>
                <a:spcBef>
                  <a:spcPts val="0"/>
                </a:spcBef>
                <a:buClr>
                  <a:schemeClr val="dk1"/>
                </a:buClr>
                <a:buSzPct val="100000"/>
                <a:buChar char="❏"/>
              </a:pPr>
              <a:r>
                <a:rPr b="1" lang="en" sz="1100">
                  <a:solidFill>
                    <a:schemeClr val="dk1"/>
                  </a:solidFill>
                </a:rPr>
                <a:t>Min Income(per annum)</a:t>
              </a:r>
              <a:r>
                <a:rPr lang="en" sz="1100">
                  <a:solidFill>
                    <a:schemeClr val="dk1"/>
                  </a:solidFill>
                </a:rPr>
                <a:t>   </a:t>
              </a:r>
            </a:p>
          </p:txBody>
        </p:sp>
        <p:sp>
          <p:nvSpPr>
            <p:cNvPr id="254" name="Shape 254"/>
            <p:cNvSpPr/>
            <p:nvPr/>
          </p:nvSpPr>
          <p:spPr>
            <a:xfrm>
              <a:off x="2076500" y="814787"/>
              <a:ext cx="279900" cy="267300"/>
            </a:xfrm>
            <a:prstGeom prst="ellipse">
              <a:avLst/>
            </a:prstGeom>
            <a:gradFill>
              <a:gsLst>
                <a:gs pos="0">
                  <a:srgbClr val="3177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1200">
                  <a:solidFill>
                    <a:srgbClr val="FFFFFF"/>
                  </a:solidFill>
                </a:rPr>
                <a:t>i</a:t>
              </a:r>
            </a:p>
          </p:txBody>
        </p:sp>
      </p:grpSp>
      <p:grpSp>
        <p:nvGrpSpPr>
          <p:cNvPr id="255" name="Shape 255"/>
          <p:cNvGrpSpPr/>
          <p:nvPr/>
        </p:nvGrpSpPr>
        <p:grpSpPr>
          <a:xfrm>
            <a:off x="289903" y="3970556"/>
            <a:ext cx="2733427" cy="1040468"/>
            <a:chOff x="-836147" y="2522593"/>
            <a:chExt cx="1945500" cy="1596300"/>
          </a:xfrm>
        </p:grpSpPr>
        <p:sp>
          <p:nvSpPr>
            <p:cNvPr id="256" name="Shape 256"/>
            <p:cNvSpPr/>
            <p:nvPr/>
          </p:nvSpPr>
          <p:spPr>
            <a:xfrm>
              <a:off x="-836147" y="2522593"/>
              <a:ext cx="1945500" cy="15963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-292100" lvl="0" marL="457200" rtl="0">
                <a:lnSpc>
                  <a:spcPct val="100000"/>
                </a:lnSpc>
                <a:spcBef>
                  <a:spcPts val="0"/>
                </a:spcBef>
                <a:buClr>
                  <a:schemeClr val="dk1"/>
                </a:buClr>
                <a:buSzPct val="100000"/>
                <a:buChar char="❏"/>
              </a:pPr>
              <a:r>
                <a:rPr b="1" lang="en" sz="1000">
                  <a:solidFill>
                    <a:schemeClr val="dk1"/>
                  </a:solidFill>
                </a:rPr>
                <a:t>Lifestyle Privilege</a:t>
              </a:r>
            </a:p>
            <a:p>
              <a:pPr indent="-292100" lvl="1" marL="914400" rtl="0">
                <a:lnSpc>
                  <a:spcPct val="100000"/>
                </a:lnSpc>
                <a:spcBef>
                  <a:spcPts val="0"/>
                </a:spcBef>
                <a:buClr>
                  <a:schemeClr val="dk1"/>
                </a:buClr>
                <a:buSzPct val="100000"/>
                <a:buChar char="❏"/>
              </a:pPr>
              <a:r>
                <a:rPr lang="en" sz="1000">
                  <a:solidFill>
                    <a:schemeClr val="dk1"/>
                  </a:solidFill>
                </a:rPr>
                <a:t>Transport</a:t>
              </a:r>
            </a:p>
            <a:p>
              <a:pPr indent="-292100" lvl="1" marL="914400" rtl="0">
                <a:lnSpc>
                  <a:spcPct val="100000"/>
                </a:lnSpc>
                <a:spcBef>
                  <a:spcPts val="0"/>
                </a:spcBef>
                <a:buClr>
                  <a:schemeClr val="dk1"/>
                </a:buClr>
                <a:buSzPct val="100000"/>
                <a:buChar char="❏"/>
              </a:pPr>
              <a:r>
                <a:rPr lang="en" sz="1000">
                  <a:solidFill>
                    <a:schemeClr val="dk1"/>
                  </a:solidFill>
                </a:rPr>
                <a:t>Dining</a:t>
              </a:r>
            </a:p>
            <a:p>
              <a:pPr indent="-292100" lvl="1" marL="914400" rtl="0">
                <a:lnSpc>
                  <a:spcPct val="100000"/>
                </a:lnSpc>
                <a:spcBef>
                  <a:spcPts val="0"/>
                </a:spcBef>
                <a:buClr>
                  <a:schemeClr val="dk1"/>
                </a:buClr>
                <a:buSzPct val="100000"/>
                <a:buChar char="❏"/>
              </a:pPr>
              <a:r>
                <a:rPr lang="en" sz="1000">
                  <a:solidFill>
                    <a:schemeClr val="dk1"/>
                  </a:solidFill>
                </a:rPr>
                <a:t>Movies</a:t>
              </a:r>
            </a:p>
            <a:p>
              <a:pPr indent="-292100" lvl="1" marL="914400" rtl="0">
                <a:lnSpc>
                  <a:spcPct val="100000"/>
                </a:lnSpc>
                <a:spcBef>
                  <a:spcPts val="0"/>
                </a:spcBef>
                <a:buClr>
                  <a:schemeClr val="dk1"/>
                </a:buClr>
                <a:buSzPct val="100000"/>
                <a:buChar char="❏"/>
              </a:pPr>
              <a:r>
                <a:rPr lang="en" sz="1000">
                  <a:solidFill>
                    <a:schemeClr val="dk1"/>
                  </a:solidFill>
                </a:rPr>
                <a:t>Travel</a:t>
              </a:r>
            </a:p>
            <a:p>
              <a:pPr indent="-292100" lvl="1" marL="914400" rtl="0">
                <a:lnSpc>
                  <a:spcPct val="100000"/>
                </a:lnSpc>
                <a:spcBef>
                  <a:spcPts val="0"/>
                </a:spcBef>
                <a:buClr>
                  <a:schemeClr val="dk1"/>
                </a:buClr>
                <a:buSzPct val="100000"/>
                <a:buChar char="❏"/>
              </a:pPr>
              <a:r>
                <a:rPr lang="en" sz="1000">
                  <a:solidFill>
                    <a:schemeClr val="dk1"/>
                  </a:solidFill>
                </a:rPr>
                <a:t>Healthcare</a:t>
              </a:r>
            </a:p>
          </p:txBody>
        </p:sp>
        <p:sp>
          <p:nvSpPr>
            <p:cNvPr id="257" name="Shape 257"/>
            <p:cNvSpPr/>
            <p:nvPr/>
          </p:nvSpPr>
          <p:spPr>
            <a:xfrm>
              <a:off x="716022" y="3189328"/>
              <a:ext cx="279900" cy="410100"/>
            </a:xfrm>
            <a:prstGeom prst="ellipse">
              <a:avLst/>
            </a:prstGeom>
            <a:gradFill>
              <a:gsLst>
                <a:gs pos="0">
                  <a:srgbClr val="3177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1200">
                  <a:solidFill>
                    <a:srgbClr val="FFFFFF"/>
                  </a:solidFill>
                </a:rPr>
                <a:t>i</a:t>
              </a:r>
            </a:p>
          </p:txBody>
        </p:sp>
      </p:grpSp>
      <p:grpSp>
        <p:nvGrpSpPr>
          <p:cNvPr id="258" name="Shape 258"/>
          <p:cNvGrpSpPr/>
          <p:nvPr/>
        </p:nvGrpSpPr>
        <p:grpSpPr>
          <a:xfrm>
            <a:off x="5260825" y="1094075"/>
            <a:ext cx="3777425" cy="220500"/>
            <a:chOff x="5260825" y="1094075"/>
            <a:chExt cx="3777425" cy="220500"/>
          </a:xfrm>
        </p:grpSpPr>
        <p:sp>
          <p:nvSpPr>
            <p:cNvPr id="259" name="Shape 259"/>
            <p:cNvSpPr/>
            <p:nvPr/>
          </p:nvSpPr>
          <p:spPr>
            <a:xfrm>
              <a:off x="5260825" y="1094075"/>
              <a:ext cx="234900" cy="220500"/>
            </a:xfrm>
            <a:prstGeom prst="mathMultiply">
              <a:avLst>
                <a:gd fmla="val 23520" name="adj1"/>
              </a:avLst>
            </a:prstGeom>
            <a:solidFill>
              <a:srgbClr val="CC00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6568825" y="1094075"/>
              <a:ext cx="234900" cy="220500"/>
            </a:xfrm>
            <a:prstGeom prst="mathMultiply">
              <a:avLst>
                <a:gd fmla="val 23520" name="adj1"/>
              </a:avLst>
            </a:prstGeom>
            <a:solidFill>
              <a:srgbClr val="CC00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7676037" y="1094075"/>
              <a:ext cx="234900" cy="220500"/>
            </a:xfrm>
            <a:prstGeom prst="mathMultiply">
              <a:avLst>
                <a:gd fmla="val 23520" name="adj1"/>
              </a:avLst>
            </a:prstGeom>
            <a:solidFill>
              <a:srgbClr val="CC00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8803350" y="1094075"/>
              <a:ext cx="234900" cy="220500"/>
            </a:xfrm>
            <a:prstGeom prst="mathMultiply">
              <a:avLst>
                <a:gd fmla="val 23520" name="adj1"/>
              </a:avLst>
            </a:prstGeom>
            <a:solidFill>
              <a:srgbClr val="CC00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