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6027FF-EF18-4D12-BFB0-04B4C706619B}">
  <a:tblStyle styleId="{6B6027FF-EF18-4D12-BFB0-04B4C706619B}"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med" w="med" type="none"/>
              <a:tailEnd len="med" w="med" type="none"/>
            </a:ln>
          </a:left>
          <a:right>
            <a:ln cap="flat" cmpd="sng" w="12700">
              <a:solidFill>
                <a:schemeClr val="accent5"/>
              </a:solidFill>
              <a:prstDash val="solid"/>
              <a:round/>
              <a:headEnd len="med" w="med" type="none"/>
              <a:tailEnd len="med" w="med" type="none"/>
            </a:ln>
          </a:right>
          <a:top>
            <a:ln cap="flat" cmpd="sng" w="12700">
              <a:solidFill>
                <a:schemeClr val="accent5"/>
              </a:solidFill>
              <a:prstDash val="solid"/>
              <a:round/>
              <a:headEnd len="med" w="med" type="none"/>
              <a:tailEnd len="med" w="med" type="none"/>
            </a:ln>
          </a:top>
          <a:bottom>
            <a:ln cap="flat" cmpd="sng" w="12700">
              <a:solidFill>
                <a:schemeClr val="accent5"/>
              </a:solidFill>
              <a:prstDash val="solid"/>
              <a:round/>
              <a:headEnd len="med" w="med" type="none"/>
              <a:tailEnd len="med" w="med" type="none"/>
            </a:ln>
          </a:bottom>
          <a:insideH>
            <a:ln cap="flat" cmpd="sng" w="12700">
              <a:solidFill>
                <a:schemeClr val="accent5"/>
              </a:solidFill>
              <a:prstDash val="solid"/>
              <a:round/>
              <a:headEnd len="med" w="med" type="none"/>
              <a:tailEnd len="med" w="med" type="none"/>
            </a:ln>
          </a:insideH>
          <a:insideV>
            <a:ln cap="flat" cmpd="sng" w="12700">
              <a:solidFill>
                <a:schemeClr val="accent5"/>
              </a:solidFill>
              <a:prstDash val="solid"/>
              <a:round/>
              <a:headEnd len="med" w="med" type="none"/>
              <a:tailEnd len="med" w="med" type="none"/>
            </a:ln>
          </a:insideV>
        </a:tcBdr>
        <a:fill>
          <a:solidFill>
            <a:srgbClr val="FFFFFF">
              <a:alpha val="0"/>
            </a:srgbClr>
          </a:solidFill>
        </a:fill>
      </a:tcStyle>
    </a:wholeTbl>
    <a:band1H>
      <a:tcStyle>
        <a:fill>
          <a:solidFill>
            <a:schemeClr val="accent5">
              <a:alpha val="20000"/>
            </a:schemeClr>
          </a:solidFill>
        </a:fill>
      </a:tcStyle>
    </a:band1H>
    <a:band1V>
      <a:tcStyle>
        <a:fill>
          <a:solidFill>
            <a:schemeClr val="accent5">
              <a:alpha val="20000"/>
            </a:schemeClr>
          </a:solidFill>
        </a:fill>
      </a:tcStyle>
    </a:band1V>
    <a:lastCol>
      <a:tcTxStyle b="on" i="off"/>
    </a:lastCol>
    <a:firstCol>
      <a:tcTxStyle b="on" i="off"/>
    </a:firstCol>
    <a:lastRow>
      <a:tcTxStyle b="on" i="off"/>
      <a:tcStyle>
        <a:tcBdr>
          <a:top>
            <a:ln cap="flat" cmpd="sng" w="50800">
              <a:solidFill>
                <a:schemeClr val="accent5"/>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25400">
              <a:solidFill>
                <a:schemeClr val="accent5"/>
              </a:solidFill>
              <a:prstDash val="solid"/>
              <a:round/>
              <a:headEnd len="med" w="med" type="none"/>
              <a:tailEnd len="med" w="med" type="none"/>
            </a:ln>
          </a:bottom>
        </a:tcBdr>
        <a:fill>
          <a:solidFill>
            <a:srgbClr val="FFFFFF">
              <a:alpha val="0"/>
            </a:srgbClr>
          </a:solidFill>
        </a:fill>
      </a:tcStyle>
    </a:firstRow>
  </a:tblStyle>
  <a:tblStyle styleId="{6606DCA2-411F-40FC-8E1A-FDADAABD6E4D}" styleName="Table_1">
    <a:wholeTbl>
      <a:tcTxStyle b="off" i="off">
        <a:font>
          <a:latin typeface="Calibri"/>
          <a:ea typeface="Calibri"/>
          <a:cs typeface="Calibri"/>
        </a:font>
        <a:schemeClr val="dk1"/>
      </a:tcTxStyle>
      <a:tcStyle>
        <a:tcBdr>
          <a:left>
            <a:ln cap="flat" cmpd="sng" w="9525">
              <a:solidFill>
                <a:schemeClr val="accent5"/>
              </a:solidFill>
              <a:prstDash val="solid"/>
              <a:round/>
              <a:headEnd len="med" w="med" type="none"/>
              <a:tailEnd len="med" w="med" type="none"/>
            </a:ln>
          </a:left>
          <a:right>
            <a:ln cap="flat" cmpd="sng" w="9525">
              <a:solidFill>
                <a:schemeClr val="accent5"/>
              </a:solidFill>
              <a:prstDash val="solid"/>
              <a:round/>
              <a:headEnd len="med" w="med" type="none"/>
              <a:tailEnd len="med" w="med" type="none"/>
            </a:ln>
          </a:right>
          <a:top>
            <a:ln cap="flat" cmpd="sng" w="9525">
              <a:solidFill>
                <a:schemeClr val="accent5"/>
              </a:solidFill>
              <a:prstDash val="solid"/>
              <a:round/>
              <a:headEnd len="med" w="med" type="none"/>
              <a:tailEnd len="med" w="med" type="none"/>
            </a:ln>
          </a:top>
          <a:bottom>
            <a:ln cap="flat" cmpd="sng" w="9525">
              <a:solidFill>
                <a:schemeClr val="accent5"/>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tcBdr>
          <a:top>
            <a:ln cap="flat" cmpd="sng" w="9525">
              <a:solidFill>
                <a:schemeClr val="accent5"/>
              </a:solidFill>
              <a:prstDash val="solid"/>
              <a:round/>
              <a:headEnd len="med" w="med" type="none"/>
              <a:tailEnd len="med" w="med" type="none"/>
            </a:ln>
          </a:top>
          <a:bottom>
            <a:ln cap="flat" cmpd="sng" w="9525">
              <a:solidFill>
                <a:schemeClr val="accent5"/>
              </a:solidFill>
              <a:prstDash val="solid"/>
              <a:round/>
              <a:headEnd len="med" w="med" type="none"/>
              <a:tailEnd len="med" w="med" type="none"/>
            </a:ln>
          </a:bottom>
        </a:tcBdr>
      </a:tcStyle>
    </a:band1H>
    <a:band1V>
      <a:tcStyle>
        <a:tcBdr>
          <a:left>
            <a:ln cap="flat" cmpd="sng" w="9525">
              <a:solidFill>
                <a:schemeClr val="accent5"/>
              </a:solidFill>
              <a:prstDash val="solid"/>
              <a:round/>
              <a:headEnd len="med" w="med" type="none"/>
              <a:tailEnd len="med" w="med" type="none"/>
            </a:ln>
          </a:left>
          <a:right>
            <a:ln cap="flat" cmpd="sng" w="9525">
              <a:solidFill>
                <a:schemeClr val="accent5"/>
              </a:solidFill>
              <a:prstDash val="solid"/>
              <a:round/>
              <a:headEnd len="med" w="med" type="none"/>
              <a:tailEnd len="med" w="med" type="none"/>
            </a:ln>
          </a:right>
        </a:tcBdr>
      </a:tcStyle>
    </a:band1V>
    <a:band2V>
      <a:tcStyle>
        <a:tcBdr>
          <a:left>
            <a:ln cap="flat" cmpd="sng" w="9525">
              <a:solidFill>
                <a:schemeClr val="accent5"/>
              </a:solidFill>
              <a:prstDash val="solid"/>
              <a:round/>
              <a:headEnd len="med" w="med" type="none"/>
              <a:tailEnd len="med" w="med" type="none"/>
            </a:ln>
          </a:left>
          <a:right>
            <a:ln cap="flat" cmpd="sng" w="9525">
              <a:solidFill>
                <a:schemeClr val="accent5"/>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med" w="med" type="none"/>
              <a:tailEnd len="med" w="med" type="none"/>
            </a:ln>
          </a:top>
        </a:tcBdr>
      </a:tcStyle>
    </a:lastRow>
    <a:firstRow>
      <a:tcTxStyle b="on" i="off">
        <a:font>
          <a:latin typeface="Calibri"/>
          <a:ea typeface="Calibri"/>
          <a:cs typeface="Calibri"/>
        </a:font>
        <a:schemeClr val="lt1"/>
      </a:tcTxStyle>
      <a:tcStyle>
        <a:fill>
          <a:solidFill>
            <a:schemeClr val="accent5"/>
          </a:solidFill>
        </a:fill>
      </a:tcStyle>
    </a:firstRow>
  </a:tblStyle>
  <a:tblStyle styleId="{AD7F6378-1838-4633-B72E-A30219FCD4D7}" styleName="Table_2">
    <a:wholeTbl>
      <a:tcTxStyle b="off" i="off">
        <a:font>
          <a:latin typeface="Calibri"/>
          <a:ea typeface="Calibri"/>
          <a:cs typeface="Calibri"/>
        </a:font>
        <a:schemeClr val="dk1"/>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tcBdr>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tcBdr>
      </a:tcStyle>
    </a:band1H>
    <a:band1V>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1V>
    <a:band2V>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tcStyle>
    </a:lastRow>
    <a:firstRow>
      <a:tcTxStyle b="on" i="off">
        <a:font>
          <a:latin typeface="Calibri"/>
          <a:ea typeface="Calibri"/>
          <a:cs typeface="Calibri"/>
        </a:font>
        <a:schemeClr val="lt1"/>
      </a:tcTxStyle>
      <a:tcStyle>
        <a:fill>
          <a:solidFill>
            <a:schemeClr val="accent1"/>
          </a:solidFill>
        </a:fill>
      </a:tcStyle>
    </a:firstRow>
  </a:tblStyle>
  <a:tblStyle styleId="{A6F1AA9D-CBE1-4252-8EB4-DE2673A2339B}" styleName="Table_3">
    <a:wholeTbl>
      <a:tcTxStyle b="off" i="off">
        <a:font>
          <a:latin typeface="Calibri"/>
          <a:ea typeface="Calibri"/>
          <a:cs typeface="Calibri"/>
        </a:font>
        <a:schemeClr val="dk1"/>
      </a:tcTxStyle>
      <a:tcStyle>
        <a:tcBdr>
          <a:left>
            <a:ln cap="flat" cmpd="sng" w="9525">
              <a:solidFill>
                <a:schemeClr val="dk1"/>
              </a:solidFill>
              <a:prstDash val="solid"/>
              <a:round/>
              <a:headEnd len="med" w="med" type="none"/>
              <a:tailEnd len="med" w="med" type="none"/>
            </a:ln>
          </a:left>
          <a:right>
            <a:ln cap="flat" cmpd="sng" w="9525">
              <a:solidFill>
                <a:schemeClr val="dk1"/>
              </a:solidFill>
              <a:prstDash val="solid"/>
              <a:round/>
              <a:headEnd len="med" w="med" type="none"/>
              <a:tailEnd len="med" w="med" type="none"/>
            </a:ln>
          </a:right>
          <a:top>
            <a:ln cap="flat" cmpd="sng" w="9525">
              <a:solidFill>
                <a:schemeClr val="dk1"/>
              </a:solidFill>
              <a:prstDash val="solid"/>
              <a:round/>
              <a:headEnd len="med" w="med" type="none"/>
              <a:tailEnd len="med" w="med" type="none"/>
            </a:ln>
          </a:top>
          <a:bottom>
            <a:ln cap="flat" cmpd="sng" w="9525">
              <a:solidFill>
                <a:schemeClr val="dk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tcBdr>
          <a:top>
            <a:ln cap="flat" cmpd="sng" w="9525">
              <a:solidFill>
                <a:schemeClr val="dk1"/>
              </a:solidFill>
              <a:prstDash val="solid"/>
              <a:round/>
              <a:headEnd len="med" w="med" type="none"/>
              <a:tailEnd len="med" w="med" type="none"/>
            </a:ln>
          </a:top>
          <a:bottom>
            <a:ln cap="flat" cmpd="sng" w="9525">
              <a:solidFill>
                <a:schemeClr val="dk1"/>
              </a:solidFill>
              <a:prstDash val="solid"/>
              <a:round/>
              <a:headEnd len="med" w="med" type="none"/>
              <a:tailEnd len="med" w="med" type="none"/>
            </a:ln>
          </a:bottom>
        </a:tcBdr>
      </a:tcStyle>
    </a:band1H>
    <a:band1V>
      <a:tcStyle>
        <a:tcBdr>
          <a:left>
            <a:ln cap="flat" cmpd="sng" w="9525">
              <a:solidFill>
                <a:schemeClr val="dk1"/>
              </a:solidFill>
              <a:prstDash val="solid"/>
              <a:round/>
              <a:headEnd len="med" w="med" type="none"/>
              <a:tailEnd len="med" w="med" type="none"/>
            </a:ln>
          </a:left>
          <a:right>
            <a:ln cap="flat" cmpd="sng" w="9525">
              <a:solidFill>
                <a:schemeClr val="dk1"/>
              </a:solidFill>
              <a:prstDash val="solid"/>
              <a:round/>
              <a:headEnd len="med" w="med" type="none"/>
              <a:tailEnd len="med" w="med" type="none"/>
            </a:ln>
          </a:right>
        </a:tcBdr>
      </a:tcStyle>
    </a:band1V>
    <a:band2V>
      <a:tcStyle>
        <a:tcBdr>
          <a:left>
            <a:ln cap="flat" cmpd="sng" w="9525">
              <a:solidFill>
                <a:schemeClr val="dk1"/>
              </a:solidFill>
              <a:prstDash val="solid"/>
              <a:round/>
              <a:headEnd len="med" w="med" type="none"/>
              <a:tailEnd len="med" w="med" type="none"/>
            </a:ln>
          </a:left>
          <a:right>
            <a:ln cap="flat" cmpd="sng" w="9525">
              <a:solidFill>
                <a:schemeClr val="dk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dk1"/>
              </a:solidFill>
              <a:prstDash val="solid"/>
              <a:round/>
              <a:headEnd len="med" w="med" type="none"/>
              <a:tailEnd len="med" w="med" type="none"/>
            </a:ln>
          </a:top>
        </a:tcBdr>
      </a:tcStyle>
    </a:lastRow>
    <a:firstRow>
      <a:tcTxStyle b="on" i="off">
        <a:font>
          <a:latin typeface="Calibri"/>
          <a:ea typeface="Calibri"/>
          <a:cs typeface="Calibri"/>
        </a:font>
        <a:schemeClr val="lt1"/>
      </a:tcTxStyle>
      <a:tcStyle>
        <a:fill>
          <a:solidFill>
            <a:schemeClr val="dk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54" name="Shape 2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5" name="Shape 2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6" name="Shape 2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97" name="Shape 3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01" name="Shape 4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07" name="Shape 40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13" name="Shape 4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19" name="Shape 4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25" name="Shape 4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93" name="Shape 4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29" name="Shape 52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35" name="Shape 53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71" name="Shape 5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07" name="Shape 60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13" name="Shape 6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49" name="Shape 6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85" name="Shape 6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Shape 69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91" name="Shape 6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727" name="Shape 7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6" name="Shape 1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Char char="●"/>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Char char="○"/>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Char char="■"/>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Char char="●"/>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Char char="●"/>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None/>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None/>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None/>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None/>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None/>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None/>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None/>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None/>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None/>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Char char="●"/>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Char char="●"/>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usability.gov/how-to-and-tools/methods/heuristic-evaluati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1.png"/><Relationship Id="rId13"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hyperlink" Target="http://lifestyle.dbs.com.sg/category.html?pid=0&amp;catId=major:Travel.29" TargetMode="External"/><Relationship Id="rId9" Type="http://schemas.openxmlformats.org/officeDocument/2006/relationships/image" Target="../media/image1.png"/><Relationship Id="rId1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pt/slides/slide20.xml"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ppt/slides/slide20.xml"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hyperlink" Target="http://ppt/slides/slide23.xml" TargetMode="External"/><Relationship Id="rId8"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ppt/slides/slide20.xml"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 sz="6000" u="none" cap="none" strike="noStrike">
                <a:solidFill>
                  <a:schemeClr val="dk1"/>
                </a:solidFill>
                <a:latin typeface="Calibri"/>
                <a:ea typeface="Calibri"/>
                <a:cs typeface="Calibri"/>
                <a:sym typeface="Calibri"/>
              </a:rPr>
              <a:t>Technical Info + Customized Card Comparison</a:t>
            </a:r>
          </a:p>
        </p:txBody>
      </p:sp>
      <p:sp>
        <p:nvSpPr>
          <p:cNvPr id="89" name="Shape 89"/>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Based on DBS cards</a:t>
            </a:r>
          </a:p>
          <a:p>
            <a:pPr indent="0" lvl="0" marL="0" marR="0" rtl="0" algn="ctr">
              <a:lnSpc>
                <a:spcPct val="90000"/>
              </a:lnSpc>
              <a:spcBef>
                <a:spcPts val="100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FINALIZED UI (NEAT AND SPACIOUS, WEBSITE SIZED)</a:t>
            </a:r>
          </a:p>
        </p:txBody>
      </p:sp>
      <p:sp>
        <p:nvSpPr>
          <p:cNvPr id="257" name="Shape 257"/>
          <p:cNvSpPr txBox="1"/>
          <p:nvPr>
            <p:ph idx="1" type="body"/>
          </p:nvPr>
        </p:nvSpPr>
        <p:spPr>
          <a:xfrm>
            <a:off x="838200" y="1825625"/>
            <a:ext cx="10515599" cy="1831975"/>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dk1"/>
              </a:buClr>
              <a:buSzPct val="25000"/>
              <a:buFont typeface="Arial"/>
              <a:buNone/>
            </a:pPr>
            <a:r>
              <a:rPr b="0" i="0" lang="en" sz="700" u="none" cap="none" strike="noStrike">
                <a:solidFill>
                  <a:schemeClr val="dk1"/>
                </a:solidFill>
                <a:latin typeface="Calibri"/>
                <a:ea typeface="Calibri"/>
                <a:cs typeface="Calibri"/>
                <a:sym typeface="Calibri"/>
              </a:rPr>
              <a:t>DO HEURISTIC INSPECTION FIRST BEFORE MAKING TRANSITIONS</a:t>
            </a:r>
          </a:p>
          <a:p>
            <a:pPr indent="0" lvl="0" marL="0" marR="0" rtl="0" algn="l">
              <a:lnSpc>
                <a:spcPct val="70000"/>
              </a:lnSpc>
              <a:spcBef>
                <a:spcPts val="1000"/>
              </a:spcBef>
              <a:spcAft>
                <a:spcPts val="0"/>
              </a:spcAft>
              <a:buClr>
                <a:schemeClr val="dk1"/>
              </a:buClr>
              <a:buSzPct val="25000"/>
              <a:buFont typeface="Arial"/>
              <a:buNone/>
            </a:pPr>
            <a:r>
              <a:t/>
            </a:r>
            <a:endParaRPr b="0" i="0" sz="7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ct val="25000"/>
              <a:buFont typeface="Arial"/>
              <a:buNone/>
            </a:pPr>
            <a:r>
              <a:rPr b="0" i="0" lang="en" sz="700" u="sng" cap="none" strike="noStrike">
                <a:solidFill>
                  <a:schemeClr val="hlink"/>
                </a:solidFill>
                <a:latin typeface="Calibri"/>
                <a:ea typeface="Calibri"/>
                <a:cs typeface="Calibri"/>
                <a:sym typeface="Calibri"/>
                <a:hlinkClick r:id="rId3"/>
              </a:rPr>
              <a:t>https://www.usability.gov/how-to-and-tools/methods/heuristic-evaluation.html</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Nielsen’s Heuristics</a:t>
            </a:r>
          </a:p>
          <a:p>
            <a:pPr indent="-228600" lvl="0" marL="228600" marR="0" rtl="0" algn="l">
              <a:lnSpc>
                <a:spcPct val="70000"/>
              </a:lnSpc>
              <a:spcBef>
                <a:spcPts val="1000"/>
              </a:spcBef>
              <a:spcAft>
                <a:spcPts val="0"/>
              </a:spcAft>
              <a:buClr>
                <a:schemeClr val="dk1"/>
              </a:buClr>
              <a:buSzPct val="100000"/>
              <a:buFont typeface="Arial"/>
              <a:buChar char="•"/>
            </a:pPr>
            <a:r>
              <a:rPr b="0" i="0" lang="en" sz="1200" u="none" cap="none" strike="noStrike">
                <a:solidFill>
                  <a:schemeClr val="dk1"/>
                </a:solidFill>
                <a:latin typeface="Calibri"/>
                <a:ea typeface="Calibri"/>
                <a:cs typeface="Calibri"/>
                <a:sym typeface="Calibri"/>
              </a:rPr>
              <a:t>Though many groups have developed heuristics, one of the best-known sources is the set developed by Nielsen’s in 1994.  Nielsen refined the list originally developed in 1990 by himself and Rolf Molich.  Nielsen’s Heuristics include:</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Visibility of system status</a:t>
            </a:r>
            <a:r>
              <a:rPr b="0" i="0" lang="en" sz="1200" u="none" cap="none" strike="noStrike">
                <a:solidFill>
                  <a:schemeClr val="dk1"/>
                </a:solidFill>
                <a:latin typeface="Calibri"/>
                <a:ea typeface="Calibri"/>
                <a:cs typeface="Calibri"/>
                <a:sym typeface="Calibri"/>
              </a:rPr>
              <a:t>: The system should always keep users informed about what is going on, through appropriate feedback within reasonable time.</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Match between system and the real world</a:t>
            </a:r>
            <a:r>
              <a:rPr b="0" i="0" lang="en" sz="1200" u="none" cap="none" strike="noStrike">
                <a:solidFill>
                  <a:schemeClr val="dk1"/>
                </a:solidFill>
                <a:latin typeface="Calibri"/>
                <a:ea typeface="Calibri"/>
                <a:cs typeface="Calibri"/>
                <a:sym typeface="Calibri"/>
              </a:rPr>
              <a:t>: The system should speak the users' language, with words, phrases and concepts familiar to the user, rather than system-oriented terms. Follow real-world conventions, making information appear in a natural and logical order.</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User control and freedom</a:t>
            </a:r>
            <a:r>
              <a:rPr b="0" i="0" lang="en" sz="1200" u="none" cap="none" strike="noStrike">
                <a:solidFill>
                  <a:schemeClr val="dk1"/>
                </a:solidFill>
                <a:latin typeface="Calibri"/>
                <a:ea typeface="Calibri"/>
                <a:cs typeface="Calibri"/>
                <a:sym typeface="Calibri"/>
              </a:rPr>
              <a:t>: Users often choose system functions by mistake and will need a clearly marked "emergency exit" to leave the unwanted state without having to go through an extended dialogue. Support undo and redo.</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Consistency and standards</a:t>
            </a:r>
            <a:r>
              <a:rPr b="0" i="0" lang="en" sz="1200" u="none" cap="none" strike="noStrike">
                <a:solidFill>
                  <a:schemeClr val="dk1"/>
                </a:solidFill>
                <a:latin typeface="Calibri"/>
                <a:ea typeface="Calibri"/>
                <a:cs typeface="Calibri"/>
                <a:sym typeface="Calibri"/>
              </a:rPr>
              <a:t>: Users should not have to wonder whether different words, situations, or actions mean the same thing. Follow platform conventions.</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Error prevention</a:t>
            </a:r>
            <a:r>
              <a:rPr b="0" i="0" lang="en" sz="1200" u="none" cap="none" strike="noStrike">
                <a:solidFill>
                  <a:schemeClr val="dk1"/>
                </a:solidFill>
                <a:latin typeface="Calibri"/>
                <a:ea typeface="Calibri"/>
                <a:cs typeface="Calibri"/>
                <a:sym typeface="Calibri"/>
              </a:rPr>
              <a:t>: Even better than good error messages is a careful design which prevents a problem from occurring in the first place. Either eliminate error-prone conditions or check for them and present users with a confirmation option before they commit to the action.</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Recognition rather than recall</a:t>
            </a:r>
            <a:r>
              <a:rPr b="0" i="0" lang="en" sz="1200" u="none" cap="none" strike="noStrike">
                <a:solidFill>
                  <a:schemeClr val="dk1"/>
                </a:solidFill>
                <a:latin typeface="Calibri"/>
                <a:ea typeface="Calibri"/>
                <a:cs typeface="Calibri"/>
                <a:sym typeface="Calibri"/>
              </a:rPr>
              <a:t>: Minimize the user's memory load by making objects, actions, and options visible. The user should not have to remember information from one part of the dialogue to another. Instructions for use of the system should be visible or easily retrievable whenever appropriate.</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Flexibility and efficiency of use</a:t>
            </a:r>
            <a:r>
              <a:rPr b="0" i="0" lang="en" sz="1200" u="none" cap="none" strike="noStrike">
                <a:solidFill>
                  <a:schemeClr val="dk1"/>
                </a:solidFill>
                <a:latin typeface="Calibri"/>
                <a:ea typeface="Calibri"/>
                <a:cs typeface="Calibri"/>
                <a:sym typeface="Calibri"/>
              </a:rPr>
              <a:t>: Accelerators—unseen by the novice user—may often speed up the interaction for the expert user such that the system can cater to both inexperienced and experienced users. Allow users to tailor frequent actions.</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Aesthetic and minimalist design</a:t>
            </a:r>
            <a:r>
              <a:rPr b="0" i="0" lang="en" sz="1200" u="none" cap="none" strike="noStrike">
                <a:solidFill>
                  <a:schemeClr val="dk1"/>
                </a:solidFill>
                <a:latin typeface="Calibri"/>
                <a:ea typeface="Calibri"/>
                <a:cs typeface="Calibri"/>
                <a:sym typeface="Calibri"/>
              </a:rPr>
              <a:t>: Dialogues should not contain information which is irrelevant or rarely needed. Every extra unit of information in a dialogue competes with the relevant units of information and diminishes their relative visibility.</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Help users recognize, diagnose, and recover from errors</a:t>
            </a:r>
            <a:r>
              <a:rPr b="0" i="0" lang="en" sz="1200" u="none" cap="none" strike="noStrike">
                <a:solidFill>
                  <a:schemeClr val="dk1"/>
                </a:solidFill>
                <a:latin typeface="Calibri"/>
                <a:ea typeface="Calibri"/>
                <a:cs typeface="Calibri"/>
                <a:sym typeface="Calibri"/>
              </a:rPr>
              <a:t>: Error messages should be expressed in plain language (no codes), precisely indicate the problem, and constructively suggest a solution.</a:t>
            </a:r>
          </a:p>
          <a:p>
            <a:pPr indent="-228600" lvl="0" marL="228600" marR="0" rtl="0" algn="l">
              <a:lnSpc>
                <a:spcPct val="70000"/>
              </a:lnSpc>
              <a:spcBef>
                <a:spcPts val="1000"/>
              </a:spcBef>
              <a:spcAft>
                <a:spcPts val="0"/>
              </a:spcAft>
              <a:buClr>
                <a:schemeClr val="dk1"/>
              </a:buClr>
              <a:buSzPct val="100000"/>
              <a:buFont typeface="Arial"/>
              <a:buChar char="•"/>
            </a:pPr>
            <a:r>
              <a:rPr b="1" i="0" lang="en" sz="1200" u="none" cap="none" strike="noStrike">
                <a:solidFill>
                  <a:schemeClr val="dk1"/>
                </a:solidFill>
                <a:latin typeface="Calibri"/>
                <a:ea typeface="Calibri"/>
                <a:cs typeface="Calibri"/>
                <a:sym typeface="Calibri"/>
              </a:rPr>
              <a:t>Help and documentation</a:t>
            </a:r>
            <a:r>
              <a:rPr b="0" i="0" lang="en" sz="1200" u="none" cap="none" strike="noStrike">
                <a:solidFill>
                  <a:schemeClr val="dk1"/>
                </a:solidFill>
                <a:latin typeface="Calibri"/>
                <a:ea typeface="Calibri"/>
                <a:cs typeface="Calibri"/>
                <a:sym typeface="Calibri"/>
              </a:rPr>
              <a:t>: Even though it is better if the system can be used without documentation, it may be necessary to provide help and documentation. Any such information should be easy to search, focused on the user's task, list concrete steps to be carried out, and not be too large.</a:t>
            </a:r>
          </a:p>
          <a:p>
            <a:pPr indent="0" lvl="0" marL="0" marR="0" rtl="0" algn="l">
              <a:lnSpc>
                <a:spcPct val="70000"/>
              </a:lnSpc>
              <a:spcBef>
                <a:spcPts val="1000"/>
              </a:spcBef>
              <a:spcAft>
                <a:spcPts val="0"/>
              </a:spcAft>
              <a:buClr>
                <a:schemeClr val="dk1"/>
              </a:buClr>
              <a:buSzPct val="25000"/>
              <a:buFont typeface="Arial"/>
              <a:buNone/>
            </a:pPr>
            <a:r>
              <a:t/>
            </a:r>
            <a:endParaRPr b="0" i="0" sz="70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buClr>
                <a:schemeClr val="dk1"/>
              </a:buClr>
              <a:buSzPct val="100000"/>
              <a:buFont typeface="Arial"/>
              <a:buNone/>
            </a:pPr>
            <a:r>
              <a:t/>
            </a:r>
            <a:endParaRPr b="0" i="0" sz="7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Just for You</a:t>
            </a:r>
          </a:p>
        </p:txBody>
      </p:sp>
      <p:sp>
        <p:nvSpPr>
          <p:cNvPr id="263" name="Shape 26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en" sz="2800" u="none" cap="none" strike="noStrike">
                <a:solidFill>
                  <a:schemeClr val="dk1"/>
                </a:solidFill>
                <a:latin typeface="Calibri"/>
                <a:ea typeface="Calibri"/>
                <a:cs typeface="Calibri"/>
                <a:sym typeface="Calibri"/>
              </a:rPr>
              <a:t>Based on your questionnaire input profile, we have chosen the most suitable cards that you are eligible for.</a:t>
            </a:r>
          </a:p>
          <a:p>
            <a:pPr indent="0" lvl="0" marL="0" marR="0" rtl="0" algn="l">
              <a:lnSpc>
                <a:spcPct val="90000"/>
              </a:lnSpc>
              <a:spcBef>
                <a:spcPts val="100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grpSp>
        <p:nvGrpSpPr>
          <p:cNvPr id="264" name="Shape 264"/>
          <p:cNvGrpSpPr/>
          <p:nvPr/>
        </p:nvGrpSpPr>
        <p:grpSpPr>
          <a:xfrm>
            <a:off x="838200" y="2812273"/>
            <a:ext cx="3127263" cy="3511335"/>
            <a:chOff x="205431" y="990017"/>
            <a:chExt cx="1972317" cy="2214546"/>
          </a:xfrm>
        </p:grpSpPr>
        <p:sp>
          <p:nvSpPr>
            <p:cNvPr id="265" name="Shape 265"/>
            <p:cNvSpPr/>
            <p:nvPr/>
          </p:nvSpPr>
          <p:spPr>
            <a:xfrm>
              <a:off x="205431" y="990017"/>
              <a:ext cx="1951503" cy="221454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 sz="1400">
                  <a:solidFill>
                    <a:schemeClr val="dk1"/>
                  </a:solidFill>
                  <a:latin typeface="Calibri"/>
                  <a:ea typeface="Calibri"/>
                  <a:cs typeface="Calibri"/>
                  <a:sym typeface="Calibri"/>
                </a:rPr>
                <a:t>WE RECOMMEND:</a:t>
              </a:r>
            </a:p>
          </p:txBody>
        </p:sp>
        <p:grpSp>
          <p:nvGrpSpPr>
            <p:cNvPr id="266" name="Shape 266"/>
            <p:cNvGrpSpPr/>
            <p:nvPr/>
          </p:nvGrpSpPr>
          <p:grpSpPr>
            <a:xfrm>
              <a:off x="311270" y="1226291"/>
              <a:ext cx="1866478" cy="1773335"/>
              <a:chOff x="4177157" y="2152600"/>
              <a:chExt cx="1866478" cy="1773335"/>
            </a:xfrm>
          </p:grpSpPr>
          <p:pic>
            <p:nvPicPr>
              <p:cNvPr id="267" name="Shape 267"/>
              <p:cNvPicPr preferRelativeResize="0"/>
              <p:nvPr/>
            </p:nvPicPr>
            <p:blipFill rotWithShape="1">
              <a:blip r:embed="rId3">
                <a:alphaModFix/>
              </a:blip>
              <a:srcRect b="0" l="0" r="0" t="0"/>
              <a:stretch/>
            </p:blipFill>
            <p:spPr>
              <a:xfrm>
                <a:off x="4205908" y="2202402"/>
                <a:ext cx="807313" cy="524041"/>
              </a:xfrm>
              <a:prstGeom prst="rect">
                <a:avLst/>
              </a:prstGeom>
              <a:noFill/>
              <a:ln>
                <a:noFill/>
              </a:ln>
            </p:spPr>
          </p:pic>
          <p:pic>
            <p:nvPicPr>
              <p:cNvPr id="268" name="Shape 268"/>
              <p:cNvPicPr preferRelativeResize="0"/>
              <p:nvPr/>
            </p:nvPicPr>
            <p:blipFill rotWithShape="1">
              <a:blip r:embed="rId4">
                <a:alphaModFix/>
              </a:blip>
              <a:srcRect b="0" l="0" r="0" t="0"/>
              <a:stretch/>
            </p:blipFill>
            <p:spPr>
              <a:xfrm>
                <a:off x="4205908" y="2806966"/>
                <a:ext cx="807313" cy="499765"/>
              </a:xfrm>
              <a:prstGeom prst="rect">
                <a:avLst/>
              </a:prstGeom>
              <a:noFill/>
              <a:ln>
                <a:noFill/>
              </a:ln>
            </p:spPr>
          </p:pic>
          <p:pic>
            <p:nvPicPr>
              <p:cNvPr id="269" name="Shape 269"/>
              <p:cNvPicPr preferRelativeResize="0"/>
              <p:nvPr/>
            </p:nvPicPr>
            <p:blipFill rotWithShape="1">
              <a:blip r:embed="rId5">
                <a:alphaModFix/>
              </a:blip>
              <a:srcRect b="0" l="0" r="0" t="0"/>
              <a:stretch/>
            </p:blipFill>
            <p:spPr>
              <a:xfrm>
                <a:off x="4177157" y="3414755"/>
                <a:ext cx="807312" cy="511180"/>
              </a:xfrm>
              <a:prstGeom prst="rect">
                <a:avLst/>
              </a:prstGeom>
              <a:noFill/>
              <a:ln>
                <a:noFill/>
              </a:ln>
            </p:spPr>
          </p:pic>
          <p:sp>
            <p:nvSpPr>
              <p:cNvPr id="270" name="Shape 270"/>
              <p:cNvSpPr txBox="1"/>
              <p:nvPr/>
            </p:nvSpPr>
            <p:spPr>
              <a:xfrm>
                <a:off x="4986487" y="2152600"/>
                <a:ext cx="1057148" cy="449010"/>
              </a:xfrm>
              <a:prstGeom prst="rect">
                <a:avLst/>
              </a:prstGeom>
              <a:solidFill>
                <a:schemeClr val="lt1"/>
              </a:solid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900">
                    <a:solidFill>
                      <a:schemeClr val="dk1"/>
                    </a:solidFill>
                    <a:latin typeface="Calibri"/>
                    <a:ea typeface="Calibri"/>
                    <a:cs typeface="Calibri"/>
                    <a:sym typeface="Calibri"/>
                  </a:rPr>
                  <a:t>DBS Black American Express® Card</a:t>
                </a:r>
              </a:p>
            </p:txBody>
          </p:sp>
          <p:sp>
            <p:nvSpPr>
              <p:cNvPr id="271" name="Shape 271"/>
              <p:cNvSpPr txBox="1"/>
              <p:nvPr/>
            </p:nvSpPr>
            <p:spPr>
              <a:xfrm>
                <a:off x="4985744" y="2803319"/>
                <a:ext cx="921223" cy="449010"/>
              </a:xfrm>
              <a:prstGeom prst="rect">
                <a:avLst/>
              </a:prstGeom>
              <a:solidFill>
                <a:schemeClr val="lt1"/>
              </a:solidFill>
              <a:ln>
                <a:noFill/>
              </a:ln>
            </p:spPr>
            <p:txBody>
              <a:bodyPr anchorCtr="0" anchor="t" bIns="91425" lIns="91425" rIns="91425" tIns="91425">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Altitude Visa Signature Card</a:t>
                </a:r>
              </a:p>
            </p:txBody>
          </p:sp>
          <p:sp>
            <p:nvSpPr>
              <p:cNvPr id="272" name="Shape 272"/>
              <p:cNvSpPr txBox="1"/>
              <p:nvPr/>
            </p:nvSpPr>
            <p:spPr>
              <a:xfrm>
                <a:off x="4989655" y="3385707"/>
                <a:ext cx="1006146" cy="449010"/>
              </a:xfrm>
              <a:prstGeom prst="rect">
                <a:avLst/>
              </a:prstGeom>
              <a:solidFill>
                <a:schemeClr val="lt1"/>
              </a:solidFill>
              <a:ln>
                <a:noFill/>
              </a:ln>
            </p:spPr>
            <p:txBody>
              <a:bodyPr anchorCtr="0" anchor="t" bIns="91425" lIns="91425" rIns="91425" tIns="91425">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Woman's MasterCard® Card</a:t>
                </a:r>
              </a:p>
            </p:txBody>
          </p:sp>
        </p:grpSp>
      </p:grpSp>
      <p:sp>
        <p:nvSpPr>
          <p:cNvPr id="273" name="Shape 273"/>
          <p:cNvSpPr/>
          <p:nvPr/>
        </p:nvSpPr>
        <p:spPr>
          <a:xfrm>
            <a:off x="5733192" y="5561294"/>
            <a:ext cx="1515330" cy="610905"/>
          </a:xfrm>
          <a:prstGeom prst="roundRect">
            <a:avLst>
              <a:gd fmla="val 16667" name="adj"/>
            </a:avLst>
          </a:prstGeom>
          <a:solidFill>
            <a:schemeClr val="accent4"/>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200">
                <a:solidFill>
                  <a:schemeClr val="dk1"/>
                </a:solidFill>
                <a:latin typeface="Calibri"/>
                <a:ea typeface="Calibri"/>
                <a:cs typeface="Calibri"/>
                <a:sym typeface="Calibri"/>
              </a:rPr>
              <a:t>APPLY NOW!</a:t>
            </a:r>
          </a:p>
        </p:txBody>
      </p:sp>
      <p:sp>
        <p:nvSpPr>
          <p:cNvPr id="274" name="Shape 274"/>
          <p:cNvSpPr/>
          <p:nvPr/>
        </p:nvSpPr>
        <p:spPr>
          <a:xfrm>
            <a:off x="5733194" y="2758860"/>
            <a:ext cx="1658205" cy="488781"/>
          </a:xfrm>
          <a:prstGeom prst="roundRect">
            <a:avLst>
              <a:gd fmla="val 16667" name="adj"/>
            </a:avLst>
          </a:prstGeom>
          <a:solidFill>
            <a:srgbClr val="1E4E79"/>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COMPARE CARDS</a:t>
            </a:r>
          </a:p>
        </p:txBody>
      </p:sp>
      <p:sp>
        <p:nvSpPr>
          <p:cNvPr id="275" name="Shape 275"/>
          <p:cNvSpPr txBox="1"/>
          <p:nvPr/>
        </p:nvSpPr>
        <p:spPr>
          <a:xfrm>
            <a:off x="5646703" y="3247641"/>
            <a:ext cx="4860085"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chemeClr val="dk1"/>
                </a:solidFill>
                <a:latin typeface="Calibri"/>
                <a:ea typeface="Calibri"/>
                <a:cs typeface="Calibri"/>
                <a:sym typeface="Calibri"/>
              </a:rPr>
              <a:t>Explore our </a:t>
            </a:r>
            <a:r>
              <a:rPr b="1" lang="en" sz="1800">
                <a:solidFill>
                  <a:schemeClr val="dk1"/>
                </a:solidFill>
                <a:latin typeface="Calibri"/>
                <a:ea typeface="Calibri"/>
                <a:cs typeface="Calibri"/>
                <a:sym typeface="Calibri"/>
              </a:rPr>
              <a:t>DIY Card Comparer</a:t>
            </a:r>
            <a:r>
              <a:rPr lang="en" sz="1800">
                <a:solidFill>
                  <a:schemeClr val="dk1"/>
                </a:solidFill>
                <a:latin typeface="Calibri"/>
                <a:ea typeface="Calibri"/>
                <a:cs typeface="Calibri"/>
                <a:sym typeface="Calibri"/>
              </a:rPr>
              <a:t>, a tool created for users to compare cards in a customized fashion easily and efficiently. </a:t>
            </a:r>
          </a:p>
          <a:p>
            <a:pPr indent="0" lvl="0" marL="0" marR="0" rtl="0" algn="l">
              <a:spcBef>
                <a:spcPts val="0"/>
              </a:spcBef>
              <a:buSzPct val="25000"/>
              <a:buNone/>
            </a:pPr>
            <a:r>
              <a:rPr lang="en" sz="1800">
                <a:solidFill>
                  <a:schemeClr val="dk1"/>
                </a:solidFill>
                <a:latin typeface="Calibri"/>
                <a:ea typeface="Calibri"/>
                <a:cs typeface="Calibri"/>
                <a:sym typeface="Calibri"/>
              </a:rPr>
              <a:t>You may wish to explore other cards that you are eligible for, or cards that similar users have applied for.</a:t>
            </a:r>
          </a:p>
        </p:txBody>
      </p:sp>
      <p:grpSp>
        <p:nvGrpSpPr>
          <p:cNvPr id="276" name="Shape 276"/>
          <p:cNvGrpSpPr/>
          <p:nvPr/>
        </p:nvGrpSpPr>
        <p:grpSpPr>
          <a:xfrm>
            <a:off x="3889620" y="3258123"/>
            <a:ext cx="364467" cy="2725066"/>
            <a:chOff x="6385673" y="1341396"/>
            <a:chExt cx="194455" cy="1453915"/>
          </a:xfrm>
        </p:grpSpPr>
        <p:sp>
          <p:nvSpPr>
            <p:cNvPr id="277" name="Shape 277"/>
            <p:cNvSpPr/>
            <p:nvPr/>
          </p:nvSpPr>
          <p:spPr>
            <a:xfrm>
              <a:off x="6386539" y="1341396"/>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78" name="Shape 278"/>
            <p:cNvSpPr/>
            <p:nvPr/>
          </p:nvSpPr>
          <p:spPr>
            <a:xfrm>
              <a:off x="6385673" y="1944467"/>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79" name="Shape 279"/>
            <p:cNvSpPr/>
            <p:nvPr/>
          </p:nvSpPr>
          <p:spPr>
            <a:xfrm>
              <a:off x="6389317" y="2604501"/>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280" name="Shape 280"/>
          <p:cNvGrpSpPr/>
          <p:nvPr/>
        </p:nvGrpSpPr>
        <p:grpSpPr>
          <a:xfrm>
            <a:off x="1076153" y="6288132"/>
            <a:ext cx="2672612" cy="261609"/>
            <a:chOff x="211718" y="113068"/>
            <a:chExt cx="2672612" cy="261609"/>
          </a:xfrm>
        </p:grpSpPr>
        <p:sp>
          <p:nvSpPr>
            <p:cNvPr id="281" name="Shape 281"/>
            <p:cNvSpPr/>
            <p:nvPr/>
          </p:nvSpPr>
          <p:spPr>
            <a:xfrm>
              <a:off x="211718" y="148468"/>
              <a:ext cx="190811" cy="190811"/>
            </a:xfrm>
            <a:prstGeom prst="heart">
              <a:avLst/>
            </a:prstGeom>
            <a:solidFill>
              <a:srgbClr val="FAA0C0"/>
            </a:solid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82" name="Shape 282"/>
            <p:cNvSpPr txBox="1"/>
            <p:nvPr/>
          </p:nvSpPr>
          <p:spPr>
            <a:xfrm>
              <a:off x="382303" y="113068"/>
              <a:ext cx="2502028" cy="2616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100">
                  <a:solidFill>
                    <a:schemeClr val="dk1"/>
                  </a:solidFill>
                  <a:latin typeface="Calibri"/>
                  <a:ea typeface="Calibri"/>
                  <a:cs typeface="Calibri"/>
                  <a:sym typeface="Calibri"/>
                </a:rPr>
                <a:t>‘Like’ all the cards you wish to apply for </a:t>
              </a: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6940261" y="463362"/>
            <a:ext cx="5130816" cy="3131137"/>
          </a:xfrm>
          <a:prstGeom prst="rect">
            <a:avLst/>
          </a:prstGeom>
          <a:solidFill>
            <a:srgbClr val="D0CECE">
              <a:alpha val="12941"/>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89" name="Shape 289"/>
          <p:cNvSpPr/>
          <p:nvPr/>
        </p:nvSpPr>
        <p:spPr>
          <a:xfrm>
            <a:off x="116198" y="410793"/>
            <a:ext cx="6787108" cy="2851184"/>
          </a:xfrm>
          <a:prstGeom prst="rect">
            <a:avLst/>
          </a:prstGeom>
          <a:solidFill>
            <a:srgbClr val="D0CECE">
              <a:alpha val="12941"/>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0" name="Shape 290"/>
          <p:cNvSpPr/>
          <p:nvPr/>
        </p:nvSpPr>
        <p:spPr>
          <a:xfrm>
            <a:off x="2488058" y="996148"/>
            <a:ext cx="1960929" cy="2237289"/>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i="1" lang="en" sz="1000">
                <a:solidFill>
                  <a:schemeClr val="dk1"/>
                </a:solidFill>
                <a:latin typeface="Calibri"/>
                <a:ea typeface="Calibri"/>
                <a:cs typeface="Calibri"/>
                <a:sym typeface="Calibri"/>
              </a:rPr>
              <a:t>You are also eligible for:</a:t>
            </a:r>
          </a:p>
          <a:p>
            <a:pPr indent="0" lvl="0" marL="0" marR="0" rtl="0" algn="l">
              <a:spcBef>
                <a:spcPts val="0"/>
              </a:spcBef>
              <a:buNone/>
            </a:pPr>
            <a:r>
              <a:t/>
            </a:r>
            <a:endParaRPr i="1" sz="1100">
              <a:solidFill>
                <a:schemeClr val="dk1"/>
              </a:solidFill>
              <a:latin typeface="Calibri"/>
              <a:ea typeface="Calibri"/>
              <a:cs typeface="Calibri"/>
              <a:sym typeface="Calibri"/>
            </a:endParaRPr>
          </a:p>
        </p:txBody>
      </p:sp>
      <p:pic>
        <p:nvPicPr>
          <p:cNvPr id="291" name="Shape 291"/>
          <p:cNvPicPr preferRelativeResize="0"/>
          <p:nvPr/>
        </p:nvPicPr>
        <p:blipFill rotWithShape="1">
          <a:blip r:embed="rId3">
            <a:alphaModFix/>
          </a:blip>
          <a:srcRect b="0" l="0" r="0" t="0"/>
          <a:stretch/>
        </p:blipFill>
        <p:spPr>
          <a:xfrm>
            <a:off x="2594696" y="2405178"/>
            <a:ext cx="832668" cy="543683"/>
          </a:xfrm>
          <a:prstGeom prst="rect">
            <a:avLst/>
          </a:prstGeom>
          <a:noFill/>
          <a:ln>
            <a:noFill/>
          </a:ln>
        </p:spPr>
      </p:pic>
      <p:sp>
        <p:nvSpPr>
          <p:cNvPr id="292" name="Shape 292"/>
          <p:cNvSpPr/>
          <p:nvPr/>
        </p:nvSpPr>
        <p:spPr>
          <a:xfrm>
            <a:off x="7674017" y="97466"/>
            <a:ext cx="316325" cy="29281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2000">
                <a:solidFill>
                  <a:schemeClr val="lt1"/>
                </a:solidFill>
                <a:latin typeface="Calibri"/>
                <a:ea typeface="Calibri"/>
                <a:cs typeface="Calibri"/>
                <a:sym typeface="Calibri"/>
              </a:rPr>
              <a:t>?</a:t>
            </a:r>
          </a:p>
        </p:txBody>
      </p:sp>
      <p:sp>
        <p:nvSpPr>
          <p:cNvPr id="293" name="Shape 293"/>
          <p:cNvSpPr/>
          <p:nvPr/>
        </p:nvSpPr>
        <p:spPr>
          <a:xfrm>
            <a:off x="6996745" y="796197"/>
            <a:ext cx="2640332" cy="479393"/>
          </a:xfrm>
          <a:prstGeom prst="rect">
            <a:avLst/>
          </a:prstGeom>
          <a:solidFill>
            <a:schemeClr val="lt1"/>
          </a:solid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b="1" i="1" lang="en" sz="1000">
                <a:solidFill>
                  <a:schemeClr val="dk1"/>
                </a:solidFill>
                <a:latin typeface="Calibri"/>
                <a:ea typeface="Calibri"/>
                <a:cs typeface="Calibri"/>
                <a:sym typeface="Calibri"/>
              </a:rPr>
              <a:t>HOW TO USE:</a:t>
            </a:r>
          </a:p>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Click on the criterias that you wish to compare.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Click on the ? button to  understand more..</a:t>
            </a:r>
          </a:p>
        </p:txBody>
      </p:sp>
      <p:sp>
        <p:nvSpPr>
          <p:cNvPr id="294" name="Shape 294"/>
          <p:cNvSpPr/>
          <p:nvPr/>
        </p:nvSpPr>
        <p:spPr>
          <a:xfrm>
            <a:off x="10087146" y="3706262"/>
            <a:ext cx="845426" cy="400961"/>
          </a:xfrm>
          <a:prstGeom prst="roundRect">
            <a:avLst>
              <a:gd fmla="val 16667" name="adj"/>
            </a:avLst>
          </a:prstGeom>
          <a:solidFill>
            <a:srgbClr val="75707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RESET DEFAULT </a:t>
            </a:r>
          </a:p>
        </p:txBody>
      </p:sp>
      <p:sp>
        <p:nvSpPr>
          <p:cNvPr id="295" name="Shape 295"/>
          <p:cNvSpPr/>
          <p:nvPr/>
        </p:nvSpPr>
        <p:spPr>
          <a:xfrm>
            <a:off x="3661885" y="-54779"/>
            <a:ext cx="4249346"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 sz="3200">
                <a:solidFill>
                  <a:schemeClr val="dk1"/>
                </a:solidFill>
                <a:latin typeface="Calibri"/>
                <a:ea typeface="Calibri"/>
                <a:cs typeface="Calibri"/>
                <a:sym typeface="Calibri"/>
              </a:rPr>
              <a:t>DIY CARD COMPARER</a:t>
            </a:r>
          </a:p>
        </p:txBody>
      </p:sp>
      <p:graphicFrame>
        <p:nvGraphicFramePr>
          <p:cNvPr id="296" name="Shape 296"/>
          <p:cNvGraphicFramePr/>
          <p:nvPr/>
        </p:nvGraphicFramePr>
        <p:xfrm>
          <a:off x="119742" y="3729921"/>
          <a:ext cx="3000000" cy="3000000"/>
        </p:xfrm>
        <a:graphic>
          <a:graphicData uri="http://schemas.openxmlformats.org/drawingml/2006/table">
            <a:tbl>
              <a:tblPr bandRow="1" firstRow="1">
                <a:noFill/>
                <a:tableStyleId>{A6F1AA9D-CBE1-4252-8EB4-DE2673A2339B}</a:tableStyleId>
              </a:tblPr>
              <a:tblGrid>
                <a:gridCol w="1855575"/>
                <a:gridCol w="1635725"/>
                <a:gridCol w="1276675"/>
                <a:gridCol w="1675025"/>
                <a:gridCol w="3071700"/>
              </a:tblGrid>
              <a:tr h="329950">
                <a:tc>
                  <a:txBody>
                    <a:bodyPr>
                      <a:noAutofit/>
                    </a:bodyPr>
                    <a:lstStyle/>
                    <a:p>
                      <a:pPr indent="0" lvl="0" marL="0" marR="0" rtl="0" algn="ctr">
                        <a:spcBef>
                          <a:spcPts val="0"/>
                        </a:spcBef>
                        <a:buSzPct val="25000"/>
                        <a:buNone/>
                      </a:pPr>
                      <a:r>
                        <a:rPr lang="en" sz="1400"/>
                        <a:t>Card</a:t>
                      </a:r>
                    </a:p>
                  </a:txBody>
                  <a:tcPr marT="45725" marB="45725" marR="91450" marL="91450"/>
                </a:tc>
                <a:tc>
                  <a:txBody>
                    <a:bodyPr>
                      <a:noAutofit/>
                    </a:bodyPr>
                    <a:lstStyle/>
                    <a:p>
                      <a:pPr indent="0" lvl="0" marL="0" marR="0" rtl="0" algn="ctr">
                        <a:spcBef>
                          <a:spcPts val="0"/>
                        </a:spcBef>
                        <a:buSzPct val="25000"/>
                        <a:buNone/>
                      </a:pPr>
                      <a:r>
                        <a:rPr lang="en" sz="1400"/>
                        <a:t>Dining</a:t>
                      </a:r>
                    </a:p>
                  </a:txBody>
                  <a:tcPr marT="45725" marB="45725" marR="91450" marL="91450"/>
                </a:tc>
                <a:tc>
                  <a:txBody>
                    <a:bodyPr>
                      <a:noAutofit/>
                    </a:bodyPr>
                    <a:lstStyle/>
                    <a:p>
                      <a:pPr indent="0" lvl="0" marL="0" marR="0" rtl="0" algn="ctr">
                        <a:spcBef>
                          <a:spcPts val="0"/>
                        </a:spcBef>
                        <a:buSzPct val="25000"/>
                        <a:buNone/>
                      </a:pPr>
                      <a:r>
                        <a:rPr lang="en" sz="1400"/>
                        <a:t>Travel</a:t>
                      </a:r>
                    </a:p>
                  </a:txBody>
                  <a:tcPr marT="45725" marB="45725" marR="91450" marL="91450"/>
                </a:tc>
                <a:tc>
                  <a:txBody>
                    <a:bodyPr>
                      <a:noAutofit/>
                    </a:bodyPr>
                    <a:lstStyle/>
                    <a:p>
                      <a:pPr indent="0" lvl="0" marL="0" marR="0" rtl="0" algn="ctr">
                        <a:spcBef>
                          <a:spcPts val="0"/>
                        </a:spcBef>
                        <a:buSzPct val="25000"/>
                        <a:buNone/>
                      </a:pPr>
                      <a:r>
                        <a:rPr lang="en" sz="1400"/>
                        <a:t>Healthcare</a:t>
                      </a:r>
                    </a:p>
                  </a:txBody>
                  <a:tcPr marT="45725" marB="45725" marR="91450" marL="91450"/>
                </a:tc>
                <a:tc rowSpan="4">
                  <a:txBody>
                    <a:bodyPr>
                      <a:noAutofit/>
                    </a:bodyPr>
                    <a:lstStyle/>
                    <a:p>
                      <a:pPr indent="0" lvl="0" marL="0" marR="0" rtl="0" algn="l">
                        <a:spcBef>
                          <a:spcPts val="0"/>
                        </a:spcBef>
                        <a:buSzPct val="25000"/>
                        <a:buNone/>
                      </a:pPr>
                      <a:r>
                        <a:t/>
                      </a:r>
                      <a:endParaRPr sz="1400"/>
                    </a:p>
                    <a:p>
                      <a:pPr indent="0" lvl="0" marL="0" marR="0" rtl="0" algn="ctr">
                        <a:spcBef>
                          <a:spcPts val="0"/>
                        </a:spcBef>
                        <a:buSzPct val="25000"/>
                        <a:buNone/>
                      </a:pPr>
                      <a:r>
                        <a:rPr lang="en" sz="1400"/>
                        <a:t>CHOOSE ANOTHER CRITERIA BY CLICKING ABOVE</a:t>
                      </a:r>
                    </a:p>
                  </a:txBody>
                  <a:tcPr marT="45725" marB="45725" marR="91450" marL="91450" anchor="ctr"/>
                </a:tc>
              </a:tr>
              <a:tr h="905800">
                <a:tc>
                  <a:txBody>
                    <a:bodyPr>
                      <a:noAutofit/>
                    </a:bodyPr>
                    <a:lstStyle/>
                    <a:p>
                      <a:pPr indent="0" lvl="0" marL="0" marR="0" rtl="0" algn="l">
                        <a:spcBef>
                          <a:spcPts val="0"/>
                        </a:spcBef>
                        <a:buClr>
                          <a:schemeClr val="dk1"/>
                        </a:buClr>
                        <a:buSzPct val="25000"/>
                        <a:buFont typeface="Calibri"/>
                        <a:buNone/>
                      </a:pPr>
                      <a:r>
                        <a:t/>
                      </a:r>
                      <a:endParaRPr b="1" sz="800">
                        <a:latin typeface="Calibri"/>
                        <a:ea typeface="Calibri"/>
                        <a:cs typeface="Calibri"/>
                        <a:sym typeface="Calibri"/>
                      </a:endParaRP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800"/>
                        <a:t>DBS Indulge</a:t>
                      </a:r>
                      <a:br>
                        <a:rPr lang="en" sz="800"/>
                      </a:br>
                      <a:r>
                        <a:rPr lang="en" sz="800"/>
                        <a:t>Dining deals at over 1000 outlets islandwide</a:t>
                      </a:r>
                      <a:br>
                        <a:rPr lang="en" sz="800"/>
                      </a:br>
                      <a:r>
                        <a:rPr lang="en" sz="800"/>
                        <a:t>American Express Selects </a:t>
                      </a:r>
                      <a:br>
                        <a:rPr lang="en" sz="800"/>
                      </a:br>
                      <a:r>
                        <a:rPr lang="en" sz="800"/>
                        <a:t>Over 400 dining privileges islandwide</a:t>
                      </a:r>
                    </a:p>
                  </a:txBody>
                  <a:tcPr marT="91425" marB="91425" marR="91425" marL="91425"/>
                </a:tc>
                <a:tc>
                  <a:txBody>
                    <a:bodyPr>
                      <a:noAutofit/>
                    </a:bodyPr>
                    <a:lstStyle/>
                    <a:p>
                      <a:pPr indent="0" lvl="0" marL="0" marR="0" rtl="0" algn="l">
                        <a:spcBef>
                          <a:spcPts val="0"/>
                        </a:spcBef>
                        <a:spcAft>
                          <a:spcPts val="0"/>
                        </a:spcAft>
                        <a:buClr>
                          <a:schemeClr val="dk1"/>
                        </a:buClr>
                        <a:buSzPct val="25000"/>
                        <a:buFont typeface="Calibri"/>
                        <a:buNone/>
                      </a:pPr>
                      <a:r>
                        <a:rPr lang="en" sz="800"/>
                        <a:t>Special airline fares</a:t>
                      </a:r>
                    </a:p>
                    <a:p>
                      <a:pPr indent="0" lvl="0" marL="0" marR="0" rtl="0" algn="l">
                        <a:spcBef>
                          <a:spcPts val="0"/>
                        </a:spcBef>
                        <a:spcAft>
                          <a:spcPts val="0"/>
                        </a:spcAft>
                        <a:buClr>
                          <a:schemeClr val="dk1"/>
                        </a:buClr>
                        <a:buSzPct val="25000"/>
                        <a:buFont typeface="Calibri"/>
                        <a:buNone/>
                      </a:pPr>
                      <a:r>
                        <a:rPr lang="en" sz="800"/>
                        <a:t>Complimentary hotel nights</a:t>
                      </a:r>
                    </a:p>
                    <a:p>
                      <a:pPr indent="0" lvl="0" marL="0" marR="0" rtl="0" algn="l">
                        <a:spcBef>
                          <a:spcPts val="0"/>
                        </a:spcBef>
                        <a:buClr>
                          <a:schemeClr val="dk1"/>
                        </a:buClr>
                        <a:buSzPct val="25000"/>
                        <a:buFont typeface="Calibri"/>
                        <a:buNone/>
                      </a:pPr>
                      <a:r>
                        <a:rPr lang="en" sz="800"/>
                        <a:t>Up to 15% off car rentals</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u="none" cap="none" strike="noStrike"/>
                        <a:t>DBS Healthcare Privileges</a:t>
                      </a:r>
                      <a:br>
                        <a:rPr lang="en" sz="800" u="none" cap="none" strike="noStrike"/>
                      </a:br>
                      <a:r>
                        <a:rPr lang="en" sz="800" u="none" cap="none" strike="noStrike"/>
                        <a:t>Special rates on health screening packages, specialist consultation fee and more.</a:t>
                      </a:r>
                    </a:p>
                    <a:p>
                      <a:pPr indent="0" lvl="0" marL="0" marR="0" rtl="0" algn="l">
                        <a:spcBef>
                          <a:spcPts val="0"/>
                        </a:spcBef>
                        <a:buSzPct val="25000"/>
                        <a:buNone/>
                      </a:pPr>
                      <a:r>
                        <a:t/>
                      </a:r>
                      <a:endParaRPr sz="800">
                        <a:latin typeface="Calibri"/>
                        <a:ea typeface="Calibri"/>
                        <a:cs typeface="Calibri"/>
                        <a:sym typeface="Calibri"/>
                      </a:endParaRPr>
                    </a:p>
                  </a:txBody>
                  <a:tcPr marT="45725" marB="45725" marR="91450" marL="91450"/>
                </a:tc>
                <a:tc vMerge="1"/>
              </a:tr>
              <a:tr h="877050">
                <a:tc>
                  <a:txBody>
                    <a:bodyPr>
                      <a:noAutofit/>
                    </a:bodyPr>
                    <a:lstStyle/>
                    <a:p>
                      <a:pPr indent="0" lvl="0" marL="0" marR="0" rtl="0" algn="l">
                        <a:spcBef>
                          <a:spcPts val="0"/>
                        </a:spcBef>
                        <a:buClr>
                          <a:schemeClr val="dk1"/>
                        </a:buClr>
                        <a:buSzPct val="25000"/>
                        <a:buFont typeface="Calibri"/>
                        <a:buNone/>
                      </a:pPr>
                      <a:r>
                        <a:t/>
                      </a:r>
                      <a:endParaRPr sz="800">
                        <a:latin typeface="Calibri"/>
                        <a:ea typeface="Calibri"/>
                        <a:cs typeface="Calibri"/>
                        <a:sym typeface="Calibri"/>
                      </a:endParaRP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800"/>
                        <a:t>DBS Indulge</a:t>
                      </a:r>
                      <a:br>
                        <a:rPr lang="en" sz="800"/>
                      </a:br>
                      <a:r>
                        <a:rPr lang="en" sz="800"/>
                        <a:t>Dining deals at over 1000 outlets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a:t>Exclusive hotel and travel offers. Click </a:t>
                      </a:r>
                      <a:r>
                        <a:rPr lang="en" sz="800" u="sng" strike="noStrike">
                          <a:solidFill>
                            <a:schemeClr val="hlink"/>
                          </a:solidFill>
                          <a:hlinkClick r:id="rId4"/>
                        </a:rPr>
                        <a:t>here</a:t>
                      </a:r>
                      <a:r>
                        <a:rPr lang="en" sz="800"/>
                        <a:t> to learn more.</a:t>
                      </a:r>
                    </a:p>
                    <a:p>
                      <a:pPr indent="0" lvl="0" marL="0" marR="0" rtl="0" algn="l">
                        <a:spcBef>
                          <a:spcPts val="0"/>
                        </a:spcBef>
                        <a:buClr>
                          <a:schemeClr val="dk1"/>
                        </a:buClr>
                        <a:buSzPct val="25000"/>
                        <a:buFont typeface="Calibri"/>
                        <a:buNone/>
                      </a:pPr>
                      <a:r>
                        <a:t/>
                      </a:r>
                      <a:endParaRPr sz="9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u="none" cap="none" strike="noStrike"/>
                        <a:t>DBS Healthcare Privileges</a:t>
                      </a:r>
                      <a:br>
                        <a:rPr lang="en" sz="800" u="none" cap="none" strike="noStrike"/>
                      </a:br>
                      <a:r>
                        <a:rPr lang="en" sz="800" u="none" cap="none" strike="noStrike"/>
                        <a:t>Special rates on health screening packages, specialist consultation fee and more.</a:t>
                      </a:r>
                    </a:p>
                  </a:txBody>
                  <a:tcPr marT="45725" marB="45725" marR="91450" marL="91450"/>
                </a:tc>
                <a:tc vMerge="1"/>
              </a:tr>
              <a:tr h="943075">
                <a:tc>
                  <a:txBody>
                    <a:bodyPr>
                      <a:noAutofit/>
                    </a:bodyPr>
                    <a:lstStyle/>
                    <a:p>
                      <a:pPr indent="0" lvl="0" marL="0" marR="0" rtl="0" algn="l">
                        <a:spcBef>
                          <a:spcPts val="0"/>
                        </a:spcBef>
                        <a:buClr>
                          <a:schemeClr val="dk1"/>
                        </a:buClr>
                        <a:buSzPct val="25000"/>
                        <a:buFont typeface="Calibri"/>
                        <a:buNone/>
                      </a:pPr>
                      <a:r>
                        <a:t/>
                      </a:r>
                      <a:endParaRPr sz="800">
                        <a:latin typeface="Calibri"/>
                        <a:ea typeface="Calibri"/>
                        <a:cs typeface="Calibri"/>
                        <a:sym typeface="Calibri"/>
                      </a:endParaRP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800"/>
                        <a:t>DBS Indulge</a:t>
                      </a:r>
                      <a:br>
                        <a:rPr lang="en" sz="800"/>
                      </a:br>
                      <a:r>
                        <a:rPr lang="en" sz="800"/>
                        <a:t>Dining deals at over 1000 outlets islandwide</a:t>
                      </a:r>
                    </a:p>
                  </a:txBody>
                  <a:tcPr marT="91425" marB="91425" marR="91425" marL="91425"/>
                </a:tc>
                <a:tc>
                  <a:txBody>
                    <a:bodyPr>
                      <a:noAutofit/>
                    </a:bodyPr>
                    <a:lstStyle/>
                    <a:p>
                      <a:pPr indent="0" lvl="0" marL="0" marR="0" rtl="0" algn="l">
                        <a:spcBef>
                          <a:spcPts val="0"/>
                        </a:spcBef>
                        <a:spcAft>
                          <a:spcPts val="0"/>
                        </a:spcAft>
                        <a:buClr>
                          <a:schemeClr val="dk1"/>
                        </a:buClr>
                        <a:buSzPct val="25000"/>
                        <a:buFont typeface="Calibri"/>
                        <a:buNone/>
                      </a:pPr>
                      <a:r>
                        <a:rPr lang="en" sz="800"/>
                        <a:t>Special airline fares</a:t>
                      </a:r>
                    </a:p>
                    <a:p>
                      <a:pPr indent="0" lvl="0" marL="0" marR="0" rtl="0" algn="l">
                        <a:spcBef>
                          <a:spcPts val="0"/>
                        </a:spcBef>
                        <a:spcAft>
                          <a:spcPts val="0"/>
                        </a:spcAft>
                        <a:buClr>
                          <a:schemeClr val="dk1"/>
                        </a:buClr>
                        <a:buSzPct val="25000"/>
                        <a:buFont typeface="Calibri"/>
                        <a:buNone/>
                      </a:pPr>
                      <a:r>
                        <a:rPr lang="en" sz="800"/>
                        <a:t>Complimentary hotel nights</a:t>
                      </a:r>
                    </a:p>
                    <a:p>
                      <a:pPr indent="0" lvl="0" marL="0" marR="0" rtl="0" algn="l">
                        <a:spcBef>
                          <a:spcPts val="0"/>
                        </a:spcBef>
                        <a:buClr>
                          <a:schemeClr val="dk1"/>
                        </a:buClr>
                        <a:buSzPct val="25000"/>
                        <a:buFont typeface="Calibri"/>
                        <a:buNone/>
                      </a:pPr>
                      <a:r>
                        <a:rPr lang="en" sz="800"/>
                        <a:t>Up to 15% off car rentals</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u="none" cap="none" strike="noStrike"/>
                        <a:t>DBS Healthcare Privileges</a:t>
                      </a:r>
                      <a:br>
                        <a:rPr lang="en" sz="800" u="none" cap="none" strike="noStrike"/>
                      </a:br>
                      <a:r>
                        <a:rPr lang="en" sz="800" u="none" cap="none" strike="noStrike"/>
                        <a:t>Special rates on health screening packages, specialist consultation fee and more.</a:t>
                      </a:r>
                    </a:p>
                    <a:p>
                      <a:pPr indent="0" lvl="0" marL="0" marR="0" rtl="0" algn="l">
                        <a:spcBef>
                          <a:spcPts val="0"/>
                        </a:spcBef>
                        <a:buSzPct val="25000"/>
                        <a:buNone/>
                      </a:pPr>
                      <a:r>
                        <a:t/>
                      </a:r>
                      <a:endParaRPr sz="800">
                        <a:latin typeface="Calibri"/>
                        <a:ea typeface="Calibri"/>
                        <a:cs typeface="Calibri"/>
                        <a:sym typeface="Calibri"/>
                      </a:endParaRPr>
                    </a:p>
                  </a:txBody>
                  <a:tcPr marT="45725" marB="45725" marR="91450" marL="91450"/>
                </a:tc>
                <a:tc vMerge="1"/>
              </a:tr>
            </a:tbl>
          </a:graphicData>
        </a:graphic>
      </p:graphicFrame>
      <p:sp>
        <p:nvSpPr>
          <p:cNvPr id="297" name="Shape 297"/>
          <p:cNvSpPr/>
          <p:nvPr/>
        </p:nvSpPr>
        <p:spPr>
          <a:xfrm>
            <a:off x="3369685" y="3793308"/>
            <a:ext cx="209711" cy="226868"/>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8" name="Shape 298"/>
          <p:cNvSpPr/>
          <p:nvPr/>
        </p:nvSpPr>
        <p:spPr>
          <a:xfrm>
            <a:off x="4701285" y="3793551"/>
            <a:ext cx="209711" cy="226868"/>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9" name="Shape 299"/>
          <p:cNvSpPr/>
          <p:nvPr/>
        </p:nvSpPr>
        <p:spPr>
          <a:xfrm>
            <a:off x="6342373" y="3793551"/>
            <a:ext cx="209711" cy="226868"/>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id="300" name="Shape 300"/>
          <p:cNvPicPr preferRelativeResize="0"/>
          <p:nvPr/>
        </p:nvPicPr>
        <p:blipFill rotWithShape="1">
          <a:blip r:embed="rId5">
            <a:alphaModFix/>
          </a:blip>
          <a:srcRect b="0" l="0" r="0" t="0"/>
          <a:stretch/>
        </p:blipFill>
        <p:spPr>
          <a:xfrm>
            <a:off x="2271172" y="7101142"/>
            <a:ext cx="5509006" cy="267299"/>
          </a:xfrm>
          <a:prstGeom prst="rect">
            <a:avLst/>
          </a:prstGeom>
          <a:noFill/>
          <a:ln>
            <a:noFill/>
          </a:ln>
        </p:spPr>
      </p:pic>
      <p:pic>
        <p:nvPicPr>
          <p:cNvPr id="301" name="Shape 301"/>
          <p:cNvPicPr preferRelativeResize="0"/>
          <p:nvPr/>
        </p:nvPicPr>
        <p:blipFill rotWithShape="1">
          <a:blip r:embed="rId5">
            <a:alphaModFix/>
          </a:blip>
          <a:srcRect b="0" l="0" r="0" t="0"/>
          <a:stretch/>
        </p:blipFill>
        <p:spPr>
          <a:xfrm rot="5400000">
            <a:off x="10254177" y="4066141"/>
            <a:ext cx="4528825" cy="267299"/>
          </a:xfrm>
          <a:prstGeom prst="rect">
            <a:avLst/>
          </a:prstGeom>
          <a:noFill/>
          <a:ln>
            <a:noFill/>
          </a:ln>
        </p:spPr>
      </p:pic>
      <p:pic>
        <p:nvPicPr>
          <p:cNvPr id="302" name="Shape 302"/>
          <p:cNvPicPr preferRelativeResize="0"/>
          <p:nvPr/>
        </p:nvPicPr>
        <p:blipFill rotWithShape="1">
          <a:blip r:embed="rId6">
            <a:alphaModFix/>
          </a:blip>
          <a:srcRect b="0" l="0" r="0" t="0"/>
          <a:stretch/>
        </p:blipFill>
        <p:spPr>
          <a:xfrm>
            <a:off x="2573191" y="1228637"/>
            <a:ext cx="875397" cy="592660"/>
          </a:xfrm>
          <a:prstGeom prst="rect">
            <a:avLst/>
          </a:prstGeom>
          <a:noFill/>
          <a:ln>
            <a:noFill/>
          </a:ln>
        </p:spPr>
      </p:pic>
      <p:sp>
        <p:nvSpPr>
          <p:cNvPr id="303" name="Shape 303"/>
          <p:cNvSpPr txBox="1"/>
          <p:nvPr/>
        </p:nvSpPr>
        <p:spPr>
          <a:xfrm>
            <a:off x="3422173" y="1278292"/>
            <a:ext cx="874623" cy="5078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Altitude American Express ® Card</a:t>
            </a:r>
          </a:p>
        </p:txBody>
      </p:sp>
      <p:sp>
        <p:nvSpPr>
          <p:cNvPr id="304" name="Shape 304"/>
          <p:cNvSpPr/>
          <p:nvPr/>
        </p:nvSpPr>
        <p:spPr>
          <a:xfrm>
            <a:off x="6996745" y="1622491"/>
            <a:ext cx="1990888" cy="288328"/>
          </a:xfrm>
          <a:prstGeom prst="roundRect">
            <a:avLst>
              <a:gd fmla="val 16667" name="adj"/>
            </a:avLst>
          </a:prstGeom>
          <a:solidFill>
            <a:srgbClr val="D8D8D8"/>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Noto Sans Symbols"/>
              <a:buChar char="❑"/>
            </a:pPr>
            <a:r>
              <a:rPr lang="en" sz="1100">
                <a:solidFill>
                  <a:schemeClr val="dk1"/>
                </a:solidFill>
                <a:latin typeface="Calibri"/>
                <a:ea typeface="Calibri"/>
                <a:cs typeface="Calibri"/>
                <a:sym typeface="Calibri"/>
              </a:rPr>
              <a:t>Card Type</a:t>
            </a:r>
          </a:p>
        </p:txBody>
      </p:sp>
      <p:sp>
        <p:nvSpPr>
          <p:cNvPr id="305" name="Shape 305"/>
          <p:cNvSpPr/>
          <p:nvPr/>
        </p:nvSpPr>
        <p:spPr>
          <a:xfrm>
            <a:off x="7013643" y="1991975"/>
            <a:ext cx="1990888" cy="231017"/>
          </a:xfrm>
          <a:prstGeom prst="roundRect">
            <a:avLst>
              <a:gd fmla="val 16667" name="adj"/>
            </a:avLst>
          </a:prstGeom>
          <a:solidFill>
            <a:srgbClr val="D8D8D8"/>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Noto Sans Symbols"/>
              <a:buChar char="❑"/>
            </a:pPr>
            <a:r>
              <a:rPr lang="en" sz="1100">
                <a:solidFill>
                  <a:schemeClr val="dk1"/>
                </a:solidFill>
                <a:latin typeface="Calibri"/>
                <a:ea typeface="Calibri"/>
                <a:cs typeface="Calibri"/>
                <a:sym typeface="Calibri"/>
              </a:rPr>
              <a:t>Annual Fee Waiver </a:t>
            </a:r>
          </a:p>
        </p:txBody>
      </p:sp>
      <p:sp>
        <p:nvSpPr>
          <p:cNvPr id="306" name="Shape 306"/>
          <p:cNvSpPr/>
          <p:nvPr/>
        </p:nvSpPr>
        <p:spPr>
          <a:xfrm>
            <a:off x="7004327" y="2318719"/>
            <a:ext cx="2015614" cy="303405"/>
          </a:xfrm>
          <a:prstGeom prst="roundRect">
            <a:avLst>
              <a:gd fmla="val 16667" name="adj"/>
            </a:avLst>
          </a:prstGeom>
          <a:solidFill>
            <a:srgbClr val="D8D8D8"/>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Noto Sans Symbols"/>
              <a:buChar char="❑"/>
            </a:pPr>
            <a:r>
              <a:rPr lang="en" sz="1100">
                <a:solidFill>
                  <a:schemeClr val="dk1"/>
                </a:solidFill>
                <a:latin typeface="Calibri"/>
                <a:ea typeface="Calibri"/>
                <a:cs typeface="Calibri"/>
                <a:sym typeface="Calibri"/>
              </a:rPr>
              <a:t>Min Income(per annum) </a:t>
            </a:r>
          </a:p>
        </p:txBody>
      </p:sp>
      <p:sp>
        <p:nvSpPr>
          <p:cNvPr id="307" name="Shape 307"/>
          <p:cNvSpPr/>
          <p:nvPr/>
        </p:nvSpPr>
        <p:spPr>
          <a:xfrm>
            <a:off x="7014150" y="2664740"/>
            <a:ext cx="1996023" cy="810575"/>
          </a:xfrm>
          <a:prstGeom prst="roundRect">
            <a:avLst>
              <a:gd fmla="val 16667" name="adj"/>
            </a:avLst>
          </a:prstGeom>
          <a:solidFill>
            <a:srgbClr val="D8D8D8"/>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Noto Sans Symbols"/>
              <a:buChar char="❑"/>
            </a:pPr>
            <a:r>
              <a:rPr lang="en" sz="1100">
                <a:solidFill>
                  <a:schemeClr val="dk1"/>
                </a:solidFill>
                <a:latin typeface="Calibri"/>
                <a:ea typeface="Calibri"/>
                <a:cs typeface="Calibri"/>
                <a:sym typeface="Calibri"/>
              </a:rPr>
              <a:t>Card Rewards &amp; Benefits  </a:t>
            </a:r>
          </a:p>
          <a:p>
            <a:pPr indent="-285750" lvl="1" marL="742950" marR="0" rtl="0" algn="l">
              <a:spcBef>
                <a:spcPts val="0"/>
              </a:spcBef>
              <a:buClr>
                <a:schemeClr val="dk1"/>
              </a:buClr>
              <a:buSzPct val="100000"/>
              <a:buFont typeface="Noto Sans Symbols"/>
              <a:buChar char="❑"/>
            </a:pPr>
            <a:r>
              <a:rPr b="0" i="0" lang="en" sz="1100" u="none" cap="none" strike="noStrike">
                <a:solidFill>
                  <a:schemeClr val="dk1"/>
                </a:solidFill>
                <a:latin typeface="Calibri"/>
                <a:ea typeface="Calibri"/>
                <a:cs typeface="Calibri"/>
                <a:sym typeface="Calibri"/>
              </a:rPr>
              <a:t>DBS Points</a:t>
            </a:r>
          </a:p>
          <a:p>
            <a:pPr indent="-285750" lvl="1" marL="742950" marR="0" rtl="0" algn="l">
              <a:spcBef>
                <a:spcPts val="0"/>
              </a:spcBef>
              <a:buClr>
                <a:schemeClr val="dk1"/>
              </a:buClr>
              <a:buSzPct val="100000"/>
              <a:buFont typeface="Noto Sans Symbols"/>
              <a:buChar char="❑"/>
            </a:pPr>
            <a:r>
              <a:rPr b="0" i="0" lang="en" sz="1100" u="none" cap="none" strike="noStrike">
                <a:solidFill>
                  <a:schemeClr val="dk1"/>
                </a:solidFill>
                <a:latin typeface="Calibri"/>
                <a:ea typeface="Calibri"/>
                <a:cs typeface="Calibri"/>
                <a:sym typeface="Calibri"/>
              </a:rPr>
              <a:t>Rebate/Cashback</a:t>
            </a:r>
          </a:p>
          <a:p>
            <a:pPr indent="-285750" lvl="1" marL="742950" marR="0" rtl="0" algn="l">
              <a:spcBef>
                <a:spcPts val="0"/>
              </a:spcBef>
              <a:buClr>
                <a:schemeClr val="dk1"/>
              </a:buClr>
              <a:buSzPct val="100000"/>
              <a:buFont typeface="Noto Sans Symbols"/>
              <a:buChar char="❑"/>
            </a:pPr>
            <a:r>
              <a:rPr b="0" i="0" lang="en" sz="1100" u="none" cap="none" strike="noStrike">
                <a:solidFill>
                  <a:schemeClr val="dk1"/>
                </a:solidFill>
                <a:latin typeface="Calibri"/>
                <a:ea typeface="Calibri"/>
                <a:cs typeface="Calibri"/>
                <a:sym typeface="Calibri"/>
              </a:rPr>
              <a:t>Miles </a:t>
            </a:r>
          </a:p>
        </p:txBody>
      </p:sp>
      <p:sp>
        <p:nvSpPr>
          <p:cNvPr id="308" name="Shape 308"/>
          <p:cNvSpPr/>
          <p:nvPr/>
        </p:nvSpPr>
        <p:spPr>
          <a:xfrm>
            <a:off x="9100928" y="2385216"/>
            <a:ext cx="1720512" cy="1069977"/>
          </a:xfrm>
          <a:prstGeom prst="roundRect">
            <a:avLst>
              <a:gd fmla="val 16667" name="adj"/>
            </a:avLst>
          </a:prstGeom>
          <a:solidFill>
            <a:srgbClr val="D8D8D8"/>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Noto Sans Symbols"/>
              <a:buChar char="❑"/>
            </a:pPr>
            <a:r>
              <a:rPr lang="en" sz="1100">
                <a:solidFill>
                  <a:schemeClr val="dk1"/>
                </a:solidFill>
                <a:latin typeface="Calibri"/>
                <a:ea typeface="Calibri"/>
                <a:cs typeface="Calibri"/>
                <a:sym typeface="Calibri"/>
              </a:rPr>
              <a:t>Lifestyle Privilege</a:t>
            </a:r>
          </a:p>
          <a:p>
            <a:pPr indent="-285750" lvl="1" marL="742950" marR="0" rtl="0" algn="l">
              <a:spcBef>
                <a:spcPts val="0"/>
              </a:spcBef>
              <a:buClr>
                <a:schemeClr val="dk1"/>
              </a:buClr>
              <a:buSzPct val="100000"/>
              <a:buFont typeface="Noto Sans Symbols"/>
              <a:buChar char="❑"/>
            </a:pPr>
            <a:r>
              <a:rPr b="0" i="0" lang="en" sz="1100" u="none" cap="none" strike="noStrike">
                <a:solidFill>
                  <a:schemeClr val="dk1"/>
                </a:solidFill>
                <a:latin typeface="Calibri"/>
                <a:ea typeface="Calibri"/>
                <a:cs typeface="Calibri"/>
                <a:sym typeface="Calibri"/>
              </a:rPr>
              <a:t>Transport</a:t>
            </a:r>
          </a:p>
          <a:p>
            <a:pPr indent="-285750" lvl="1" marL="742950" marR="0" rtl="0" algn="l">
              <a:spcBef>
                <a:spcPts val="0"/>
              </a:spcBef>
              <a:buClr>
                <a:schemeClr val="dk1"/>
              </a:buClr>
              <a:buSzPct val="100000"/>
              <a:buFont typeface="Noto Sans Symbols"/>
              <a:buChar char="❑"/>
            </a:pPr>
            <a:r>
              <a:rPr b="1" i="0" lang="en" sz="1100" u="none" cap="none" strike="noStrike">
                <a:solidFill>
                  <a:schemeClr val="dk1"/>
                </a:solidFill>
                <a:latin typeface="Calibri"/>
                <a:ea typeface="Calibri"/>
                <a:cs typeface="Calibri"/>
                <a:sym typeface="Calibri"/>
              </a:rPr>
              <a:t>Dining</a:t>
            </a:r>
          </a:p>
          <a:p>
            <a:pPr indent="-285750" lvl="1" marL="742950" marR="0" rtl="0" algn="l">
              <a:spcBef>
                <a:spcPts val="0"/>
              </a:spcBef>
              <a:buClr>
                <a:schemeClr val="dk1"/>
              </a:buClr>
              <a:buSzPct val="100000"/>
              <a:buFont typeface="Noto Sans Symbols"/>
              <a:buChar char="❑"/>
            </a:pPr>
            <a:r>
              <a:rPr b="0" i="0" lang="en" sz="1100" u="none" cap="none" strike="noStrike">
                <a:solidFill>
                  <a:schemeClr val="dk1"/>
                </a:solidFill>
                <a:latin typeface="Calibri"/>
                <a:ea typeface="Calibri"/>
                <a:cs typeface="Calibri"/>
                <a:sym typeface="Calibri"/>
              </a:rPr>
              <a:t>Movies</a:t>
            </a:r>
          </a:p>
          <a:p>
            <a:pPr indent="-285750" lvl="1" marL="742950" marR="0" rtl="0" algn="l">
              <a:spcBef>
                <a:spcPts val="0"/>
              </a:spcBef>
              <a:buClr>
                <a:schemeClr val="dk1"/>
              </a:buClr>
              <a:buSzPct val="100000"/>
              <a:buFont typeface="Noto Sans Symbols"/>
              <a:buChar char="❑"/>
            </a:pPr>
            <a:r>
              <a:rPr b="1" i="0" lang="en" sz="1100" u="none" cap="none" strike="noStrike">
                <a:solidFill>
                  <a:schemeClr val="dk1"/>
                </a:solidFill>
                <a:latin typeface="Calibri"/>
                <a:ea typeface="Calibri"/>
                <a:cs typeface="Calibri"/>
                <a:sym typeface="Calibri"/>
              </a:rPr>
              <a:t>Travel</a:t>
            </a:r>
          </a:p>
          <a:p>
            <a:pPr indent="-285750" lvl="1" marL="742950" marR="0" rtl="0" algn="l">
              <a:spcBef>
                <a:spcPts val="0"/>
              </a:spcBef>
              <a:buClr>
                <a:schemeClr val="dk1"/>
              </a:buClr>
              <a:buSzPct val="100000"/>
              <a:buFont typeface="Noto Sans Symbols"/>
              <a:buChar char="❑"/>
            </a:pPr>
            <a:r>
              <a:rPr b="1" i="0" lang="en" sz="1100" u="none" cap="none" strike="noStrike">
                <a:solidFill>
                  <a:schemeClr val="dk1"/>
                </a:solidFill>
                <a:latin typeface="Calibri"/>
                <a:ea typeface="Calibri"/>
                <a:cs typeface="Calibri"/>
                <a:sym typeface="Calibri"/>
              </a:rPr>
              <a:t>Healthcare</a:t>
            </a:r>
          </a:p>
        </p:txBody>
      </p:sp>
      <p:sp>
        <p:nvSpPr>
          <p:cNvPr id="309" name="Shape 309"/>
          <p:cNvSpPr/>
          <p:nvPr/>
        </p:nvSpPr>
        <p:spPr>
          <a:xfrm>
            <a:off x="11011561" y="2139392"/>
            <a:ext cx="993135" cy="408667"/>
          </a:xfrm>
          <a:prstGeom prst="roundRect">
            <a:avLst>
              <a:gd fmla="val 16667" name="adj"/>
            </a:avLst>
          </a:prstGeom>
          <a:solidFill>
            <a:srgbClr val="00B05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SELECT ALL</a:t>
            </a:r>
          </a:p>
        </p:txBody>
      </p:sp>
      <p:sp>
        <p:nvSpPr>
          <p:cNvPr id="310" name="Shape 310"/>
          <p:cNvSpPr/>
          <p:nvPr/>
        </p:nvSpPr>
        <p:spPr>
          <a:xfrm>
            <a:off x="11032028" y="2631277"/>
            <a:ext cx="972670" cy="429628"/>
          </a:xfrm>
          <a:prstGeom prst="roundRect">
            <a:avLst>
              <a:gd fmla="val 16667" name="adj"/>
            </a:avLst>
          </a:prstGeom>
          <a:solidFill>
            <a:srgbClr val="C0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CLEAR SELECTION</a:t>
            </a:r>
          </a:p>
        </p:txBody>
      </p:sp>
      <p:sp>
        <p:nvSpPr>
          <p:cNvPr id="311" name="Shape 311"/>
          <p:cNvSpPr/>
          <p:nvPr/>
        </p:nvSpPr>
        <p:spPr>
          <a:xfrm>
            <a:off x="8765814" y="1669759"/>
            <a:ext cx="242427" cy="23805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a:t>
            </a:r>
          </a:p>
        </p:txBody>
      </p:sp>
      <p:sp>
        <p:nvSpPr>
          <p:cNvPr id="312" name="Shape 312"/>
          <p:cNvSpPr/>
          <p:nvPr/>
        </p:nvSpPr>
        <p:spPr>
          <a:xfrm>
            <a:off x="8811525" y="2012191"/>
            <a:ext cx="242427" cy="23805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a:t>
            </a:r>
          </a:p>
        </p:txBody>
      </p:sp>
      <p:sp>
        <p:nvSpPr>
          <p:cNvPr id="313" name="Shape 313"/>
          <p:cNvSpPr/>
          <p:nvPr/>
        </p:nvSpPr>
        <p:spPr>
          <a:xfrm>
            <a:off x="8789010" y="2341697"/>
            <a:ext cx="242427" cy="23805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a:t>
            </a:r>
          </a:p>
        </p:txBody>
      </p:sp>
      <p:sp>
        <p:nvSpPr>
          <p:cNvPr id="314" name="Shape 314"/>
          <p:cNvSpPr/>
          <p:nvPr/>
        </p:nvSpPr>
        <p:spPr>
          <a:xfrm>
            <a:off x="8832357" y="2682150"/>
            <a:ext cx="242427" cy="23805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a:t>
            </a:r>
          </a:p>
        </p:txBody>
      </p:sp>
      <p:sp>
        <p:nvSpPr>
          <p:cNvPr id="315" name="Shape 315"/>
          <p:cNvSpPr/>
          <p:nvPr/>
        </p:nvSpPr>
        <p:spPr>
          <a:xfrm>
            <a:off x="10571960" y="2438084"/>
            <a:ext cx="242427" cy="23805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a:t>
            </a:r>
          </a:p>
        </p:txBody>
      </p:sp>
      <p:sp>
        <p:nvSpPr>
          <p:cNvPr id="316" name="Shape 316"/>
          <p:cNvSpPr/>
          <p:nvPr/>
        </p:nvSpPr>
        <p:spPr>
          <a:xfrm>
            <a:off x="-46311" y="385438"/>
            <a:ext cx="3628812"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Calibri"/>
                <a:ea typeface="Calibri"/>
                <a:cs typeface="Calibri"/>
                <a:sym typeface="Calibri"/>
              </a:rPr>
              <a:t>CLICK ON ANY CARD TO COMPARE:</a:t>
            </a:r>
          </a:p>
        </p:txBody>
      </p:sp>
      <p:grpSp>
        <p:nvGrpSpPr>
          <p:cNvPr id="317" name="Shape 317"/>
          <p:cNvGrpSpPr/>
          <p:nvPr/>
        </p:nvGrpSpPr>
        <p:grpSpPr>
          <a:xfrm>
            <a:off x="11071054" y="1390770"/>
            <a:ext cx="894617" cy="475824"/>
            <a:chOff x="10864564" y="1399993"/>
            <a:chExt cx="894617" cy="475824"/>
          </a:xfrm>
        </p:grpSpPr>
        <p:sp>
          <p:nvSpPr>
            <p:cNvPr id="318" name="Shape 318"/>
            <p:cNvSpPr/>
            <p:nvPr/>
          </p:nvSpPr>
          <p:spPr>
            <a:xfrm flipH="1" rot="4475198">
              <a:off x="11049934" y="1446156"/>
              <a:ext cx="231722" cy="178504"/>
            </a:xfrm>
            <a:prstGeom prst="uturnArrow">
              <a:avLst>
                <a:gd fmla="val 13220" name="adj1"/>
                <a:gd fmla="val 25000" name="adj2"/>
                <a:gd fmla="val 25000" name="adj3"/>
                <a:gd fmla="val 43750" name="adj4"/>
                <a:gd fmla="val 100000" name="adj5"/>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100">
                <a:solidFill>
                  <a:schemeClr val="dk1"/>
                </a:solidFill>
                <a:latin typeface="Calibri"/>
                <a:ea typeface="Calibri"/>
                <a:cs typeface="Calibri"/>
                <a:sym typeface="Calibri"/>
              </a:endParaRPr>
            </a:p>
          </p:txBody>
        </p:sp>
        <p:sp>
          <p:nvSpPr>
            <p:cNvPr id="319" name="Shape 319"/>
            <p:cNvSpPr/>
            <p:nvPr/>
          </p:nvSpPr>
          <p:spPr>
            <a:xfrm rot="-4408294">
              <a:off x="11386847" y="1441004"/>
              <a:ext cx="188164" cy="175450"/>
            </a:xfrm>
            <a:prstGeom prst="uturnArrow">
              <a:avLst>
                <a:gd fmla="val 13220" name="adj1"/>
                <a:gd fmla="val 25000" name="adj2"/>
                <a:gd fmla="val 25000" name="adj3"/>
                <a:gd fmla="val 43750" name="adj4"/>
                <a:gd fmla="val 100000" name="adj5"/>
              </a:avLst>
            </a:prstGeom>
            <a:solidFill>
              <a:srgbClr val="D8D8D8"/>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320" name="Shape 320"/>
            <p:cNvSpPr/>
            <p:nvPr/>
          </p:nvSpPr>
          <p:spPr>
            <a:xfrm>
              <a:off x="10864564" y="1678171"/>
              <a:ext cx="505500" cy="197646"/>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 sz="1100">
                  <a:solidFill>
                    <a:schemeClr val="dk1"/>
                  </a:solidFill>
                  <a:latin typeface="Calibri"/>
                  <a:ea typeface="Calibri"/>
                  <a:cs typeface="Calibri"/>
                  <a:sym typeface="Calibri"/>
                </a:rPr>
                <a:t>Undo</a:t>
              </a:r>
            </a:p>
          </p:txBody>
        </p:sp>
        <p:sp>
          <p:nvSpPr>
            <p:cNvPr id="321" name="Shape 321"/>
            <p:cNvSpPr/>
            <p:nvPr/>
          </p:nvSpPr>
          <p:spPr>
            <a:xfrm>
              <a:off x="11253682" y="1671503"/>
              <a:ext cx="505500" cy="185826"/>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 sz="1000">
                  <a:solidFill>
                    <a:srgbClr val="A5A5A5"/>
                  </a:solidFill>
                  <a:latin typeface="Calibri"/>
                  <a:ea typeface="Calibri"/>
                  <a:cs typeface="Calibri"/>
                  <a:sym typeface="Calibri"/>
                </a:rPr>
                <a:t>Redo</a:t>
              </a:r>
            </a:p>
          </p:txBody>
        </p:sp>
      </p:grpSp>
      <p:sp>
        <p:nvSpPr>
          <p:cNvPr id="322" name="Shape 322"/>
          <p:cNvSpPr/>
          <p:nvPr/>
        </p:nvSpPr>
        <p:spPr>
          <a:xfrm>
            <a:off x="10069835" y="4166507"/>
            <a:ext cx="1293700" cy="355888"/>
          </a:xfrm>
          <a:prstGeom prst="roundRect">
            <a:avLst>
              <a:gd fmla="val 16667" name="adj"/>
            </a:avLst>
          </a:prstGeom>
          <a:solidFill>
            <a:srgbClr val="7030A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RANK FOR ME</a:t>
            </a:r>
          </a:p>
        </p:txBody>
      </p:sp>
      <p:grpSp>
        <p:nvGrpSpPr>
          <p:cNvPr id="323" name="Shape 323"/>
          <p:cNvGrpSpPr/>
          <p:nvPr/>
        </p:nvGrpSpPr>
        <p:grpSpPr>
          <a:xfrm>
            <a:off x="168386" y="996147"/>
            <a:ext cx="1972317" cy="2214546"/>
            <a:chOff x="205431" y="990017"/>
            <a:chExt cx="1972317" cy="2214546"/>
          </a:xfrm>
        </p:grpSpPr>
        <p:sp>
          <p:nvSpPr>
            <p:cNvPr id="324" name="Shape 324"/>
            <p:cNvSpPr/>
            <p:nvPr/>
          </p:nvSpPr>
          <p:spPr>
            <a:xfrm>
              <a:off x="205431" y="990017"/>
              <a:ext cx="1951503" cy="221454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lang="en" sz="1000">
                  <a:solidFill>
                    <a:schemeClr val="dk1"/>
                  </a:solidFill>
                  <a:latin typeface="Calibri"/>
                  <a:ea typeface="Calibri"/>
                  <a:cs typeface="Calibri"/>
                  <a:sym typeface="Calibri"/>
                </a:rPr>
                <a:t>WE RECOMMEND:</a:t>
              </a:r>
            </a:p>
          </p:txBody>
        </p:sp>
        <p:grpSp>
          <p:nvGrpSpPr>
            <p:cNvPr id="325" name="Shape 325"/>
            <p:cNvGrpSpPr/>
            <p:nvPr/>
          </p:nvGrpSpPr>
          <p:grpSpPr>
            <a:xfrm>
              <a:off x="311270" y="1226291"/>
              <a:ext cx="1866478" cy="1773335"/>
              <a:chOff x="4177157" y="2152600"/>
              <a:chExt cx="1866478" cy="1773335"/>
            </a:xfrm>
          </p:grpSpPr>
          <p:pic>
            <p:nvPicPr>
              <p:cNvPr id="326" name="Shape 326"/>
              <p:cNvPicPr preferRelativeResize="0"/>
              <p:nvPr/>
            </p:nvPicPr>
            <p:blipFill rotWithShape="1">
              <a:blip r:embed="rId7">
                <a:alphaModFix/>
              </a:blip>
              <a:srcRect b="0" l="0" r="0" t="0"/>
              <a:stretch/>
            </p:blipFill>
            <p:spPr>
              <a:xfrm>
                <a:off x="4205908" y="2202402"/>
                <a:ext cx="807313" cy="524041"/>
              </a:xfrm>
              <a:prstGeom prst="rect">
                <a:avLst/>
              </a:prstGeom>
              <a:noFill/>
              <a:ln>
                <a:noFill/>
              </a:ln>
            </p:spPr>
          </p:pic>
          <p:pic>
            <p:nvPicPr>
              <p:cNvPr id="327" name="Shape 327"/>
              <p:cNvPicPr preferRelativeResize="0"/>
              <p:nvPr/>
            </p:nvPicPr>
            <p:blipFill rotWithShape="1">
              <a:blip r:embed="rId8">
                <a:alphaModFix/>
              </a:blip>
              <a:srcRect b="0" l="0" r="0" t="0"/>
              <a:stretch/>
            </p:blipFill>
            <p:spPr>
              <a:xfrm>
                <a:off x="4205908" y="2806966"/>
                <a:ext cx="807313" cy="499765"/>
              </a:xfrm>
              <a:prstGeom prst="rect">
                <a:avLst/>
              </a:prstGeom>
              <a:noFill/>
              <a:ln>
                <a:noFill/>
              </a:ln>
            </p:spPr>
          </p:pic>
          <p:pic>
            <p:nvPicPr>
              <p:cNvPr id="328" name="Shape 328"/>
              <p:cNvPicPr preferRelativeResize="0"/>
              <p:nvPr/>
            </p:nvPicPr>
            <p:blipFill rotWithShape="1">
              <a:blip r:embed="rId9">
                <a:alphaModFix/>
              </a:blip>
              <a:srcRect b="0" l="0" r="0" t="0"/>
              <a:stretch/>
            </p:blipFill>
            <p:spPr>
              <a:xfrm>
                <a:off x="4177157" y="3414755"/>
                <a:ext cx="807312" cy="511180"/>
              </a:xfrm>
              <a:prstGeom prst="rect">
                <a:avLst/>
              </a:prstGeom>
              <a:noFill/>
              <a:ln>
                <a:noFill/>
              </a:ln>
            </p:spPr>
          </p:pic>
          <p:sp>
            <p:nvSpPr>
              <p:cNvPr id="329" name="Shape 329"/>
              <p:cNvSpPr txBox="1"/>
              <p:nvPr/>
            </p:nvSpPr>
            <p:spPr>
              <a:xfrm>
                <a:off x="4986487" y="2152600"/>
                <a:ext cx="1057148" cy="449010"/>
              </a:xfrm>
              <a:prstGeom prst="rect">
                <a:avLst/>
              </a:prstGeom>
              <a:solidFill>
                <a:schemeClr val="lt1"/>
              </a:solid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900">
                    <a:solidFill>
                      <a:schemeClr val="dk1"/>
                    </a:solidFill>
                    <a:latin typeface="Calibri"/>
                    <a:ea typeface="Calibri"/>
                    <a:cs typeface="Calibri"/>
                    <a:sym typeface="Calibri"/>
                  </a:rPr>
                  <a:t>DBS Black American Express® Card</a:t>
                </a:r>
              </a:p>
            </p:txBody>
          </p:sp>
          <p:sp>
            <p:nvSpPr>
              <p:cNvPr id="330" name="Shape 330"/>
              <p:cNvSpPr txBox="1"/>
              <p:nvPr/>
            </p:nvSpPr>
            <p:spPr>
              <a:xfrm>
                <a:off x="4985744" y="2803319"/>
                <a:ext cx="921223" cy="449010"/>
              </a:xfrm>
              <a:prstGeom prst="rect">
                <a:avLst/>
              </a:prstGeom>
              <a:solidFill>
                <a:schemeClr val="lt1"/>
              </a:solidFill>
              <a:ln>
                <a:noFill/>
              </a:ln>
            </p:spPr>
            <p:txBody>
              <a:bodyPr anchorCtr="0" anchor="t" bIns="91425" lIns="91425" rIns="91425" tIns="91425">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Altitude Visa Signature Card</a:t>
                </a:r>
              </a:p>
            </p:txBody>
          </p:sp>
          <p:sp>
            <p:nvSpPr>
              <p:cNvPr id="331" name="Shape 331"/>
              <p:cNvSpPr txBox="1"/>
              <p:nvPr/>
            </p:nvSpPr>
            <p:spPr>
              <a:xfrm>
                <a:off x="4989655" y="3385707"/>
                <a:ext cx="1006146" cy="449010"/>
              </a:xfrm>
              <a:prstGeom prst="rect">
                <a:avLst/>
              </a:prstGeom>
              <a:solidFill>
                <a:schemeClr val="lt1"/>
              </a:solidFill>
              <a:ln>
                <a:noFill/>
              </a:ln>
            </p:spPr>
            <p:txBody>
              <a:bodyPr anchorCtr="0" anchor="t" bIns="91425" lIns="91425" rIns="91425" tIns="91425">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Woman's MasterCard® Card</a:t>
                </a:r>
              </a:p>
            </p:txBody>
          </p:sp>
        </p:grpSp>
      </p:grpSp>
      <p:sp>
        <p:nvSpPr>
          <p:cNvPr id="332" name="Shape 332"/>
          <p:cNvSpPr/>
          <p:nvPr/>
        </p:nvSpPr>
        <p:spPr>
          <a:xfrm>
            <a:off x="500102" y="4711664"/>
            <a:ext cx="551693" cy="150625"/>
          </a:xfrm>
          <a:prstGeom prst="rect">
            <a:avLst/>
          </a:prstGeom>
          <a:gradFill>
            <a:gsLst>
              <a:gs pos="0">
                <a:srgbClr val="EAE8E8"/>
              </a:gs>
              <a:gs pos="50000">
                <a:srgbClr val="E3E1E1"/>
              </a:gs>
              <a:gs pos="100000">
                <a:srgbClr val="BBB9B9"/>
              </a:gs>
            </a:gsLst>
            <a:lin ang="5400000" scaled="0"/>
          </a:gradFill>
          <a:ln cap="flat" cmpd="sng" w="12700">
            <a:solidFill>
              <a:srgbClr val="BBD6EE"/>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800">
                <a:solidFill>
                  <a:schemeClr val="dk1"/>
                </a:solidFill>
                <a:latin typeface="Calibri"/>
                <a:ea typeface="Calibri"/>
                <a:cs typeface="Calibri"/>
                <a:sym typeface="Calibri"/>
              </a:rPr>
              <a:t>Remove</a:t>
            </a:r>
          </a:p>
        </p:txBody>
      </p:sp>
      <p:pic>
        <p:nvPicPr>
          <p:cNvPr id="333" name="Shape 333"/>
          <p:cNvPicPr preferRelativeResize="0"/>
          <p:nvPr/>
        </p:nvPicPr>
        <p:blipFill rotWithShape="1">
          <a:blip r:embed="rId10">
            <a:alphaModFix/>
          </a:blip>
          <a:srcRect b="0" l="0" r="0" t="0"/>
          <a:stretch/>
        </p:blipFill>
        <p:spPr>
          <a:xfrm>
            <a:off x="2596048" y="1855863"/>
            <a:ext cx="847055" cy="544714"/>
          </a:xfrm>
          <a:prstGeom prst="rect">
            <a:avLst/>
          </a:prstGeom>
          <a:noFill/>
          <a:ln>
            <a:noFill/>
          </a:ln>
        </p:spPr>
      </p:pic>
      <p:sp>
        <p:nvSpPr>
          <p:cNvPr id="334" name="Shape 334"/>
          <p:cNvSpPr txBox="1"/>
          <p:nvPr/>
        </p:nvSpPr>
        <p:spPr>
          <a:xfrm>
            <a:off x="3428583" y="1848880"/>
            <a:ext cx="87462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POSB Everyday Card</a:t>
            </a:r>
          </a:p>
        </p:txBody>
      </p:sp>
      <p:pic>
        <p:nvPicPr>
          <p:cNvPr id="335" name="Shape 335"/>
          <p:cNvPicPr preferRelativeResize="0"/>
          <p:nvPr/>
        </p:nvPicPr>
        <p:blipFill rotWithShape="1">
          <a:blip r:embed="rId5">
            <a:alphaModFix/>
          </a:blip>
          <a:srcRect b="0" l="0" r="0" t="0"/>
          <a:stretch/>
        </p:blipFill>
        <p:spPr>
          <a:xfrm rot="5400000">
            <a:off x="1135711" y="1985921"/>
            <a:ext cx="2231627" cy="203416"/>
          </a:xfrm>
          <a:prstGeom prst="rect">
            <a:avLst/>
          </a:prstGeom>
          <a:noFill/>
          <a:ln>
            <a:noFill/>
          </a:ln>
        </p:spPr>
      </p:pic>
      <p:sp>
        <p:nvSpPr>
          <p:cNvPr id="336" name="Shape 336"/>
          <p:cNvSpPr txBox="1"/>
          <p:nvPr/>
        </p:nvSpPr>
        <p:spPr>
          <a:xfrm>
            <a:off x="3428585" y="2380922"/>
            <a:ext cx="87462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Black Visa Card</a:t>
            </a:r>
          </a:p>
        </p:txBody>
      </p:sp>
      <p:sp>
        <p:nvSpPr>
          <p:cNvPr id="337" name="Shape 337"/>
          <p:cNvSpPr/>
          <p:nvPr/>
        </p:nvSpPr>
        <p:spPr>
          <a:xfrm>
            <a:off x="4718730" y="1001387"/>
            <a:ext cx="1909153" cy="2232049"/>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1" i="1" lang="en" sz="1000">
                <a:solidFill>
                  <a:schemeClr val="dk1"/>
                </a:solidFill>
                <a:latin typeface="Calibri"/>
                <a:ea typeface="Calibri"/>
                <a:cs typeface="Calibri"/>
                <a:sym typeface="Calibri"/>
              </a:rPr>
              <a:t>Similar users also applied for:</a:t>
            </a:r>
          </a:p>
          <a:p>
            <a:pPr indent="0" lvl="0" marL="0" marR="0" rtl="0" algn="l">
              <a:spcBef>
                <a:spcPts val="0"/>
              </a:spcBef>
              <a:buNone/>
            </a:pPr>
            <a:r>
              <a:t/>
            </a:r>
            <a:endParaRPr i="1" sz="1100">
              <a:solidFill>
                <a:schemeClr val="dk1"/>
              </a:solidFill>
              <a:latin typeface="Calibri"/>
              <a:ea typeface="Calibri"/>
              <a:cs typeface="Calibri"/>
              <a:sym typeface="Calibri"/>
            </a:endParaRPr>
          </a:p>
          <a:p>
            <a:pPr indent="0" lvl="0" marL="0" marR="0" rtl="0" algn="ctr">
              <a:spcBef>
                <a:spcPts val="0"/>
              </a:spcBef>
              <a:buNone/>
            </a:pPr>
            <a:r>
              <a:t/>
            </a:r>
            <a:endParaRPr sz="1100">
              <a:solidFill>
                <a:schemeClr val="dk1"/>
              </a:solidFill>
              <a:latin typeface="Calibri"/>
              <a:ea typeface="Calibri"/>
              <a:cs typeface="Calibri"/>
              <a:sym typeface="Calibri"/>
            </a:endParaRPr>
          </a:p>
          <a:p>
            <a:pPr indent="0" lvl="0" marL="0" marR="0" rtl="0" algn="ctr">
              <a:spcBef>
                <a:spcPts val="0"/>
              </a:spcBef>
              <a:buNone/>
            </a:pPr>
            <a:r>
              <a:t/>
            </a:r>
            <a:endParaRPr sz="1100">
              <a:solidFill>
                <a:schemeClr val="dk1"/>
              </a:solidFill>
              <a:latin typeface="Calibri"/>
              <a:ea typeface="Calibri"/>
              <a:cs typeface="Calibri"/>
              <a:sym typeface="Calibri"/>
            </a:endParaRPr>
          </a:p>
          <a:p>
            <a:pPr indent="0" lvl="0" marL="0" marR="0" rtl="0" algn="ctr">
              <a:spcBef>
                <a:spcPts val="0"/>
              </a:spcBef>
              <a:buNone/>
            </a:pPr>
            <a:r>
              <a:t/>
            </a:r>
            <a:endParaRPr sz="1100">
              <a:solidFill>
                <a:schemeClr val="dk1"/>
              </a:solidFill>
              <a:latin typeface="Calibri"/>
              <a:ea typeface="Calibri"/>
              <a:cs typeface="Calibri"/>
              <a:sym typeface="Calibri"/>
            </a:endParaRPr>
          </a:p>
          <a:p>
            <a:pPr indent="0" lvl="0" marL="0" marR="0" rtl="0" algn="ctr">
              <a:spcBef>
                <a:spcPts val="0"/>
              </a:spcBef>
              <a:buNone/>
            </a:pPr>
            <a:r>
              <a:t/>
            </a:r>
            <a:endParaRPr sz="1100">
              <a:solidFill>
                <a:schemeClr val="dk1"/>
              </a:solidFill>
              <a:latin typeface="Calibri"/>
              <a:ea typeface="Calibri"/>
              <a:cs typeface="Calibri"/>
              <a:sym typeface="Calibri"/>
            </a:endParaRPr>
          </a:p>
        </p:txBody>
      </p:sp>
      <p:pic>
        <p:nvPicPr>
          <p:cNvPr id="338" name="Shape 338"/>
          <p:cNvPicPr preferRelativeResize="0"/>
          <p:nvPr/>
        </p:nvPicPr>
        <p:blipFill rotWithShape="1">
          <a:blip r:embed="rId11">
            <a:alphaModFix/>
          </a:blip>
          <a:srcRect b="0" l="0" r="0" t="0"/>
          <a:stretch/>
        </p:blipFill>
        <p:spPr>
          <a:xfrm>
            <a:off x="4736548" y="1274883"/>
            <a:ext cx="855604" cy="573946"/>
          </a:xfrm>
          <a:prstGeom prst="rect">
            <a:avLst/>
          </a:prstGeom>
          <a:noFill/>
          <a:ln>
            <a:noFill/>
          </a:ln>
        </p:spPr>
      </p:pic>
      <p:sp>
        <p:nvSpPr>
          <p:cNvPr id="339" name="Shape 339"/>
          <p:cNvSpPr txBox="1"/>
          <p:nvPr/>
        </p:nvSpPr>
        <p:spPr>
          <a:xfrm>
            <a:off x="5577330" y="1287438"/>
            <a:ext cx="853420" cy="5078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Takashimaya Visa Card</a:t>
            </a:r>
          </a:p>
        </p:txBody>
      </p:sp>
      <p:pic>
        <p:nvPicPr>
          <p:cNvPr id="340" name="Shape 340"/>
          <p:cNvPicPr preferRelativeResize="0"/>
          <p:nvPr/>
        </p:nvPicPr>
        <p:blipFill rotWithShape="1">
          <a:blip r:embed="rId12">
            <a:alphaModFix/>
          </a:blip>
          <a:srcRect b="0" l="0" r="0" t="0"/>
          <a:stretch/>
        </p:blipFill>
        <p:spPr>
          <a:xfrm>
            <a:off x="4762594" y="1925800"/>
            <a:ext cx="780847" cy="517429"/>
          </a:xfrm>
          <a:prstGeom prst="rect">
            <a:avLst/>
          </a:prstGeom>
          <a:noFill/>
          <a:ln>
            <a:noFill/>
          </a:ln>
        </p:spPr>
      </p:pic>
      <p:sp>
        <p:nvSpPr>
          <p:cNvPr id="341" name="Shape 341"/>
          <p:cNvSpPr txBox="1"/>
          <p:nvPr/>
        </p:nvSpPr>
        <p:spPr>
          <a:xfrm>
            <a:off x="5559687" y="1906853"/>
            <a:ext cx="104811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Live Fresh Card</a:t>
            </a:r>
          </a:p>
        </p:txBody>
      </p:sp>
      <p:pic>
        <p:nvPicPr>
          <p:cNvPr id="342" name="Shape 342"/>
          <p:cNvPicPr preferRelativeResize="0"/>
          <p:nvPr/>
        </p:nvPicPr>
        <p:blipFill rotWithShape="1">
          <a:blip r:embed="rId5">
            <a:alphaModFix/>
          </a:blip>
          <a:srcRect b="0" l="0" r="0" t="0"/>
          <a:stretch/>
        </p:blipFill>
        <p:spPr>
          <a:xfrm rot="5400000">
            <a:off x="3439493" y="2023531"/>
            <a:ext cx="2247889" cy="205751"/>
          </a:xfrm>
          <a:prstGeom prst="rect">
            <a:avLst/>
          </a:prstGeom>
          <a:noFill/>
          <a:ln>
            <a:noFill/>
          </a:ln>
        </p:spPr>
      </p:pic>
      <p:sp>
        <p:nvSpPr>
          <p:cNvPr id="343" name="Shape 343"/>
          <p:cNvSpPr/>
          <p:nvPr/>
        </p:nvSpPr>
        <p:spPr>
          <a:xfrm>
            <a:off x="-87547" y="3361003"/>
            <a:ext cx="2796048"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Calibri"/>
                <a:ea typeface="Calibri"/>
                <a:cs typeface="Calibri"/>
                <a:sym typeface="Calibri"/>
              </a:rPr>
              <a:t>CURRENTLY COMPARING:</a:t>
            </a:r>
          </a:p>
        </p:txBody>
      </p:sp>
      <p:pic>
        <p:nvPicPr>
          <p:cNvPr id="344" name="Shape 344"/>
          <p:cNvPicPr preferRelativeResize="0"/>
          <p:nvPr/>
        </p:nvPicPr>
        <p:blipFill rotWithShape="1">
          <a:blip r:embed="rId13">
            <a:alphaModFix/>
          </a:blip>
          <a:srcRect b="51652" l="0" r="0" t="0"/>
          <a:stretch/>
        </p:blipFill>
        <p:spPr>
          <a:xfrm>
            <a:off x="2589811" y="2967959"/>
            <a:ext cx="837179" cy="273060"/>
          </a:xfrm>
          <a:prstGeom prst="rect">
            <a:avLst/>
          </a:prstGeom>
          <a:noFill/>
          <a:ln>
            <a:noFill/>
          </a:ln>
        </p:spPr>
      </p:pic>
      <p:sp>
        <p:nvSpPr>
          <p:cNvPr id="345" name="Shape 345"/>
          <p:cNvSpPr txBox="1"/>
          <p:nvPr/>
        </p:nvSpPr>
        <p:spPr>
          <a:xfrm>
            <a:off x="3435162" y="2968341"/>
            <a:ext cx="874623" cy="2308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Esso Card</a:t>
            </a:r>
          </a:p>
        </p:txBody>
      </p:sp>
      <p:pic>
        <p:nvPicPr>
          <p:cNvPr id="346" name="Shape 346"/>
          <p:cNvPicPr preferRelativeResize="0"/>
          <p:nvPr/>
        </p:nvPicPr>
        <p:blipFill rotWithShape="1">
          <a:blip r:embed="rId14">
            <a:alphaModFix/>
          </a:blip>
          <a:srcRect b="0" l="0" r="0" t="0"/>
          <a:stretch/>
        </p:blipFill>
        <p:spPr>
          <a:xfrm>
            <a:off x="4772062" y="2550426"/>
            <a:ext cx="799190" cy="531998"/>
          </a:xfrm>
          <a:prstGeom prst="rect">
            <a:avLst/>
          </a:prstGeom>
          <a:noFill/>
          <a:ln>
            <a:noFill/>
          </a:ln>
        </p:spPr>
      </p:pic>
      <p:sp>
        <p:nvSpPr>
          <p:cNvPr id="347" name="Shape 347"/>
          <p:cNvSpPr txBox="1"/>
          <p:nvPr/>
        </p:nvSpPr>
        <p:spPr>
          <a:xfrm>
            <a:off x="5563671" y="2550426"/>
            <a:ext cx="1048110" cy="5078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900">
                <a:solidFill>
                  <a:schemeClr val="dk1"/>
                </a:solidFill>
                <a:latin typeface="Calibri"/>
                <a:ea typeface="Calibri"/>
                <a:cs typeface="Calibri"/>
                <a:sym typeface="Calibri"/>
              </a:rPr>
              <a:t>DBS Woman's World MasterCard® Card</a:t>
            </a:r>
          </a:p>
        </p:txBody>
      </p:sp>
      <p:pic>
        <p:nvPicPr>
          <p:cNvPr id="348" name="Shape 348"/>
          <p:cNvPicPr preferRelativeResize="0"/>
          <p:nvPr/>
        </p:nvPicPr>
        <p:blipFill rotWithShape="1">
          <a:blip r:embed="rId5">
            <a:alphaModFix/>
          </a:blip>
          <a:srcRect b="0" l="0" r="0" t="0"/>
          <a:stretch/>
        </p:blipFill>
        <p:spPr>
          <a:xfrm rot="5400000">
            <a:off x="5632751" y="2005027"/>
            <a:ext cx="2247889" cy="205751"/>
          </a:xfrm>
          <a:prstGeom prst="rect">
            <a:avLst/>
          </a:prstGeom>
          <a:noFill/>
          <a:ln>
            <a:noFill/>
          </a:ln>
        </p:spPr>
      </p:pic>
      <p:sp>
        <p:nvSpPr>
          <p:cNvPr id="349" name="Shape 349"/>
          <p:cNvSpPr/>
          <p:nvPr/>
        </p:nvSpPr>
        <p:spPr>
          <a:xfrm>
            <a:off x="6888697" y="471437"/>
            <a:ext cx="509565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800">
                <a:solidFill>
                  <a:schemeClr val="dk1"/>
                </a:solidFill>
                <a:latin typeface="Calibri"/>
                <a:ea typeface="Calibri"/>
                <a:cs typeface="Calibri"/>
                <a:sym typeface="Calibri"/>
              </a:rPr>
              <a:t>WHAT DO YOU WISH TO COMPARE?</a:t>
            </a:r>
          </a:p>
        </p:txBody>
      </p:sp>
      <p:sp>
        <p:nvSpPr>
          <p:cNvPr id="350" name="Shape 350"/>
          <p:cNvSpPr/>
          <p:nvPr/>
        </p:nvSpPr>
        <p:spPr>
          <a:xfrm>
            <a:off x="11858738" y="840769"/>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351" name="Shape 351"/>
          <p:cNvSpPr/>
          <p:nvPr/>
        </p:nvSpPr>
        <p:spPr>
          <a:xfrm>
            <a:off x="11430907" y="4315721"/>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pic>
        <p:nvPicPr>
          <p:cNvPr id="352" name="Shape 352"/>
          <p:cNvPicPr preferRelativeResize="0"/>
          <p:nvPr/>
        </p:nvPicPr>
        <p:blipFill rotWithShape="1">
          <a:blip r:embed="rId7">
            <a:alphaModFix/>
          </a:blip>
          <a:srcRect b="0" l="0" r="0" t="0"/>
          <a:stretch/>
        </p:blipFill>
        <p:spPr>
          <a:xfrm>
            <a:off x="281882" y="4165610"/>
            <a:ext cx="807313" cy="524041"/>
          </a:xfrm>
          <a:prstGeom prst="rect">
            <a:avLst/>
          </a:prstGeom>
          <a:noFill/>
          <a:ln>
            <a:noFill/>
          </a:ln>
        </p:spPr>
      </p:pic>
      <p:pic>
        <p:nvPicPr>
          <p:cNvPr id="353" name="Shape 353"/>
          <p:cNvPicPr preferRelativeResize="0"/>
          <p:nvPr/>
        </p:nvPicPr>
        <p:blipFill rotWithShape="1">
          <a:blip r:embed="rId8">
            <a:alphaModFix/>
          </a:blip>
          <a:srcRect b="0" l="0" r="0" t="0"/>
          <a:stretch/>
        </p:blipFill>
        <p:spPr>
          <a:xfrm>
            <a:off x="256162" y="5063307"/>
            <a:ext cx="807313" cy="499765"/>
          </a:xfrm>
          <a:prstGeom prst="rect">
            <a:avLst/>
          </a:prstGeom>
          <a:noFill/>
          <a:ln>
            <a:noFill/>
          </a:ln>
        </p:spPr>
      </p:pic>
      <p:pic>
        <p:nvPicPr>
          <p:cNvPr id="354" name="Shape 354"/>
          <p:cNvPicPr preferRelativeResize="0"/>
          <p:nvPr/>
        </p:nvPicPr>
        <p:blipFill rotWithShape="1">
          <a:blip r:embed="rId9">
            <a:alphaModFix/>
          </a:blip>
          <a:srcRect b="0" l="0" r="0" t="0"/>
          <a:stretch/>
        </p:blipFill>
        <p:spPr>
          <a:xfrm>
            <a:off x="266053" y="5932469"/>
            <a:ext cx="807312" cy="511180"/>
          </a:xfrm>
          <a:prstGeom prst="rect">
            <a:avLst/>
          </a:prstGeom>
          <a:noFill/>
          <a:ln>
            <a:noFill/>
          </a:ln>
        </p:spPr>
      </p:pic>
      <p:sp>
        <p:nvSpPr>
          <p:cNvPr id="355" name="Shape 355"/>
          <p:cNvSpPr txBox="1"/>
          <p:nvPr/>
        </p:nvSpPr>
        <p:spPr>
          <a:xfrm>
            <a:off x="1062740" y="4080698"/>
            <a:ext cx="1057148"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1" i="1" lang="en" sz="900">
                <a:solidFill>
                  <a:schemeClr val="dk1"/>
                </a:solidFill>
                <a:latin typeface="Calibri"/>
                <a:ea typeface="Calibri"/>
                <a:cs typeface="Calibri"/>
                <a:sym typeface="Calibri"/>
              </a:rPr>
              <a:t>Recommended: </a:t>
            </a:r>
            <a:r>
              <a:rPr lang="en" sz="900">
                <a:solidFill>
                  <a:schemeClr val="dk1"/>
                </a:solidFill>
                <a:latin typeface="Calibri"/>
                <a:ea typeface="Calibri"/>
                <a:cs typeface="Calibri"/>
                <a:sym typeface="Calibri"/>
              </a:rPr>
              <a:t>DBS Black American Express® Card</a:t>
            </a:r>
          </a:p>
        </p:txBody>
      </p:sp>
      <p:sp>
        <p:nvSpPr>
          <p:cNvPr id="356" name="Shape 356"/>
          <p:cNvSpPr txBox="1"/>
          <p:nvPr/>
        </p:nvSpPr>
        <p:spPr>
          <a:xfrm>
            <a:off x="1064716" y="4962739"/>
            <a:ext cx="1089933" cy="44901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1" i="1" lang="en" sz="900">
                <a:solidFill>
                  <a:schemeClr val="dk1"/>
                </a:solidFill>
                <a:latin typeface="Calibri"/>
                <a:ea typeface="Calibri"/>
                <a:cs typeface="Calibri"/>
                <a:sym typeface="Calibri"/>
              </a:rPr>
              <a:t>Recommended</a:t>
            </a:r>
            <a:r>
              <a:rPr lang="en" sz="900">
                <a:solidFill>
                  <a:schemeClr val="dk1"/>
                </a:solidFill>
                <a:latin typeface="Calibri"/>
                <a:ea typeface="Calibri"/>
                <a:cs typeface="Calibri"/>
                <a:sym typeface="Calibri"/>
              </a:rPr>
              <a:t>: DBS Altitude Visa Signature Card</a:t>
            </a:r>
          </a:p>
        </p:txBody>
      </p:sp>
      <p:sp>
        <p:nvSpPr>
          <p:cNvPr id="357" name="Shape 357"/>
          <p:cNvSpPr txBox="1"/>
          <p:nvPr/>
        </p:nvSpPr>
        <p:spPr>
          <a:xfrm>
            <a:off x="1093515" y="5856573"/>
            <a:ext cx="1006146" cy="44901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1" i="1" lang="en" sz="900">
                <a:solidFill>
                  <a:schemeClr val="dk1"/>
                </a:solidFill>
                <a:latin typeface="Calibri"/>
                <a:ea typeface="Calibri"/>
                <a:cs typeface="Calibri"/>
                <a:sym typeface="Calibri"/>
              </a:rPr>
              <a:t>Recommended</a:t>
            </a:r>
            <a:r>
              <a:rPr i="1"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DBS Woman's MasterCard® Card</a:t>
            </a:r>
          </a:p>
        </p:txBody>
      </p:sp>
      <p:sp>
        <p:nvSpPr>
          <p:cNvPr id="358" name="Shape 358"/>
          <p:cNvSpPr/>
          <p:nvPr/>
        </p:nvSpPr>
        <p:spPr>
          <a:xfrm>
            <a:off x="489425" y="5581312"/>
            <a:ext cx="551693" cy="150625"/>
          </a:xfrm>
          <a:prstGeom prst="rect">
            <a:avLst/>
          </a:prstGeom>
          <a:gradFill>
            <a:gsLst>
              <a:gs pos="0">
                <a:srgbClr val="EAE8E8"/>
              </a:gs>
              <a:gs pos="50000">
                <a:srgbClr val="E3E1E1"/>
              </a:gs>
              <a:gs pos="100000">
                <a:srgbClr val="BBB9B9"/>
              </a:gs>
            </a:gsLst>
            <a:lin ang="5400000" scaled="0"/>
          </a:gradFill>
          <a:ln cap="flat" cmpd="sng" w="12700">
            <a:solidFill>
              <a:srgbClr val="BBD6EE"/>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800">
                <a:solidFill>
                  <a:schemeClr val="dk1"/>
                </a:solidFill>
                <a:latin typeface="Calibri"/>
                <a:ea typeface="Calibri"/>
                <a:cs typeface="Calibri"/>
                <a:sym typeface="Calibri"/>
              </a:rPr>
              <a:t>Remove</a:t>
            </a:r>
          </a:p>
        </p:txBody>
      </p:sp>
      <p:sp>
        <p:nvSpPr>
          <p:cNvPr id="359" name="Shape 359"/>
          <p:cNvSpPr/>
          <p:nvPr/>
        </p:nvSpPr>
        <p:spPr>
          <a:xfrm>
            <a:off x="489425" y="6486723"/>
            <a:ext cx="551693" cy="150625"/>
          </a:xfrm>
          <a:prstGeom prst="rect">
            <a:avLst/>
          </a:prstGeom>
          <a:gradFill>
            <a:gsLst>
              <a:gs pos="0">
                <a:srgbClr val="EAE8E8"/>
              </a:gs>
              <a:gs pos="50000">
                <a:srgbClr val="E3E1E1"/>
              </a:gs>
              <a:gs pos="100000">
                <a:srgbClr val="BBB9B9"/>
              </a:gs>
            </a:gsLst>
            <a:lin ang="5400000" scaled="0"/>
          </a:gradFill>
          <a:ln cap="flat" cmpd="sng" w="12700">
            <a:solidFill>
              <a:srgbClr val="BBD6EE"/>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800">
                <a:solidFill>
                  <a:schemeClr val="dk1"/>
                </a:solidFill>
                <a:latin typeface="Calibri"/>
                <a:ea typeface="Calibri"/>
                <a:cs typeface="Calibri"/>
                <a:sym typeface="Calibri"/>
              </a:rPr>
              <a:t>Remove</a:t>
            </a:r>
          </a:p>
        </p:txBody>
      </p:sp>
      <p:pic>
        <p:nvPicPr>
          <p:cNvPr id="360" name="Shape 360"/>
          <p:cNvPicPr preferRelativeResize="0"/>
          <p:nvPr/>
        </p:nvPicPr>
        <p:blipFill rotWithShape="1">
          <a:blip r:embed="rId5">
            <a:alphaModFix/>
          </a:blip>
          <a:srcRect b="0" l="0" r="0" t="0"/>
          <a:stretch/>
        </p:blipFill>
        <p:spPr>
          <a:xfrm rot="5400000">
            <a:off x="8290159" y="5099115"/>
            <a:ext cx="3064443" cy="326056"/>
          </a:xfrm>
          <a:prstGeom prst="rect">
            <a:avLst/>
          </a:prstGeom>
          <a:noFill/>
          <a:ln>
            <a:noFill/>
          </a:ln>
        </p:spPr>
      </p:pic>
      <p:sp>
        <p:nvSpPr>
          <p:cNvPr id="361" name="Shape 361"/>
          <p:cNvSpPr/>
          <p:nvPr/>
        </p:nvSpPr>
        <p:spPr>
          <a:xfrm>
            <a:off x="10846189" y="823404"/>
            <a:ext cx="975593" cy="403727"/>
          </a:xfrm>
          <a:prstGeom prst="roundRect">
            <a:avLst>
              <a:gd fmla="val 16667" name="adj"/>
            </a:avLst>
          </a:prstGeom>
          <a:solidFill>
            <a:srgbClr val="C0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ADD MY INTERESTS</a:t>
            </a:r>
          </a:p>
        </p:txBody>
      </p:sp>
      <p:sp>
        <p:nvSpPr>
          <p:cNvPr id="362" name="Shape 362"/>
          <p:cNvSpPr/>
          <p:nvPr/>
        </p:nvSpPr>
        <p:spPr>
          <a:xfrm>
            <a:off x="10413259" y="-12479"/>
            <a:ext cx="1738745" cy="650579"/>
          </a:xfrm>
          <a:prstGeom prst="leftArrow">
            <a:avLst>
              <a:gd fmla="val 66343" name="adj1"/>
              <a:gd fmla="val 50000" name="adj2"/>
            </a:avLst>
          </a:prstGeom>
          <a:solidFill>
            <a:srgbClr val="00206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BACK TO RECOMMENDATIONS</a:t>
            </a:r>
          </a:p>
        </p:txBody>
      </p:sp>
      <p:sp>
        <p:nvSpPr>
          <p:cNvPr id="363" name="Shape 363"/>
          <p:cNvSpPr/>
          <p:nvPr/>
        </p:nvSpPr>
        <p:spPr>
          <a:xfrm>
            <a:off x="1633316" y="706891"/>
            <a:ext cx="719901" cy="237303"/>
          </a:xfrm>
          <a:prstGeom prst="roundRect">
            <a:avLst>
              <a:gd fmla="val 16667" name="adj"/>
            </a:avLst>
          </a:prstGeom>
          <a:solidFill>
            <a:srgbClr val="00B05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Select all</a:t>
            </a:r>
          </a:p>
        </p:txBody>
      </p:sp>
      <p:sp>
        <p:nvSpPr>
          <p:cNvPr id="364" name="Shape 364"/>
          <p:cNvSpPr/>
          <p:nvPr/>
        </p:nvSpPr>
        <p:spPr>
          <a:xfrm>
            <a:off x="3950278" y="725262"/>
            <a:ext cx="719901" cy="237303"/>
          </a:xfrm>
          <a:prstGeom prst="roundRect">
            <a:avLst>
              <a:gd fmla="val 16667" name="adj"/>
            </a:avLst>
          </a:prstGeom>
          <a:solidFill>
            <a:srgbClr val="00B05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Select all</a:t>
            </a:r>
          </a:p>
        </p:txBody>
      </p:sp>
      <p:sp>
        <p:nvSpPr>
          <p:cNvPr id="365" name="Shape 365"/>
          <p:cNvSpPr/>
          <p:nvPr/>
        </p:nvSpPr>
        <p:spPr>
          <a:xfrm>
            <a:off x="6123632" y="707924"/>
            <a:ext cx="719901" cy="237303"/>
          </a:xfrm>
          <a:prstGeom prst="roundRect">
            <a:avLst>
              <a:gd fmla="val 16667" name="adj"/>
            </a:avLst>
          </a:prstGeom>
          <a:solidFill>
            <a:srgbClr val="00B05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Select all</a:t>
            </a:r>
          </a:p>
        </p:txBody>
      </p:sp>
      <p:sp>
        <p:nvSpPr>
          <p:cNvPr id="366" name="Shape 366"/>
          <p:cNvSpPr/>
          <p:nvPr/>
        </p:nvSpPr>
        <p:spPr>
          <a:xfrm>
            <a:off x="1401057" y="3756646"/>
            <a:ext cx="598269" cy="251507"/>
          </a:xfrm>
          <a:prstGeom prst="roundRect">
            <a:avLst>
              <a:gd fmla="val 16667" name="adj"/>
            </a:avLst>
          </a:prstGeom>
          <a:solidFill>
            <a:srgbClr val="C0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CLEAR</a:t>
            </a:r>
          </a:p>
        </p:txBody>
      </p:sp>
      <p:sp>
        <p:nvSpPr>
          <p:cNvPr id="367" name="Shape 367"/>
          <p:cNvSpPr/>
          <p:nvPr/>
        </p:nvSpPr>
        <p:spPr>
          <a:xfrm>
            <a:off x="10980252" y="3728328"/>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368" name="Shape 368"/>
          <p:cNvSpPr/>
          <p:nvPr/>
        </p:nvSpPr>
        <p:spPr>
          <a:xfrm>
            <a:off x="9113629" y="1287341"/>
            <a:ext cx="1104811" cy="530397"/>
          </a:xfrm>
          <a:prstGeom prst="wedgeRoundRectCallout">
            <a:avLst>
              <a:gd fmla="val -32999" name="adj1"/>
              <a:gd fmla="val 57932" name="adj2"/>
              <a:gd fmla="val 16667" name="adj3"/>
            </a:avLst>
          </a:prstGeom>
          <a:solidFill>
            <a:schemeClr val="dk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Pop-up dialog, click </a:t>
            </a:r>
            <a:r>
              <a:rPr lang="en" sz="1100" u="sng">
                <a:solidFill>
                  <a:schemeClr val="lt1"/>
                </a:solidFill>
                <a:latin typeface="Calibri"/>
                <a:ea typeface="Calibri"/>
                <a:cs typeface="Calibri"/>
                <a:sym typeface="Calibri"/>
              </a:rPr>
              <a:t>Got it! </a:t>
            </a:r>
            <a:r>
              <a:rPr lang="en" sz="1100">
                <a:solidFill>
                  <a:schemeClr val="lt1"/>
                </a:solidFill>
                <a:latin typeface="Calibri"/>
                <a:ea typeface="Calibri"/>
                <a:cs typeface="Calibri"/>
                <a:sym typeface="Calibri"/>
              </a:rPr>
              <a:t>to close</a:t>
            </a:r>
          </a:p>
        </p:txBody>
      </p:sp>
      <p:sp>
        <p:nvSpPr>
          <p:cNvPr id="369" name="Shape 369"/>
          <p:cNvSpPr/>
          <p:nvPr/>
        </p:nvSpPr>
        <p:spPr>
          <a:xfrm>
            <a:off x="9117650" y="1925583"/>
            <a:ext cx="1721621" cy="333921"/>
          </a:xfrm>
          <a:prstGeom prst="roundRect">
            <a:avLst>
              <a:gd fmla="val 16667" name="adj"/>
            </a:avLst>
          </a:prstGeom>
          <a:solidFill>
            <a:srgbClr val="D8D8D8"/>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dk1"/>
              </a:buClr>
              <a:buSzPct val="100000"/>
              <a:buFont typeface="Noto Sans Symbols"/>
              <a:buChar char="❑"/>
            </a:pPr>
            <a:r>
              <a:rPr lang="en" sz="1100">
                <a:solidFill>
                  <a:schemeClr val="dk1"/>
                </a:solidFill>
                <a:latin typeface="Calibri"/>
                <a:ea typeface="Calibri"/>
                <a:cs typeface="Calibri"/>
                <a:sym typeface="Calibri"/>
              </a:rPr>
              <a:t>Acceptance Rate</a:t>
            </a:r>
          </a:p>
        </p:txBody>
      </p:sp>
      <p:sp>
        <p:nvSpPr>
          <p:cNvPr id="370" name="Shape 370"/>
          <p:cNvSpPr/>
          <p:nvPr/>
        </p:nvSpPr>
        <p:spPr>
          <a:xfrm>
            <a:off x="10598097" y="1981169"/>
            <a:ext cx="242427" cy="238054"/>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100">
                <a:solidFill>
                  <a:schemeClr val="lt1"/>
                </a:solidFill>
                <a:latin typeface="Calibri"/>
                <a:ea typeface="Calibri"/>
                <a:cs typeface="Calibri"/>
                <a:sym typeface="Calibri"/>
              </a:rPr>
              <a:t>?</a:t>
            </a:r>
          </a:p>
        </p:txBody>
      </p:sp>
      <p:sp>
        <p:nvSpPr>
          <p:cNvPr id="371" name="Shape 371"/>
          <p:cNvSpPr/>
          <p:nvPr/>
        </p:nvSpPr>
        <p:spPr>
          <a:xfrm>
            <a:off x="10288425" y="1703711"/>
            <a:ext cx="640046" cy="260803"/>
          </a:xfrm>
          <a:prstGeom prst="wedgeRoundRectCallout">
            <a:avLst>
              <a:gd fmla="val -20833" name="adj1"/>
              <a:gd fmla="val 62500" name="adj2"/>
              <a:gd fmla="val 0" name="adj3"/>
            </a:avLst>
          </a:prstGeom>
          <a:solidFill>
            <a:srgbClr val="FF0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1400">
                <a:solidFill>
                  <a:schemeClr val="dk1"/>
                </a:solidFill>
                <a:latin typeface="Calibri"/>
                <a:ea typeface="Calibri"/>
                <a:cs typeface="Calibri"/>
                <a:sym typeface="Calibri"/>
              </a:rPr>
              <a:t>NEW!</a:t>
            </a:r>
          </a:p>
        </p:txBody>
      </p:sp>
      <p:grpSp>
        <p:nvGrpSpPr>
          <p:cNvPr id="372" name="Shape 372"/>
          <p:cNvGrpSpPr/>
          <p:nvPr/>
        </p:nvGrpSpPr>
        <p:grpSpPr>
          <a:xfrm>
            <a:off x="6385673" y="1341396"/>
            <a:ext cx="194455" cy="1453915"/>
            <a:chOff x="6385673" y="1341396"/>
            <a:chExt cx="194455" cy="1453915"/>
          </a:xfrm>
        </p:grpSpPr>
        <p:sp>
          <p:nvSpPr>
            <p:cNvPr id="373" name="Shape 373"/>
            <p:cNvSpPr/>
            <p:nvPr/>
          </p:nvSpPr>
          <p:spPr>
            <a:xfrm>
              <a:off x="6386539" y="1341396"/>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74" name="Shape 374"/>
            <p:cNvSpPr/>
            <p:nvPr/>
          </p:nvSpPr>
          <p:spPr>
            <a:xfrm>
              <a:off x="6385673" y="1944467"/>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75" name="Shape 375"/>
            <p:cNvSpPr/>
            <p:nvPr/>
          </p:nvSpPr>
          <p:spPr>
            <a:xfrm>
              <a:off x="6389317" y="2604501"/>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376" name="Shape 376"/>
          <p:cNvGrpSpPr/>
          <p:nvPr/>
        </p:nvGrpSpPr>
        <p:grpSpPr>
          <a:xfrm>
            <a:off x="4230285" y="1269342"/>
            <a:ext cx="193298" cy="1377936"/>
            <a:chOff x="6384051" y="1341396"/>
            <a:chExt cx="193298" cy="1377936"/>
          </a:xfrm>
        </p:grpSpPr>
        <p:sp>
          <p:nvSpPr>
            <p:cNvPr id="377" name="Shape 377"/>
            <p:cNvSpPr/>
            <p:nvPr/>
          </p:nvSpPr>
          <p:spPr>
            <a:xfrm>
              <a:off x="6386539" y="1341396"/>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78" name="Shape 378"/>
            <p:cNvSpPr/>
            <p:nvPr/>
          </p:nvSpPr>
          <p:spPr>
            <a:xfrm>
              <a:off x="6385673" y="1944467"/>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79" name="Shape 379"/>
            <p:cNvSpPr/>
            <p:nvPr/>
          </p:nvSpPr>
          <p:spPr>
            <a:xfrm>
              <a:off x="6384051" y="2528522"/>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380" name="Shape 380"/>
          <p:cNvSpPr/>
          <p:nvPr/>
        </p:nvSpPr>
        <p:spPr>
          <a:xfrm>
            <a:off x="4231430" y="2996771"/>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nvGrpSpPr>
          <p:cNvPr id="381" name="Shape 381"/>
          <p:cNvGrpSpPr/>
          <p:nvPr/>
        </p:nvGrpSpPr>
        <p:grpSpPr>
          <a:xfrm>
            <a:off x="1946858" y="1323391"/>
            <a:ext cx="194455" cy="1453915"/>
            <a:chOff x="6385673" y="1341396"/>
            <a:chExt cx="194455" cy="1453915"/>
          </a:xfrm>
        </p:grpSpPr>
        <p:sp>
          <p:nvSpPr>
            <p:cNvPr id="382" name="Shape 382"/>
            <p:cNvSpPr/>
            <p:nvPr/>
          </p:nvSpPr>
          <p:spPr>
            <a:xfrm>
              <a:off x="6386539" y="1341396"/>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3" name="Shape 383"/>
            <p:cNvSpPr/>
            <p:nvPr/>
          </p:nvSpPr>
          <p:spPr>
            <a:xfrm>
              <a:off x="6385673" y="1944467"/>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4" name="Shape 384"/>
            <p:cNvSpPr/>
            <p:nvPr/>
          </p:nvSpPr>
          <p:spPr>
            <a:xfrm>
              <a:off x="6389317" y="2604501"/>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385" name="Shape 385"/>
          <p:cNvSpPr/>
          <p:nvPr/>
        </p:nvSpPr>
        <p:spPr>
          <a:xfrm>
            <a:off x="11430906" y="6305583"/>
            <a:ext cx="650471" cy="488781"/>
          </a:xfrm>
          <a:prstGeom prst="roundRect">
            <a:avLst>
              <a:gd fmla="val 16667" name="adj"/>
            </a:avLst>
          </a:prstGeom>
          <a:solidFill>
            <a:schemeClr val="accent2"/>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APPLY NOW!</a:t>
            </a:r>
          </a:p>
        </p:txBody>
      </p:sp>
      <p:sp>
        <p:nvSpPr>
          <p:cNvPr id="386" name="Shape 386"/>
          <p:cNvSpPr/>
          <p:nvPr/>
        </p:nvSpPr>
        <p:spPr>
          <a:xfrm>
            <a:off x="6652542" y="443952"/>
            <a:ext cx="190811" cy="190811"/>
          </a:xfrm>
          <a:prstGeom prst="heart">
            <a:avLst/>
          </a:prstGeom>
          <a:solidFill>
            <a:srgbClr val="FAA0C0"/>
          </a:solid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nvGrpSpPr>
          <p:cNvPr id="387" name="Shape 387"/>
          <p:cNvGrpSpPr/>
          <p:nvPr/>
        </p:nvGrpSpPr>
        <p:grpSpPr>
          <a:xfrm>
            <a:off x="4372620" y="3266593"/>
            <a:ext cx="2672612" cy="261609"/>
            <a:chOff x="211718" y="113068"/>
            <a:chExt cx="2672612" cy="261609"/>
          </a:xfrm>
        </p:grpSpPr>
        <p:sp>
          <p:nvSpPr>
            <p:cNvPr id="388" name="Shape 388"/>
            <p:cNvSpPr/>
            <p:nvPr/>
          </p:nvSpPr>
          <p:spPr>
            <a:xfrm>
              <a:off x="211718" y="148468"/>
              <a:ext cx="190811" cy="190811"/>
            </a:xfrm>
            <a:prstGeom prst="heart">
              <a:avLst/>
            </a:prstGeom>
            <a:solidFill>
              <a:srgbClr val="FAA0C0"/>
            </a:solid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9" name="Shape 389"/>
            <p:cNvSpPr txBox="1"/>
            <p:nvPr/>
          </p:nvSpPr>
          <p:spPr>
            <a:xfrm>
              <a:off x="382303" y="113068"/>
              <a:ext cx="2502028" cy="2616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100">
                  <a:solidFill>
                    <a:schemeClr val="dk1"/>
                  </a:solidFill>
                  <a:latin typeface="Calibri"/>
                  <a:ea typeface="Calibri"/>
                  <a:cs typeface="Calibri"/>
                  <a:sym typeface="Calibri"/>
                </a:rPr>
                <a:t>‘Like’ all the cards you wish to apply for </a:t>
              </a:r>
            </a:p>
          </p:txBody>
        </p:sp>
      </p:grpSp>
      <p:sp>
        <p:nvSpPr>
          <p:cNvPr id="390" name="Shape 390"/>
          <p:cNvSpPr/>
          <p:nvPr/>
        </p:nvSpPr>
        <p:spPr>
          <a:xfrm>
            <a:off x="10046560" y="4656289"/>
            <a:ext cx="2072302" cy="1612181"/>
          </a:xfrm>
          <a:prstGeom prst="rect">
            <a:avLst/>
          </a:prstGeom>
          <a:solidFill>
            <a:schemeClr val="dk1"/>
          </a:solidFill>
          <a:ln cap="flat" cmpd="sng" w="12700">
            <a:solidFill>
              <a:srgbClr val="42719B"/>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I WANT TO APPLY FOR:</a:t>
            </a:r>
          </a:p>
          <a:p>
            <a:pPr indent="0" lvl="0" marL="0" marR="0" rtl="0" algn="ctr">
              <a:spcBef>
                <a:spcPts val="0"/>
              </a:spcBef>
              <a:buSzPct val="25000"/>
              <a:buNone/>
            </a:pPr>
            <a:r>
              <a:rPr lang="en" sz="1200">
                <a:solidFill>
                  <a:schemeClr val="lt1"/>
                </a:solidFill>
                <a:latin typeface="Calibri"/>
                <a:ea typeface="Calibri"/>
                <a:cs typeface="Calibri"/>
                <a:sym typeface="Calibri"/>
              </a:rPr>
              <a:t>&lt;list is updated when user like/unlike&gt;</a:t>
            </a:r>
          </a:p>
        </p:txBody>
      </p:sp>
      <p:grpSp>
        <p:nvGrpSpPr>
          <p:cNvPr id="391" name="Shape 391"/>
          <p:cNvGrpSpPr/>
          <p:nvPr/>
        </p:nvGrpSpPr>
        <p:grpSpPr>
          <a:xfrm>
            <a:off x="1722844" y="4728934"/>
            <a:ext cx="236061" cy="1902880"/>
            <a:chOff x="6366491" y="1513491"/>
            <a:chExt cx="236061" cy="1902880"/>
          </a:xfrm>
        </p:grpSpPr>
        <p:sp>
          <p:nvSpPr>
            <p:cNvPr id="392" name="Shape 392"/>
            <p:cNvSpPr/>
            <p:nvPr/>
          </p:nvSpPr>
          <p:spPr>
            <a:xfrm>
              <a:off x="6411741" y="1513491"/>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3" name="Shape 393"/>
            <p:cNvSpPr/>
            <p:nvPr/>
          </p:nvSpPr>
          <p:spPr>
            <a:xfrm>
              <a:off x="6399694" y="2306726"/>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4" name="Shape 394"/>
            <p:cNvSpPr/>
            <p:nvPr/>
          </p:nvSpPr>
          <p:spPr>
            <a:xfrm>
              <a:off x="6366491" y="3225561"/>
              <a:ext cx="190811" cy="190811"/>
            </a:xfrm>
            <a:prstGeom prst="heart">
              <a:avLst/>
            </a:prstGeom>
            <a:noFill/>
            <a:ln cap="flat" cmpd="sng" w="12700">
              <a:solidFill>
                <a:srgbClr val="FAA0C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Revision Pt 1- Pre-selected Criterias</a:t>
            </a:r>
          </a:p>
        </p:txBody>
      </p:sp>
      <p:sp>
        <p:nvSpPr>
          <p:cNvPr id="404" name="Shape 40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END</a:t>
            </a:r>
          </a:p>
        </p:txBody>
      </p:sp>
      <p:sp>
        <p:nvSpPr>
          <p:cNvPr id="410" name="Shape 41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OLD VERSIONS</a:t>
            </a:r>
          </a:p>
        </p:txBody>
      </p:sp>
      <p:sp>
        <p:nvSpPr>
          <p:cNvPr id="416" name="Shape 41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First Action- DIY Comparison Tool</a:t>
            </a:r>
          </a:p>
        </p:txBody>
      </p:sp>
      <p:sp>
        <p:nvSpPr>
          <p:cNvPr id="422" name="Shape 422"/>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Clicking a criteria, column appears</a:t>
            </a:r>
          </a:p>
          <a:p>
            <a:pPr indent="-228600" lvl="0" marL="228600" marR="0" rtl="0" algn="l">
              <a:lnSpc>
                <a:spcPct val="90000"/>
              </a:lnSpc>
              <a:spcBef>
                <a:spcPts val="100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Cancel to remove it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428" name="Shape 428"/>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429" name="Shape 429"/>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430" name="Shape 430"/>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431" name="Shape 431"/>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432" name="Shape 432"/>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33" name="Shape 433"/>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434" name="Shape 434"/>
          <p:cNvSpPr/>
          <p:nvPr/>
        </p:nvSpPr>
        <p:spPr>
          <a:xfrm>
            <a:off x="2899065" y="1748199"/>
            <a:ext cx="2369126" cy="4722546"/>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 sz="1600">
                <a:solidFill>
                  <a:schemeClr val="dk1"/>
                </a:solidFill>
                <a:latin typeface="Calibri"/>
                <a:ea typeface="Calibri"/>
                <a:cs typeface="Calibri"/>
                <a:sym typeface="Calibri"/>
              </a:rPr>
              <a:t>RECOMMENDED FOR YOU</a:t>
            </a:r>
          </a:p>
        </p:txBody>
      </p:sp>
      <p:pic>
        <p:nvPicPr>
          <p:cNvPr id="435" name="Shape 435"/>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pic>
        <p:nvPicPr>
          <p:cNvPr id="436" name="Shape 436"/>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pic>
        <p:nvPicPr>
          <p:cNvPr id="437" name="Shape 437"/>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438" name="Shape 438"/>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sp>
        <p:nvSpPr>
          <p:cNvPr id="439" name="Shape 439"/>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440" name="Shape 440"/>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pic>
        <p:nvPicPr>
          <p:cNvPr id="441" name="Shape 441"/>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442" name="Shape 442"/>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43" name="Shape 443"/>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44" name="Shape 444"/>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45" name="Shape 445"/>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46" name="Shape 446"/>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47" name="Shape 447"/>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sp>
        <p:nvSpPr>
          <p:cNvPr id="448" name="Shape 448"/>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49" name="Shape 449"/>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450" name="Shape 450"/>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451" name="Shape 451"/>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
        <p:nvSpPr>
          <p:cNvPr id="452" name="Shape 452"/>
          <p:cNvSpPr/>
          <p:nvPr/>
        </p:nvSpPr>
        <p:spPr>
          <a:xfrm>
            <a:off x="7221682" y="2455661"/>
            <a:ext cx="2857499" cy="2303373"/>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spcBef>
                <a:spcPts val="0"/>
              </a:spcBef>
              <a:buSzPct val="25000"/>
              <a:buNone/>
            </a:pPr>
            <a:r>
              <a:rPr lang="en" sz="1800">
                <a:solidFill>
                  <a:srgbClr val="A5A5A5"/>
                </a:solidFill>
                <a:latin typeface="Calibri"/>
                <a:ea typeface="Calibri"/>
                <a:cs typeface="Calibri"/>
                <a:sym typeface="Calibri"/>
              </a:rPr>
              <a:t>Your selection is currently empty.</a:t>
            </a:r>
          </a:p>
          <a:p>
            <a:pPr indent="0" lvl="0" marL="0" marR="0" rtl="0" algn="ctr">
              <a:spcBef>
                <a:spcPts val="0"/>
              </a:spcBef>
              <a:buSzPct val="25000"/>
              <a:buNone/>
            </a:pPr>
            <a:r>
              <a:rPr lang="en" sz="1800">
                <a:solidFill>
                  <a:srgbClr val="A5A5A5"/>
                </a:solidFill>
                <a:latin typeface="Calibri"/>
                <a:ea typeface="Calibri"/>
                <a:cs typeface="Calibri"/>
                <a:sym typeface="Calibri"/>
              </a:rPr>
              <a:t>Please select one or more criteria(s) from the left to compare.</a:t>
            </a:r>
          </a:p>
        </p:txBody>
      </p:sp>
      <p:sp>
        <p:nvSpPr>
          <p:cNvPr id="453" name="Shape 453"/>
          <p:cNvSpPr/>
          <p:nvPr/>
        </p:nvSpPr>
        <p:spPr>
          <a:xfrm>
            <a:off x="10515600" y="1174103"/>
            <a:ext cx="1451393" cy="301101"/>
          </a:xfrm>
          <a:prstGeom prst="roundRect">
            <a:avLst>
              <a:gd fmla="val 16667" name="adj"/>
            </a:avLst>
          </a:prstGeom>
          <a:solidFill>
            <a:srgbClr val="FF0000"/>
          </a:solidFill>
          <a:ln cap="flat" cmpd="sng" w="76200">
            <a:solidFill>
              <a:srgbClr val="FAA0C0"/>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UNDO RESET </a:t>
            </a:r>
          </a:p>
        </p:txBody>
      </p:sp>
      <p:sp>
        <p:nvSpPr>
          <p:cNvPr id="454" name="Shape 454"/>
          <p:cNvSpPr/>
          <p:nvPr/>
        </p:nvSpPr>
        <p:spPr>
          <a:xfrm>
            <a:off x="5974964" y="3239213"/>
            <a:ext cx="893617" cy="737302"/>
          </a:xfrm>
          <a:prstGeom prst="leftArrow">
            <a:avLst>
              <a:gd fmla="val 50000" name="adj1"/>
              <a:gd fmla="val 50000" name="adj2"/>
            </a:avLst>
          </a:prstGeom>
          <a:solidFill>
            <a:schemeClr val="lt1"/>
          </a:solidFill>
          <a:ln cap="flat" cmpd="sng" w="12700">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460" name="Shape 460">
            <a:hlinkClick r:id="rId3"/>
          </p:cNvPr>
          <p:cNvSpPr/>
          <p:nvPr/>
        </p:nvSpPr>
        <p:spPr>
          <a:xfrm>
            <a:off x="429137" y="2597632"/>
            <a:ext cx="2174465" cy="364731"/>
          </a:xfrm>
          <a:prstGeom prst="roundRect">
            <a:avLst>
              <a:gd fmla="val 16667" name="adj"/>
            </a:avLst>
          </a:prstGeom>
          <a:solidFill>
            <a:srgbClr val="FAA0C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461" name="Shape 461"/>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462" name="Shape 462"/>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463" name="Shape 463"/>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464" name="Shape 464"/>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65" name="Shape 465"/>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466" name="Shape 466"/>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467" name="Shape 467"/>
          <p:cNvSpPr/>
          <p:nvPr/>
        </p:nvSpPr>
        <p:spPr>
          <a:xfrm>
            <a:off x="2899065" y="1748199"/>
            <a:ext cx="2369126" cy="472254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1" lang="en" sz="1600">
                <a:solidFill>
                  <a:schemeClr val="dk1"/>
                </a:solidFill>
                <a:latin typeface="Calibri"/>
                <a:ea typeface="Calibri"/>
                <a:cs typeface="Calibri"/>
                <a:sym typeface="Calibri"/>
              </a:rPr>
              <a:t>RECOMMENDED</a:t>
            </a:r>
          </a:p>
          <a:p>
            <a:pPr indent="0" lvl="0" marL="0" marR="0" rtl="0" algn="ctr">
              <a:spcBef>
                <a:spcPts val="0"/>
              </a:spcBef>
              <a:buSzPct val="25000"/>
              <a:buNone/>
            </a:pPr>
            <a:r>
              <a:rPr b="1" lang="en" sz="1600">
                <a:solidFill>
                  <a:schemeClr val="dk1"/>
                </a:solidFill>
                <a:latin typeface="Calibri"/>
                <a:ea typeface="Calibri"/>
                <a:cs typeface="Calibri"/>
                <a:sym typeface="Calibri"/>
              </a:rPr>
              <a:t>FOR YOU</a:t>
            </a:r>
          </a:p>
        </p:txBody>
      </p:sp>
      <p:pic>
        <p:nvPicPr>
          <p:cNvPr id="468" name="Shape 468"/>
          <p:cNvPicPr preferRelativeResize="0"/>
          <p:nvPr/>
        </p:nvPicPr>
        <p:blipFill rotWithShape="1">
          <a:blip r:embed="rId4">
            <a:alphaModFix/>
          </a:blip>
          <a:srcRect b="0" l="0" r="0" t="0"/>
          <a:stretch/>
        </p:blipFill>
        <p:spPr>
          <a:xfrm>
            <a:off x="3191376" y="2338944"/>
            <a:ext cx="1475537" cy="957797"/>
          </a:xfrm>
          <a:prstGeom prst="rect">
            <a:avLst/>
          </a:prstGeom>
          <a:noFill/>
          <a:ln>
            <a:noFill/>
          </a:ln>
        </p:spPr>
      </p:pic>
      <p:pic>
        <p:nvPicPr>
          <p:cNvPr id="469" name="Shape 469"/>
          <p:cNvPicPr preferRelativeResize="0"/>
          <p:nvPr/>
        </p:nvPicPr>
        <p:blipFill rotWithShape="1">
          <a:blip r:embed="rId5">
            <a:alphaModFix/>
          </a:blip>
          <a:srcRect b="0" l="0" r="0" t="0"/>
          <a:stretch/>
        </p:blipFill>
        <p:spPr>
          <a:xfrm>
            <a:off x="3192761" y="3699501"/>
            <a:ext cx="1475537" cy="913426"/>
          </a:xfrm>
          <a:prstGeom prst="rect">
            <a:avLst/>
          </a:prstGeom>
          <a:noFill/>
          <a:ln>
            <a:noFill/>
          </a:ln>
        </p:spPr>
      </p:pic>
      <p:pic>
        <p:nvPicPr>
          <p:cNvPr id="470" name="Shape 470"/>
          <p:cNvPicPr preferRelativeResize="0"/>
          <p:nvPr/>
        </p:nvPicPr>
        <p:blipFill rotWithShape="1">
          <a:blip r:embed="rId6">
            <a:alphaModFix/>
          </a:blip>
          <a:srcRect b="0" l="0" r="0" t="0"/>
          <a:stretch/>
        </p:blipFill>
        <p:spPr>
          <a:xfrm>
            <a:off x="3191378" y="4920351"/>
            <a:ext cx="1475536" cy="934291"/>
          </a:xfrm>
          <a:prstGeom prst="rect">
            <a:avLst/>
          </a:prstGeom>
          <a:noFill/>
          <a:ln>
            <a:noFill/>
          </a:ln>
        </p:spPr>
      </p:pic>
      <p:sp>
        <p:nvSpPr>
          <p:cNvPr id="471" name="Shape 471"/>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472" name="Shape 472"/>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0850">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370850">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br>
                        <a:rPr lang="en" sz="1100"/>
                      </a:br>
                      <a:br>
                        <a:rPr lang="en" sz="1100"/>
                      </a:br>
                      <a:r>
                        <a:rPr lang="en" sz="1100"/>
                        <a:t>American Express Selects </a:t>
                      </a:r>
                      <a:br>
                        <a:rPr lang="en" sz="1100"/>
                      </a:br>
                      <a:r>
                        <a:rPr lang="en" sz="1100"/>
                        <a:t>Over 400 dining privileges islandwide</a:t>
                      </a:r>
                    </a:p>
                  </a:txBody>
                  <a:tcPr marT="91425" marB="91425" marR="91425" marL="91425"/>
                </a:tc>
                <a:tc rowSpan="3">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3146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r h="13070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bl>
          </a:graphicData>
        </a:graphic>
      </p:graphicFrame>
      <p:sp>
        <p:nvSpPr>
          <p:cNvPr id="473" name="Shape 473"/>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474" name="Shape 474"/>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sp>
        <p:nvSpPr>
          <p:cNvPr id="475" name="Shape 475"/>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pic>
        <p:nvPicPr>
          <p:cNvPr id="476" name="Shape 476"/>
          <p:cNvPicPr preferRelativeResize="0"/>
          <p:nvPr/>
        </p:nvPicPr>
        <p:blipFill rotWithShape="1">
          <a:blip r:embed="rId7">
            <a:alphaModFix/>
          </a:blip>
          <a:srcRect b="0" l="0" r="0" t="0"/>
          <a:stretch/>
        </p:blipFill>
        <p:spPr>
          <a:xfrm>
            <a:off x="5355807" y="6170680"/>
            <a:ext cx="4528825" cy="267299"/>
          </a:xfrm>
          <a:prstGeom prst="rect">
            <a:avLst/>
          </a:prstGeom>
          <a:noFill/>
          <a:ln>
            <a:noFill/>
          </a:ln>
        </p:spPr>
      </p:pic>
      <p:sp>
        <p:nvSpPr>
          <p:cNvPr id="477" name="Shape 477"/>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78" name="Shape 478"/>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79" name="Shape 479"/>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80" name="Shape 480"/>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81" name="Shape 481"/>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482" name="Shape 482"/>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grpSp>
        <p:nvGrpSpPr>
          <p:cNvPr id="483" name="Shape 483"/>
          <p:cNvGrpSpPr/>
          <p:nvPr/>
        </p:nvGrpSpPr>
        <p:grpSpPr>
          <a:xfrm>
            <a:off x="6738695" y="1758083"/>
            <a:ext cx="5228297" cy="281025"/>
            <a:chOff x="6738695" y="1758083"/>
            <a:chExt cx="5228297" cy="281025"/>
          </a:xfrm>
        </p:grpSpPr>
        <p:sp>
          <p:nvSpPr>
            <p:cNvPr id="484" name="Shape 484"/>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85" name="Shape 485"/>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86" name="Shape 486"/>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87" name="Shape 487"/>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488" name="Shape 488"/>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489" name="Shape 489"/>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490" name="Shape 490"/>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original template</a:t>
            </a:r>
          </a:p>
        </p:txBody>
      </p:sp>
      <p:sp>
        <p:nvSpPr>
          <p:cNvPr id="95" name="Shape 9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do not edit</a:t>
            </a:r>
          </a:p>
          <a:p>
            <a:pPr indent="-228600" lvl="0" marL="228600" marR="0" rtl="0" algn="l">
              <a:lnSpc>
                <a:spcPct val="90000"/>
              </a:lnSpc>
              <a:spcBef>
                <a:spcPts val="100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duplicate slide to make edits or effects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496" name="Shape 496"/>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497" name="Shape 497"/>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498" name="Shape 498"/>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499" name="Shape 499"/>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500" name="Shape 500"/>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01" name="Shape 501"/>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502" name="Shape 502"/>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503" name="Shape 503"/>
          <p:cNvSpPr/>
          <p:nvPr/>
        </p:nvSpPr>
        <p:spPr>
          <a:xfrm>
            <a:off x="2899065" y="1748199"/>
            <a:ext cx="2369126" cy="472254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1" lang="en" sz="1600">
                <a:solidFill>
                  <a:schemeClr val="dk1"/>
                </a:solidFill>
                <a:latin typeface="Calibri"/>
                <a:ea typeface="Calibri"/>
                <a:cs typeface="Calibri"/>
                <a:sym typeface="Calibri"/>
              </a:rPr>
              <a:t>RECOMMENDED</a:t>
            </a:r>
          </a:p>
          <a:p>
            <a:pPr indent="0" lvl="0" marL="0" marR="0" rtl="0" algn="ctr">
              <a:spcBef>
                <a:spcPts val="0"/>
              </a:spcBef>
              <a:buSzPct val="25000"/>
              <a:buNone/>
            </a:pPr>
            <a:r>
              <a:rPr b="1" lang="en" sz="1600">
                <a:solidFill>
                  <a:schemeClr val="dk1"/>
                </a:solidFill>
                <a:latin typeface="Calibri"/>
                <a:ea typeface="Calibri"/>
                <a:cs typeface="Calibri"/>
                <a:sym typeface="Calibri"/>
              </a:rPr>
              <a:t>FOR YOU</a:t>
            </a:r>
          </a:p>
        </p:txBody>
      </p:sp>
      <p:pic>
        <p:nvPicPr>
          <p:cNvPr id="504" name="Shape 504"/>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pic>
        <p:nvPicPr>
          <p:cNvPr id="505" name="Shape 505"/>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pic>
        <p:nvPicPr>
          <p:cNvPr id="506" name="Shape 506"/>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507" name="Shape 507"/>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508" name="Shape 508"/>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087575"/>
                <a:gridCol w="1475500"/>
                <a:gridCol w="1007925"/>
                <a:gridCol w="1662550"/>
                <a:gridCol w="1378650"/>
              </a:tblGrid>
              <a:tr h="607750">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Annual</a:t>
                      </a:r>
                      <a:r>
                        <a:rPr lang="en" sz="1800"/>
                        <a:t> Fee Waiver</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1287825">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rowSpan="3">
                  <a:txBody>
                    <a:bodyPr>
                      <a:noAutofit/>
                    </a:bodyPr>
                    <a:lstStyle/>
                    <a:p>
                      <a:pPr indent="0" lvl="0" marL="0" marR="0" rtl="0" algn="l">
                        <a:spcBef>
                          <a:spcPts val="0"/>
                        </a:spcBef>
                        <a:buClr>
                          <a:schemeClr val="dk1"/>
                        </a:buClr>
                        <a:buSzPct val="25000"/>
                        <a:buFont typeface="Calibri"/>
                        <a:buNone/>
                      </a:pPr>
                      <a:r>
                        <a:rPr lang="en" sz="1100">
                          <a:latin typeface="Calibri"/>
                          <a:ea typeface="Calibri"/>
                          <a:cs typeface="Calibri"/>
                          <a:sym typeface="Calibri"/>
                        </a:rPr>
                        <a:t>1 Year</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br>
                        <a:rPr lang="en" sz="1100"/>
                      </a:br>
                      <a:br>
                        <a:rPr lang="en" sz="1100"/>
                      </a:br>
                      <a:r>
                        <a:rPr lang="en" sz="1100"/>
                        <a:t>American Express Selects </a:t>
                      </a:r>
                      <a:br>
                        <a:rPr lang="en" sz="1100"/>
                      </a:br>
                      <a:r>
                        <a:rPr lang="en" sz="1100"/>
                        <a:t>Over 400 dining privileges islandwide</a:t>
                      </a:r>
                    </a:p>
                  </a:txBody>
                  <a:tcPr marT="91425" marB="91425" marR="91425" marL="91425"/>
                </a:tc>
                <a:tc rowSpan="3">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1365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vMerge="1"/>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r h="112995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vMerge="1"/>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bl>
          </a:graphicData>
        </a:graphic>
      </p:graphicFrame>
      <p:sp>
        <p:nvSpPr>
          <p:cNvPr id="509" name="Shape 509"/>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510" name="Shape 510"/>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pic>
        <p:nvPicPr>
          <p:cNvPr id="511" name="Shape 511"/>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512" name="Shape 512"/>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13" name="Shape 513"/>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14" name="Shape 514"/>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15" name="Shape 515"/>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16" name="Shape 516"/>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17" name="Shape 517"/>
          <p:cNvSpPr/>
          <p:nvPr/>
        </p:nvSpPr>
        <p:spPr>
          <a:xfrm>
            <a:off x="6167194" y="1748199"/>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18" name="Shape 518"/>
          <p:cNvSpPr/>
          <p:nvPr/>
        </p:nvSpPr>
        <p:spPr>
          <a:xfrm>
            <a:off x="8666381" y="1751740"/>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19" name="Shape 519"/>
          <p:cNvSpPr/>
          <p:nvPr/>
        </p:nvSpPr>
        <p:spPr>
          <a:xfrm>
            <a:off x="10327453" y="1735374"/>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0" name="Shape 520"/>
          <p:cNvSpPr/>
          <p:nvPr/>
        </p:nvSpPr>
        <p:spPr>
          <a:xfrm>
            <a:off x="11746003" y="1735374"/>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1" name="Shape 521"/>
          <p:cNvSpPr/>
          <p:nvPr/>
        </p:nvSpPr>
        <p:spPr>
          <a:xfrm>
            <a:off x="7687614" y="1748199"/>
            <a:ext cx="259772" cy="281025"/>
          </a:xfrm>
          <a:prstGeom prst="mathMultiply">
            <a:avLst>
              <a:gd fmla="val 23520" name="adj1"/>
            </a:avLst>
          </a:prstGeom>
          <a:solidFill>
            <a:srgbClr val="FAA0C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2" name="Shape 522"/>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sp>
        <p:nvSpPr>
          <p:cNvPr id="523" name="Shape 523"/>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24" name="Shape 524"/>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525" name="Shape 525"/>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526" name="Shape 526"/>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Second Action- Ranking System</a:t>
            </a:r>
          </a:p>
        </p:txBody>
      </p:sp>
      <p:sp>
        <p:nvSpPr>
          <p:cNvPr id="532" name="Shape 532"/>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Click “Rank for me”, and we rank rankable criterias.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538" name="Shape 538">
            <a:hlinkClick r:id="rId3"/>
          </p:cNvPr>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539" name="Shape 539"/>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540" name="Shape 540"/>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541" name="Shape 541"/>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542" name="Shape 542"/>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43" name="Shape 543"/>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544" name="Shape 544"/>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545" name="Shape 545"/>
          <p:cNvSpPr/>
          <p:nvPr/>
        </p:nvSpPr>
        <p:spPr>
          <a:xfrm>
            <a:off x="2899065" y="1748199"/>
            <a:ext cx="2369126" cy="472254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1" lang="en" sz="1600">
                <a:solidFill>
                  <a:schemeClr val="dk1"/>
                </a:solidFill>
                <a:latin typeface="Calibri"/>
                <a:ea typeface="Calibri"/>
                <a:cs typeface="Calibri"/>
                <a:sym typeface="Calibri"/>
              </a:rPr>
              <a:t>RECOMMENDED</a:t>
            </a:r>
          </a:p>
          <a:p>
            <a:pPr indent="0" lvl="0" marL="0" marR="0" rtl="0" algn="ctr">
              <a:spcBef>
                <a:spcPts val="0"/>
              </a:spcBef>
              <a:buSzPct val="25000"/>
              <a:buNone/>
            </a:pPr>
            <a:r>
              <a:rPr b="1" lang="en" sz="1600">
                <a:solidFill>
                  <a:schemeClr val="dk1"/>
                </a:solidFill>
                <a:latin typeface="Calibri"/>
                <a:ea typeface="Calibri"/>
                <a:cs typeface="Calibri"/>
                <a:sym typeface="Calibri"/>
              </a:rPr>
              <a:t>FOR YOU</a:t>
            </a:r>
          </a:p>
        </p:txBody>
      </p:sp>
      <p:pic>
        <p:nvPicPr>
          <p:cNvPr id="546" name="Shape 546"/>
          <p:cNvPicPr preferRelativeResize="0"/>
          <p:nvPr/>
        </p:nvPicPr>
        <p:blipFill rotWithShape="1">
          <a:blip r:embed="rId4">
            <a:alphaModFix/>
          </a:blip>
          <a:srcRect b="0" l="0" r="0" t="0"/>
          <a:stretch/>
        </p:blipFill>
        <p:spPr>
          <a:xfrm>
            <a:off x="3191376" y="2338944"/>
            <a:ext cx="1475537" cy="957797"/>
          </a:xfrm>
          <a:prstGeom prst="rect">
            <a:avLst/>
          </a:prstGeom>
          <a:noFill/>
          <a:ln>
            <a:noFill/>
          </a:ln>
        </p:spPr>
      </p:pic>
      <p:pic>
        <p:nvPicPr>
          <p:cNvPr id="547" name="Shape 547"/>
          <p:cNvPicPr preferRelativeResize="0"/>
          <p:nvPr/>
        </p:nvPicPr>
        <p:blipFill rotWithShape="1">
          <a:blip r:embed="rId5">
            <a:alphaModFix/>
          </a:blip>
          <a:srcRect b="0" l="0" r="0" t="0"/>
          <a:stretch/>
        </p:blipFill>
        <p:spPr>
          <a:xfrm>
            <a:off x="3192761" y="3699501"/>
            <a:ext cx="1475537" cy="913426"/>
          </a:xfrm>
          <a:prstGeom prst="rect">
            <a:avLst/>
          </a:prstGeom>
          <a:noFill/>
          <a:ln>
            <a:noFill/>
          </a:ln>
        </p:spPr>
      </p:pic>
      <p:pic>
        <p:nvPicPr>
          <p:cNvPr id="548" name="Shape 548"/>
          <p:cNvPicPr preferRelativeResize="0"/>
          <p:nvPr/>
        </p:nvPicPr>
        <p:blipFill rotWithShape="1">
          <a:blip r:embed="rId6">
            <a:alphaModFix/>
          </a:blip>
          <a:srcRect b="0" l="0" r="0" t="0"/>
          <a:stretch/>
        </p:blipFill>
        <p:spPr>
          <a:xfrm>
            <a:off x="3191378" y="4920351"/>
            <a:ext cx="1475536" cy="934291"/>
          </a:xfrm>
          <a:prstGeom prst="rect">
            <a:avLst/>
          </a:prstGeom>
          <a:noFill/>
          <a:ln>
            <a:noFill/>
          </a:ln>
        </p:spPr>
      </p:pic>
      <p:sp>
        <p:nvSpPr>
          <p:cNvPr id="549" name="Shape 549"/>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550" name="Shape 550"/>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0850">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370850">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br>
                        <a:rPr lang="en" sz="1100"/>
                      </a:br>
                      <a:br>
                        <a:rPr lang="en" sz="1100"/>
                      </a:br>
                      <a:r>
                        <a:rPr lang="en" sz="1100"/>
                        <a:t>American Express Selects </a:t>
                      </a:r>
                      <a:br>
                        <a:rPr lang="en" sz="1100"/>
                      </a:br>
                      <a:r>
                        <a:rPr lang="en" sz="1100"/>
                        <a:t>Over 400 dining privileges islandwide</a:t>
                      </a:r>
                    </a:p>
                  </a:txBody>
                  <a:tcPr marT="91425" marB="91425" marR="91425" marL="91425"/>
                </a:tc>
                <a:tc rowSpan="3">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3146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r h="13070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bl>
          </a:graphicData>
        </a:graphic>
      </p:graphicFrame>
      <p:sp>
        <p:nvSpPr>
          <p:cNvPr id="551" name="Shape 551"/>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552" name="Shape 552"/>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sp>
        <p:nvSpPr>
          <p:cNvPr id="553" name="Shape 553">
            <a:hlinkClick r:id="rId7"/>
          </p:cNvPr>
          <p:cNvSpPr/>
          <p:nvPr/>
        </p:nvSpPr>
        <p:spPr>
          <a:xfrm>
            <a:off x="10271303" y="6251226"/>
            <a:ext cx="1695690" cy="439035"/>
          </a:xfrm>
          <a:prstGeom prst="roundRect">
            <a:avLst>
              <a:gd fmla="val 16667" name="adj"/>
            </a:avLst>
          </a:prstGeom>
          <a:solidFill>
            <a:srgbClr val="FAA0C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pic>
        <p:nvPicPr>
          <p:cNvPr id="554" name="Shape 554"/>
          <p:cNvPicPr preferRelativeResize="0"/>
          <p:nvPr/>
        </p:nvPicPr>
        <p:blipFill rotWithShape="1">
          <a:blip r:embed="rId8">
            <a:alphaModFix/>
          </a:blip>
          <a:srcRect b="0" l="0" r="0" t="0"/>
          <a:stretch/>
        </p:blipFill>
        <p:spPr>
          <a:xfrm>
            <a:off x="5355807" y="6170680"/>
            <a:ext cx="4528825" cy="267299"/>
          </a:xfrm>
          <a:prstGeom prst="rect">
            <a:avLst/>
          </a:prstGeom>
          <a:noFill/>
          <a:ln>
            <a:noFill/>
          </a:ln>
        </p:spPr>
      </p:pic>
      <p:sp>
        <p:nvSpPr>
          <p:cNvPr id="555" name="Shape 555"/>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56" name="Shape 556"/>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57" name="Shape 557"/>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58" name="Shape 558"/>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59" name="Shape 559"/>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60" name="Shape 560"/>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grpSp>
        <p:nvGrpSpPr>
          <p:cNvPr id="561" name="Shape 561"/>
          <p:cNvGrpSpPr/>
          <p:nvPr/>
        </p:nvGrpSpPr>
        <p:grpSpPr>
          <a:xfrm>
            <a:off x="6738695" y="1758083"/>
            <a:ext cx="5228297" cy="281025"/>
            <a:chOff x="6738695" y="1758083"/>
            <a:chExt cx="5228297" cy="281025"/>
          </a:xfrm>
        </p:grpSpPr>
        <p:sp>
          <p:nvSpPr>
            <p:cNvPr id="562" name="Shape 562"/>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3" name="Shape 563"/>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4" name="Shape 564"/>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5" name="Shape 565"/>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566" name="Shape 566"/>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567" name="Shape 567"/>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568" name="Shape 568"/>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574" name="Shape 574">
            <a:hlinkClick r:id="rId3"/>
          </p:cNvPr>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575" name="Shape 575"/>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576" name="Shape 576"/>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577" name="Shape 577"/>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578" name="Shape 578"/>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79" name="Shape 579"/>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580" name="Shape 580"/>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581" name="Shape 581"/>
          <p:cNvSpPr/>
          <p:nvPr/>
        </p:nvSpPr>
        <p:spPr>
          <a:xfrm>
            <a:off x="2899065" y="1748199"/>
            <a:ext cx="2369126" cy="472254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1" lang="en" sz="1600">
                <a:solidFill>
                  <a:schemeClr val="dk1"/>
                </a:solidFill>
                <a:latin typeface="Calibri"/>
                <a:ea typeface="Calibri"/>
                <a:cs typeface="Calibri"/>
                <a:sym typeface="Calibri"/>
              </a:rPr>
              <a:t>RECOMMENDED</a:t>
            </a:r>
          </a:p>
          <a:p>
            <a:pPr indent="0" lvl="0" marL="0" marR="0" rtl="0" algn="ctr">
              <a:spcBef>
                <a:spcPts val="0"/>
              </a:spcBef>
              <a:buSzPct val="25000"/>
              <a:buNone/>
            </a:pPr>
            <a:r>
              <a:rPr b="1" lang="en" sz="1600">
                <a:solidFill>
                  <a:schemeClr val="dk1"/>
                </a:solidFill>
                <a:latin typeface="Calibri"/>
                <a:ea typeface="Calibri"/>
                <a:cs typeface="Calibri"/>
                <a:sym typeface="Calibri"/>
              </a:rPr>
              <a:t>FOR YOU</a:t>
            </a:r>
          </a:p>
        </p:txBody>
      </p:sp>
      <p:pic>
        <p:nvPicPr>
          <p:cNvPr id="582" name="Shape 582"/>
          <p:cNvPicPr preferRelativeResize="0"/>
          <p:nvPr/>
        </p:nvPicPr>
        <p:blipFill rotWithShape="1">
          <a:blip r:embed="rId4">
            <a:alphaModFix/>
          </a:blip>
          <a:srcRect b="0" l="0" r="0" t="0"/>
          <a:stretch/>
        </p:blipFill>
        <p:spPr>
          <a:xfrm>
            <a:off x="3191376" y="2338944"/>
            <a:ext cx="1475537" cy="957797"/>
          </a:xfrm>
          <a:prstGeom prst="rect">
            <a:avLst/>
          </a:prstGeom>
          <a:noFill/>
          <a:ln>
            <a:noFill/>
          </a:ln>
        </p:spPr>
      </p:pic>
      <p:pic>
        <p:nvPicPr>
          <p:cNvPr id="583" name="Shape 583"/>
          <p:cNvPicPr preferRelativeResize="0"/>
          <p:nvPr/>
        </p:nvPicPr>
        <p:blipFill rotWithShape="1">
          <a:blip r:embed="rId5">
            <a:alphaModFix/>
          </a:blip>
          <a:srcRect b="0" l="0" r="0" t="0"/>
          <a:stretch/>
        </p:blipFill>
        <p:spPr>
          <a:xfrm>
            <a:off x="3192761" y="3699501"/>
            <a:ext cx="1475537" cy="913426"/>
          </a:xfrm>
          <a:prstGeom prst="rect">
            <a:avLst/>
          </a:prstGeom>
          <a:noFill/>
          <a:ln>
            <a:noFill/>
          </a:ln>
        </p:spPr>
      </p:pic>
      <p:pic>
        <p:nvPicPr>
          <p:cNvPr id="584" name="Shape 584"/>
          <p:cNvPicPr preferRelativeResize="0"/>
          <p:nvPr/>
        </p:nvPicPr>
        <p:blipFill rotWithShape="1">
          <a:blip r:embed="rId6">
            <a:alphaModFix/>
          </a:blip>
          <a:srcRect b="0" l="0" r="0" t="0"/>
          <a:stretch/>
        </p:blipFill>
        <p:spPr>
          <a:xfrm>
            <a:off x="3191378" y="4920351"/>
            <a:ext cx="1475536" cy="934291"/>
          </a:xfrm>
          <a:prstGeom prst="rect">
            <a:avLst/>
          </a:prstGeom>
          <a:noFill/>
          <a:ln>
            <a:noFill/>
          </a:ln>
        </p:spPr>
      </p:pic>
      <p:sp>
        <p:nvSpPr>
          <p:cNvPr id="585" name="Shape 585"/>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586" name="Shape 586"/>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6275">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648625">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600"/>
                        <a:t>1</a:t>
                      </a:r>
                    </a:p>
                  </a:txBody>
                  <a:tcPr marT="91425" marB="91425" marR="91425" marL="91425"/>
                </a:tc>
                <a:tc rowSpan="3">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600" u="none" cap="none" strike="noStrike"/>
                        <a:t>SAME</a:t>
                      </a:r>
                    </a:p>
                  </a:txBody>
                  <a:tcPr marT="45725" marB="45725" marR="91450" marL="91450"/>
                </a:tc>
              </a:tr>
              <a:tr h="1645800">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600"/>
                        <a:t>2</a:t>
                      </a:r>
                    </a:p>
                  </a:txBody>
                  <a:tcPr marT="91425" marB="91425" marR="91425" marL="91425"/>
                </a:tc>
                <a:tc vMerge="1"/>
              </a:tr>
              <a:tr h="16362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600"/>
                        <a:t>2</a:t>
                      </a:r>
                    </a:p>
                  </a:txBody>
                  <a:tcPr marT="91425" marB="91425" marR="91425" marL="91425"/>
                </a:tc>
                <a:tc vMerge="1"/>
              </a:tr>
            </a:tbl>
          </a:graphicData>
        </a:graphic>
      </p:graphicFrame>
      <p:sp>
        <p:nvSpPr>
          <p:cNvPr id="587" name="Shape 587"/>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588" name="Shape 588"/>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sp>
        <p:nvSpPr>
          <p:cNvPr id="589" name="Shape 589"/>
          <p:cNvSpPr/>
          <p:nvPr/>
        </p:nvSpPr>
        <p:spPr>
          <a:xfrm>
            <a:off x="10271303" y="6251226"/>
            <a:ext cx="1695690" cy="439035"/>
          </a:xfrm>
          <a:prstGeom prst="roundRect">
            <a:avLst>
              <a:gd fmla="val 16667" name="adj"/>
            </a:avLst>
          </a:prstGeom>
          <a:solidFill>
            <a:srgbClr val="FAA0C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BACK</a:t>
            </a:r>
          </a:p>
        </p:txBody>
      </p:sp>
      <p:pic>
        <p:nvPicPr>
          <p:cNvPr id="590" name="Shape 590"/>
          <p:cNvPicPr preferRelativeResize="0"/>
          <p:nvPr/>
        </p:nvPicPr>
        <p:blipFill rotWithShape="1">
          <a:blip r:embed="rId7">
            <a:alphaModFix/>
          </a:blip>
          <a:srcRect b="0" l="0" r="0" t="0"/>
          <a:stretch/>
        </p:blipFill>
        <p:spPr>
          <a:xfrm>
            <a:off x="5355807" y="6170680"/>
            <a:ext cx="4528825" cy="267299"/>
          </a:xfrm>
          <a:prstGeom prst="rect">
            <a:avLst/>
          </a:prstGeom>
          <a:noFill/>
          <a:ln>
            <a:noFill/>
          </a:ln>
        </p:spPr>
      </p:pic>
      <p:sp>
        <p:nvSpPr>
          <p:cNvPr id="591" name="Shape 591"/>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92" name="Shape 592"/>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93" name="Shape 593"/>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94" name="Shape 594"/>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95" name="Shape 595"/>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596" name="Shape 596"/>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grpSp>
        <p:nvGrpSpPr>
          <p:cNvPr id="597" name="Shape 597"/>
          <p:cNvGrpSpPr/>
          <p:nvPr/>
        </p:nvGrpSpPr>
        <p:grpSpPr>
          <a:xfrm>
            <a:off x="6738695" y="1758083"/>
            <a:ext cx="5228297" cy="281025"/>
            <a:chOff x="6738695" y="1758083"/>
            <a:chExt cx="5228297" cy="281025"/>
          </a:xfrm>
        </p:grpSpPr>
        <p:sp>
          <p:nvSpPr>
            <p:cNvPr id="598" name="Shape 598"/>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99" name="Shape 599"/>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00" name="Shape 600"/>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01" name="Shape 601"/>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602" name="Shape 602"/>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603" name="Shape 603"/>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604" name="Shape 604"/>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Shape 60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Third Action- Technical Info</a:t>
            </a:r>
          </a:p>
        </p:txBody>
      </p:sp>
      <p:sp>
        <p:nvSpPr>
          <p:cNvPr id="610" name="Shape 61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Click on Information button, explanation will expand.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616" name="Shape 616"/>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617" name="Shape 617"/>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618" name="Shape 618"/>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619" name="Shape 619"/>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20" name="Shape 620"/>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621" name="Shape 621"/>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622" name="Shape 622"/>
          <p:cNvSpPr/>
          <p:nvPr/>
        </p:nvSpPr>
        <p:spPr>
          <a:xfrm>
            <a:off x="2899065" y="1748199"/>
            <a:ext cx="2369126" cy="472254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1" lang="en" sz="1600">
                <a:solidFill>
                  <a:schemeClr val="dk1"/>
                </a:solidFill>
                <a:latin typeface="Calibri"/>
                <a:ea typeface="Calibri"/>
                <a:cs typeface="Calibri"/>
                <a:sym typeface="Calibri"/>
              </a:rPr>
              <a:t>RECOMMENDED</a:t>
            </a:r>
          </a:p>
          <a:p>
            <a:pPr indent="0" lvl="0" marL="0" marR="0" rtl="0" algn="ctr">
              <a:spcBef>
                <a:spcPts val="0"/>
              </a:spcBef>
              <a:buSzPct val="25000"/>
              <a:buNone/>
            </a:pPr>
            <a:r>
              <a:rPr b="1" lang="en" sz="1600">
                <a:solidFill>
                  <a:schemeClr val="dk1"/>
                </a:solidFill>
                <a:latin typeface="Calibri"/>
                <a:ea typeface="Calibri"/>
                <a:cs typeface="Calibri"/>
                <a:sym typeface="Calibri"/>
              </a:rPr>
              <a:t>FOR YOU</a:t>
            </a:r>
          </a:p>
        </p:txBody>
      </p:sp>
      <p:pic>
        <p:nvPicPr>
          <p:cNvPr id="623" name="Shape 623"/>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pic>
        <p:nvPicPr>
          <p:cNvPr id="624" name="Shape 624"/>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pic>
        <p:nvPicPr>
          <p:cNvPr id="625" name="Shape 625"/>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626" name="Shape 626"/>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627" name="Shape 627"/>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0850">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370850">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br>
                        <a:rPr lang="en" sz="1100"/>
                      </a:br>
                      <a:br>
                        <a:rPr lang="en" sz="1100"/>
                      </a:br>
                      <a:r>
                        <a:rPr lang="en" sz="1100"/>
                        <a:t>American Express Selects </a:t>
                      </a:r>
                      <a:br>
                        <a:rPr lang="en" sz="1100"/>
                      </a:br>
                      <a:r>
                        <a:rPr lang="en" sz="1100"/>
                        <a:t>Over 400 dining privileges islandwide</a:t>
                      </a:r>
                    </a:p>
                  </a:txBody>
                  <a:tcPr marT="91425" marB="91425" marR="91425" marL="91425"/>
                </a:tc>
                <a:tc rowSpan="3">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3146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r h="13070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bl>
          </a:graphicData>
        </a:graphic>
      </p:graphicFrame>
      <p:sp>
        <p:nvSpPr>
          <p:cNvPr id="628" name="Shape 628"/>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629" name="Shape 629"/>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sp>
        <p:nvSpPr>
          <p:cNvPr id="630" name="Shape 630"/>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pic>
        <p:nvPicPr>
          <p:cNvPr id="631" name="Shape 631"/>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632" name="Shape 632"/>
          <p:cNvSpPr/>
          <p:nvPr/>
        </p:nvSpPr>
        <p:spPr>
          <a:xfrm>
            <a:off x="2240625" y="2060069"/>
            <a:ext cx="335972" cy="335972"/>
          </a:xfrm>
          <a:prstGeom prst="ellipse">
            <a:avLst/>
          </a:prstGeom>
          <a:solidFill>
            <a:srgbClr val="FAA0C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33" name="Shape 633"/>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34" name="Shape 634"/>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35" name="Shape 635"/>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36" name="Shape 636"/>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grpSp>
        <p:nvGrpSpPr>
          <p:cNvPr id="637" name="Shape 637"/>
          <p:cNvGrpSpPr/>
          <p:nvPr/>
        </p:nvGrpSpPr>
        <p:grpSpPr>
          <a:xfrm>
            <a:off x="6738695" y="1758083"/>
            <a:ext cx="5228297" cy="281025"/>
            <a:chOff x="6738695" y="1758083"/>
            <a:chExt cx="5228297" cy="281025"/>
          </a:xfrm>
        </p:grpSpPr>
        <p:sp>
          <p:nvSpPr>
            <p:cNvPr id="638" name="Shape 638"/>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39" name="Shape 639"/>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40" name="Shape 640"/>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41" name="Shape 641"/>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642" name="Shape 642"/>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643" name="Shape 643"/>
          <p:cNvSpPr/>
          <p:nvPr/>
        </p:nvSpPr>
        <p:spPr>
          <a:xfrm>
            <a:off x="2245275" y="2597632"/>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44" name="Shape 644"/>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645" name="Shape 645"/>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646" name="Shape 646"/>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p:nvPr/>
        </p:nvSpPr>
        <p:spPr>
          <a:xfrm>
            <a:off x="415633" y="2000450"/>
            <a:ext cx="2174467" cy="1061719"/>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a:p>
            <a:pPr indent="0" lvl="0" marL="0" marR="0" rtl="0" algn="l">
              <a:spcBef>
                <a:spcPts val="0"/>
              </a:spcBef>
              <a:buSzPct val="25000"/>
              <a:buNone/>
            </a:pPr>
            <a:r>
              <a:rPr lang="en" sz="1100">
                <a:solidFill>
                  <a:schemeClr val="lt1"/>
                </a:solidFill>
                <a:latin typeface="Calibri"/>
                <a:ea typeface="Calibri"/>
                <a:cs typeface="Calibri"/>
                <a:sym typeface="Calibri"/>
              </a:rPr>
              <a:t>Card type refers to the credit card companies that process payments. The cards themselves are issued by DBS only. </a:t>
            </a:r>
          </a:p>
        </p:txBody>
      </p:sp>
      <p:sp>
        <p:nvSpPr>
          <p:cNvPr id="652" name="Shape 652"/>
          <p:cNvSpPr/>
          <p:nvPr/>
        </p:nvSpPr>
        <p:spPr>
          <a:xfrm>
            <a:off x="429137" y="3605344"/>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653" name="Shape 653"/>
          <p:cNvSpPr/>
          <p:nvPr/>
        </p:nvSpPr>
        <p:spPr>
          <a:xfrm>
            <a:off x="415633" y="430993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654" name="Shape 654"/>
          <p:cNvSpPr/>
          <p:nvPr/>
        </p:nvSpPr>
        <p:spPr>
          <a:xfrm>
            <a:off x="415633" y="5492192"/>
            <a:ext cx="2214976"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655" name="Shape 655"/>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56" name="Shape 656"/>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657" name="Shape 657"/>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658" name="Shape 658"/>
          <p:cNvSpPr/>
          <p:nvPr/>
        </p:nvSpPr>
        <p:spPr>
          <a:xfrm>
            <a:off x="2899065" y="1748199"/>
            <a:ext cx="2369126" cy="4722546"/>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1" lang="en" sz="1600">
                <a:solidFill>
                  <a:schemeClr val="dk1"/>
                </a:solidFill>
                <a:latin typeface="Calibri"/>
                <a:ea typeface="Calibri"/>
                <a:cs typeface="Calibri"/>
                <a:sym typeface="Calibri"/>
              </a:rPr>
              <a:t>RECOMMENDED</a:t>
            </a:r>
          </a:p>
          <a:p>
            <a:pPr indent="0" lvl="0" marL="0" marR="0" rtl="0" algn="ctr">
              <a:spcBef>
                <a:spcPts val="0"/>
              </a:spcBef>
              <a:buSzPct val="25000"/>
              <a:buNone/>
            </a:pPr>
            <a:r>
              <a:rPr b="1" lang="en" sz="1600">
                <a:solidFill>
                  <a:schemeClr val="dk1"/>
                </a:solidFill>
                <a:latin typeface="Calibri"/>
                <a:ea typeface="Calibri"/>
                <a:cs typeface="Calibri"/>
                <a:sym typeface="Calibri"/>
              </a:rPr>
              <a:t>FOR YOU</a:t>
            </a:r>
          </a:p>
        </p:txBody>
      </p:sp>
      <p:pic>
        <p:nvPicPr>
          <p:cNvPr id="659" name="Shape 659"/>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sp>
        <p:nvSpPr>
          <p:cNvPr id="660" name="Shape 660"/>
          <p:cNvSpPr txBox="1"/>
          <p:nvPr/>
        </p:nvSpPr>
        <p:spPr>
          <a:xfrm>
            <a:off x="2899064" y="3273615"/>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pic>
        <p:nvPicPr>
          <p:cNvPr id="661" name="Shape 661"/>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sp>
        <p:nvSpPr>
          <p:cNvPr id="662" name="Shape 662"/>
          <p:cNvSpPr txBox="1"/>
          <p:nvPr/>
        </p:nvSpPr>
        <p:spPr>
          <a:xfrm>
            <a:off x="3007800" y="461292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pic>
        <p:nvPicPr>
          <p:cNvPr id="663" name="Shape 663"/>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664" name="Shape 664"/>
          <p:cNvSpPr txBox="1"/>
          <p:nvPr/>
        </p:nvSpPr>
        <p:spPr>
          <a:xfrm>
            <a:off x="2899064" y="5870862"/>
            <a:ext cx="216341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
        <p:nvSpPr>
          <p:cNvPr id="665" name="Shape 665"/>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666" name="Shape 666"/>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0850">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370850">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br>
                        <a:rPr lang="en" sz="1100"/>
                      </a:br>
                      <a:br>
                        <a:rPr lang="en" sz="1100"/>
                      </a:br>
                      <a:r>
                        <a:rPr lang="en" sz="1100"/>
                        <a:t>American Express Selects </a:t>
                      </a:r>
                      <a:br>
                        <a:rPr lang="en" sz="1100"/>
                      </a:br>
                      <a:r>
                        <a:rPr lang="en" sz="1100"/>
                        <a:t>Over 400 dining privileges islandwide</a:t>
                      </a:r>
                    </a:p>
                  </a:txBody>
                  <a:tcPr marT="91425" marB="91425" marR="91425" marL="91425"/>
                </a:tc>
                <a:tc rowSpan="3">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3146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r h="13070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vMerge="1"/>
              </a:tr>
            </a:tbl>
          </a:graphicData>
        </a:graphic>
      </p:graphicFrame>
      <p:sp>
        <p:nvSpPr>
          <p:cNvPr id="667" name="Shape 667"/>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668" name="Shape 668"/>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sp>
        <p:nvSpPr>
          <p:cNvPr id="669" name="Shape 669"/>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pic>
        <p:nvPicPr>
          <p:cNvPr id="670" name="Shape 670"/>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671" name="Shape 671"/>
          <p:cNvSpPr/>
          <p:nvPr/>
        </p:nvSpPr>
        <p:spPr>
          <a:xfrm>
            <a:off x="2236475" y="2060465"/>
            <a:ext cx="300841" cy="183566"/>
          </a:xfrm>
          <a:prstGeom prst="rect">
            <a:avLst/>
          </a:prstGeom>
          <a:solidFill>
            <a:srgbClr val="BFBFBF"/>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400">
                <a:solidFill>
                  <a:schemeClr val="lt1"/>
                </a:solidFill>
                <a:latin typeface="Times New Roman"/>
                <a:ea typeface="Times New Roman"/>
                <a:cs typeface="Times New Roman"/>
                <a:sym typeface="Times New Roman"/>
              </a:rPr>
              <a:t>-</a:t>
            </a:r>
          </a:p>
        </p:txBody>
      </p:sp>
      <p:sp>
        <p:nvSpPr>
          <p:cNvPr id="672" name="Shape 672"/>
          <p:cNvSpPr/>
          <p:nvPr/>
        </p:nvSpPr>
        <p:spPr>
          <a:xfrm>
            <a:off x="2236475" y="565881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73" name="Shape 673"/>
          <p:cNvSpPr/>
          <p:nvPr/>
        </p:nvSpPr>
        <p:spPr>
          <a:xfrm>
            <a:off x="2247375" y="436213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74" name="Shape 674"/>
          <p:cNvSpPr/>
          <p:nvPr/>
        </p:nvSpPr>
        <p:spPr>
          <a:xfrm>
            <a:off x="2245274" y="364075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75" name="Shape 675"/>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grpSp>
        <p:nvGrpSpPr>
          <p:cNvPr id="676" name="Shape 676"/>
          <p:cNvGrpSpPr/>
          <p:nvPr/>
        </p:nvGrpSpPr>
        <p:grpSpPr>
          <a:xfrm>
            <a:off x="6738695" y="1758083"/>
            <a:ext cx="5228297" cy="281025"/>
            <a:chOff x="6738695" y="1758083"/>
            <a:chExt cx="5228297" cy="281025"/>
          </a:xfrm>
        </p:grpSpPr>
        <p:sp>
          <p:nvSpPr>
            <p:cNvPr id="677" name="Shape 677"/>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78" name="Shape 678"/>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79" name="Shape 679"/>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80" name="Shape 680"/>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681" name="Shape 681"/>
          <p:cNvSpPr/>
          <p:nvPr/>
        </p:nvSpPr>
        <p:spPr>
          <a:xfrm>
            <a:off x="429137" y="3114376"/>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682" name="Shape 682"/>
          <p:cNvSpPr/>
          <p:nvPr/>
        </p:nvSpPr>
        <p:spPr>
          <a:xfrm>
            <a:off x="2245274" y="31294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Fourth Action- Reset All</a:t>
            </a:r>
          </a:p>
        </p:txBody>
      </p:sp>
      <p:sp>
        <p:nvSpPr>
          <p:cNvPr id="688" name="Shape 68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Click on reset all to clear selection.</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User will be prompted to select criterias to compares</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Forgiveness- User can undo Reset.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Shape 693"/>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694" name="Shape 694"/>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695" name="Shape 695"/>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696" name="Shape 696"/>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697" name="Shape 697"/>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698" name="Shape 698"/>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699" name="Shape 699"/>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700" name="Shape 700"/>
          <p:cNvSpPr/>
          <p:nvPr/>
        </p:nvSpPr>
        <p:spPr>
          <a:xfrm>
            <a:off x="10579438" y="1174103"/>
            <a:ext cx="1387555" cy="301101"/>
          </a:xfrm>
          <a:prstGeom prst="roundRect">
            <a:avLst>
              <a:gd fmla="val 16667" name="adj"/>
            </a:avLst>
          </a:prstGeom>
          <a:solidFill>
            <a:srgbClr val="FF0000"/>
          </a:solidFill>
          <a:ln cap="flat" cmpd="sng" w="76200">
            <a:solidFill>
              <a:srgbClr val="FAA0C0"/>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 ALL</a:t>
            </a:r>
          </a:p>
        </p:txBody>
      </p:sp>
      <p:sp>
        <p:nvSpPr>
          <p:cNvPr id="701" name="Shape 701"/>
          <p:cNvSpPr/>
          <p:nvPr/>
        </p:nvSpPr>
        <p:spPr>
          <a:xfrm>
            <a:off x="2899065" y="1748199"/>
            <a:ext cx="2369126" cy="4722546"/>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 sz="1600">
                <a:solidFill>
                  <a:schemeClr val="dk1"/>
                </a:solidFill>
                <a:latin typeface="Calibri"/>
                <a:ea typeface="Calibri"/>
                <a:cs typeface="Calibri"/>
                <a:sym typeface="Calibri"/>
              </a:rPr>
              <a:t>RECOMMENDED FOR YOU</a:t>
            </a:r>
          </a:p>
        </p:txBody>
      </p:sp>
      <p:pic>
        <p:nvPicPr>
          <p:cNvPr id="702" name="Shape 702"/>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pic>
        <p:nvPicPr>
          <p:cNvPr id="703" name="Shape 703"/>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pic>
        <p:nvPicPr>
          <p:cNvPr id="704" name="Shape 704"/>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705" name="Shape 705"/>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graphicFrame>
        <p:nvGraphicFramePr>
          <p:cNvPr id="706" name="Shape 706"/>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0850">
                <a:tc>
                  <a:txBody>
                    <a:bodyPr>
                      <a:noAutofit/>
                    </a:bodyPr>
                    <a:lstStyle/>
                    <a:p>
                      <a:pPr indent="0" lvl="0" marL="0" marR="0" rtl="0" algn="ctr">
                        <a:spcBef>
                          <a:spcPts val="0"/>
                        </a:spcBef>
                        <a:buSzPct val="25000"/>
                        <a:buNone/>
                      </a:pPr>
                      <a:r>
                        <a:rPr lang="en" sz="1800"/>
                        <a:t>Card</a:t>
                      </a:r>
                      <a:r>
                        <a:rPr lang="en" sz="1800"/>
                        <a:t> Type</a:t>
                      </a:r>
                    </a:p>
                  </a:txBody>
                  <a:tcPr marT="45725" marB="45725" marR="91450" marL="91450"/>
                </a:tc>
                <a:tc>
                  <a:txBody>
                    <a:bodyPr>
                      <a:noAutofit/>
                    </a:bodyPr>
                    <a:lstStyle/>
                    <a:p>
                      <a:pPr indent="0" lvl="0" marL="0" marR="0" rtl="0" algn="ctr">
                        <a:spcBef>
                          <a:spcPts val="0"/>
                        </a:spcBef>
                        <a:buSzPct val="25000"/>
                        <a:buNone/>
                      </a:pPr>
                      <a:r>
                        <a:rPr lang="en" sz="1800"/>
                        <a:t>DBS</a:t>
                      </a:r>
                      <a:r>
                        <a:rPr lang="en" sz="1800"/>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370850">
                <a:tc>
                  <a:txBody>
                    <a:bodyPr>
                      <a:noAutofit/>
                    </a:bodyPr>
                    <a:lstStyle/>
                    <a:p>
                      <a:pPr indent="0" lvl="0" marL="0" marR="0" rtl="0" algn="l">
                        <a:spcBef>
                          <a:spcPts val="0"/>
                        </a:spcBef>
                        <a:buClr>
                          <a:schemeClr val="dk1"/>
                        </a:buClr>
                        <a:buSzPct val="25000"/>
                        <a:buFont typeface="Calibri"/>
                        <a:buNone/>
                      </a:pPr>
                      <a:r>
                        <a:rPr lang="en" sz="11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br>
                        <a:rPr lang="en" sz="1100"/>
                      </a:br>
                      <a:br>
                        <a:rPr lang="en" sz="1100"/>
                      </a:br>
                      <a:r>
                        <a:rPr lang="en" sz="1100"/>
                        <a:t>American Express Selects </a:t>
                      </a:r>
                      <a:br>
                        <a:rPr lang="en" sz="1100"/>
                      </a:br>
                      <a:r>
                        <a:rPr lang="en" sz="1100"/>
                        <a:t>Over 400 dining privileges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3146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txBody>
                  <a:tcPr marT="45725" marB="45725" marR="91450" marL="91450"/>
                </a:tc>
              </a:tr>
              <a:tr h="13070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bl>
          </a:graphicData>
        </a:graphic>
      </p:graphicFrame>
      <p:sp>
        <p:nvSpPr>
          <p:cNvPr id="707" name="Shape 707"/>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708" name="Shape 708"/>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grpSp>
        <p:nvGrpSpPr>
          <p:cNvPr id="709" name="Shape 709"/>
          <p:cNvGrpSpPr/>
          <p:nvPr/>
        </p:nvGrpSpPr>
        <p:grpSpPr>
          <a:xfrm>
            <a:off x="6738695" y="1758083"/>
            <a:ext cx="5228297" cy="281025"/>
            <a:chOff x="6738695" y="1758083"/>
            <a:chExt cx="5228297" cy="281025"/>
          </a:xfrm>
        </p:grpSpPr>
        <p:sp>
          <p:nvSpPr>
            <p:cNvPr id="710" name="Shape 710"/>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711" name="Shape 711"/>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712" name="Shape 712"/>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713" name="Shape 713"/>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pic>
        <p:nvPicPr>
          <p:cNvPr id="714" name="Shape 714"/>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715" name="Shape 715"/>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16" name="Shape 716"/>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17" name="Shape 717"/>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18" name="Shape 718"/>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19" name="Shape 719"/>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20" name="Shape 720"/>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sp>
        <p:nvSpPr>
          <p:cNvPr id="721" name="Shape 721"/>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22" name="Shape 722"/>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723" name="Shape 723"/>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724" name="Shape 724"/>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Type</a:t>
            </a:r>
          </a:p>
        </p:txBody>
      </p:sp>
      <p:sp>
        <p:nvSpPr>
          <p:cNvPr id="730" name="Shape 730"/>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Annual Fee Waiver </a:t>
            </a:r>
          </a:p>
        </p:txBody>
      </p:sp>
      <p:sp>
        <p:nvSpPr>
          <p:cNvPr id="731" name="Shape 731"/>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Min Income(per annum) </a:t>
            </a:r>
          </a:p>
        </p:txBody>
      </p:sp>
      <p:sp>
        <p:nvSpPr>
          <p:cNvPr id="732" name="Shape 732"/>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733" name="Shape 733"/>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4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734" name="Shape 734"/>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35" name="Shape 735"/>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736" name="Shape 736"/>
          <p:cNvSpPr/>
          <p:nvPr/>
        </p:nvSpPr>
        <p:spPr>
          <a:xfrm>
            <a:off x="2899065" y="1748199"/>
            <a:ext cx="2369126" cy="4722546"/>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 sz="1600">
                <a:solidFill>
                  <a:schemeClr val="dk1"/>
                </a:solidFill>
                <a:latin typeface="Calibri"/>
                <a:ea typeface="Calibri"/>
                <a:cs typeface="Calibri"/>
                <a:sym typeface="Calibri"/>
              </a:rPr>
              <a:t>RECOMMENDED FOR YOU</a:t>
            </a:r>
          </a:p>
        </p:txBody>
      </p:sp>
      <p:pic>
        <p:nvPicPr>
          <p:cNvPr id="737" name="Shape 737"/>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pic>
        <p:nvPicPr>
          <p:cNvPr id="738" name="Shape 738"/>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pic>
        <p:nvPicPr>
          <p:cNvPr id="739" name="Shape 739"/>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740" name="Shape 740"/>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5400">
                <a:solidFill>
                  <a:srgbClr val="1F3864"/>
                </a:solidFill>
                <a:latin typeface="Calibri"/>
                <a:ea typeface="Calibri"/>
                <a:cs typeface="Calibri"/>
                <a:sym typeface="Calibri"/>
              </a:rPr>
              <a:t>DIY CARD COMPARER</a:t>
            </a:r>
          </a:p>
        </p:txBody>
      </p:sp>
      <p:sp>
        <p:nvSpPr>
          <p:cNvPr id="741" name="Shape 741"/>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400">
                <a:solidFill>
                  <a:schemeClr val="lt1"/>
                </a:solidFill>
                <a:latin typeface="Calibri"/>
                <a:ea typeface="Calibri"/>
                <a:cs typeface="Calibri"/>
                <a:sym typeface="Calibri"/>
              </a:rPr>
              <a:t>SELECT ALL</a:t>
            </a:r>
          </a:p>
        </p:txBody>
      </p:sp>
      <p:sp>
        <p:nvSpPr>
          <p:cNvPr id="742" name="Shape 742"/>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400">
                <a:solidFill>
                  <a:schemeClr val="lt1"/>
                </a:solidFill>
                <a:latin typeface="Calibri"/>
                <a:ea typeface="Calibri"/>
                <a:cs typeface="Calibri"/>
                <a:sym typeface="Calibri"/>
              </a:rPr>
              <a:t>CLEAR SELECTION</a:t>
            </a:r>
          </a:p>
        </p:txBody>
      </p:sp>
      <p:pic>
        <p:nvPicPr>
          <p:cNvPr id="743" name="Shape 743"/>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744" name="Shape 744"/>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45" name="Shape 745"/>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46" name="Shape 746"/>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47" name="Shape 747"/>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48" name="Shape 748"/>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49" name="Shape 749"/>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sp>
        <p:nvSpPr>
          <p:cNvPr id="750" name="Shape 750"/>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sp>
        <p:nvSpPr>
          <p:cNvPr id="751" name="Shape 751"/>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Black American Express® Card</a:t>
            </a:r>
          </a:p>
        </p:txBody>
      </p:sp>
      <p:sp>
        <p:nvSpPr>
          <p:cNvPr id="752" name="Shape 752"/>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lang="en" sz="1200">
                <a:solidFill>
                  <a:schemeClr val="dk1"/>
                </a:solidFill>
                <a:latin typeface="Calibri"/>
                <a:ea typeface="Calibri"/>
                <a:cs typeface="Calibri"/>
                <a:sym typeface="Calibri"/>
              </a:rPr>
              <a:t>DBS Altitude Visa Signature Card</a:t>
            </a:r>
          </a:p>
        </p:txBody>
      </p:sp>
      <p:sp>
        <p:nvSpPr>
          <p:cNvPr id="753" name="Shape 753"/>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lang="en" sz="1200">
                <a:solidFill>
                  <a:schemeClr val="dk1"/>
                </a:solidFill>
                <a:latin typeface="Calibri"/>
                <a:ea typeface="Calibri"/>
                <a:cs typeface="Calibri"/>
                <a:sym typeface="Calibri"/>
              </a:rPr>
              <a:t>DBS Woman's MasterCard® Card</a:t>
            </a:r>
          </a:p>
        </p:txBody>
      </p:sp>
      <p:sp>
        <p:nvSpPr>
          <p:cNvPr id="754" name="Shape 754"/>
          <p:cNvSpPr/>
          <p:nvPr/>
        </p:nvSpPr>
        <p:spPr>
          <a:xfrm>
            <a:off x="7221682" y="2455661"/>
            <a:ext cx="2857499" cy="2303373"/>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spcBef>
                <a:spcPts val="0"/>
              </a:spcBef>
              <a:buSzPct val="25000"/>
              <a:buNone/>
            </a:pPr>
            <a:r>
              <a:rPr lang="en" sz="1800">
                <a:solidFill>
                  <a:srgbClr val="A5A5A5"/>
                </a:solidFill>
                <a:latin typeface="Calibri"/>
                <a:ea typeface="Calibri"/>
                <a:cs typeface="Calibri"/>
                <a:sym typeface="Calibri"/>
              </a:rPr>
              <a:t>Your selection is currently empty.</a:t>
            </a:r>
          </a:p>
          <a:p>
            <a:pPr indent="0" lvl="0" marL="0" marR="0" rtl="0" algn="ctr">
              <a:spcBef>
                <a:spcPts val="0"/>
              </a:spcBef>
              <a:buSzPct val="25000"/>
              <a:buNone/>
            </a:pPr>
            <a:r>
              <a:rPr lang="en" sz="1800">
                <a:solidFill>
                  <a:srgbClr val="A5A5A5"/>
                </a:solidFill>
                <a:latin typeface="Calibri"/>
                <a:ea typeface="Calibri"/>
                <a:cs typeface="Calibri"/>
                <a:sym typeface="Calibri"/>
              </a:rPr>
              <a:t>Please select one or more criteria(s) from the left to compare.</a:t>
            </a:r>
          </a:p>
        </p:txBody>
      </p:sp>
      <p:sp>
        <p:nvSpPr>
          <p:cNvPr id="755" name="Shape 755"/>
          <p:cNvSpPr/>
          <p:nvPr/>
        </p:nvSpPr>
        <p:spPr>
          <a:xfrm>
            <a:off x="10515600" y="1174103"/>
            <a:ext cx="1451393" cy="301101"/>
          </a:xfrm>
          <a:prstGeom prst="roundRect">
            <a:avLst>
              <a:gd fmla="val 16667" name="adj"/>
            </a:avLst>
          </a:prstGeom>
          <a:solidFill>
            <a:srgbClr val="FF0000"/>
          </a:solidFill>
          <a:ln cap="flat" cmpd="sng" w="76200">
            <a:solidFill>
              <a:srgbClr val="FAA0C0"/>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UNDO RESET </a:t>
            </a:r>
          </a:p>
        </p:txBody>
      </p:sp>
      <p:sp>
        <p:nvSpPr>
          <p:cNvPr id="756" name="Shape 756"/>
          <p:cNvSpPr/>
          <p:nvPr/>
        </p:nvSpPr>
        <p:spPr>
          <a:xfrm>
            <a:off x="5974964" y="3239213"/>
            <a:ext cx="893617" cy="737302"/>
          </a:xfrm>
          <a:prstGeom prst="leftArrow">
            <a:avLst>
              <a:gd fmla="val 50000" name="adj1"/>
              <a:gd fmla="val 50000" name="adj2"/>
            </a:avLst>
          </a:prstGeom>
          <a:solidFill>
            <a:schemeClr val="lt1"/>
          </a:solidFill>
          <a:ln cap="flat" cmpd="sng" w="12700">
            <a:solidFill>
              <a:schemeClr val="accent5"/>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p:nvPr/>
        </p:nvSpPr>
        <p:spPr>
          <a:xfrm>
            <a:off x="415633"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Card Type</a:t>
            </a:r>
          </a:p>
        </p:txBody>
      </p:sp>
      <p:sp>
        <p:nvSpPr>
          <p:cNvPr id="101" name="Shape 101"/>
          <p:cNvSpPr/>
          <p:nvPr/>
        </p:nvSpPr>
        <p:spPr>
          <a:xfrm>
            <a:off x="429137"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Annual Fee Waiver </a:t>
            </a:r>
          </a:p>
        </p:txBody>
      </p:sp>
      <p:sp>
        <p:nvSpPr>
          <p:cNvPr id="102" name="Shape 102"/>
          <p:cNvSpPr/>
          <p:nvPr/>
        </p:nvSpPr>
        <p:spPr>
          <a:xfrm>
            <a:off x="429137"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Min Income(per annum) </a:t>
            </a:r>
          </a:p>
        </p:txBody>
      </p:sp>
      <p:sp>
        <p:nvSpPr>
          <p:cNvPr id="103" name="Shape 103"/>
          <p:cNvSpPr/>
          <p:nvPr/>
        </p:nvSpPr>
        <p:spPr>
          <a:xfrm>
            <a:off x="415635"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104" name="Shape 104"/>
          <p:cNvSpPr/>
          <p:nvPr/>
        </p:nvSpPr>
        <p:spPr>
          <a:xfrm>
            <a:off x="442641" y="5235673"/>
            <a:ext cx="2174467"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105" name="Shape 105"/>
          <p:cNvSpPr/>
          <p:nvPr/>
        </p:nvSpPr>
        <p:spPr>
          <a:xfrm>
            <a:off x="3191376" y="33810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06" name="Shape 106"/>
          <p:cNvSpPr/>
          <p:nvPr/>
        </p:nvSpPr>
        <p:spPr>
          <a:xfrm>
            <a:off x="312379"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b="0" i="1" lang="en" sz="1000" u="none" cap="none" strike="noStrike">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b="0" i="1" lang="en" sz="1000" u="none" cap="none" strike="noStrike">
                <a:solidFill>
                  <a:schemeClr val="dk1"/>
                </a:solidFill>
                <a:latin typeface="Calibri"/>
                <a:ea typeface="Calibri"/>
                <a:cs typeface="Calibri"/>
                <a:sym typeface="Calibri"/>
              </a:rPr>
              <a:t>Tick on the criterias that you wish to compare. Click on Information button to  understand more</a:t>
            </a:r>
          </a:p>
        </p:txBody>
      </p:sp>
      <p:sp>
        <p:nvSpPr>
          <p:cNvPr id="107" name="Shape 107"/>
          <p:cNvSpPr/>
          <p:nvPr/>
        </p:nvSpPr>
        <p:spPr>
          <a:xfrm>
            <a:off x="10579438" y="1174103"/>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chemeClr val="lt1"/>
                </a:solidFill>
                <a:latin typeface="Calibri"/>
                <a:ea typeface="Calibri"/>
                <a:cs typeface="Calibri"/>
                <a:sym typeface="Calibri"/>
              </a:rPr>
              <a:t>RESET ALL</a:t>
            </a:r>
          </a:p>
        </p:txBody>
      </p:sp>
      <p:sp>
        <p:nvSpPr>
          <p:cNvPr id="108" name="Shape 108"/>
          <p:cNvSpPr/>
          <p:nvPr/>
        </p:nvSpPr>
        <p:spPr>
          <a:xfrm>
            <a:off x="2899065" y="1748199"/>
            <a:ext cx="2369126" cy="4722546"/>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i="0" lang="en" sz="1600" u="none" cap="none" strike="noStrike">
                <a:solidFill>
                  <a:schemeClr val="dk1"/>
                </a:solidFill>
                <a:latin typeface="Calibri"/>
                <a:ea typeface="Calibri"/>
                <a:cs typeface="Calibri"/>
                <a:sym typeface="Calibri"/>
              </a:rPr>
              <a:t>RECOMMENDED FOR YOU</a:t>
            </a:r>
          </a:p>
        </p:txBody>
      </p:sp>
      <p:pic>
        <p:nvPicPr>
          <p:cNvPr id="109" name="Shape 109"/>
          <p:cNvPicPr preferRelativeResize="0"/>
          <p:nvPr/>
        </p:nvPicPr>
        <p:blipFill rotWithShape="1">
          <a:blip r:embed="rId3">
            <a:alphaModFix/>
          </a:blip>
          <a:srcRect b="0" l="0" r="0" t="0"/>
          <a:stretch/>
        </p:blipFill>
        <p:spPr>
          <a:xfrm>
            <a:off x="3191376" y="2338944"/>
            <a:ext cx="1475537" cy="957797"/>
          </a:xfrm>
          <a:prstGeom prst="rect">
            <a:avLst/>
          </a:prstGeom>
          <a:noFill/>
          <a:ln>
            <a:noFill/>
          </a:ln>
        </p:spPr>
      </p:pic>
      <p:pic>
        <p:nvPicPr>
          <p:cNvPr id="110" name="Shape 110"/>
          <p:cNvPicPr preferRelativeResize="0"/>
          <p:nvPr/>
        </p:nvPicPr>
        <p:blipFill rotWithShape="1">
          <a:blip r:embed="rId4">
            <a:alphaModFix/>
          </a:blip>
          <a:srcRect b="0" l="0" r="0" t="0"/>
          <a:stretch/>
        </p:blipFill>
        <p:spPr>
          <a:xfrm>
            <a:off x="3192761" y="3699501"/>
            <a:ext cx="1475537" cy="913426"/>
          </a:xfrm>
          <a:prstGeom prst="rect">
            <a:avLst/>
          </a:prstGeom>
          <a:noFill/>
          <a:ln>
            <a:noFill/>
          </a:ln>
        </p:spPr>
      </p:pic>
      <p:pic>
        <p:nvPicPr>
          <p:cNvPr id="111" name="Shape 111"/>
          <p:cNvPicPr preferRelativeResize="0"/>
          <p:nvPr/>
        </p:nvPicPr>
        <p:blipFill rotWithShape="1">
          <a:blip r:embed="rId5">
            <a:alphaModFix/>
          </a:blip>
          <a:srcRect b="0" l="0" r="0" t="0"/>
          <a:stretch/>
        </p:blipFill>
        <p:spPr>
          <a:xfrm>
            <a:off x="3191378" y="4920351"/>
            <a:ext cx="1475536" cy="934291"/>
          </a:xfrm>
          <a:prstGeom prst="rect">
            <a:avLst/>
          </a:prstGeom>
          <a:noFill/>
          <a:ln>
            <a:noFill/>
          </a:ln>
        </p:spPr>
      </p:pic>
      <p:sp>
        <p:nvSpPr>
          <p:cNvPr id="112" name="Shape 112"/>
          <p:cNvSpPr/>
          <p:nvPr/>
        </p:nvSpPr>
        <p:spPr>
          <a:xfrm>
            <a:off x="5368519" y="244916"/>
            <a:ext cx="6385914"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5400" u="none" cap="none" strike="sngStrike">
                <a:solidFill>
                  <a:srgbClr val="1F3864"/>
                </a:solidFill>
                <a:latin typeface="Calibri"/>
                <a:ea typeface="Calibri"/>
                <a:cs typeface="Calibri"/>
                <a:sym typeface="Calibri"/>
              </a:rPr>
              <a:t>DIY CARD COMPARER</a:t>
            </a:r>
          </a:p>
        </p:txBody>
      </p:sp>
      <p:graphicFrame>
        <p:nvGraphicFramePr>
          <p:cNvPr id="113" name="Shape 113"/>
          <p:cNvGraphicFramePr/>
          <p:nvPr/>
        </p:nvGraphicFramePr>
        <p:xfrm>
          <a:off x="5354792" y="1782163"/>
          <a:ext cx="3000000" cy="3000000"/>
        </p:xfrm>
        <a:graphic>
          <a:graphicData uri="http://schemas.openxmlformats.org/drawingml/2006/table">
            <a:tbl>
              <a:tblPr bandRow="1" firstRow="1">
                <a:noFill/>
                <a:tableStyleId>{6B6027FF-EF18-4D12-BFB0-04B4C706619B}</a:tableStyleId>
              </a:tblPr>
              <a:tblGrid>
                <a:gridCol w="1653050"/>
                <a:gridCol w="1592500"/>
                <a:gridCol w="1713600"/>
                <a:gridCol w="1653050"/>
              </a:tblGrid>
              <a:tr h="370850">
                <a:tc>
                  <a:txBody>
                    <a:bodyPr>
                      <a:noAutofit/>
                    </a:bodyPr>
                    <a:lstStyle/>
                    <a:p>
                      <a:pPr indent="0" lvl="0" marL="0" marR="0" rtl="0" algn="ctr">
                        <a:spcBef>
                          <a:spcPts val="0"/>
                        </a:spcBef>
                        <a:buSzPct val="25000"/>
                        <a:buNone/>
                      </a:pPr>
                      <a:r>
                        <a:rPr lang="en" sz="1800" u="none" cap="none" strike="noStrike"/>
                        <a:t>Card Type</a:t>
                      </a:r>
                    </a:p>
                  </a:txBody>
                  <a:tcPr marT="45725" marB="45725" marR="91450" marL="91450"/>
                </a:tc>
                <a:tc>
                  <a:txBody>
                    <a:bodyPr>
                      <a:noAutofit/>
                    </a:bodyPr>
                    <a:lstStyle/>
                    <a:p>
                      <a:pPr indent="0" lvl="0" marL="0" marR="0" rtl="0" algn="ctr">
                        <a:spcBef>
                          <a:spcPts val="0"/>
                        </a:spcBef>
                        <a:buSzPct val="25000"/>
                        <a:buNone/>
                      </a:pPr>
                      <a:r>
                        <a:rPr lang="en" sz="1800" u="none" cap="none" strike="noStrike"/>
                        <a:t>DBS Points</a:t>
                      </a:r>
                    </a:p>
                  </a:txBody>
                  <a:tcPr marT="45725" marB="45725" marR="91450" marL="91450"/>
                </a:tc>
                <a:tc>
                  <a:txBody>
                    <a:bodyPr>
                      <a:noAutofit/>
                    </a:bodyPr>
                    <a:lstStyle/>
                    <a:p>
                      <a:pPr indent="0" lvl="0" marL="0" marR="0" rtl="0" algn="ctr">
                        <a:spcBef>
                          <a:spcPts val="0"/>
                        </a:spcBef>
                        <a:buSzPct val="25000"/>
                        <a:buNone/>
                      </a:pPr>
                      <a:r>
                        <a:rPr lang="en" sz="1800" u="none" cap="none" strike="noStrike"/>
                        <a:t>Dining</a:t>
                      </a:r>
                    </a:p>
                  </a:txBody>
                  <a:tcPr marT="45725" marB="45725" marR="91450" marL="91450"/>
                </a:tc>
                <a:tc>
                  <a:txBody>
                    <a:bodyPr>
                      <a:noAutofit/>
                    </a:bodyPr>
                    <a:lstStyle/>
                    <a:p>
                      <a:pPr indent="0" lvl="0" marL="0" marR="0" rtl="0" algn="ctr">
                        <a:spcBef>
                          <a:spcPts val="0"/>
                        </a:spcBef>
                        <a:buSzPct val="25000"/>
                        <a:buNone/>
                      </a:pPr>
                      <a:r>
                        <a:rPr lang="en" sz="1800" u="none" cap="none" strike="noStrike"/>
                        <a:t>Healthcare</a:t>
                      </a:r>
                    </a:p>
                  </a:txBody>
                  <a:tcPr marT="45725" marB="45725" marR="91450" marL="91450"/>
                </a:tc>
              </a:tr>
              <a:tr h="370850">
                <a:tc>
                  <a:txBody>
                    <a:bodyPr>
                      <a:noAutofit/>
                    </a:bodyPr>
                    <a:lstStyle/>
                    <a:p>
                      <a:pPr indent="0" lvl="0" marL="0" marR="0" rtl="0" algn="l">
                        <a:spcBef>
                          <a:spcPts val="0"/>
                        </a:spcBef>
                        <a:buClr>
                          <a:schemeClr val="dk1"/>
                        </a:buClr>
                        <a:buSzPct val="25000"/>
                        <a:buFont typeface="Calibri"/>
                        <a:buNone/>
                      </a:pPr>
                      <a:r>
                        <a:rPr lang="en" sz="1100" u="none" cap="none" strike="noStrike"/>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u="none" cap="none" strike="noStrike"/>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u="none" cap="none" strike="noStrike"/>
                        <a:t>DBS Indulge</a:t>
                      </a:r>
                      <a:br>
                        <a:rPr lang="en" sz="1100" u="none" cap="none" strike="noStrike"/>
                      </a:br>
                      <a:r>
                        <a:rPr lang="en" sz="1100" u="none" cap="none" strike="noStrike"/>
                        <a:t>Dining deals at over 1000 outlets islandwide</a:t>
                      </a:r>
                      <a:br>
                        <a:rPr lang="en" sz="1100" u="none" cap="none" strike="noStrike"/>
                      </a:br>
                      <a:br>
                        <a:rPr lang="en" sz="1100" u="none" cap="none" strike="noStrike"/>
                      </a:br>
                      <a:r>
                        <a:rPr lang="en" sz="1100" u="none" cap="none" strike="noStrike"/>
                        <a:t>American Express Selects </a:t>
                      </a:r>
                      <a:br>
                        <a:rPr lang="en" sz="1100" u="none" cap="none" strike="noStrike"/>
                      </a:br>
                      <a:r>
                        <a:rPr lang="en" sz="1100" u="none" cap="none" strike="noStrike"/>
                        <a:t>Over 400 dining privileges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1314675">
                <a:tc>
                  <a:txBody>
                    <a:bodyPr>
                      <a:noAutofit/>
                    </a:bodyPr>
                    <a:lstStyle/>
                    <a:p>
                      <a:pPr indent="0" lvl="0" marL="0" marR="0" rtl="0" algn="l">
                        <a:spcBef>
                          <a:spcPts val="0"/>
                        </a:spcBef>
                        <a:buClr>
                          <a:schemeClr val="dk1"/>
                        </a:buClr>
                        <a:buSzPct val="25000"/>
                        <a:buFont typeface="Calibri"/>
                        <a:buNone/>
                      </a:pPr>
                      <a:r>
                        <a:rPr lang="en" sz="11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txBody>
                  <a:tcPr marT="45725" marB="45725" marR="91450" marL="91450"/>
                </a:tc>
              </a:tr>
              <a:tr h="1307000">
                <a:tc>
                  <a:txBody>
                    <a:bodyPr>
                      <a:noAutofit/>
                    </a:bodyPr>
                    <a:lstStyle/>
                    <a:p>
                      <a:pPr indent="0" lvl="0" marL="0" marR="0" rtl="0" algn="l">
                        <a:spcBef>
                          <a:spcPts val="0"/>
                        </a:spcBef>
                        <a:buClr>
                          <a:schemeClr val="dk1"/>
                        </a:buClr>
                        <a:buSzPct val="25000"/>
                        <a:buFont typeface="Calibri"/>
                        <a:buNone/>
                      </a:pPr>
                      <a:r>
                        <a:rPr lang="en" sz="11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100"/>
                        <a:t>DBS Indulge</a:t>
                      </a:r>
                      <a:br>
                        <a:rPr lang="en" sz="1100"/>
                      </a:br>
                      <a:r>
                        <a:rPr lang="en" sz="1100"/>
                        <a:t>Dining deals at over 1000 outlets islandwide</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100" u="none" cap="none" strike="noStrike"/>
                        <a:t>DBS Healthcare Privileges</a:t>
                      </a:r>
                      <a:br>
                        <a:rPr lang="en" sz="1100" u="none" cap="none" strike="noStrike"/>
                      </a:br>
                      <a:r>
                        <a:rPr lang="en" sz="1100" u="none" cap="none" strike="noStrike"/>
                        <a:t>Special rates on health screening packages, specialist consultation fee and more.</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bl>
          </a:graphicData>
        </a:graphic>
      </p:graphicFrame>
      <p:sp>
        <p:nvSpPr>
          <p:cNvPr id="114" name="Shape 114"/>
          <p:cNvSpPr/>
          <p:nvPr/>
        </p:nvSpPr>
        <p:spPr>
          <a:xfrm>
            <a:off x="366758"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i="0" lang="en" sz="1400" u="none" cap="none" strike="noStrike">
                <a:solidFill>
                  <a:schemeClr val="lt1"/>
                </a:solidFill>
                <a:latin typeface="Calibri"/>
                <a:ea typeface="Calibri"/>
                <a:cs typeface="Calibri"/>
                <a:sym typeface="Calibri"/>
              </a:rPr>
              <a:t>SELECT ALL</a:t>
            </a:r>
          </a:p>
        </p:txBody>
      </p:sp>
      <p:sp>
        <p:nvSpPr>
          <p:cNvPr id="115" name="Shape 115"/>
          <p:cNvSpPr/>
          <p:nvPr/>
        </p:nvSpPr>
        <p:spPr>
          <a:xfrm>
            <a:off x="1407269"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0" lang="en" sz="1400" u="none" cap="none" strike="noStrike">
                <a:solidFill>
                  <a:schemeClr val="lt1"/>
                </a:solidFill>
                <a:latin typeface="Calibri"/>
                <a:ea typeface="Calibri"/>
                <a:cs typeface="Calibri"/>
                <a:sym typeface="Calibri"/>
              </a:rPr>
              <a:t>CLEAR SELECTION</a:t>
            </a:r>
          </a:p>
        </p:txBody>
      </p:sp>
      <p:grpSp>
        <p:nvGrpSpPr>
          <p:cNvPr id="116" name="Shape 116"/>
          <p:cNvGrpSpPr/>
          <p:nvPr/>
        </p:nvGrpSpPr>
        <p:grpSpPr>
          <a:xfrm>
            <a:off x="6738695" y="1758083"/>
            <a:ext cx="5228297" cy="281025"/>
            <a:chOff x="6738695" y="1758083"/>
            <a:chExt cx="5228297" cy="281025"/>
          </a:xfrm>
        </p:grpSpPr>
        <p:sp>
          <p:nvSpPr>
            <p:cNvPr id="117" name="Shape 117"/>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8" name="Shape 118"/>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9" name="Shape 119"/>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0" name="Shape 120"/>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21" name="Shape 121"/>
          <p:cNvPicPr preferRelativeResize="0"/>
          <p:nvPr/>
        </p:nvPicPr>
        <p:blipFill rotWithShape="1">
          <a:blip r:embed="rId6">
            <a:alphaModFix/>
          </a:blip>
          <a:srcRect b="0" l="0" r="0" t="0"/>
          <a:stretch/>
        </p:blipFill>
        <p:spPr>
          <a:xfrm>
            <a:off x="5355807" y="6170680"/>
            <a:ext cx="4528825" cy="267299"/>
          </a:xfrm>
          <a:prstGeom prst="rect">
            <a:avLst/>
          </a:prstGeom>
          <a:noFill/>
          <a:ln>
            <a:noFill/>
          </a:ln>
        </p:spPr>
      </p:pic>
      <p:sp>
        <p:nvSpPr>
          <p:cNvPr id="122" name="Shape 122"/>
          <p:cNvSpPr/>
          <p:nvPr/>
        </p:nvSpPr>
        <p:spPr>
          <a:xfrm>
            <a:off x="2240625"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23" name="Shape 123"/>
          <p:cNvSpPr/>
          <p:nvPr/>
        </p:nvSpPr>
        <p:spPr>
          <a:xfrm>
            <a:off x="2236475"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24" name="Shape 124"/>
          <p:cNvSpPr/>
          <p:nvPr/>
        </p:nvSpPr>
        <p:spPr>
          <a:xfrm>
            <a:off x="2247375"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25" name="Shape 125"/>
          <p:cNvSpPr/>
          <p:nvPr/>
        </p:nvSpPr>
        <p:spPr>
          <a:xfrm>
            <a:off x="2253103"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26" name="Shape 126"/>
          <p:cNvSpPr/>
          <p:nvPr/>
        </p:nvSpPr>
        <p:spPr>
          <a:xfrm>
            <a:off x="2247375"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27" name="Shape 127"/>
          <p:cNvSpPr/>
          <p:nvPr/>
        </p:nvSpPr>
        <p:spPr>
          <a:xfrm>
            <a:off x="10271303" y="6251226"/>
            <a:ext cx="1695690" cy="439035"/>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chemeClr val="lt1"/>
                </a:solidFill>
                <a:latin typeface="Calibri"/>
                <a:ea typeface="Calibri"/>
                <a:cs typeface="Calibri"/>
                <a:sym typeface="Calibri"/>
              </a:rPr>
              <a:t>RANK FOR ME</a:t>
            </a:r>
          </a:p>
        </p:txBody>
      </p:sp>
      <p:sp>
        <p:nvSpPr>
          <p:cNvPr id="128" name="Shape 128"/>
          <p:cNvSpPr/>
          <p:nvPr/>
        </p:nvSpPr>
        <p:spPr>
          <a:xfrm>
            <a:off x="11754432" y="617068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29" name="Shape 129"/>
          <p:cNvSpPr txBox="1"/>
          <p:nvPr/>
        </p:nvSpPr>
        <p:spPr>
          <a:xfrm>
            <a:off x="2958166" y="3305473"/>
            <a:ext cx="2369126"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0" i="0" lang="en" sz="1200" u="none" cap="none" strike="noStrike">
                <a:solidFill>
                  <a:schemeClr val="dk1"/>
                </a:solidFill>
                <a:latin typeface="Calibri"/>
                <a:ea typeface="Calibri"/>
                <a:cs typeface="Calibri"/>
                <a:sym typeface="Calibri"/>
              </a:rPr>
              <a:t>DBS Black American Express® Card</a:t>
            </a:r>
          </a:p>
        </p:txBody>
      </p:sp>
      <p:sp>
        <p:nvSpPr>
          <p:cNvPr id="130" name="Shape 130"/>
          <p:cNvSpPr txBox="1"/>
          <p:nvPr/>
        </p:nvSpPr>
        <p:spPr>
          <a:xfrm>
            <a:off x="2947038" y="4621658"/>
            <a:ext cx="2442599"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0" i="0" lang="en" sz="1200" u="none" cap="none" strike="noStrike">
                <a:solidFill>
                  <a:schemeClr val="dk1"/>
                </a:solidFill>
                <a:latin typeface="Calibri"/>
                <a:ea typeface="Calibri"/>
                <a:cs typeface="Calibri"/>
                <a:sym typeface="Calibri"/>
              </a:rPr>
              <a:t>DBS Altitude Visa Signature Card</a:t>
            </a:r>
          </a:p>
        </p:txBody>
      </p:sp>
      <p:sp>
        <p:nvSpPr>
          <p:cNvPr id="131" name="Shape 131"/>
          <p:cNvSpPr txBox="1"/>
          <p:nvPr/>
        </p:nvSpPr>
        <p:spPr>
          <a:xfrm>
            <a:off x="2956213" y="5865037"/>
            <a:ext cx="2254827" cy="44901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rPr b="0" i="0" lang="en" sz="1200" u="none" cap="none" strike="noStrike">
                <a:solidFill>
                  <a:schemeClr val="dk1"/>
                </a:solidFill>
                <a:latin typeface="Calibri"/>
                <a:ea typeface="Calibri"/>
                <a:cs typeface="Calibri"/>
                <a:sym typeface="Calibri"/>
              </a:rPr>
              <a:t>DBS Woman's MasterCard® Card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Added Features Template</a:t>
            </a:r>
          </a:p>
        </p:txBody>
      </p:sp>
      <p:sp>
        <p:nvSpPr>
          <p:cNvPr id="137" name="Shape 13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Preset Criterias from Questionnaire (Dining, Healthcare, Movies)</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Click to add from whole range of credit cards- not only recommended ones. Scrollable area</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combine with yujia! IMPLEMENT HOW button directly?</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DRAFTS</a:t>
            </a:r>
          </a:p>
        </p:txBody>
      </p:sp>
      <p:sp>
        <p:nvSpPr>
          <p:cNvPr id="143" name="Shape 14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p:nvPr/>
        </p:nvSpPr>
        <p:spPr>
          <a:xfrm>
            <a:off x="2646469" y="821370"/>
            <a:ext cx="2369126" cy="5969624"/>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i="0" lang="en" sz="1600" u="none" cap="none" strike="noStrike">
                <a:solidFill>
                  <a:schemeClr val="dk1"/>
                </a:solidFill>
                <a:latin typeface="Calibri"/>
                <a:ea typeface="Calibri"/>
                <a:cs typeface="Calibri"/>
                <a:sym typeface="Calibri"/>
              </a:rPr>
              <a:t>CLICK ON ANY CARDS BELOW TO COMPARE:</a:t>
            </a:r>
          </a:p>
        </p:txBody>
      </p:sp>
      <p:sp>
        <p:nvSpPr>
          <p:cNvPr id="149" name="Shape 149"/>
          <p:cNvSpPr/>
          <p:nvPr/>
        </p:nvSpPr>
        <p:spPr>
          <a:xfrm>
            <a:off x="170531" y="2000450"/>
            <a:ext cx="2174467" cy="45521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Card Type</a:t>
            </a:r>
          </a:p>
        </p:txBody>
      </p:sp>
      <p:sp>
        <p:nvSpPr>
          <p:cNvPr id="150" name="Shape 150"/>
          <p:cNvSpPr/>
          <p:nvPr/>
        </p:nvSpPr>
        <p:spPr>
          <a:xfrm>
            <a:off x="184035" y="2597632"/>
            <a:ext cx="2174465" cy="364731"/>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Annual Fee Waiver </a:t>
            </a:r>
          </a:p>
        </p:txBody>
      </p:sp>
      <p:sp>
        <p:nvSpPr>
          <p:cNvPr id="151" name="Shape 151"/>
          <p:cNvSpPr/>
          <p:nvPr/>
        </p:nvSpPr>
        <p:spPr>
          <a:xfrm>
            <a:off x="184034" y="3168483"/>
            <a:ext cx="2201472" cy="659274"/>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Min Income(per annum) </a:t>
            </a:r>
          </a:p>
        </p:txBody>
      </p:sp>
      <p:sp>
        <p:nvSpPr>
          <p:cNvPr id="152" name="Shape 152"/>
          <p:cNvSpPr/>
          <p:nvPr/>
        </p:nvSpPr>
        <p:spPr>
          <a:xfrm>
            <a:off x="170532" y="3975550"/>
            <a:ext cx="2201472" cy="113005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Miles </a:t>
            </a:r>
          </a:p>
        </p:txBody>
      </p:sp>
      <p:sp>
        <p:nvSpPr>
          <p:cNvPr id="153" name="Shape 153"/>
          <p:cNvSpPr/>
          <p:nvPr/>
        </p:nvSpPr>
        <p:spPr>
          <a:xfrm>
            <a:off x="184856" y="5252548"/>
            <a:ext cx="2200652" cy="137294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b="0" i="0" lang="en" sz="1400" u="none" cap="none" strike="noStrike">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200" u="none" cap="none" strike="noStrike">
                <a:solidFill>
                  <a:schemeClr val="lt1"/>
                </a:solidFill>
                <a:latin typeface="Calibri"/>
                <a:ea typeface="Calibri"/>
                <a:cs typeface="Calibri"/>
                <a:sym typeface="Calibri"/>
              </a:rPr>
              <a:t>Healthcare</a:t>
            </a:r>
          </a:p>
        </p:txBody>
      </p:sp>
      <p:sp>
        <p:nvSpPr>
          <p:cNvPr id="154" name="Shape 154"/>
          <p:cNvSpPr/>
          <p:nvPr/>
        </p:nvSpPr>
        <p:spPr>
          <a:xfrm>
            <a:off x="5067557" y="533270"/>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55" name="Shape 155"/>
          <p:cNvSpPr/>
          <p:nvPr/>
        </p:nvSpPr>
        <p:spPr>
          <a:xfrm>
            <a:off x="67277" y="244916"/>
            <a:ext cx="2474999"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b="0" i="1" lang="en" sz="1000" u="none" cap="none" strike="noStrike">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b="0" i="1" lang="en" sz="1000" u="none" cap="none" strike="noStrike">
                <a:solidFill>
                  <a:schemeClr val="dk1"/>
                </a:solidFill>
                <a:latin typeface="Calibri"/>
                <a:ea typeface="Calibri"/>
                <a:cs typeface="Calibri"/>
                <a:sym typeface="Calibri"/>
              </a:rPr>
              <a:t>Tick on the criterias that you wish to compare. Click on Information button to  understand more</a:t>
            </a:r>
          </a:p>
        </p:txBody>
      </p:sp>
      <p:sp>
        <p:nvSpPr>
          <p:cNvPr id="156" name="Shape 156"/>
          <p:cNvSpPr/>
          <p:nvPr/>
        </p:nvSpPr>
        <p:spPr>
          <a:xfrm>
            <a:off x="10579438" y="382248"/>
            <a:ext cx="1387555"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chemeClr val="lt1"/>
                </a:solidFill>
                <a:latin typeface="Calibri"/>
                <a:ea typeface="Calibri"/>
                <a:cs typeface="Calibri"/>
                <a:sym typeface="Calibri"/>
              </a:rPr>
              <a:t>RESET ALL</a:t>
            </a:r>
          </a:p>
        </p:txBody>
      </p:sp>
      <p:pic>
        <p:nvPicPr>
          <p:cNvPr id="157" name="Shape 157"/>
          <p:cNvPicPr preferRelativeResize="0"/>
          <p:nvPr/>
        </p:nvPicPr>
        <p:blipFill rotWithShape="1">
          <a:blip r:embed="rId3">
            <a:alphaModFix/>
          </a:blip>
          <a:srcRect b="0" l="0" r="0" t="0"/>
          <a:stretch/>
        </p:blipFill>
        <p:spPr>
          <a:xfrm>
            <a:off x="2940634" y="1496732"/>
            <a:ext cx="992361" cy="644159"/>
          </a:xfrm>
          <a:prstGeom prst="rect">
            <a:avLst/>
          </a:prstGeom>
          <a:noFill/>
          <a:ln>
            <a:noFill/>
          </a:ln>
        </p:spPr>
      </p:pic>
      <p:pic>
        <p:nvPicPr>
          <p:cNvPr id="158" name="Shape 158"/>
          <p:cNvPicPr preferRelativeResize="0"/>
          <p:nvPr/>
        </p:nvPicPr>
        <p:blipFill rotWithShape="1">
          <a:blip r:embed="rId4">
            <a:alphaModFix/>
          </a:blip>
          <a:srcRect b="0" l="0" r="0" t="0"/>
          <a:stretch/>
        </p:blipFill>
        <p:spPr>
          <a:xfrm>
            <a:off x="2900821" y="2460535"/>
            <a:ext cx="992361" cy="614317"/>
          </a:xfrm>
          <a:prstGeom prst="rect">
            <a:avLst/>
          </a:prstGeom>
          <a:noFill/>
          <a:ln>
            <a:noFill/>
          </a:ln>
        </p:spPr>
      </p:pic>
      <p:pic>
        <p:nvPicPr>
          <p:cNvPr id="159" name="Shape 159"/>
          <p:cNvPicPr preferRelativeResize="0"/>
          <p:nvPr/>
        </p:nvPicPr>
        <p:blipFill rotWithShape="1">
          <a:blip r:embed="rId5">
            <a:alphaModFix/>
          </a:blip>
          <a:srcRect b="0" l="0" r="0" t="0"/>
          <a:stretch/>
        </p:blipFill>
        <p:spPr>
          <a:xfrm>
            <a:off x="2940635" y="3359760"/>
            <a:ext cx="992360" cy="628351"/>
          </a:xfrm>
          <a:prstGeom prst="rect">
            <a:avLst/>
          </a:prstGeom>
          <a:noFill/>
          <a:ln>
            <a:noFill/>
          </a:ln>
        </p:spPr>
      </p:pic>
      <p:sp>
        <p:nvSpPr>
          <p:cNvPr id="160" name="Shape 160"/>
          <p:cNvSpPr/>
          <p:nvPr/>
        </p:nvSpPr>
        <p:spPr>
          <a:xfrm>
            <a:off x="6632293" y="244916"/>
            <a:ext cx="3858364"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 sz="3200" u="none" cap="none" strike="noStrike">
                <a:solidFill>
                  <a:schemeClr val="dk1"/>
                </a:solidFill>
                <a:latin typeface="Calibri"/>
                <a:ea typeface="Calibri"/>
                <a:cs typeface="Calibri"/>
                <a:sym typeface="Calibri"/>
              </a:rPr>
              <a:t>DIY CARD COMPARER</a:t>
            </a:r>
          </a:p>
        </p:txBody>
      </p:sp>
      <p:graphicFrame>
        <p:nvGraphicFramePr>
          <p:cNvPr id="161" name="Shape 161"/>
          <p:cNvGraphicFramePr/>
          <p:nvPr/>
        </p:nvGraphicFramePr>
        <p:xfrm>
          <a:off x="5354792" y="990308"/>
          <a:ext cx="3000000" cy="3000000"/>
        </p:xfrm>
        <a:graphic>
          <a:graphicData uri="http://schemas.openxmlformats.org/drawingml/2006/table">
            <a:tbl>
              <a:tblPr bandRow="1" firstRow="1">
                <a:noFill/>
                <a:tableStyleId>{6606DCA2-411F-40FC-8E1A-FDADAABD6E4D}</a:tableStyleId>
              </a:tblPr>
              <a:tblGrid>
                <a:gridCol w="1181850"/>
                <a:gridCol w="1218850"/>
                <a:gridCol w="1461950"/>
                <a:gridCol w="1274550"/>
                <a:gridCol w="1474950"/>
              </a:tblGrid>
              <a:tr h="345550">
                <a:tc>
                  <a:txBody>
                    <a:bodyPr>
                      <a:noAutofit/>
                    </a:bodyPr>
                    <a:lstStyle/>
                    <a:p>
                      <a:pPr indent="0" lvl="0" marL="0" marR="0" rtl="0" algn="ctr">
                        <a:spcBef>
                          <a:spcPts val="0"/>
                        </a:spcBef>
                        <a:buSzPct val="25000"/>
                        <a:buNone/>
                      </a:pPr>
                      <a:r>
                        <a:rPr lang="en" sz="1800" strike="sngStrike"/>
                        <a:t>Card</a:t>
                      </a:r>
                      <a:r>
                        <a:rPr lang="en" sz="1800" strike="sngStrike"/>
                        <a:t> Type</a:t>
                      </a:r>
                    </a:p>
                  </a:txBody>
                  <a:tcPr marT="45725" marB="45725" marR="91450" marL="91450"/>
                </a:tc>
                <a:tc>
                  <a:txBody>
                    <a:bodyPr>
                      <a:noAutofit/>
                    </a:bodyPr>
                    <a:lstStyle/>
                    <a:p>
                      <a:pPr indent="0" lvl="0" marL="0" marR="0" rtl="0" algn="ctr">
                        <a:spcBef>
                          <a:spcPts val="0"/>
                        </a:spcBef>
                        <a:buSzPct val="25000"/>
                        <a:buNone/>
                      </a:pPr>
                      <a:r>
                        <a:rPr lang="en" sz="1800" strike="sngStrike"/>
                        <a:t>DBS</a:t>
                      </a:r>
                      <a:r>
                        <a:rPr lang="en" sz="1800" strike="sngStrike"/>
                        <a:t> Points</a:t>
                      </a:r>
                    </a:p>
                  </a:txBody>
                  <a:tcPr marT="45725" marB="45725" marR="91450" marL="91450"/>
                </a:tc>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Movies</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r>
              <a:tr h="1180575">
                <a:tc>
                  <a:txBody>
                    <a:bodyPr>
                      <a:noAutofit/>
                    </a:bodyPr>
                    <a:lstStyle/>
                    <a:p>
                      <a:pPr indent="0" lvl="0" marL="0" marR="0" rtl="0" algn="l">
                        <a:spcBef>
                          <a:spcPts val="0"/>
                        </a:spcBef>
                        <a:buClr>
                          <a:schemeClr val="dk1"/>
                        </a:buClr>
                        <a:buSzPct val="25000"/>
                        <a:buFont typeface="Calibri"/>
                        <a:buNone/>
                      </a:pPr>
                      <a:r>
                        <a:rPr lang="en" sz="1000"/>
                        <a:t>American Express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000"/>
                        <a:t>1X DBS Point on all transactions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000"/>
                        <a:t>DBS Indulge</a:t>
                      </a:r>
                      <a:br>
                        <a:rPr lang="en" sz="1000"/>
                      </a:br>
                      <a:r>
                        <a:rPr lang="en" sz="1000"/>
                        <a:t>Dining deals at over 1000 outlets islandwide</a:t>
                      </a:r>
                      <a:br>
                        <a:rPr lang="en" sz="1000"/>
                      </a:br>
                      <a:br>
                        <a:rPr lang="en" sz="1000"/>
                      </a:br>
                      <a:r>
                        <a:rPr lang="en" sz="1000"/>
                        <a:t>American Express Selects </a:t>
                      </a:r>
                      <a:br>
                        <a:rPr lang="en" sz="1000"/>
                      </a:br>
                      <a:r>
                        <a:rPr lang="en" sz="1000"/>
                        <a:t>Over 400 dining privileges islandwide</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t/>
                      </a:r>
                      <a:endParaRPr b="1" sz="10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000" u="none" cap="none" strike="noStrike"/>
                        <a:t>DBS Healthcare Privileges</a:t>
                      </a:r>
                      <a:br>
                        <a:rPr lang="en" sz="1000" u="none" cap="none" strike="noStrike"/>
                      </a:br>
                      <a:r>
                        <a:rPr lang="en" sz="1000" u="none" cap="none" strike="noStrike"/>
                        <a:t>Special rates on health screening packages, specialist consultation fee and more.</a:t>
                      </a:r>
                    </a:p>
                    <a:p>
                      <a:pPr indent="0" lvl="0" marL="0" marR="0" rtl="0" algn="l">
                        <a:spcBef>
                          <a:spcPts val="0"/>
                        </a:spcBef>
                        <a:buSzPct val="25000"/>
                        <a:buNone/>
                      </a:pPr>
                      <a:r>
                        <a:t/>
                      </a:r>
                      <a:endParaRPr sz="1000">
                        <a:latin typeface="Calibri"/>
                        <a:ea typeface="Calibri"/>
                        <a:cs typeface="Calibri"/>
                        <a:sym typeface="Calibri"/>
                      </a:endParaRPr>
                    </a:p>
                  </a:txBody>
                  <a:tcPr marT="45725" marB="45725" marR="91450" marL="91450"/>
                </a:tc>
              </a:tr>
              <a:tr h="806275">
                <a:tc>
                  <a:txBody>
                    <a:bodyPr>
                      <a:noAutofit/>
                    </a:bodyPr>
                    <a:lstStyle/>
                    <a:p>
                      <a:pPr indent="0" lvl="0" marL="0" marR="0" rtl="0" algn="l">
                        <a:spcBef>
                          <a:spcPts val="0"/>
                        </a:spcBef>
                        <a:buClr>
                          <a:schemeClr val="dk1"/>
                        </a:buClr>
                        <a:buSzPct val="25000"/>
                        <a:buFont typeface="Calibri"/>
                        <a:buNone/>
                      </a:pPr>
                      <a:r>
                        <a:rPr lang="en" sz="1000"/>
                        <a:t>Visa</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000"/>
                        <a:t>No expiry date for DBS Rewards Points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000"/>
                        <a:t>DBS Indulge</a:t>
                      </a:r>
                      <a:br>
                        <a:rPr lang="en" sz="1000"/>
                      </a:br>
                      <a:r>
                        <a:rPr lang="en" sz="1000"/>
                        <a:t>Dining deals at over 1000 outlets islandwide</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t/>
                      </a:r>
                      <a:endParaRPr sz="10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000" u="none" cap="none" strike="noStrike"/>
                        <a:t>DBS Healthcare Privileges</a:t>
                      </a:r>
                      <a:br>
                        <a:rPr lang="en" sz="1000" u="none" cap="none" strike="noStrike"/>
                      </a:br>
                      <a:r>
                        <a:rPr lang="en" sz="1000" u="none" cap="none" strike="noStrike"/>
                        <a:t>Special rates on health screening packages, specialist consultation fee and more.</a:t>
                      </a:r>
                    </a:p>
                  </a:txBody>
                  <a:tcPr marT="45725" marB="45725" marR="91450" marL="91450"/>
                </a:tc>
              </a:tr>
              <a:tr h="1041025">
                <a:tc>
                  <a:txBody>
                    <a:bodyPr>
                      <a:noAutofit/>
                    </a:bodyPr>
                    <a:lstStyle/>
                    <a:p>
                      <a:pPr indent="0" lvl="0" marL="0" marR="0" rtl="0" algn="l">
                        <a:spcBef>
                          <a:spcPts val="0"/>
                        </a:spcBef>
                        <a:buClr>
                          <a:schemeClr val="dk1"/>
                        </a:buClr>
                        <a:buSzPct val="25000"/>
                        <a:buFont typeface="Calibri"/>
                        <a:buNone/>
                      </a:pPr>
                      <a:r>
                        <a:rPr lang="en" sz="1000"/>
                        <a:t>MasterCard</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000"/>
                        <a:t>Earn 5X DBS Rewards Points on all online purchases</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rPr lang="en" sz="1000"/>
                        <a:t>DBS Indulge</a:t>
                      </a:r>
                      <a:br>
                        <a:rPr lang="en" sz="1000"/>
                      </a:br>
                      <a:r>
                        <a:rPr lang="en" sz="1000"/>
                        <a:t>Dining deals at over 1000 outlets islandwide</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t/>
                      </a:r>
                      <a:endParaRPr sz="10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000" u="none" cap="none" strike="noStrike"/>
                        <a:t>DBS Healthcare Privileges</a:t>
                      </a:r>
                      <a:br>
                        <a:rPr lang="en" sz="1000" u="none" cap="none" strike="noStrike"/>
                      </a:br>
                      <a:r>
                        <a:rPr lang="en" sz="1000" u="none" cap="none" strike="noStrike"/>
                        <a:t>Special rates on health screening packages, specialist consultation fee and more.</a:t>
                      </a:r>
                    </a:p>
                    <a:p>
                      <a:pPr indent="0" lvl="0" marL="0" marR="0" rtl="0" algn="l">
                        <a:spcBef>
                          <a:spcPts val="0"/>
                        </a:spcBef>
                        <a:buSzPct val="25000"/>
                        <a:buNone/>
                      </a:pPr>
                      <a:r>
                        <a:t/>
                      </a:r>
                      <a:endParaRPr sz="1000">
                        <a:latin typeface="Calibri"/>
                        <a:ea typeface="Calibri"/>
                        <a:cs typeface="Calibri"/>
                        <a:sym typeface="Calibri"/>
                      </a:endParaRPr>
                    </a:p>
                  </a:txBody>
                  <a:tcPr marT="45725" marB="45725" marR="91450" marL="91450"/>
                </a:tc>
              </a:tr>
            </a:tbl>
          </a:graphicData>
        </a:graphic>
      </p:graphicFrame>
      <p:sp>
        <p:nvSpPr>
          <p:cNvPr id="162" name="Shape 162"/>
          <p:cNvSpPr/>
          <p:nvPr/>
        </p:nvSpPr>
        <p:spPr>
          <a:xfrm>
            <a:off x="121656" y="1153366"/>
            <a:ext cx="931915" cy="637373"/>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i="0" lang="en" sz="1400" u="none" cap="none" strike="noStrike">
                <a:solidFill>
                  <a:schemeClr val="lt1"/>
                </a:solidFill>
                <a:latin typeface="Calibri"/>
                <a:ea typeface="Calibri"/>
                <a:cs typeface="Calibri"/>
                <a:sym typeface="Calibri"/>
              </a:rPr>
              <a:t>SELECT ALL</a:t>
            </a:r>
          </a:p>
        </p:txBody>
      </p:sp>
      <p:sp>
        <p:nvSpPr>
          <p:cNvPr id="163" name="Shape 163"/>
          <p:cNvSpPr/>
          <p:nvPr/>
        </p:nvSpPr>
        <p:spPr>
          <a:xfrm>
            <a:off x="1162166" y="1152896"/>
            <a:ext cx="1264218" cy="637373"/>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0" lang="en" sz="1400" u="none" cap="none" strike="noStrike">
                <a:solidFill>
                  <a:schemeClr val="lt1"/>
                </a:solidFill>
                <a:latin typeface="Calibri"/>
                <a:ea typeface="Calibri"/>
                <a:cs typeface="Calibri"/>
                <a:sym typeface="Calibri"/>
              </a:rPr>
              <a:t>CLEAR SELECTION</a:t>
            </a:r>
          </a:p>
        </p:txBody>
      </p:sp>
      <p:grpSp>
        <p:nvGrpSpPr>
          <p:cNvPr id="164" name="Shape 164"/>
          <p:cNvGrpSpPr/>
          <p:nvPr/>
        </p:nvGrpSpPr>
        <p:grpSpPr>
          <a:xfrm>
            <a:off x="6554533" y="990308"/>
            <a:ext cx="5228297" cy="281025"/>
            <a:chOff x="6738695" y="1758083"/>
            <a:chExt cx="5228297" cy="281025"/>
          </a:xfrm>
        </p:grpSpPr>
        <p:sp>
          <p:nvSpPr>
            <p:cNvPr id="165" name="Shape 165"/>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66" name="Shape 166"/>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67" name="Shape 167"/>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68" name="Shape 168"/>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69" name="Shape 169"/>
          <p:cNvPicPr preferRelativeResize="0"/>
          <p:nvPr/>
        </p:nvPicPr>
        <p:blipFill rotWithShape="1">
          <a:blip r:embed="rId6">
            <a:alphaModFix/>
          </a:blip>
          <a:srcRect b="0" l="0" r="0" t="0"/>
          <a:stretch/>
        </p:blipFill>
        <p:spPr>
          <a:xfrm>
            <a:off x="5376796" y="4668185"/>
            <a:ext cx="4528825" cy="267299"/>
          </a:xfrm>
          <a:prstGeom prst="rect">
            <a:avLst/>
          </a:prstGeom>
          <a:noFill/>
          <a:ln>
            <a:noFill/>
          </a:ln>
        </p:spPr>
      </p:pic>
      <p:sp>
        <p:nvSpPr>
          <p:cNvPr id="170" name="Shape 170"/>
          <p:cNvSpPr/>
          <p:nvPr/>
        </p:nvSpPr>
        <p:spPr>
          <a:xfrm>
            <a:off x="1995523" y="206006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71" name="Shape 171"/>
          <p:cNvSpPr/>
          <p:nvPr/>
        </p:nvSpPr>
        <p:spPr>
          <a:xfrm>
            <a:off x="1991374" y="5324439"/>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72" name="Shape 172"/>
          <p:cNvSpPr/>
          <p:nvPr/>
        </p:nvSpPr>
        <p:spPr>
          <a:xfrm>
            <a:off x="2002274" y="4027757"/>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73" name="Shape 173"/>
          <p:cNvSpPr/>
          <p:nvPr/>
        </p:nvSpPr>
        <p:spPr>
          <a:xfrm>
            <a:off x="2008001" y="2622525"/>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74" name="Shape 174"/>
          <p:cNvSpPr/>
          <p:nvPr/>
        </p:nvSpPr>
        <p:spPr>
          <a:xfrm>
            <a:off x="2002274" y="321242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75" name="Shape 175"/>
          <p:cNvSpPr/>
          <p:nvPr/>
        </p:nvSpPr>
        <p:spPr>
          <a:xfrm>
            <a:off x="9992413" y="4621723"/>
            <a:ext cx="1589774" cy="357229"/>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chemeClr val="lt1"/>
                </a:solidFill>
                <a:latin typeface="Calibri"/>
                <a:ea typeface="Calibri"/>
                <a:cs typeface="Calibri"/>
                <a:sym typeface="Calibri"/>
              </a:rPr>
              <a:t>RANK FOR ME</a:t>
            </a:r>
          </a:p>
        </p:txBody>
      </p:sp>
      <p:sp>
        <p:nvSpPr>
          <p:cNvPr id="176" name="Shape 176"/>
          <p:cNvSpPr/>
          <p:nvPr/>
        </p:nvSpPr>
        <p:spPr>
          <a:xfrm>
            <a:off x="11614845" y="4595351"/>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0" i="1" lang="en" sz="2000" u="none" cap="none" strike="noStrike">
                <a:solidFill>
                  <a:schemeClr val="lt1"/>
                </a:solidFill>
                <a:latin typeface="Times New Roman"/>
                <a:ea typeface="Times New Roman"/>
                <a:cs typeface="Times New Roman"/>
                <a:sym typeface="Times New Roman"/>
              </a:rPr>
              <a:t>i</a:t>
            </a:r>
          </a:p>
        </p:txBody>
      </p:sp>
      <p:sp>
        <p:nvSpPr>
          <p:cNvPr id="177" name="Shape 177"/>
          <p:cNvSpPr txBox="1"/>
          <p:nvPr/>
        </p:nvSpPr>
        <p:spPr>
          <a:xfrm>
            <a:off x="4017148" y="1440929"/>
            <a:ext cx="1057148"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1" i="1" lang="en" sz="1000" u="none" cap="none" strike="noStrike">
                <a:solidFill>
                  <a:schemeClr val="dk1"/>
                </a:solidFill>
                <a:latin typeface="Calibri"/>
                <a:ea typeface="Calibri"/>
                <a:cs typeface="Calibri"/>
                <a:sym typeface="Calibri"/>
              </a:rPr>
              <a:t>Recommended: </a:t>
            </a:r>
            <a:r>
              <a:rPr b="0" i="0" lang="en" sz="1000" u="none" cap="none" strike="noStrike">
                <a:solidFill>
                  <a:schemeClr val="dk1"/>
                </a:solidFill>
                <a:latin typeface="Calibri"/>
                <a:ea typeface="Calibri"/>
                <a:cs typeface="Calibri"/>
                <a:sym typeface="Calibri"/>
              </a:rPr>
              <a:t>DBS Black American Express® Card</a:t>
            </a:r>
          </a:p>
        </p:txBody>
      </p:sp>
      <p:sp>
        <p:nvSpPr>
          <p:cNvPr id="178" name="Shape 178"/>
          <p:cNvSpPr txBox="1"/>
          <p:nvPr/>
        </p:nvSpPr>
        <p:spPr>
          <a:xfrm>
            <a:off x="4012085" y="2363003"/>
            <a:ext cx="1089933" cy="44901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1" i="1" lang="en" sz="1000" u="none" cap="none" strike="noStrike">
                <a:solidFill>
                  <a:schemeClr val="dk1"/>
                </a:solidFill>
                <a:latin typeface="Calibri"/>
                <a:ea typeface="Calibri"/>
                <a:cs typeface="Calibri"/>
                <a:sym typeface="Calibri"/>
              </a:rPr>
              <a:t>Recommended</a:t>
            </a:r>
            <a:r>
              <a:rPr b="0" i="0" lang="en" sz="1000" u="none" cap="none" strike="noStrike">
                <a:solidFill>
                  <a:schemeClr val="dk1"/>
                </a:solidFill>
                <a:latin typeface="Calibri"/>
                <a:ea typeface="Calibri"/>
                <a:cs typeface="Calibri"/>
                <a:sym typeface="Calibri"/>
              </a:rPr>
              <a:t>: DBS Altitude Visa Signature Card</a:t>
            </a:r>
          </a:p>
        </p:txBody>
      </p:sp>
      <p:sp>
        <p:nvSpPr>
          <p:cNvPr id="179" name="Shape 179"/>
          <p:cNvSpPr txBox="1"/>
          <p:nvPr/>
        </p:nvSpPr>
        <p:spPr>
          <a:xfrm>
            <a:off x="4015194" y="3282114"/>
            <a:ext cx="1006146" cy="44901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1" i="1" lang="en" sz="1000" u="none" cap="none" strike="noStrike">
                <a:solidFill>
                  <a:schemeClr val="dk1"/>
                </a:solidFill>
                <a:latin typeface="Calibri"/>
                <a:ea typeface="Calibri"/>
                <a:cs typeface="Calibri"/>
                <a:sym typeface="Calibri"/>
              </a:rPr>
              <a:t>Recommended</a:t>
            </a:r>
            <a:r>
              <a:rPr b="0" i="1" lang="en" sz="1000" u="none" cap="none" strike="noStrike">
                <a:solidFill>
                  <a:schemeClr val="dk1"/>
                </a:solidFill>
                <a:latin typeface="Calibri"/>
                <a:ea typeface="Calibri"/>
                <a:cs typeface="Calibri"/>
                <a:sym typeface="Calibri"/>
              </a:rPr>
              <a:t>: </a:t>
            </a:r>
            <a:r>
              <a:rPr b="0" i="0" lang="en" sz="1000" u="none" cap="none" strike="noStrike">
                <a:solidFill>
                  <a:schemeClr val="dk1"/>
                </a:solidFill>
                <a:latin typeface="Calibri"/>
                <a:ea typeface="Calibri"/>
                <a:cs typeface="Calibri"/>
                <a:sym typeface="Calibri"/>
              </a:rPr>
              <a:t>DBS Woman's MasterCard® Card</a:t>
            </a:r>
          </a:p>
        </p:txBody>
      </p:sp>
      <p:sp>
        <p:nvSpPr>
          <p:cNvPr id="180" name="Shape 180"/>
          <p:cNvSpPr/>
          <p:nvPr/>
        </p:nvSpPr>
        <p:spPr>
          <a:xfrm>
            <a:off x="5354792" y="5013230"/>
            <a:ext cx="6612200" cy="1777764"/>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1" lang="en" sz="1600" u="none" cap="none" strike="noStrike">
                <a:solidFill>
                  <a:schemeClr val="dk1"/>
                </a:solidFill>
                <a:latin typeface="Calibri"/>
                <a:ea typeface="Calibri"/>
                <a:cs typeface="Calibri"/>
                <a:sym typeface="Calibri"/>
              </a:rPr>
              <a:t>You are also eligible for:</a:t>
            </a:r>
          </a:p>
          <a:p>
            <a:pPr indent="0" lvl="0" marL="0" marR="0" rtl="0" algn="l">
              <a:spcBef>
                <a:spcPts val="0"/>
              </a:spcBef>
              <a:buNone/>
            </a:pPr>
            <a:r>
              <a:t/>
            </a:r>
            <a:endParaRPr i="1" sz="1600">
              <a:solidFill>
                <a:schemeClr val="dk1"/>
              </a:solidFill>
              <a:latin typeface="Calibri"/>
              <a:ea typeface="Calibri"/>
              <a:cs typeface="Calibri"/>
              <a:sym typeface="Calibri"/>
            </a:endParaRPr>
          </a:p>
          <a:p>
            <a:pPr indent="0" lvl="0" marL="0" marR="0" rtl="0" algn="l">
              <a:spcBef>
                <a:spcPts val="0"/>
              </a:spcBef>
              <a:buSzPct val="25000"/>
              <a:buNone/>
            </a:pPr>
            <a:r>
              <a:rPr i="1" lang="en" sz="1600">
                <a:solidFill>
                  <a:schemeClr val="dk1"/>
                </a:solidFill>
                <a:latin typeface="Calibri"/>
                <a:ea typeface="Calibri"/>
                <a:cs typeface="Calibri"/>
                <a:sym typeface="Calibri"/>
              </a:rPr>
              <a:t>grey out selected cards so users know they have been selected</a:t>
            </a:r>
          </a:p>
          <a:p>
            <a:pPr indent="0" lvl="0" marL="0" marR="0" rtl="0" algn="ctr">
              <a:spcBef>
                <a:spcPts val="0"/>
              </a:spcBef>
              <a:buNone/>
            </a:pPr>
            <a:r>
              <a:t/>
            </a:r>
            <a:endParaRPr sz="1600">
              <a:solidFill>
                <a:schemeClr val="dk1"/>
              </a:solidFill>
              <a:latin typeface="Calibri"/>
              <a:ea typeface="Calibri"/>
              <a:cs typeface="Calibri"/>
              <a:sym typeface="Calibri"/>
            </a:endParaRPr>
          </a:p>
          <a:p>
            <a:pPr indent="0" lvl="0" marL="0" marR="0" rtl="0" algn="ctr">
              <a:spcBef>
                <a:spcPts val="0"/>
              </a:spcBef>
              <a:buSzPct val="25000"/>
              <a:buNone/>
            </a:pPr>
            <a:r>
              <a:rPr lang="en" sz="1600">
                <a:solidFill>
                  <a:srgbClr val="A5A5A5"/>
                </a:solidFill>
                <a:latin typeface="Calibri"/>
                <a:ea typeface="Calibri"/>
                <a:cs typeface="Calibri"/>
                <a:sym typeface="Calibri"/>
              </a:rPr>
              <a:t>CLICK ON A CARD TO COMPARE</a:t>
            </a:r>
          </a:p>
        </p:txBody>
      </p:sp>
      <p:sp>
        <p:nvSpPr>
          <p:cNvPr id="181" name="Shape 181"/>
          <p:cNvSpPr/>
          <p:nvPr/>
        </p:nvSpPr>
        <p:spPr>
          <a:xfrm>
            <a:off x="3252335" y="2156311"/>
            <a:ext cx="640845" cy="166151"/>
          </a:xfrm>
          <a:prstGeom prst="rect">
            <a:avLst/>
          </a:prstGeom>
          <a:no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1000">
                <a:solidFill>
                  <a:schemeClr val="dk1"/>
                </a:solidFill>
                <a:latin typeface="Calibri"/>
                <a:ea typeface="Calibri"/>
                <a:cs typeface="Calibri"/>
                <a:sym typeface="Calibri"/>
              </a:rPr>
              <a:t>Remove</a:t>
            </a:r>
          </a:p>
        </p:txBody>
      </p:sp>
      <p:pic>
        <p:nvPicPr>
          <p:cNvPr id="182" name="Shape 182"/>
          <p:cNvPicPr preferRelativeResize="0"/>
          <p:nvPr/>
        </p:nvPicPr>
        <p:blipFill rotWithShape="1">
          <a:blip r:embed="rId6">
            <a:alphaModFix/>
          </a:blip>
          <a:srcRect b="0" l="0" r="0" t="0"/>
          <a:stretch/>
        </p:blipFill>
        <p:spPr>
          <a:xfrm rot="5400000">
            <a:off x="2899527" y="3148464"/>
            <a:ext cx="4528825" cy="267299"/>
          </a:xfrm>
          <a:prstGeom prst="rect">
            <a:avLst/>
          </a:prstGeom>
          <a:noFill/>
          <a:ln>
            <a:noFill/>
          </a:ln>
        </p:spPr>
      </p:pic>
      <p:sp>
        <p:nvSpPr>
          <p:cNvPr id="183" name="Shape 183"/>
          <p:cNvSpPr txBox="1"/>
          <p:nvPr/>
        </p:nvSpPr>
        <p:spPr>
          <a:xfrm>
            <a:off x="2792747" y="95245"/>
            <a:ext cx="4563100"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 sz="1800">
                <a:solidFill>
                  <a:srgbClr val="FF0000"/>
                </a:solidFill>
                <a:latin typeface="Calibri"/>
                <a:ea typeface="Calibri"/>
                <a:cs typeface="Calibri"/>
                <a:sym typeface="Calibri"/>
              </a:rPr>
              <a:t>FINALIZE THIS FIRST BEFORE MAKING TRANSITIONS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p:nvPr/>
        </p:nvSpPr>
        <p:spPr>
          <a:xfrm>
            <a:off x="3830864" y="794947"/>
            <a:ext cx="2179732" cy="4297384"/>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n" sz="900">
                <a:solidFill>
                  <a:schemeClr val="dk1"/>
                </a:solidFill>
                <a:latin typeface="Calibri"/>
                <a:ea typeface="Calibri"/>
                <a:cs typeface="Calibri"/>
                <a:sym typeface="Calibri"/>
              </a:rPr>
              <a:t>CURRENTLY COMPARING:</a:t>
            </a:r>
          </a:p>
        </p:txBody>
      </p:sp>
      <p:sp>
        <p:nvSpPr>
          <p:cNvPr id="189" name="Shape 189"/>
          <p:cNvSpPr/>
          <p:nvPr/>
        </p:nvSpPr>
        <p:spPr>
          <a:xfrm>
            <a:off x="160844" y="1754610"/>
            <a:ext cx="1990888" cy="271085"/>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000">
                <a:solidFill>
                  <a:schemeClr val="lt1"/>
                </a:solidFill>
                <a:latin typeface="Calibri"/>
                <a:ea typeface="Calibri"/>
                <a:cs typeface="Calibri"/>
                <a:sym typeface="Calibri"/>
              </a:rPr>
              <a:t>Card Type</a:t>
            </a:r>
          </a:p>
        </p:txBody>
      </p:sp>
      <p:sp>
        <p:nvSpPr>
          <p:cNvPr id="190" name="Shape 190"/>
          <p:cNvSpPr/>
          <p:nvPr/>
        </p:nvSpPr>
        <p:spPr>
          <a:xfrm>
            <a:off x="169335" y="2198291"/>
            <a:ext cx="1990888" cy="217202"/>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000">
                <a:solidFill>
                  <a:schemeClr val="lt1"/>
                </a:solidFill>
                <a:latin typeface="Calibri"/>
                <a:ea typeface="Calibri"/>
                <a:cs typeface="Calibri"/>
                <a:sym typeface="Calibri"/>
              </a:rPr>
              <a:t>Annual Fee Waiver </a:t>
            </a:r>
          </a:p>
        </p:txBody>
      </p:sp>
      <p:sp>
        <p:nvSpPr>
          <p:cNvPr id="191" name="Shape 191"/>
          <p:cNvSpPr/>
          <p:nvPr/>
        </p:nvSpPr>
        <p:spPr>
          <a:xfrm>
            <a:off x="194353" y="2613135"/>
            <a:ext cx="2015614" cy="285259"/>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000">
                <a:solidFill>
                  <a:schemeClr val="lt1"/>
                </a:solidFill>
                <a:latin typeface="Calibri"/>
                <a:ea typeface="Calibri"/>
                <a:cs typeface="Calibri"/>
                <a:sym typeface="Calibri"/>
              </a:rPr>
              <a:t>Min Income(per annum) </a:t>
            </a:r>
          </a:p>
        </p:txBody>
      </p:sp>
      <p:sp>
        <p:nvSpPr>
          <p:cNvPr id="192" name="Shape 192"/>
          <p:cNvSpPr/>
          <p:nvPr/>
        </p:nvSpPr>
        <p:spPr>
          <a:xfrm>
            <a:off x="160844" y="3062383"/>
            <a:ext cx="2015614" cy="762100"/>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000">
                <a:solidFill>
                  <a:schemeClr val="lt1"/>
                </a:solidFill>
                <a:latin typeface="Calibri"/>
                <a:ea typeface="Calibri"/>
                <a:cs typeface="Calibri"/>
                <a:sym typeface="Calibri"/>
              </a:rPr>
              <a:t>Card Rewards &amp; Benefits  </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DBS Points</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Rebate/Cashback</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Miles </a:t>
            </a:r>
          </a:p>
        </p:txBody>
      </p:sp>
      <p:sp>
        <p:nvSpPr>
          <p:cNvPr id="193" name="Shape 193"/>
          <p:cNvSpPr/>
          <p:nvPr/>
        </p:nvSpPr>
        <p:spPr>
          <a:xfrm>
            <a:off x="136870" y="3988112"/>
            <a:ext cx="2014863" cy="1079432"/>
          </a:xfrm>
          <a:prstGeom prst="roundRect">
            <a:avLst>
              <a:gd fmla="val 16667" name="adj"/>
            </a:avLst>
          </a:prstGeom>
          <a:solidFill>
            <a:srgbClr val="4F648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285750" lvl="0" marL="285750" marR="0" rtl="0" algn="l">
              <a:spcBef>
                <a:spcPts val="0"/>
              </a:spcBef>
              <a:buClr>
                <a:schemeClr val="lt1"/>
              </a:buClr>
              <a:buSzPct val="100000"/>
              <a:buFont typeface="Noto Sans Symbols"/>
              <a:buChar char="❑"/>
            </a:pPr>
            <a:r>
              <a:rPr lang="en" sz="1000">
                <a:solidFill>
                  <a:schemeClr val="lt1"/>
                </a:solidFill>
                <a:latin typeface="Calibri"/>
                <a:ea typeface="Calibri"/>
                <a:cs typeface="Calibri"/>
                <a:sym typeface="Calibri"/>
              </a:rPr>
              <a:t>Lifestyle Privilege</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Transport</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Dining</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Movies</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Travel</a:t>
            </a:r>
          </a:p>
          <a:p>
            <a:pPr indent="-285750" lvl="1" marL="742950" marR="0" rtl="0" algn="l">
              <a:spcBef>
                <a:spcPts val="0"/>
              </a:spcBef>
              <a:buClr>
                <a:schemeClr val="lt1"/>
              </a:buClr>
              <a:buSzPct val="100000"/>
              <a:buFont typeface="Noto Sans Symbols"/>
              <a:buChar char="❑"/>
            </a:pPr>
            <a:r>
              <a:rPr b="0" i="0" lang="en" sz="1000" u="none" cap="none" strike="noStrike">
                <a:solidFill>
                  <a:schemeClr val="lt1"/>
                </a:solidFill>
                <a:latin typeface="Calibri"/>
                <a:ea typeface="Calibri"/>
                <a:cs typeface="Calibri"/>
                <a:sym typeface="Calibri"/>
              </a:rPr>
              <a:t>Healthcare</a:t>
            </a:r>
          </a:p>
        </p:txBody>
      </p:sp>
      <p:sp>
        <p:nvSpPr>
          <p:cNvPr id="194" name="Shape 194"/>
          <p:cNvSpPr/>
          <p:nvPr/>
        </p:nvSpPr>
        <p:spPr>
          <a:xfrm>
            <a:off x="10243465" y="64413"/>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2000">
                <a:solidFill>
                  <a:schemeClr val="lt1"/>
                </a:solidFill>
                <a:latin typeface="Calibri"/>
                <a:ea typeface="Calibri"/>
                <a:cs typeface="Calibri"/>
                <a:sym typeface="Calibri"/>
              </a:rPr>
              <a:t>?</a:t>
            </a:r>
          </a:p>
        </p:txBody>
      </p:sp>
      <p:sp>
        <p:nvSpPr>
          <p:cNvPr id="195" name="Shape 195"/>
          <p:cNvSpPr/>
          <p:nvPr/>
        </p:nvSpPr>
        <p:spPr>
          <a:xfrm>
            <a:off x="42105" y="95245"/>
            <a:ext cx="2167861" cy="697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Calibri"/>
              <a:buNone/>
            </a:pPr>
            <a:r>
              <a:rPr i="1" lang="en" sz="1000">
                <a:solidFill>
                  <a:schemeClr val="dk1"/>
                </a:solidFill>
                <a:latin typeface="Calibri"/>
                <a:ea typeface="Calibri"/>
                <a:cs typeface="Calibri"/>
                <a:sym typeface="Calibri"/>
              </a:rPr>
              <a:t>HOW TO USE:</a:t>
            </a:r>
          </a:p>
          <a:p>
            <a:pPr indent="0" lvl="0" marL="0" marR="0" rtl="0" algn="l">
              <a:spcBef>
                <a:spcPts val="0"/>
              </a:spcBef>
              <a:buClr>
                <a:schemeClr val="dk1"/>
              </a:buClr>
              <a:buSzPct val="25000"/>
              <a:buFont typeface="Calibri"/>
              <a:buNone/>
            </a:pPr>
            <a:r>
              <a:rPr i="1" lang="en" sz="1000">
                <a:solidFill>
                  <a:schemeClr val="dk1"/>
                </a:solidFill>
                <a:latin typeface="Calibri"/>
                <a:ea typeface="Calibri"/>
                <a:cs typeface="Calibri"/>
                <a:sym typeface="Calibri"/>
              </a:rPr>
              <a:t>Tick on the criterias that you wish to compare. Click on Information button to  understand more</a:t>
            </a:r>
          </a:p>
        </p:txBody>
      </p:sp>
      <p:sp>
        <p:nvSpPr>
          <p:cNvPr id="196" name="Shape 196"/>
          <p:cNvSpPr/>
          <p:nvPr/>
        </p:nvSpPr>
        <p:spPr>
          <a:xfrm>
            <a:off x="10579438" y="382248"/>
            <a:ext cx="829297" cy="301101"/>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RESET</a:t>
            </a:r>
          </a:p>
        </p:txBody>
      </p:sp>
      <p:sp>
        <p:nvSpPr>
          <p:cNvPr id="197" name="Shape 197"/>
          <p:cNvSpPr/>
          <p:nvPr/>
        </p:nvSpPr>
        <p:spPr>
          <a:xfrm>
            <a:off x="6632293" y="244916"/>
            <a:ext cx="3858364"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 sz="3200">
                <a:solidFill>
                  <a:schemeClr val="dk1"/>
                </a:solidFill>
                <a:latin typeface="Calibri"/>
                <a:ea typeface="Calibri"/>
                <a:cs typeface="Calibri"/>
                <a:sym typeface="Calibri"/>
              </a:rPr>
              <a:t>DIY CARD COMPARER</a:t>
            </a:r>
          </a:p>
        </p:txBody>
      </p:sp>
      <p:graphicFrame>
        <p:nvGraphicFramePr>
          <p:cNvPr id="198" name="Shape 198"/>
          <p:cNvGraphicFramePr/>
          <p:nvPr/>
        </p:nvGraphicFramePr>
        <p:xfrm>
          <a:off x="6467632" y="990308"/>
          <a:ext cx="3000000" cy="3000000"/>
        </p:xfrm>
        <a:graphic>
          <a:graphicData uri="http://schemas.openxmlformats.org/drawingml/2006/table">
            <a:tbl>
              <a:tblPr bandRow="1" firstRow="1">
                <a:noFill/>
                <a:tableStyleId>{6606DCA2-411F-40FC-8E1A-FDADAABD6E4D}</a:tableStyleId>
              </a:tblPr>
              <a:tblGrid>
                <a:gridCol w="1414000"/>
                <a:gridCol w="1232750"/>
                <a:gridCol w="1426575"/>
                <a:gridCol w="1308025"/>
              </a:tblGrid>
              <a:tr h="345550">
                <a:tc>
                  <a:txBody>
                    <a:bodyPr>
                      <a:noAutofit/>
                    </a:bodyPr>
                    <a:lstStyle/>
                    <a:p>
                      <a:pPr indent="0" lvl="0" marL="0" marR="0" rtl="0" algn="ctr">
                        <a:spcBef>
                          <a:spcPts val="0"/>
                        </a:spcBef>
                        <a:buSzPct val="25000"/>
                        <a:buNone/>
                      </a:pPr>
                      <a:r>
                        <a:rPr lang="en" sz="1800"/>
                        <a:t>Dining</a:t>
                      </a:r>
                    </a:p>
                  </a:txBody>
                  <a:tcPr marT="45725" marB="45725" marR="91450" marL="91450"/>
                </a:tc>
                <a:tc>
                  <a:txBody>
                    <a:bodyPr>
                      <a:noAutofit/>
                    </a:bodyPr>
                    <a:lstStyle/>
                    <a:p>
                      <a:pPr indent="0" lvl="0" marL="0" marR="0" rtl="0" algn="ctr">
                        <a:spcBef>
                          <a:spcPts val="0"/>
                        </a:spcBef>
                        <a:buSzPct val="25000"/>
                        <a:buNone/>
                      </a:pPr>
                      <a:r>
                        <a:rPr lang="en" sz="1800"/>
                        <a:t>Movies</a:t>
                      </a:r>
                    </a:p>
                  </a:txBody>
                  <a:tcPr marT="45725" marB="45725" marR="91450" marL="91450"/>
                </a:tc>
                <a:tc>
                  <a:txBody>
                    <a:bodyPr>
                      <a:noAutofit/>
                    </a:bodyPr>
                    <a:lstStyle/>
                    <a:p>
                      <a:pPr indent="0" lvl="0" marL="0" marR="0" rtl="0" algn="ctr">
                        <a:spcBef>
                          <a:spcPts val="0"/>
                        </a:spcBef>
                        <a:buSzPct val="25000"/>
                        <a:buNone/>
                      </a:pPr>
                      <a:r>
                        <a:rPr lang="en" sz="1800"/>
                        <a:t>Healthcare</a:t>
                      </a:r>
                    </a:p>
                  </a:txBody>
                  <a:tcPr marT="45725" marB="45725" marR="91450" marL="91450"/>
                </a:tc>
                <a:tc>
                  <a:txBody>
                    <a:bodyPr>
                      <a:noAutofit/>
                    </a:bodyPr>
                    <a:lstStyle/>
                    <a:p>
                      <a:pPr indent="0" lvl="0" marL="0" marR="0" rtl="0" algn="ctr">
                        <a:spcBef>
                          <a:spcPts val="0"/>
                        </a:spcBef>
                        <a:buSzPct val="25000"/>
                        <a:buNone/>
                      </a:pPr>
                      <a:r>
                        <a:t/>
                      </a:r>
                      <a:endParaRPr sz="1800"/>
                    </a:p>
                  </a:txBody>
                  <a:tcPr marT="45725" marB="45725" marR="91450" marL="91450"/>
                </a:tc>
              </a:tr>
              <a:tr h="1180575">
                <a:tc>
                  <a:txBody>
                    <a:bodyPr>
                      <a:noAutofit/>
                    </a:bodyPr>
                    <a:lstStyle/>
                    <a:p>
                      <a:pPr indent="0" lvl="0" marL="0" marR="0" rtl="0" algn="l">
                        <a:spcBef>
                          <a:spcPts val="0"/>
                        </a:spcBef>
                        <a:buClr>
                          <a:schemeClr val="dk1"/>
                        </a:buClr>
                        <a:buSzPct val="25000"/>
                        <a:buFont typeface="Calibri"/>
                        <a:buNone/>
                      </a:pPr>
                      <a:r>
                        <a:rPr lang="en" sz="1000"/>
                        <a:t>DBS Indulge</a:t>
                      </a:r>
                      <a:br>
                        <a:rPr lang="en" sz="1000"/>
                      </a:br>
                      <a:r>
                        <a:rPr lang="en" sz="1000"/>
                        <a:t>Dining deals at over 1000 outlets islandwide</a:t>
                      </a:r>
                      <a:br>
                        <a:rPr lang="en" sz="1000"/>
                      </a:br>
                      <a:br>
                        <a:rPr lang="en" sz="1000"/>
                      </a:br>
                      <a:r>
                        <a:rPr lang="en" sz="1000"/>
                        <a:t>American Express Selects </a:t>
                      </a:r>
                      <a:br>
                        <a:rPr lang="en" sz="1000"/>
                      </a:br>
                      <a:r>
                        <a:rPr lang="en" sz="1000"/>
                        <a:t>Over 400 dining privileges islandwide</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t/>
                      </a:r>
                      <a:endParaRPr b="1" sz="10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000" u="none" cap="none" strike="noStrike"/>
                        <a:t>DBS Healthcare Privileges</a:t>
                      </a:r>
                      <a:br>
                        <a:rPr lang="en" sz="1000" u="none" cap="none" strike="noStrike"/>
                      </a:br>
                      <a:r>
                        <a:rPr lang="en" sz="1000" u="none" cap="none" strike="noStrike"/>
                        <a:t>Special rates on health screening packages, specialist consultation fee and more.</a:t>
                      </a:r>
                    </a:p>
                    <a:p>
                      <a:pPr indent="0" lvl="0" marL="0" marR="0" rtl="0" algn="l">
                        <a:spcBef>
                          <a:spcPts val="0"/>
                        </a:spcBef>
                        <a:buSzPct val="25000"/>
                        <a:buNone/>
                      </a:pPr>
                      <a:r>
                        <a:t/>
                      </a:r>
                      <a:endParaRPr sz="1000">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buSzPct val="25000"/>
                        <a:buNone/>
                      </a:pPr>
                      <a:r>
                        <a:rPr lang="en" sz="1000">
                          <a:latin typeface="Calibri"/>
                          <a:ea typeface="Calibri"/>
                          <a:cs typeface="Calibri"/>
                          <a:sym typeface="Calibri"/>
                        </a:rPr>
                        <a:t>Compare</a:t>
                      </a:r>
                      <a:r>
                        <a:rPr lang="en" sz="1000">
                          <a:latin typeface="Calibri"/>
                          <a:ea typeface="Calibri"/>
                          <a:cs typeface="Calibri"/>
                          <a:sym typeface="Calibri"/>
                        </a:rPr>
                        <a:t> more criterias by clicking any one on the left</a:t>
                      </a:r>
                    </a:p>
                  </a:txBody>
                  <a:tcPr marT="45725" marB="45725" marR="91450" marL="91450"/>
                </a:tc>
              </a:tr>
              <a:tr h="806275">
                <a:tc>
                  <a:txBody>
                    <a:bodyPr>
                      <a:noAutofit/>
                    </a:bodyPr>
                    <a:lstStyle/>
                    <a:p>
                      <a:pPr indent="0" lvl="0" marL="0" marR="0" rtl="0" algn="l">
                        <a:spcBef>
                          <a:spcPts val="0"/>
                        </a:spcBef>
                        <a:buClr>
                          <a:schemeClr val="dk1"/>
                        </a:buClr>
                        <a:buSzPct val="25000"/>
                        <a:buFont typeface="Calibri"/>
                        <a:buNone/>
                      </a:pPr>
                      <a:r>
                        <a:rPr lang="en" sz="1000"/>
                        <a:t>DBS Indulge</a:t>
                      </a:r>
                      <a:br>
                        <a:rPr lang="en" sz="1000"/>
                      </a:br>
                      <a:r>
                        <a:rPr lang="en" sz="1000"/>
                        <a:t>Dining deals at over 1000 outlets islandwide</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t/>
                      </a:r>
                      <a:endParaRPr sz="10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000" u="none" cap="none" strike="noStrike"/>
                        <a:t>DBS Healthcare Privileges</a:t>
                      </a:r>
                      <a:br>
                        <a:rPr lang="en" sz="1000" u="none" cap="none" strike="noStrike"/>
                      </a:br>
                      <a:r>
                        <a:rPr lang="en" sz="1000" u="none" cap="none" strike="noStrike"/>
                        <a:t>Special rates on health screening packages, specialist consultation fee and more.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000" u="none" cap="none" strike="noStrike"/>
                    </a:p>
                  </a:txBody>
                  <a:tcPr marT="45725" marB="45725" marR="91450" marL="91450"/>
                </a:tc>
              </a:tr>
              <a:tr h="1041025">
                <a:tc>
                  <a:txBody>
                    <a:bodyPr>
                      <a:noAutofit/>
                    </a:bodyPr>
                    <a:lstStyle/>
                    <a:p>
                      <a:pPr indent="0" lvl="0" marL="0" marR="0" rtl="0" algn="l">
                        <a:spcBef>
                          <a:spcPts val="0"/>
                        </a:spcBef>
                        <a:buClr>
                          <a:schemeClr val="dk1"/>
                        </a:buClr>
                        <a:buSzPct val="25000"/>
                        <a:buFont typeface="Calibri"/>
                        <a:buNone/>
                      </a:pPr>
                      <a:r>
                        <a:rPr lang="en" sz="1000"/>
                        <a:t>DBS Indulge</a:t>
                      </a:r>
                      <a:br>
                        <a:rPr lang="en" sz="1000"/>
                      </a:br>
                      <a:r>
                        <a:rPr lang="en" sz="1000"/>
                        <a:t>Dining deals at over 1000 outlets islandwide</a:t>
                      </a:r>
                    </a:p>
                  </a:txBody>
                  <a:tcPr marT="91425" marB="91425" marR="91425" marL="91425"/>
                </a:tc>
                <a:tc>
                  <a:txBody>
                    <a:bodyPr>
                      <a:noAutofit/>
                    </a:bodyPr>
                    <a:lstStyle/>
                    <a:p>
                      <a:pPr indent="0" lvl="0" marL="0" marR="0" rtl="0" algn="l">
                        <a:spcBef>
                          <a:spcPts val="0"/>
                        </a:spcBef>
                        <a:buClr>
                          <a:schemeClr val="dk1"/>
                        </a:buClr>
                        <a:buSzPct val="25000"/>
                        <a:buFont typeface="Calibri"/>
                        <a:buNone/>
                      </a:pPr>
                      <a:r>
                        <a:t/>
                      </a:r>
                      <a:endParaRPr sz="1000">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000" u="none" cap="none" strike="noStrike"/>
                        <a:t>DBS Healthcare Privileges</a:t>
                      </a:r>
                      <a:br>
                        <a:rPr lang="en" sz="1000" u="none" cap="none" strike="noStrike"/>
                      </a:br>
                      <a:r>
                        <a:rPr lang="en" sz="1000" u="none" cap="none" strike="noStrike"/>
                        <a:t>Special rates on health screening packages, specialist consultation fee and more.</a:t>
                      </a:r>
                    </a:p>
                    <a:p>
                      <a:pPr indent="0" lvl="0" marL="0" marR="0" rtl="0" algn="l">
                        <a:spcBef>
                          <a:spcPts val="0"/>
                        </a:spcBef>
                        <a:buSzPct val="25000"/>
                        <a:buNone/>
                      </a:pPr>
                      <a:r>
                        <a:t/>
                      </a:r>
                      <a:endParaRPr sz="1000">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buSzPct val="25000"/>
                        <a:buNone/>
                      </a:pPr>
                      <a:r>
                        <a:t/>
                      </a:r>
                      <a:endParaRPr sz="1000">
                        <a:latin typeface="Calibri"/>
                        <a:ea typeface="Calibri"/>
                        <a:cs typeface="Calibri"/>
                        <a:sym typeface="Calibri"/>
                      </a:endParaRPr>
                    </a:p>
                  </a:txBody>
                  <a:tcPr marT="45725" marB="45725" marR="91450" marL="91450"/>
                </a:tc>
              </a:tr>
            </a:tbl>
          </a:graphicData>
        </a:graphic>
      </p:graphicFrame>
      <p:sp>
        <p:nvSpPr>
          <p:cNvPr id="199" name="Shape 199"/>
          <p:cNvSpPr/>
          <p:nvPr/>
        </p:nvSpPr>
        <p:spPr>
          <a:xfrm>
            <a:off x="121656" y="1153366"/>
            <a:ext cx="931915" cy="381335"/>
          </a:xfrm>
          <a:prstGeom prst="roundRect">
            <a:avLst>
              <a:gd fmla="val 16667" name="adj"/>
            </a:avLst>
          </a:prstGeom>
          <a:solidFill>
            <a:srgbClr val="00B05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b="1" lang="en" sz="1200">
                <a:solidFill>
                  <a:schemeClr val="lt1"/>
                </a:solidFill>
                <a:latin typeface="Calibri"/>
                <a:ea typeface="Calibri"/>
                <a:cs typeface="Calibri"/>
                <a:sym typeface="Calibri"/>
              </a:rPr>
              <a:t>SELECT ALL</a:t>
            </a:r>
          </a:p>
        </p:txBody>
      </p:sp>
      <p:sp>
        <p:nvSpPr>
          <p:cNvPr id="200" name="Shape 200"/>
          <p:cNvSpPr/>
          <p:nvPr/>
        </p:nvSpPr>
        <p:spPr>
          <a:xfrm>
            <a:off x="1162166" y="1152896"/>
            <a:ext cx="1264218" cy="381335"/>
          </a:xfrm>
          <a:prstGeom prst="roundRect">
            <a:avLst>
              <a:gd fmla="val 16667" name="adj"/>
            </a:avLst>
          </a:prstGeom>
          <a:solidFill>
            <a:srgbClr val="FF0000"/>
          </a:solidFill>
          <a:ln cap="flat" cmpd="sng" w="9525">
            <a:solidFill>
              <a:schemeClr val="lt1"/>
            </a:solidFill>
            <a:prstDash val="solid"/>
            <a:round/>
            <a:headEnd len="med" w="med" type="none"/>
            <a:tailEnd len="med" w="med" type="none"/>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CLEAR SELECTION</a:t>
            </a:r>
          </a:p>
        </p:txBody>
      </p:sp>
      <p:grpSp>
        <p:nvGrpSpPr>
          <p:cNvPr id="201" name="Shape 201"/>
          <p:cNvGrpSpPr/>
          <p:nvPr/>
        </p:nvGrpSpPr>
        <p:grpSpPr>
          <a:xfrm>
            <a:off x="6620671" y="1055893"/>
            <a:ext cx="5228297" cy="281025"/>
            <a:chOff x="6738695" y="1758083"/>
            <a:chExt cx="5228297" cy="281025"/>
          </a:xfrm>
        </p:grpSpPr>
        <p:sp>
          <p:nvSpPr>
            <p:cNvPr id="202" name="Shape 202"/>
            <p:cNvSpPr/>
            <p:nvPr/>
          </p:nvSpPr>
          <p:spPr>
            <a:xfrm>
              <a:off x="6738695"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3" name="Shape 203"/>
            <p:cNvSpPr/>
            <p:nvPr/>
          </p:nvSpPr>
          <p:spPr>
            <a:xfrm>
              <a:off x="837065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4" name="Shape 204"/>
            <p:cNvSpPr/>
            <p:nvPr/>
          </p:nvSpPr>
          <p:spPr>
            <a:xfrm>
              <a:off x="10060993"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5" name="Shape 205"/>
            <p:cNvSpPr/>
            <p:nvPr/>
          </p:nvSpPr>
          <p:spPr>
            <a:xfrm>
              <a:off x="11707220" y="1758083"/>
              <a:ext cx="259772" cy="281025"/>
            </a:xfrm>
            <a:prstGeom prst="mathMultiply">
              <a:avLst>
                <a:gd fmla="val 23520" name="adj1"/>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pic>
        <p:nvPicPr>
          <p:cNvPr id="206" name="Shape 206"/>
          <p:cNvPicPr preferRelativeResize="0"/>
          <p:nvPr/>
        </p:nvPicPr>
        <p:blipFill rotWithShape="1">
          <a:blip r:embed="rId3">
            <a:alphaModFix/>
          </a:blip>
          <a:srcRect b="0" l="0" r="0" t="0"/>
          <a:stretch/>
        </p:blipFill>
        <p:spPr>
          <a:xfrm>
            <a:off x="6750557" y="6485442"/>
            <a:ext cx="4528825" cy="267299"/>
          </a:xfrm>
          <a:prstGeom prst="rect">
            <a:avLst/>
          </a:prstGeom>
          <a:noFill/>
          <a:ln>
            <a:noFill/>
          </a:ln>
        </p:spPr>
      </p:pic>
      <p:sp>
        <p:nvSpPr>
          <p:cNvPr id="207" name="Shape 207"/>
          <p:cNvSpPr/>
          <p:nvPr/>
        </p:nvSpPr>
        <p:spPr>
          <a:xfrm>
            <a:off x="1929914" y="1801877"/>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208" name="Shape 208"/>
          <p:cNvSpPr/>
          <p:nvPr/>
        </p:nvSpPr>
        <p:spPr>
          <a:xfrm>
            <a:off x="1934007" y="2201576"/>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209" name="Shape 209"/>
          <p:cNvSpPr/>
          <p:nvPr/>
        </p:nvSpPr>
        <p:spPr>
          <a:xfrm>
            <a:off x="1963708" y="2701874"/>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210" name="Shape 210"/>
          <p:cNvSpPr/>
          <p:nvPr/>
        </p:nvSpPr>
        <p:spPr>
          <a:xfrm>
            <a:off x="9992413" y="4621723"/>
            <a:ext cx="1589774" cy="357229"/>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800">
                <a:solidFill>
                  <a:schemeClr val="lt1"/>
                </a:solidFill>
                <a:latin typeface="Calibri"/>
                <a:ea typeface="Calibri"/>
                <a:cs typeface="Calibri"/>
                <a:sym typeface="Calibri"/>
              </a:rPr>
              <a:t>RANK FOR ME</a:t>
            </a:r>
          </a:p>
        </p:txBody>
      </p:sp>
      <p:sp>
        <p:nvSpPr>
          <p:cNvPr id="211" name="Shape 211"/>
          <p:cNvSpPr/>
          <p:nvPr/>
        </p:nvSpPr>
        <p:spPr>
          <a:xfrm>
            <a:off x="11614845" y="4595351"/>
            <a:ext cx="335972" cy="335972"/>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i="1" lang="en" sz="2000">
                <a:solidFill>
                  <a:schemeClr val="lt1"/>
                </a:solidFill>
                <a:latin typeface="Times New Roman"/>
                <a:ea typeface="Times New Roman"/>
                <a:cs typeface="Times New Roman"/>
                <a:sym typeface="Times New Roman"/>
              </a:rPr>
              <a:t>i</a:t>
            </a:r>
          </a:p>
        </p:txBody>
      </p:sp>
      <p:grpSp>
        <p:nvGrpSpPr>
          <p:cNvPr id="212" name="Shape 212"/>
          <p:cNvGrpSpPr/>
          <p:nvPr/>
        </p:nvGrpSpPr>
        <p:grpSpPr>
          <a:xfrm>
            <a:off x="2403327" y="1944039"/>
            <a:ext cx="1898697" cy="1908713"/>
            <a:chOff x="4177157" y="2017223"/>
            <a:chExt cx="1898697" cy="1908713"/>
          </a:xfrm>
        </p:grpSpPr>
        <p:pic>
          <p:nvPicPr>
            <p:cNvPr id="213" name="Shape 213"/>
            <p:cNvPicPr preferRelativeResize="0"/>
            <p:nvPr/>
          </p:nvPicPr>
          <p:blipFill rotWithShape="1">
            <a:blip r:embed="rId4">
              <a:alphaModFix/>
            </a:blip>
            <a:srcRect b="0" l="0" r="0" t="0"/>
            <a:stretch/>
          </p:blipFill>
          <p:spPr>
            <a:xfrm>
              <a:off x="4224103" y="2017223"/>
              <a:ext cx="807313" cy="524041"/>
            </a:xfrm>
            <a:prstGeom prst="rect">
              <a:avLst/>
            </a:prstGeom>
            <a:noFill/>
            <a:ln>
              <a:noFill/>
            </a:ln>
          </p:spPr>
        </p:pic>
        <p:pic>
          <p:nvPicPr>
            <p:cNvPr id="214" name="Shape 214"/>
            <p:cNvPicPr preferRelativeResize="0"/>
            <p:nvPr/>
          </p:nvPicPr>
          <p:blipFill rotWithShape="1">
            <a:blip r:embed="rId5">
              <a:alphaModFix/>
            </a:blip>
            <a:srcRect b="0" l="0" r="0" t="0"/>
            <a:stretch/>
          </p:blipFill>
          <p:spPr>
            <a:xfrm>
              <a:off x="4205908" y="2806966"/>
              <a:ext cx="807313" cy="499765"/>
            </a:xfrm>
            <a:prstGeom prst="rect">
              <a:avLst/>
            </a:prstGeom>
            <a:noFill/>
            <a:ln>
              <a:noFill/>
            </a:ln>
          </p:spPr>
        </p:pic>
        <p:pic>
          <p:nvPicPr>
            <p:cNvPr id="215" name="Shape 215"/>
            <p:cNvPicPr preferRelativeResize="0"/>
            <p:nvPr/>
          </p:nvPicPr>
          <p:blipFill rotWithShape="1">
            <a:blip r:embed="rId6">
              <a:alphaModFix/>
            </a:blip>
            <a:srcRect b="0" l="0" r="0" t="0"/>
            <a:stretch/>
          </p:blipFill>
          <p:spPr>
            <a:xfrm>
              <a:off x="4177157" y="3414755"/>
              <a:ext cx="807312" cy="511180"/>
            </a:xfrm>
            <a:prstGeom prst="rect">
              <a:avLst/>
            </a:prstGeom>
            <a:noFill/>
            <a:ln>
              <a:noFill/>
            </a:ln>
          </p:spPr>
        </p:pic>
        <p:sp>
          <p:nvSpPr>
            <p:cNvPr id="216" name="Shape 216"/>
            <p:cNvSpPr txBox="1"/>
            <p:nvPr/>
          </p:nvSpPr>
          <p:spPr>
            <a:xfrm>
              <a:off x="4986076" y="2088980"/>
              <a:ext cx="1057148" cy="44901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1" i="1" lang="en" sz="900">
                  <a:solidFill>
                    <a:schemeClr val="dk1"/>
                  </a:solidFill>
                  <a:latin typeface="Calibri"/>
                  <a:ea typeface="Calibri"/>
                  <a:cs typeface="Calibri"/>
                  <a:sym typeface="Calibri"/>
                </a:rPr>
                <a:t>Recommended: </a:t>
              </a:r>
              <a:r>
                <a:rPr lang="en" sz="900">
                  <a:solidFill>
                    <a:schemeClr val="dk1"/>
                  </a:solidFill>
                  <a:latin typeface="Calibri"/>
                  <a:ea typeface="Calibri"/>
                  <a:cs typeface="Calibri"/>
                  <a:sym typeface="Calibri"/>
                </a:rPr>
                <a:t>DBS Black American Express® Card</a:t>
              </a:r>
            </a:p>
          </p:txBody>
        </p:sp>
        <p:sp>
          <p:nvSpPr>
            <p:cNvPr id="217" name="Shape 217"/>
            <p:cNvSpPr txBox="1"/>
            <p:nvPr/>
          </p:nvSpPr>
          <p:spPr>
            <a:xfrm>
              <a:off x="4985921" y="2715958"/>
              <a:ext cx="1089933" cy="44901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1" i="1" lang="en" sz="900">
                  <a:solidFill>
                    <a:schemeClr val="dk1"/>
                  </a:solidFill>
                  <a:latin typeface="Calibri"/>
                  <a:ea typeface="Calibri"/>
                  <a:cs typeface="Calibri"/>
                  <a:sym typeface="Calibri"/>
                </a:rPr>
                <a:t>Recommended</a:t>
              </a:r>
              <a:r>
                <a:rPr lang="en" sz="900">
                  <a:solidFill>
                    <a:schemeClr val="dk1"/>
                  </a:solidFill>
                  <a:latin typeface="Calibri"/>
                  <a:ea typeface="Calibri"/>
                  <a:cs typeface="Calibri"/>
                  <a:sym typeface="Calibri"/>
                </a:rPr>
                <a:t>: DBS Altitude Visa Signature Card</a:t>
              </a:r>
            </a:p>
          </p:txBody>
        </p:sp>
        <p:sp>
          <p:nvSpPr>
            <p:cNvPr id="218" name="Shape 218"/>
            <p:cNvSpPr txBox="1"/>
            <p:nvPr/>
          </p:nvSpPr>
          <p:spPr>
            <a:xfrm>
              <a:off x="5000360" y="3310673"/>
              <a:ext cx="1006146" cy="44901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1" i="1" lang="en" sz="900">
                  <a:solidFill>
                    <a:schemeClr val="dk1"/>
                  </a:solidFill>
                  <a:latin typeface="Calibri"/>
                  <a:ea typeface="Calibri"/>
                  <a:cs typeface="Calibri"/>
                  <a:sym typeface="Calibri"/>
                </a:rPr>
                <a:t>Recommended</a:t>
              </a:r>
              <a:r>
                <a:rPr i="1" lang="en" sz="9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DBS Woman's MasterCard® Card</a:t>
              </a:r>
            </a:p>
          </p:txBody>
        </p:sp>
        <p:sp>
          <p:nvSpPr>
            <p:cNvPr id="219" name="Shape 219"/>
            <p:cNvSpPr/>
            <p:nvPr/>
          </p:nvSpPr>
          <p:spPr>
            <a:xfrm>
              <a:off x="4473337" y="2589891"/>
              <a:ext cx="551693" cy="150625"/>
            </a:xfrm>
            <a:prstGeom prst="rect">
              <a:avLst/>
            </a:prstGeom>
            <a:no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 sz="800">
                  <a:solidFill>
                    <a:schemeClr val="dk1"/>
                  </a:solidFill>
                  <a:latin typeface="Calibri"/>
                  <a:ea typeface="Calibri"/>
                  <a:cs typeface="Calibri"/>
                  <a:sym typeface="Calibri"/>
                </a:rPr>
                <a:t>Remove</a:t>
              </a:r>
            </a:p>
          </p:txBody>
        </p:sp>
      </p:grpSp>
      <p:pic>
        <p:nvPicPr>
          <p:cNvPr id="220" name="Shape 220"/>
          <p:cNvPicPr preferRelativeResize="0"/>
          <p:nvPr/>
        </p:nvPicPr>
        <p:blipFill rotWithShape="1">
          <a:blip r:embed="rId3">
            <a:alphaModFix/>
          </a:blip>
          <a:srcRect b="0" l="0" r="0" t="0"/>
          <a:stretch/>
        </p:blipFill>
        <p:spPr>
          <a:xfrm rot="5400000">
            <a:off x="4037348" y="2899206"/>
            <a:ext cx="4528825" cy="267299"/>
          </a:xfrm>
          <a:prstGeom prst="rect">
            <a:avLst/>
          </a:prstGeom>
          <a:noFill/>
          <a:ln>
            <a:noFill/>
          </a:ln>
        </p:spPr>
      </p:pic>
      <p:sp>
        <p:nvSpPr>
          <p:cNvPr id="221" name="Shape 221"/>
          <p:cNvSpPr txBox="1"/>
          <p:nvPr/>
        </p:nvSpPr>
        <p:spPr>
          <a:xfrm>
            <a:off x="4230701" y="-446097"/>
            <a:ext cx="3518926"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 sz="1800">
                <a:solidFill>
                  <a:srgbClr val="FF0000"/>
                </a:solidFill>
                <a:latin typeface="Calibri"/>
                <a:ea typeface="Calibri"/>
                <a:cs typeface="Calibri"/>
                <a:sym typeface="Calibri"/>
              </a:rPr>
              <a:t>FINALIZE THIS FIRST BEFORE MAKING TRANSITIONS</a:t>
            </a:r>
          </a:p>
        </p:txBody>
      </p:sp>
      <p:sp>
        <p:nvSpPr>
          <p:cNvPr id="222" name="Shape 222"/>
          <p:cNvSpPr txBox="1"/>
          <p:nvPr/>
        </p:nvSpPr>
        <p:spPr>
          <a:xfrm>
            <a:off x="4147794" y="5170341"/>
            <a:ext cx="409257" cy="45746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nvGrpSpPr>
          <p:cNvPr id="223" name="Shape 223"/>
          <p:cNvGrpSpPr/>
          <p:nvPr/>
        </p:nvGrpSpPr>
        <p:grpSpPr>
          <a:xfrm>
            <a:off x="-2891607" y="4978953"/>
            <a:ext cx="7313588" cy="1762171"/>
            <a:chOff x="169335" y="5108732"/>
            <a:chExt cx="7313588" cy="1762171"/>
          </a:xfrm>
        </p:grpSpPr>
        <p:sp>
          <p:nvSpPr>
            <p:cNvPr id="224" name="Shape 224"/>
            <p:cNvSpPr/>
            <p:nvPr/>
          </p:nvSpPr>
          <p:spPr>
            <a:xfrm>
              <a:off x="169335" y="5108732"/>
              <a:ext cx="4031566" cy="1748291"/>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1" lang="en" sz="1600">
                  <a:solidFill>
                    <a:schemeClr val="dk1"/>
                  </a:solidFill>
                  <a:latin typeface="Calibri"/>
                  <a:ea typeface="Calibri"/>
                  <a:cs typeface="Calibri"/>
                  <a:sym typeface="Calibri"/>
                </a:rPr>
                <a:t>You are also eligible for:</a:t>
              </a:r>
            </a:p>
            <a:p>
              <a:pPr indent="0" lvl="0" marL="0" marR="0" rtl="0" algn="l">
                <a:spcBef>
                  <a:spcPts val="0"/>
                </a:spcBef>
                <a:buNone/>
              </a:pPr>
              <a:r>
                <a:t/>
              </a:r>
              <a:endParaRPr i="1" sz="1600">
                <a:solidFill>
                  <a:schemeClr val="dk1"/>
                </a:solidFill>
                <a:latin typeface="Calibri"/>
                <a:ea typeface="Calibri"/>
                <a:cs typeface="Calibri"/>
                <a:sym typeface="Calibri"/>
              </a:endParaRPr>
            </a:p>
            <a:p>
              <a:pPr indent="0" lvl="0" marL="0" marR="0" rtl="0" algn="l">
                <a:spcBef>
                  <a:spcPts val="0"/>
                </a:spcBef>
                <a:buSzPct val="25000"/>
                <a:buNone/>
              </a:pPr>
              <a:r>
                <a:rPr i="1" lang="en" sz="1600">
                  <a:solidFill>
                    <a:schemeClr val="dk1"/>
                  </a:solidFill>
                  <a:latin typeface="Calibri"/>
                  <a:ea typeface="Calibri"/>
                  <a:cs typeface="Calibri"/>
                  <a:sym typeface="Calibri"/>
                </a:rPr>
                <a:t>grey out selected cards so users know they have been selected</a:t>
              </a:r>
            </a:p>
            <a:p>
              <a:pPr indent="0" lvl="0" marL="0" marR="0" rtl="0" algn="ctr">
                <a:spcBef>
                  <a:spcPts val="0"/>
                </a:spcBef>
                <a:buNone/>
              </a:pPr>
              <a:r>
                <a:t/>
              </a:r>
              <a:endParaRPr sz="1600">
                <a:solidFill>
                  <a:schemeClr val="dk1"/>
                </a:solidFill>
                <a:latin typeface="Calibri"/>
                <a:ea typeface="Calibri"/>
                <a:cs typeface="Calibri"/>
                <a:sym typeface="Calibri"/>
              </a:endParaRPr>
            </a:p>
            <a:p>
              <a:pPr indent="0" lvl="0" marL="0" marR="0" rtl="0" algn="ctr">
                <a:spcBef>
                  <a:spcPts val="0"/>
                </a:spcBef>
                <a:buSzPct val="25000"/>
                <a:buNone/>
              </a:pPr>
              <a:r>
                <a:rPr lang="en" sz="1600">
                  <a:solidFill>
                    <a:srgbClr val="A5A5A5"/>
                  </a:solidFill>
                  <a:latin typeface="Calibri"/>
                  <a:ea typeface="Calibri"/>
                  <a:cs typeface="Calibri"/>
                  <a:sym typeface="Calibri"/>
                </a:rPr>
                <a:t>CLICK ON A CARD TO COMPARE</a:t>
              </a:r>
            </a:p>
          </p:txBody>
        </p:sp>
        <p:sp>
          <p:nvSpPr>
            <p:cNvPr id="225" name="Shape 225"/>
            <p:cNvSpPr/>
            <p:nvPr/>
          </p:nvSpPr>
          <p:spPr>
            <a:xfrm>
              <a:off x="4325317" y="5163439"/>
              <a:ext cx="3157606" cy="1631860"/>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1" lang="en" sz="1600">
                  <a:solidFill>
                    <a:schemeClr val="dk1"/>
                  </a:solidFill>
                  <a:latin typeface="Calibri"/>
                  <a:ea typeface="Calibri"/>
                  <a:cs typeface="Calibri"/>
                  <a:sym typeface="Calibri"/>
                </a:rPr>
                <a:t>Similar users also applied for:</a:t>
              </a:r>
            </a:p>
            <a:p>
              <a:pPr indent="0" lvl="0" marL="0" marR="0" rtl="0" algn="l">
                <a:spcBef>
                  <a:spcPts val="0"/>
                </a:spcBef>
                <a:buNone/>
              </a:pPr>
              <a:r>
                <a:t/>
              </a:r>
              <a:endParaRPr i="1" sz="1600">
                <a:solidFill>
                  <a:schemeClr val="dk1"/>
                </a:solidFill>
                <a:latin typeface="Calibri"/>
                <a:ea typeface="Calibri"/>
                <a:cs typeface="Calibri"/>
                <a:sym typeface="Calibri"/>
              </a:endParaRPr>
            </a:p>
            <a:p>
              <a:pPr indent="0" lvl="0" marL="0" marR="0" rtl="0" algn="ctr">
                <a:spcBef>
                  <a:spcPts val="0"/>
                </a:spcBef>
                <a:buNone/>
              </a:pPr>
              <a:r>
                <a:t/>
              </a:r>
              <a:endParaRPr sz="1600">
                <a:solidFill>
                  <a:schemeClr val="dk1"/>
                </a:solidFill>
                <a:latin typeface="Calibri"/>
                <a:ea typeface="Calibri"/>
                <a:cs typeface="Calibri"/>
                <a:sym typeface="Calibri"/>
              </a:endParaRPr>
            </a:p>
            <a:p>
              <a:pPr indent="0" lvl="0" marL="0" marR="0" rtl="0" algn="ctr">
                <a:spcBef>
                  <a:spcPts val="0"/>
                </a:spcBef>
                <a:buNone/>
              </a:pPr>
              <a:r>
                <a:t/>
              </a:r>
              <a:endParaRPr sz="1600">
                <a:solidFill>
                  <a:schemeClr val="dk1"/>
                </a:solidFill>
                <a:latin typeface="Calibri"/>
                <a:ea typeface="Calibri"/>
                <a:cs typeface="Calibri"/>
                <a:sym typeface="Calibri"/>
              </a:endParaRPr>
            </a:p>
            <a:p>
              <a:pPr indent="0" lvl="0" marL="0" marR="0" rtl="0" algn="ctr">
                <a:spcBef>
                  <a:spcPts val="0"/>
                </a:spcBef>
                <a:buNone/>
              </a:pPr>
              <a:r>
                <a:t/>
              </a:r>
              <a:endParaRPr sz="1600">
                <a:solidFill>
                  <a:schemeClr val="dk1"/>
                </a:solidFill>
                <a:latin typeface="Calibri"/>
                <a:ea typeface="Calibri"/>
                <a:cs typeface="Calibri"/>
                <a:sym typeface="Calibri"/>
              </a:endParaRPr>
            </a:p>
            <a:p>
              <a:pPr indent="0" lvl="0" marL="0" marR="0" rtl="0" algn="ctr">
                <a:spcBef>
                  <a:spcPts val="0"/>
                </a:spcBef>
                <a:buNone/>
              </a:pPr>
              <a:r>
                <a:t/>
              </a:r>
              <a:endParaRPr sz="1600">
                <a:solidFill>
                  <a:schemeClr val="dk1"/>
                </a:solidFill>
                <a:latin typeface="Calibri"/>
                <a:ea typeface="Calibri"/>
                <a:cs typeface="Calibri"/>
                <a:sym typeface="Calibri"/>
              </a:endParaRPr>
            </a:p>
            <a:p>
              <a:pPr indent="0" lvl="0" marL="0" marR="0" rtl="0" algn="ctr">
                <a:spcBef>
                  <a:spcPts val="0"/>
                </a:spcBef>
                <a:buSzPct val="25000"/>
                <a:buNone/>
              </a:pPr>
              <a:r>
                <a:rPr lang="en" sz="1600">
                  <a:solidFill>
                    <a:srgbClr val="A5A5A5"/>
                  </a:solidFill>
                  <a:latin typeface="Calibri"/>
                  <a:ea typeface="Calibri"/>
                  <a:cs typeface="Calibri"/>
                  <a:sym typeface="Calibri"/>
                </a:rPr>
                <a:t>CLICK ON A CARD TO COMPARE</a:t>
              </a:r>
            </a:p>
          </p:txBody>
        </p:sp>
        <p:pic>
          <p:nvPicPr>
            <p:cNvPr id="226" name="Shape 226"/>
            <p:cNvPicPr preferRelativeResize="0"/>
            <p:nvPr/>
          </p:nvPicPr>
          <p:blipFill rotWithShape="1">
            <a:blip r:embed="rId7">
              <a:alphaModFix/>
            </a:blip>
            <a:srcRect b="0" l="0" r="0" t="0"/>
            <a:stretch/>
          </p:blipFill>
          <p:spPr>
            <a:xfrm>
              <a:off x="4849351" y="5297267"/>
              <a:ext cx="1533524" cy="1028700"/>
            </a:xfrm>
            <a:prstGeom prst="rect">
              <a:avLst/>
            </a:prstGeom>
            <a:noFill/>
            <a:ln>
              <a:noFill/>
            </a:ln>
          </p:spPr>
        </p:pic>
        <p:sp>
          <p:nvSpPr>
            <p:cNvPr id="227" name="Shape 227"/>
            <p:cNvSpPr txBox="1"/>
            <p:nvPr/>
          </p:nvSpPr>
          <p:spPr>
            <a:xfrm>
              <a:off x="5336214" y="6342092"/>
              <a:ext cx="18704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200">
                  <a:solidFill>
                    <a:schemeClr val="dk1"/>
                  </a:solidFill>
                  <a:latin typeface="Calibri"/>
                  <a:ea typeface="Calibri"/>
                  <a:cs typeface="Calibri"/>
                  <a:sym typeface="Calibri"/>
                </a:rPr>
                <a:t>DBS Takashimaya Visa Card</a:t>
              </a:r>
            </a:p>
          </p:txBody>
        </p:sp>
        <p:pic>
          <p:nvPicPr>
            <p:cNvPr id="228" name="Shape 228"/>
            <p:cNvPicPr preferRelativeResize="0"/>
            <p:nvPr/>
          </p:nvPicPr>
          <p:blipFill rotWithShape="1">
            <a:blip r:embed="rId8">
              <a:alphaModFix/>
            </a:blip>
            <a:srcRect b="0" l="0" r="0" t="0"/>
            <a:stretch/>
          </p:blipFill>
          <p:spPr>
            <a:xfrm>
              <a:off x="2024939" y="5832678"/>
              <a:ext cx="1533524" cy="1038224"/>
            </a:xfrm>
            <a:prstGeom prst="rect">
              <a:avLst/>
            </a:prstGeom>
            <a:noFill/>
            <a:ln>
              <a:noFill/>
            </a:ln>
          </p:spPr>
        </p:pic>
        <p:sp>
          <p:nvSpPr>
            <p:cNvPr id="229" name="Shape 229"/>
            <p:cNvSpPr txBox="1"/>
            <p:nvPr/>
          </p:nvSpPr>
          <p:spPr>
            <a:xfrm>
              <a:off x="555050" y="6305655"/>
              <a:ext cx="187043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200">
                  <a:solidFill>
                    <a:schemeClr val="dk1"/>
                  </a:solidFill>
                  <a:latin typeface="Calibri"/>
                  <a:ea typeface="Calibri"/>
                  <a:cs typeface="Calibri"/>
                  <a:sym typeface="Calibri"/>
                </a:rPr>
                <a:t>DBS Altitude American Express ® Card</a:t>
              </a:r>
            </a:p>
          </p:txBody>
        </p:sp>
      </p:grpSp>
      <p:sp>
        <p:nvSpPr>
          <p:cNvPr id="230" name="Shape 230"/>
          <p:cNvSpPr/>
          <p:nvPr/>
        </p:nvSpPr>
        <p:spPr>
          <a:xfrm>
            <a:off x="1960611" y="3140832"/>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231" name="Shape 231"/>
          <p:cNvSpPr/>
          <p:nvPr/>
        </p:nvSpPr>
        <p:spPr>
          <a:xfrm>
            <a:off x="1953114" y="4029301"/>
            <a:ext cx="204923" cy="223819"/>
          </a:xfrm>
          <a:prstGeom prst="ellipse">
            <a:avLst/>
          </a:prstGeom>
          <a:solidFill>
            <a:srgbClr val="0037E6"/>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000">
                <a:solidFill>
                  <a:schemeClr val="lt1"/>
                </a:solidFill>
                <a:latin typeface="Calibri"/>
                <a:ea typeface="Calibri"/>
                <a:cs typeface="Calibri"/>
                <a:sym typeface="Calibri"/>
              </a:rPr>
              <a:t>?</a:t>
            </a:r>
          </a:p>
        </p:txBody>
      </p:sp>
      <p:sp>
        <p:nvSpPr>
          <p:cNvPr id="232" name="Shape 232"/>
          <p:cNvSpPr/>
          <p:nvPr/>
        </p:nvSpPr>
        <p:spPr>
          <a:xfrm flipH="1" rot="4475198">
            <a:off x="11505913" y="472280"/>
            <a:ext cx="217864" cy="178504"/>
          </a:xfrm>
          <a:prstGeom prst="uturnArrow">
            <a:avLst>
              <a:gd fmla="val 13220" name="adj1"/>
              <a:gd fmla="val 25000" name="adj2"/>
              <a:gd fmla="val 25000" name="adj3"/>
              <a:gd fmla="val 43750" name="adj4"/>
              <a:gd fmla="val 100000" name="adj5"/>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233" name="Shape 233"/>
          <p:cNvSpPr/>
          <p:nvPr/>
        </p:nvSpPr>
        <p:spPr>
          <a:xfrm>
            <a:off x="2908166" y="192200"/>
            <a:ext cx="4298483"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Calibri"/>
                <a:ea typeface="Calibri"/>
                <a:cs typeface="Calibri"/>
                <a:sym typeface="Calibri"/>
              </a:rPr>
              <a:t>CLICK ON ANY CARDS BELOW TO COMPARE:</a:t>
            </a:r>
          </a:p>
        </p:txBody>
      </p:sp>
      <p:sp>
        <p:nvSpPr>
          <p:cNvPr id="234" name="Shape 234"/>
          <p:cNvSpPr/>
          <p:nvPr/>
        </p:nvSpPr>
        <p:spPr>
          <a:xfrm rot="-4408294">
            <a:off x="11837738" y="473807"/>
            <a:ext cx="188164" cy="175450"/>
          </a:xfrm>
          <a:prstGeom prst="uturnArrow">
            <a:avLst>
              <a:gd fmla="val 13220" name="adj1"/>
              <a:gd fmla="val 25000" name="adj2"/>
              <a:gd fmla="val 25000" name="adj3"/>
              <a:gd fmla="val 43750" name="adj4"/>
              <a:gd fmla="val 100000" name="adj5"/>
            </a:avLst>
          </a:prstGeom>
          <a:solidFill>
            <a:srgbClr val="D8D8D8"/>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235" name="Shape 235"/>
          <p:cNvSpPr/>
          <p:nvPr/>
        </p:nvSpPr>
        <p:spPr>
          <a:xfrm>
            <a:off x="11315453" y="710972"/>
            <a:ext cx="505500" cy="185826"/>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 sz="1000">
                <a:solidFill>
                  <a:schemeClr val="dk1"/>
                </a:solidFill>
                <a:latin typeface="Calibri"/>
                <a:ea typeface="Calibri"/>
                <a:cs typeface="Calibri"/>
                <a:sym typeface="Calibri"/>
              </a:rPr>
              <a:t>Undo</a:t>
            </a:r>
          </a:p>
        </p:txBody>
      </p:sp>
      <p:sp>
        <p:nvSpPr>
          <p:cNvPr id="236" name="Shape 236"/>
          <p:cNvSpPr/>
          <p:nvPr/>
        </p:nvSpPr>
        <p:spPr>
          <a:xfrm>
            <a:off x="11704571" y="704306"/>
            <a:ext cx="505500" cy="185826"/>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 sz="1000">
                <a:solidFill>
                  <a:srgbClr val="A5A5A5"/>
                </a:solidFill>
                <a:latin typeface="Calibri"/>
                <a:ea typeface="Calibri"/>
                <a:cs typeface="Calibri"/>
                <a:sym typeface="Calibri"/>
              </a:rPr>
              <a:t>Redo</a:t>
            </a:r>
          </a:p>
        </p:txBody>
      </p:sp>
      <p:sp>
        <p:nvSpPr>
          <p:cNvPr id="237" name="Shape 237"/>
          <p:cNvSpPr/>
          <p:nvPr/>
        </p:nvSpPr>
        <p:spPr>
          <a:xfrm>
            <a:off x="5309417" y="889350"/>
            <a:ext cx="613389" cy="240738"/>
          </a:xfrm>
          <a:prstGeom prst="roundRect">
            <a:avLst>
              <a:gd fmla="val 16667" name="adj"/>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rIns="91425" tIns="45700">
            <a:noAutofit/>
          </a:bodyPr>
          <a:lstStyle/>
          <a:p>
            <a:pPr indent="0" lvl="0" marL="0" marR="0" rtl="0" algn="ctr">
              <a:spcBef>
                <a:spcPts val="0"/>
              </a:spcBef>
              <a:buSzPct val="25000"/>
              <a:buNone/>
            </a:pPr>
            <a:r>
              <a:rPr lang="en" sz="1200">
                <a:solidFill>
                  <a:schemeClr val="lt1"/>
                </a:solidFill>
                <a:latin typeface="Calibri"/>
                <a:ea typeface="Calibri"/>
                <a:cs typeface="Calibri"/>
                <a:sym typeface="Calibri"/>
              </a:rPr>
              <a:t>RESET</a:t>
            </a:r>
          </a:p>
        </p:txBody>
      </p:sp>
      <p:sp>
        <p:nvSpPr>
          <p:cNvPr id="238" name="Shape 238"/>
          <p:cNvSpPr/>
          <p:nvPr/>
        </p:nvSpPr>
        <p:spPr>
          <a:xfrm>
            <a:off x="4650567" y="3266719"/>
            <a:ext cx="1951503" cy="3329207"/>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n" sz="900">
                <a:solidFill>
                  <a:schemeClr val="dk1"/>
                </a:solidFill>
                <a:latin typeface="Calibri"/>
                <a:ea typeface="Calibri"/>
                <a:cs typeface="Calibri"/>
                <a:sym typeface="Calibri"/>
              </a:rPr>
              <a:t>WE RECOMMEND: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2800" u="none" cap="none" strike="noStrike">
                <a:solidFill>
                  <a:schemeClr val="dk1"/>
                </a:solidFill>
                <a:latin typeface="Calibri"/>
                <a:ea typeface="Calibri"/>
                <a:cs typeface="Calibri"/>
                <a:sym typeface="Calibri"/>
              </a:rPr>
              <a:t>Sequence of Transitions to show (ENSURE ALL BUTTONS GOT DEMO)</a:t>
            </a:r>
          </a:p>
        </p:txBody>
      </p:sp>
      <p:graphicFrame>
        <p:nvGraphicFramePr>
          <p:cNvPr id="245" name="Shape 245"/>
          <p:cNvGraphicFramePr/>
          <p:nvPr/>
        </p:nvGraphicFramePr>
        <p:xfrm>
          <a:off x="293077" y="1317542"/>
          <a:ext cx="3000000" cy="3000000"/>
        </p:xfrm>
        <a:graphic>
          <a:graphicData uri="http://schemas.openxmlformats.org/drawingml/2006/table">
            <a:tbl>
              <a:tblPr bandRow="1" firstRow="1">
                <a:noFill/>
                <a:tableStyleId>{AD7F6378-1838-4633-B72E-A30219FCD4D7}</a:tableStyleId>
              </a:tblPr>
              <a:tblGrid>
                <a:gridCol w="2286000"/>
                <a:gridCol w="1770175"/>
                <a:gridCol w="7408975"/>
              </a:tblGrid>
              <a:tr h="370850">
                <a:tc>
                  <a:txBody>
                    <a:bodyPr>
                      <a:noAutofit/>
                    </a:bodyPr>
                    <a:lstStyle/>
                    <a:p>
                      <a:pPr indent="0" lvl="0" marL="0" marR="0" rtl="0" algn="l">
                        <a:spcBef>
                          <a:spcPts val="0"/>
                        </a:spcBef>
                        <a:buSzPct val="25000"/>
                        <a:buNone/>
                      </a:pPr>
                      <a:r>
                        <a:rPr lang="en" sz="1100"/>
                        <a:t>Transition</a:t>
                      </a:r>
                    </a:p>
                  </a:txBody>
                  <a:tcPr marT="45725" marB="45725" marR="91450" marL="91450"/>
                </a:tc>
                <a:tc>
                  <a:txBody>
                    <a:bodyPr>
                      <a:noAutofit/>
                    </a:bodyPr>
                    <a:lstStyle/>
                    <a:p>
                      <a:pPr indent="0" lvl="0" marL="0" marR="0" rtl="0" algn="l">
                        <a:spcBef>
                          <a:spcPts val="0"/>
                        </a:spcBef>
                        <a:buSzPct val="25000"/>
                        <a:buNone/>
                      </a:pPr>
                      <a:r>
                        <a:rPr lang="en" sz="1100"/>
                        <a:t>Buttons</a:t>
                      </a:r>
                      <a:r>
                        <a:rPr lang="en" sz="1100"/>
                        <a:t> Involved</a:t>
                      </a:r>
                    </a:p>
                  </a:txBody>
                  <a:tcPr marT="45725" marB="45725" marR="91450" marL="91450"/>
                </a:tc>
                <a:tc>
                  <a:txBody>
                    <a:bodyPr>
                      <a:noAutofit/>
                    </a:bodyPr>
                    <a:lstStyle/>
                    <a:p>
                      <a:pPr indent="0" lvl="0" marL="0" marR="0" rtl="0" algn="l">
                        <a:spcBef>
                          <a:spcPts val="0"/>
                        </a:spcBef>
                        <a:buSzPct val="25000"/>
                        <a:buNone/>
                      </a:pPr>
                      <a:r>
                        <a:rPr lang="en" sz="1100"/>
                        <a:t>Demonstration Sequence</a:t>
                      </a:r>
                    </a:p>
                  </a:txBody>
                  <a:tcPr marT="45725" marB="45725" marR="91450" marL="91450"/>
                </a:tc>
              </a:tr>
              <a:tr h="644500">
                <a:tc>
                  <a:txBody>
                    <a:bodyPr>
                      <a:noAutofit/>
                    </a:bodyPr>
                    <a:lstStyle/>
                    <a:p>
                      <a:pPr indent="0" lvl="0" marL="0" marR="0" rtl="0" algn="l">
                        <a:spcBef>
                          <a:spcPts val="0"/>
                        </a:spcBef>
                        <a:buSzPct val="25000"/>
                        <a:buNone/>
                      </a:pPr>
                      <a:r>
                        <a:rPr lang="en" sz="1100"/>
                        <a:t>User</a:t>
                      </a:r>
                      <a:r>
                        <a:rPr lang="en" sz="1100"/>
                        <a:t> goes from recommendations page to DIY Card Comparer Tool</a:t>
                      </a:r>
                    </a:p>
                  </a:txBody>
                  <a:tcPr marT="45725" marB="45725" marR="91450" marL="91450"/>
                </a:tc>
                <a:tc>
                  <a:txBody>
                    <a:bodyPr>
                      <a:noAutofit/>
                    </a:bodyPr>
                    <a:lstStyle/>
                    <a:p>
                      <a:pPr indent="-171450" lvl="0" marL="171450" marR="0" rtl="0" algn="l">
                        <a:spcBef>
                          <a:spcPts val="0"/>
                        </a:spcBef>
                        <a:buClr>
                          <a:schemeClr val="dk1"/>
                        </a:buClr>
                        <a:buSzPct val="100000"/>
                        <a:buFont typeface="Arial"/>
                        <a:buChar char="•"/>
                      </a:pPr>
                      <a:r>
                        <a:rPr lang="en" sz="1100"/>
                        <a:t>Compare</a:t>
                      </a:r>
                      <a:r>
                        <a:rPr lang="en" sz="1100"/>
                        <a:t> Cards</a:t>
                      </a:r>
                    </a:p>
                    <a:p>
                      <a:pPr indent="-171450" lvl="0" marL="171450" marR="0" rtl="0" algn="l">
                        <a:spcBef>
                          <a:spcPts val="0"/>
                        </a:spcBef>
                        <a:buClr>
                          <a:schemeClr val="dk1"/>
                        </a:buClr>
                        <a:buSzPct val="100000"/>
                        <a:buFont typeface="Arial"/>
                        <a:buChar char="•"/>
                      </a:pPr>
                      <a:r>
                        <a:rPr lang="en" sz="1100"/>
                        <a:t>Back to Recommendations</a:t>
                      </a:r>
                    </a:p>
                  </a:txBody>
                  <a:tcPr marT="45725" marB="45725" marR="91450" marL="91450"/>
                </a:tc>
                <a:tc>
                  <a:txBody>
                    <a:bodyPr>
                      <a:noAutofit/>
                    </a:bodyPr>
                    <a:lstStyle/>
                    <a:p>
                      <a:pPr indent="-514350" lvl="0" marL="514350" marR="0" rtl="0" algn="l">
                        <a:lnSpc>
                          <a:spcPct val="100000"/>
                        </a:lnSpc>
                        <a:spcBef>
                          <a:spcPts val="0"/>
                        </a:spcBef>
                        <a:spcAft>
                          <a:spcPts val="0"/>
                        </a:spcAft>
                        <a:buClr>
                          <a:schemeClr val="dk1"/>
                        </a:buClr>
                        <a:buSzPct val="100000"/>
                        <a:buFont typeface="Calibri"/>
                        <a:buAutoNum type="arabicPeriod"/>
                      </a:pPr>
                      <a:r>
                        <a:rPr lang="en" sz="1100"/>
                        <a:t>Recommended Page(Compare or Apply) → Card comparer w preset criterias</a:t>
                      </a:r>
                      <a:r>
                        <a:rPr lang="en" sz="1100"/>
                        <a:t> ; </a:t>
                      </a:r>
                      <a:r>
                        <a:rPr lang="en" sz="1100"/>
                        <a:t>Recommended Cards are greyed out by default since</a:t>
                      </a:r>
                      <a:r>
                        <a:rPr lang="en" sz="1100"/>
                        <a:t> we haven added them into “Currently Comparing”</a:t>
                      </a:r>
                    </a:p>
                    <a:p>
                      <a:pPr indent="-514350" lvl="0" marL="514350" marR="0" rtl="0" algn="l">
                        <a:spcBef>
                          <a:spcPts val="0"/>
                        </a:spcBef>
                        <a:buClr>
                          <a:schemeClr val="dk1"/>
                        </a:buClr>
                        <a:buSzPct val="100000"/>
                        <a:buFont typeface="Calibri"/>
                        <a:buNone/>
                      </a:pPr>
                      <a:r>
                        <a:t/>
                      </a:r>
                      <a:endParaRPr sz="1100"/>
                    </a:p>
                    <a:p>
                      <a:pPr indent="-514350" lvl="0" marL="514350" marR="0" rtl="0" algn="l">
                        <a:spcBef>
                          <a:spcPts val="0"/>
                        </a:spcBef>
                        <a:buClr>
                          <a:schemeClr val="dk1"/>
                        </a:buClr>
                        <a:buSzPct val="100000"/>
                        <a:buFont typeface="Calibri"/>
                        <a:buAutoNum type="arabicPeriod"/>
                      </a:pPr>
                      <a:r>
                        <a:rPr lang="en" sz="1100"/>
                        <a:t>BACK</a:t>
                      </a:r>
                      <a:r>
                        <a:rPr lang="en" sz="1100"/>
                        <a:t> → Compare Cards Again</a:t>
                      </a:r>
                    </a:p>
                  </a:txBody>
                  <a:tcPr marT="45725" marB="45725" marR="91450" marL="91450"/>
                </a:tc>
              </a:tr>
              <a:tr h="644500">
                <a:tc>
                  <a:txBody>
                    <a:bodyPr>
                      <a:noAutofit/>
                    </a:bodyPr>
                    <a:lstStyle/>
                    <a:p>
                      <a:pPr indent="0" lvl="0" marL="0" marR="0" rtl="0" algn="l">
                        <a:spcBef>
                          <a:spcPts val="0"/>
                        </a:spcBef>
                        <a:buSzPct val="25000"/>
                        <a:buNone/>
                      </a:pPr>
                      <a:r>
                        <a:rPr lang="en" sz="1100"/>
                        <a:t>User explores a term to understand laymen definition, and clicks</a:t>
                      </a:r>
                      <a:r>
                        <a:rPr lang="en" sz="1100"/>
                        <a:t> a link to understand more in detail</a:t>
                      </a:r>
                    </a:p>
                  </a:txBody>
                  <a:tcPr marT="45725" marB="45725" marR="91450" marL="91450"/>
                </a:tc>
                <a:tc>
                  <a:txBody>
                    <a:bodyPr>
                      <a:noAutofit/>
                    </a:bodyPr>
                    <a:lstStyle/>
                    <a:p>
                      <a:pPr indent="-171450" lvl="0" marL="171450" marR="0" rtl="0" algn="l">
                        <a:spcBef>
                          <a:spcPts val="0"/>
                        </a:spcBef>
                        <a:buClr>
                          <a:schemeClr val="dk1"/>
                        </a:buClr>
                        <a:buSzPct val="100000"/>
                        <a:buFont typeface="Arial"/>
                        <a:buChar char="•"/>
                      </a:pPr>
                      <a:r>
                        <a:rPr lang="en" sz="1100"/>
                        <a:t>Question</a:t>
                      </a:r>
                      <a:r>
                        <a:rPr lang="en" sz="1100"/>
                        <a:t> Mark Button</a:t>
                      </a:r>
                    </a:p>
                    <a:p>
                      <a:pPr indent="-171450" lvl="0" marL="171450" marR="0" rtl="0" algn="l">
                        <a:spcBef>
                          <a:spcPts val="0"/>
                        </a:spcBef>
                        <a:buClr>
                          <a:schemeClr val="dk1"/>
                        </a:buClr>
                        <a:buSzPct val="100000"/>
                        <a:buFont typeface="Arial"/>
                        <a:buChar char="•"/>
                      </a:pPr>
                      <a:r>
                        <a:rPr lang="en" sz="1100"/>
                        <a:t>Got it! in pop-up dialog</a:t>
                      </a:r>
                    </a:p>
                    <a:p>
                      <a:pPr indent="-171450" lvl="0" marL="171450" marR="0" rtl="0" algn="l">
                        <a:spcBef>
                          <a:spcPts val="0"/>
                        </a:spcBef>
                        <a:buClr>
                          <a:schemeClr val="dk1"/>
                        </a:buClr>
                        <a:buSzPct val="100000"/>
                        <a:buFont typeface="Arial"/>
                        <a:buChar char="•"/>
                      </a:pPr>
                      <a:r>
                        <a:rPr lang="en" sz="1100"/>
                        <a:t>HOW? button</a:t>
                      </a:r>
                    </a:p>
                  </a:txBody>
                  <a:tcPr marT="45725" marB="45725" marR="91450" marL="91450"/>
                </a:tc>
                <a:tc>
                  <a:txBody>
                    <a:bodyPr>
                      <a:noAutofit/>
                    </a:bodyPr>
                    <a:lstStyle/>
                    <a:p>
                      <a:pPr indent="-514350" lvl="0" marL="514350" marR="0" rtl="0" algn="l">
                        <a:spcBef>
                          <a:spcPts val="0"/>
                        </a:spcBef>
                        <a:buClr>
                          <a:schemeClr val="dk1"/>
                        </a:buClr>
                        <a:buSzPct val="100000"/>
                        <a:buFont typeface="Calibri"/>
                        <a:buAutoNum type="arabicPeriod"/>
                      </a:pPr>
                      <a:r>
                        <a:rPr lang="en" sz="1100"/>
                        <a:t>Click</a:t>
                      </a:r>
                      <a:r>
                        <a:rPr lang="en" sz="1100"/>
                        <a:t> on </a:t>
                      </a:r>
                      <a:r>
                        <a:rPr b="1" i="1" lang="en" sz="1100"/>
                        <a:t>?</a:t>
                      </a:r>
                      <a:r>
                        <a:rPr lang="en" sz="1100"/>
                        <a:t> Button </a:t>
                      </a:r>
                      <a:r>
                        <a:rPr lang="en" sz="1100"/>
                        <a:t>about DBS Points→ HOW IT WORKS(Detailed steps page)</a:t>
                      </a:r>
                    </a:p>
                  </a:txBody>
                  <a:tcPr marT="45725" marB="45725" marR="91450" marL="91450"/>
                </a:tc>
              </a:tr>
              <a:tr h="370850">
                <a:tc>
                  <a:txBody>
                    <a:bodyPr>
                      <a:noAutofit/>
                    </a:bodyPr>
                    <a:lstStyle/>
                    <a:p>
                      <a:pPr indent="0" lvl="0" marL="0" marR="0" rtl="0" algn="l">
                        <a:spcBef>
                          <a:spcPts val="0"/>
                        </a:spcBef>
                        <a:buSzPct val="25000"/>
                        <a:buNone/>
                      </a:pPr>
                      <a:r>
                        <a:rPr lang="en" sz="1100"/>
                        <a:t>User</a:t>
                      </a:r>
                      <a:r>
                        <a:rPr lang="en" sz="1100"/>
                        <a:t> chooses the criteria that they wish to compare</a:t>
                      </a:r>
                    </a:p>
                  </a:txBody>
                  <a:tcPr marT="45725" marB="45725" marR="91450" marL="91450"/>
                </a:tc>
                <a:tc>
                  <a:txBody>
                    <a:bodyPr>
                      <a:noAutofit/>
                    </a:bodyPr>
                    <a:lstStyle/>
                    <a:p>
                      <a:pPr indent="-171450" lvl="0" marL="171450" marR="0" rtl="0" algn="l">
                        <a:spcBef>
                          <a:spcPts val="0"/>
                        </a:spcBef>
                        <a:buClr>
                          <a:schemeClr val="dk1"/>
                        </a:buClr>
                        <a:buSzPct val="100000"/>
                        <a:buFont typeface="Arial"/>
                        <a:buChar char="•"/>
                      </a:pPr>
                      <a:r>
                        <a:rPr lang="en" sz="1100"/>
                        <a:t>Clickable</a:t>
                      </a:r>
                      <a:r>
                        <a:rPr lang="en" sz="1100"/>
                        <a:t> Criterias </a:t>
                      </a:r>
                    </a:p>
                    <a:p>
                      <a:pPr indent="-171450" lvl="0" marL="171450" marR="0" rtl="0" algn="l">
                        <a:spcBef>
                          <a:spcPts val="0"/>
                        </a:spcBef>
                        <a:buClr>
                          <a:schemeClr val="dk1"/>
                        </a:buClr>
                        <a:buSzPct val="100000"/>
                        <a:buFont typeface="Arial"/>
                        <a:buChar char="•"/>
                      </a:pPr>
                      <a:r>
                        <a:rPr lang="en" sz="1100"/>
                        <a:t>Cancel Columns</a:t>
                      </a:r>
                    </a:p>
                    <a:p>
                      <a:pPr indent="-171450" lvl="0" marL="171450" marR="0" rtl="0" algn="l">
                        <a:spcBef>
                          <a:spcPts val="0"/>
                        </a:spcBef>
                        <a:buClr>
                          <a:schemeClr val="dk1"/>
                        </a:buClr>
                        <a:buSzPct val="100000"/>
                        <a:buFont typeface="Arial"/>
                        <a:buChar char="•"/>
                      </a:pPr>
                      <a:r>
                        <a:rPr lang="en" sz="1100"/>
                        <a:t>Undo / Redo</a:t>
                      </a:r>
                    </a:p>
                    <a:p>
                      <a:pPr indent="0" lvl="0" marL="0" marR="0" rtl="0" algn="l">
                        <a:spcBef>
                          <a:spcPts val="0"/>
                        </a:spcBef>
                        <a:buClr>
                          <a:schemeClr val="dk1"/>
                        </a:buClr>
                        <a:buSzPct val="25000"/>
                        <a:buFont typeface="Arial"/>
                        <a:buNone/>
                      </a:pPr>
                      <a:r>
                        <a:t/>
                      </a:r>
                      <a:endParaRPr sz="1100"/>
                    </a:p>
                    <a:p>
                      <a:pPr indent="-171450" lvl="0" marL="171450" marR="0" rtl="0" algn="l">
                        <a:spcBef>
                          <a:spcPts val="0"/>
                        </a:spcBef>
                        <a:buClr>
                          <a:schemeClr val="dk1"/>
                        </a:buClr>
                        <a:buSzPct val="100000"/>
                        <a:buFont typeface="Arial"/>
                        <a:buChar char="•"/>
                      </a:pPr>
                      <a:r>
                        <a:rPr lang="en" sz="1100"/>
                        <a:t>Select All</a:t>
                      </a:r>
                    </a:p>
                    <a:p>
                      <a:pPr indent="-171450" lvl="0" marL="171450" marR="0" rtl="0" algn="l">
                        <a:spcBef>
                          <a:spcPts val="0"/>
                        </a:spcBef>
                        <a:buClr>
                          <a:schemeClr val="dk1"/>
                        </a:buClr>
                        <a:buSzPct val="100000"/>
                        <a:buFont typeface="Arial"/>
                        <a:buChar char="•"/>
                      </a:pPr>
                      <a:r>
                        <a:rPr lang="en" sz="1100"/>
                        <a:t>Clear Selection</a:t>
                      </a:r>
                    </a:p>
                    <a:p>
                      <a:pPr indent="-171450" lvl="0" marL="171450" marR="0" rtl="0" algn="l">
                        <a:spcBef>
                          <a:spcPts val="0"/>
                        </a:spcBef>
                        <a:buClr>
                          <a:schemeClr val="dk1"/>
                        </a:buClr>
                        <a:buSzPct val="100000"/>
                        <a:buFont typeface="Arial"/>
                        <a:buChar char="•"/>
                      </a:pPr>
                      <a:r>
                        <a:rPr lang="en" sz="1100"/>
                        <a:t>Add My Interests</a:t>
                      </a:r>
                    </a:p>
                  </a:txBody>
                  <a:tcPr marT="45725" marB="45725" marR="91450" marL="91450"/>
                </a:tc>
                <a:tc>
                  <a:txBody>
                    <a:bodyPr>
                      <a:noAutofit/>
                    </a:bodyPr>
                    <a:lstStyle/>
                    <a:p>
                      <a:pPr indent="-514350" lvl="0" marL="514350" marR="0" rtl="0" algn="l">
                        <a:spcBef>
                          <a:spcPts val="0"/>
                        </a:spcBef>
                        <a:buClr>
                          <a:schemeClr val="dk1"/>
                        </a:buClr>
                        <a:buSzPct val="100000"/>
                        <a:buFont typeface="Calibri"/>
                        <a:buAutoNum type="arabicPeriod"/>
                      </a:pPr>
                      <a:r>
                        <a:rPr lang="en" sz="1100"/>
                        <a:t>ADD/DELETE CRITERIA:</a:t>
                      </a:r>
                    </a:p>
                    <a:p>
                      <a:pPr indent="-457200" lvl="1" marL="914400" marR="0" rtl="0" algn="l">
                        <a:spcBef>
                          <a:spcPts val="0"/>
                        </a:spcBef>
                        <a:buClr>
                          <a:schemeClr val="dk1"/>
                        </a:buClr>
                        <a:buSzPct val="100000"/>
                        <a:buFont typeface="Calibri"/>
                        <a:buAutoNum type="arabicPeriod"/>
                      </a:pPr>
                      <a:r>
                        <a:rPr lang="en" sz="1100" u="none" cap="none" strike="noStrike"/>
                        <a:t>Click on category→ new column appears (according to list order)</a:t>
                      </a:r>
                    </a:p>
                    <a:p>
                      <a:pPr indent="-457200" lvl="1" marL="914400" marR="0" rtl="0" algn="l">
                        <a:spcBef>
                          <a:spcPts val="0"/>
                        </a:spcBef>
                        <a:buClr>
                          <a:schemeClr val="dk1"/>
                        </a:buClr>
                        <a:buSzPct val="100000"/>
                        <a:buFont typeface="Calibri"/>
                        <a:buAutoNum type="arabicPeriod"/>
                      </a:pPr>
                      <a:r>
                        <a:rPr lang="en" sz="1100" u="none" cap="none" strike="noStrike"/>
                        <a:t>Cancel button→ column disappears</a:t>
                      </a:r>
                    </a:p>
                    <a:p>
                      <a:pPr indent="-457200" lvl="1" marL="914400" marR="0" rtl="0" algn="l">
                        <a:spcBef>
                          <a:spcPts val="0"/>
                        </a:spcBef>
                        <a:spcAft>
                          <a:spcPts val="0"/>
                        </a:spcAft>
                        <a:buClr>
                          <a:schemeClr val="dk1"/>
                        </a:buClr>
                        <a:buSzPct val="100000"/>
                        <a:buFont typeface="Calibri"/>
                        <a:buAutoNum type="arabicPeriod"/>
                      </a:pPr>
                      <a:r>
                        <a:rPr lang="en" sz="1100" u="none" cap="none" strike="noStrike"/>
                        <a:t>Undo / Redo buttons (Switch between slides for 1 &amp; 2)</a:t>
                      </a:r>
                    </a:p>
                    <a:p>
                      <a:pPr indent="-457200" lvl="0" marL="457200" marR="0" rtl="0" algn="l">
                        <a:lnSpc>
                          <a:spcPct val="100000"/>
                        </a:lnSpc>
                        <a:spcBef>
                          <a:spcPts val="0"/>
                        </a:spcBef>
                        <a:spcAft>
                          <a:spcPts val="0"/>
                        </a:spcAft>
                        <a:buClr>
                          <a:schemeClr val="dk1"/>
                        </a:buClr>
                        <a:buSzPct val="100000"/>
                        <a:buFont typeface="Calibri"/>
                        <a:buAutoNum type="arabicPeriod"/>
                      </a:pPr>
                      <a:r>
                        <a:rPr lang="en" sz="1100"/>
                        <a:t>Add My interests: User’s preselected interests are shown again</a:t>
                      </a:r>
                    </a:p>
                    <a:p>
                      <a:pPr indent="-457200" lvl="1" marL="914400" marR="0" rtl="0" algn="l">
                        <a:spcBef>
                          <a:spcPts val="0"/>
                        </a:spcBef>
                        <a:buClr>
                          <a:schemeClr val="dk1"/>
                        </a:buClr>
                        <a:buSzPct val="100000"/>
                        <a:buFont typeface="Calibri"/>
                        <a:buNone/>
                      </a:pPr>
                      <a:r>
                        <a:t/>
                      </a:r>
                      <a:endParaRPr sz="1100" u="none" cap="none" strike="noStrike"/>
                    </a:p>
                    <a:p>
                      <a:pPr indent="-457200" lvl="0" marL="457200" marR="0" rtl="0" algn="l">
                        <a:spcBef>
                          <a:spcPts val="0"/>
                        </a:spcBef>
                        <a:buClr>
                          <a:schemeClr val="dk1"/>
                        </a:buClr>
                        <a:buSzPct val="100000"/>
                        <a:buFont typeface="Calibri"/>
                        <a:buAutoNum type="arabicPeriod"/>
                      </a:pPr>
                      <a:r>
                        <a:rPr lang="en" sz="1100"/>
                        <a:t>SELECT ALL CRITERIAS: everything appears</a:t>
                      </a:r>
                    </a:p>
                    <a:p>
                      <a:pPr indent="-457200" lvl="0" marL="457200" marR="0" rtl="0" algn="l">
                        <a:spcBef>
                          <a:spcPts val="0"/>
                        </a:spcBef>
                        <a:buClr>
                          <a:schemeClr val="dk1"/>
                        </a:buClr>
                        <a:buSzPct val="100000"/>
                        <a:buFont typeface="Calibri"/>
                        <a:buAutoNum type="arabicPeriod"/>
                      </a:pPr>
                      <a:r>
                        <a:rPr lang="en" sz="1100"/>
                        <a:t>CLEAR SELECTION: all columns are removed</a:t>
                      </a:r>
                    </a:p>
                  </a:txBody>
                  <a:tcPr marT="45725" marB="45725" marR="91450" marL="91450"/>
                </a:tc>
              </a:tr>
              <a:tr h="370850">
                <a:tc>
                  <a:txBody>
                    <a:bodyPr>
                      <a:noAutofit/>
                    </a:bodyPr>
                    <a:lstStyle/>
                    <a:p>
                      <a:pPr indent="0" lvl="0" marL="0" marR="0" rtl="0" algn="l">
                        <a:spcBef>
                          <a:spcPts val="0"/>
                        </a:spcBef>
                        <a:buSzPct val="25000"/>
                        <a:buNone/>
                      </a:pPr>
                      <a:r>
                        <a:rPr lang="en" sz="1100"/>
                        <a:t>User</a:t>
                      </a:r>
                      <a:r>
                        <a:rPr lang="en" sz="1100"/>
                        <a:t> adds/delete cards they wish to compare</a:t>
                      </a:r>
                    </a:p>
                    <a:p>
                      <a:pPr indent="0" lvl="0" marL="0" marR="0" rtl="0" algn="l">
                        <a:spcBef>
                          <a:spcPts val="0"/>
                        </a:spcBef>
                        <a:buSzPct val="25000"/>
                        <a:buNone/>
                      </a:pPr>
                      <a:r>
                        <a:rPr lang="en" sz="1100"/>
                        <a:t>Have the choice to reset to recommended cards</a:t>
                      </a:r>
                    </a:p>
                  </a:txBody>
                  <a:tcPr marT="45725" marB="45725" marR="91450" marL="91450"/>
                </a:tc>
                <a:tc>
                  <a:txBody>
                    <a:bodyPr>
                      <a:noAutofit/>
                    </a:bodyPr>
                    <a:lstStyle/>
                    <a:p>
                      <a:pPr indent="-171450" lvl="0" marL="171450" marR="0" rtl="0" algn="l">
                        <a:lnSpc>
                          <a:spcPct val="100000"/>
                        </a:lnSpc>
                        <a:spcBef>
                          <a:spcPts val="0"/>
                        </a:spcBef>
                        <a:spcAft>
                          <a:spcPts val="0"/>
                        </a:spcAft>
                        <a:buClr>
                          <a:schemeClr val="dk1"/>
                        </a:buClr>
                        <a:buSzPct val="100000"/>
                        <a:buFont typeface="Arial"/>
                        <a:buChar char="•"/>
                      </a:pPr>
                      <a:r>
                        <a:rPr lang="en" sz="1100"/>
                        <a:t>Remove Card button</a:t>
                      </a:r>
                    </a:p>
                    <a:p>
                      <a:pPr indent="-171450" lvl="0" marL="171450" marR="0" rtl="0" algn="l">
                        <a:spcBef>
                          <a:spcPts val="0"/>
                        </a:spcBef>
                        <a:buClr>
                          <a:schemeClr val="dk1"/>
                        </a:buClr>
                        <a:buSzPct val="100000"/>
                        <a:buFont typeface="Arial"/>
                        <a:buChar char="•"/>
                      </a:pPr>
                      <a:r>
                        <a:rPr lang="en" sz="1100"/>
                        <a:t>Clickable</a:t>
                      </a:r>
                      <a:r>
                        <a:rPr lang="en" sz="1100"/>
                        <a:t> Cards</a:t>
                      </a:r>
                    </a:p>
                    <a:p>
                      <a:pPr indent="-171450" lvl="0" marL="171450" marR="0" rtl="0" algn="l">
                        <a:spcBef>
                          <a:spcPts val="0"/>
                        </a:spcBef>
                        <a:buClr>
                          <a:schemeClr val="dk1"/>
                        </a:buClr>
                        <a:buSzPct val="100000"/>
                        <a:buFont typeface="Arial"/>
                        <a:buChar char="•"/>
                      </a:pPr>
                      <a:r>
                        <a:rPr lang="en" sz="1100"/>
                        <a:t>CLEAR button (for cards)</a:t>
                      </a:r>
                    </a:p>
                    <a:p>
                      <a:pPr indent="-171450" lvl="0" marL="171450" marR="0" rtl="0" algn="l">
                        <a:spcBef>
                          <a:spcPts val="0"/>
                        </a:spcBef>
                        <a:buClr>
                          <a:schemeClr val="dk1"/>
                        </a:buClr>
                        <a:buSzPct val="100000"/>
                        <a:buFont typeface="Arial"/>
                        <a:buChar char="•"/>
                      </a:pPr>
                      <a:r>
                        <a:rPr lang="en" sz="1100"/>
                        <a:t>Select All (cards)</a:t>
                      </a:r>
                    </a:p>
                    <a:p>
                      <a:pPr indent="-171450" lvl="0" marL="171450" marR="0" rtl="0" algn="l">
                        <a:spcBef>
                          <a:spcPts val="0"/>
                        </a:spcBef>
                        <a:buClr>
                          <a:schemeClr val="dk1"/>
                        </a:buClr>
                        <a:buSzPct val="100000"/>
                        <a:buFont typeface="Arial"/>
                        <a:buChar char="•"/>
                      </a:pPr>
                      <a:r>
                        <a:rPr lang="en" sz="1100"/>
                        <a:t>Heart-shaped like button</a:t>
                      </a:r>
                    </a:p>
                  </a:txBody>
                  <a:tcPr marT="45725" marB="45725" marR="91450" marL="91450"/>
                </a:tc>
                <a:tc>
                  <a:txBody>
                    <a:bodyPr>
                      <a:noAutofit/>
                    </a:bodyPr>
                    <a:lstStyle/>
                    <a:p>
                      <a:pPr indent="-514350" lvl="0" marL="514350" marR="0" rtl="0" algn="l">
                        <a:spcBef>
                          <a:spcPts val="0"/>
                        </a:spcBef>
                        <a:buClr>
                          <a:schemeClr val="dk1"/>
                        </a:buClr>
                        <a:buSzPct val="100000"/>
                        <a:buFont typeface="Calibri"/>
                        <a:buAutoNum type="arabicPeriod"/>
                      </a:pPr>
                      <a:r>
                        <a:rPr lang="en" sz="1100"/>
                        <a:t>Card Selection:</a:t>
                      </a:r>
                    </a:p>
                    <a:p>
                      <a:pPr indent="-457200" lvl="1" marL="914400" marR="0" rtl="0" algn="l">
                        <a:spcBef>
                          <a:spcPts val="0"/>
                        </a:spcBef>
                        <a:buClr>
                          <a:schemeClr val="dk1"/>
                        </a:buClr>
                        <a:buSzPct val="100000"/>
                        <a:buFont typeface="Calibri"/>
                        <a:buAutoNum type="arabicPeriod"/>
                      </a:pPr>
                      <a:r>
                        <a:rPr lang="en" sz="1100" u="none" cap="none" strike="noStrike"/>
                        <a:t>Remove 2 recommended ones (Undo)</a:t>
                      </a:r>
                    </a:p>
                    <a:p>
                      <a:pPr indent="-457200" lvl="1" marL="914400" marR="0" rtl="0" algn="l">
                        <a:spcBef>
                          <a:spcPts val="0"/>
                        </a:spcBef>
                        <a:buClr>
                          <a:schemeClr val="dk1"/>
                        </a:buClr>
                        <a:buSzPct val="100000"/>
                        <a:buFont typeface="Calibri"/>
                        <a:buAutoNum type="arabicPeriod"/>
                      </a:pPr>
                      <a:r>
                        <a:rPr lang="en" sz="1100" u="none" cap="none" strike="noStrike"/>
                        <a:t>Browsing(Also eligible, Others also applied for) Sections:</a:t>
                      </a:r>
                    </a:p>
                    <a:p>
                      <a:pPr indent="-457200" lvl="2" marL="1371600" marR="0" rtl="0" algn="l">
                        <a:spcBef>
                          <a:spcPts val="0"/>
                        </a:spcBef>
                        <a:spcAft>
                          <a:spcPts val="0"/>
                        </a:spcAft>
                        <a:buClr>
                          <a:schemeClr val="dk1"/>
                        </a:buClr>
                        <a:buSzPct val="100000"/>
                        <a:buFont typeface="Calibri"/>
                        <a:buAutoNum type="arabicPeriod"/>
                      </a:pPr>
                      <a:r>
                        <a:rPr lang="en" sz="1100" u="none" cap="none" strike="noStrike"/>
                        <a:t> Adding 2 (1 each) into “Currently Comparing”  (card is greyed out in the list)</a:t>
                      </a:r>
                    </a:p>
                    <a:p>
                      <a:pPr indent="-457200" lvl="0" marL="457200" marR="0" rtl="0" algn="l">
                        <a:lnSpc>
                          <a:spcPct val="100000"/>
                        </a:lnSpc>
                        <a:spcBef>
                          <a:spcPts val="0"/>
                        </a:spcBef>
                        <a:spcAft>
                          <a:spcPts val="0"/>
                        </a:spcAft>
                        <a:buClr>
                          <a:schemeClr val="dk1"/>
                        </a:buClr>
                        <a:buSzPct val="100000"/>
                        <a:buFont typeface="Calibri"/>
                        <a:buAutoNum type="arabicPeriod"/>
                      </a:pPr>
                      <a:r>
                        <a:rPr lang="en" sz="1100"/>
                        <a:t>(ADD BACK AGAIN) Select all  recommended Cards(on top of existing 2)</a:t>
                      </a:r>
                    </a:p>
                    <a:p>
                      <a:pPr indent="-457200" lvl="0" marL="457200" marR="0" rtl="0" algn="l">
                        <a:lnSpc>
                          <a:spcPct val="100000"/>
                        </a:lnSpc>
                        <a:spcBef>
                          <a:spcPts val="0"/>
                        </a:spcBef>
                        <a:spcAft>
                          <a:spcPts val="0"/>
                        </a:spcAft>
                        <a:buClr>
                          <a:schemeClr val="dk1"/>
                        </a:buClr>
                        <a:buSzPct val="100000"/>
                        <a:buFont typeface="Calibri"/>
                        <a:buAutoNum type="arabicPeriod"/>
                      </a:pPr>
                      <a:r>
                        <a:rPr lang="en" sz="1100"/>
                        <a:t>LIKE (HEART SHAPE) some cards → Added into “My wishlist”→ (CAN CLICK ON APPLY NOW)</a:t>
                      </a:r>
                    </a:p>
                    <a:p>
                      <a:pPr indent="-457200" lvl="0" marL="457200" marR="0" rtl="0" algn="l">
                        <a:spcBef>
                          <a:spcPts val="0"/>
                        </a:spcBef>
                        <a:buClr>
                          <a:schemeClr val="dk1"/>
                        </a:buClr>
                        <a:buSzPct val="100000"/>
                        <a:buFont typeface="Calibri"/>
                        <a:buAutoNum type="arabicPeriod"/>
                      </a:pPr>
                      <a:r>
                        <a:rPr lang="en" sz="1100"/>
                        <a:t>CLEAR</a:t>
                      </a:r>
                      <a:r>
                        <a:rPr lang="en" sz="1100"/>
                        <a:t> all cards</a:t>
                      </a:r>
                    </a:p>
                  </a:txBody>
                  <a:tcPr marT="45725" marB="45725" marR="91450" marL="91450"/>
                </a:tc>
              </a:tr>
              <a:tr h="370850">
                <a:tc>
                  <a:txBody>
                    <a:bodyPr>
                      <a:noAutofit/>
                    </a:bodyPr>
                    <a:lstStyle/>
                    <a:p>
                      <a:pPr indent="0" lvl="0" marL="0" marR="0" rtl="0" algn="l">
                        <a:spcBef>
                          <a:spcPts val="0"/>
                        </a:spcBef>
                        <a:buSzPct val="25000"/>
                        <a:buNone/>
                      </a:pPr>
                      <a:r>
                        <a:rPr lang="en" sz="1100"/>
                        <a:t>User</a:t>
                      </a:r>
                      <a:r>
                        <a:rPr lang="en" sz="1100"/>
                        <a:t> tries out this default button-</a:t>
                      </a:r>
                    </a:p>
                  </a:txBody>
                  <a:tcPr marT="45725" marB="45725" marR="91450" marL="91450"/>
                </a:tc>
                <a:tc>
                  <a:txBody>
                    <a:bodyPr>
                      <a:noAutofit/>
                    </a:bodyPr>
                    <a:lstStyle/>
                    <a:p>
                      <a:pPr indent="-171450" lvl="0" marL="171450" marR="0" rtl="0" algn="l">
                        <a:lnSpc>
                          <a:spcPct val="100000"/>
                        </a:lnSpc>
                        <a:spcBef>
                          <a:spcPts val="0"/>
                        </a:spcBef>
                        <a:spcAft>
                          <a:spcPts val="0"/>
                        </a:spcAft>
                        <a:buClr>
                          <a:schemeClr val="dk1"/>
                        </a:buClr>
                        <a:buSzPct val="100000"/>
                        <a:buFont typeface="Arial"/>
                        <a:buChar char="•"/>
                      </a:pPr>
                      <a:r>
                        <a:rPr lang="en" sz="1100" u="none" cap="none" strike="noStrike"/>
                        <a:t>Reset Default Button</a:t>
                      </a:r>
                    </a:p>
                  </a:txBody>
                  <a:tcPr marT="45725" marB="45725" marR="91450" marL="91450"/>
                </a:tc>
                <a:tc>
                  <a:txBody>
                    <a:bodyPr>
                      <a:noAutofit/>
                    </a:bodyPr>
                    <a:lstStyle/>
                    <a:p>
                      <a:pPr indent="0" lvl="0" marL="0" marR="0" rtl="0" algn="l">
                        <a:spcBef>
                          <a:spcPts val="0"/>
                        </a:spcBef>
                        <a:buClr>
                          <a:schemeClr val="dk1"/>
                        </a:buClr>
                        <a:buSzPct val="25000"/>
                        <a:buFont typeface="Calibri"/>
                        <a:buNone/>
                      </a:pPr>
                      <a:r>
                        <a:rPr lang="en" sz="1100"/>
                        <a:t>After everything is cleared, user clicks reset default to display the original</a:t>
                      </a:r>
                      <a:r>
                        <a:rPr lang="en" sz="1100"/>
                        <a:t> recommendations(cards) and pre-selected criterias based on questionnaire’s interests/focus areas</a:t>
                      </a:r>
                    </a:p>
                  </a:txBody>
                  <a:tcPr marT="45725" marB="45725" marR="91450" marL="91450"/>
                </a:tc>
              </a:tr>
              <a:tr h="370850">
                <a:tc>
                  <a:txBody>
                    <a:bodyPr>
                      <a:noAutofit/>
                    </a:bodyPr>
                    <a:lstStyle/>
                    <a:p>
                      <a:pPr indent="0" lvl="0" marL="0" marR="0" rtl="0" algn="l">
                        <a:spcBef>
                          <a:spcPts val="0"/>
                        </a:spcBef>
                        <a:buSzPct val="25000"/>
                        <a:buNone/>
                      </a:pPr>
                      <a:r>
                        <a:rPr lang="en" sz="1100"/>
                        <a:t>User</a:t>
                      </a:r>
                      <a:r>
                        <a:rPr lang="en" sz="1100"/>
                        <a:t> wants to rank the cards by category</a:t>
                      </a:r>
                    </a:p>
                  </a:txBody>
                  <a:tcPr marT="45725" marB="45725" marR="91450" marL="91450"/>
                </a:tc>
                <a:tc>
                  <a:txBody>
                    <a:bodyPr>
                      <a:noAutofit/>
                    </a:bodyPr>
                    <a:lstStyle/>
                    <a:p>
                      <a:pPr indent="-171450" lvl="0" marL="171450" marR="0" rtl="0" algn="l">
                        <a:spcBef>
                          <a:spcPts val="0"/>
                        </a:spcBef>
                        <a:buClr>
                          <a:schemeClr val="dk1"/>
                        </a:buClr>
                        <a:buSzPct val="100000"/>
                        <a:buFont typeface="Arial"/>
                        <a:buChar char="•"/>
                      </a:pPr>
                      <a:r>
                        <a:rPr lang="en" sz="1100"/>
                        <a:t>Rank</a:t>
                      </a:r>
                      <a:r>
                        <a:rPr lang="en" sz="1100"/>
                        <a:t> for me</a:t>
                      </a:r>
                    </a:p>
                    <a:p>
                      <a:pPr indent="-171450" lvl="0" marL="171450" marR="0" rtl="0" algn="l">
                        <a:spcBef>
                          <a:spcPts val="0"/>
                        </a:spcBef>
                        <a:buClr>
                          <a:schemeClr val="dk1"/>
                        </a:buClr>
                        <a:buSzPct val="100000"/>
                        <a:buFont typeface="Arial"/>
                        <a:buChar char="•"/>
                      </a:pPr>
                      <a:r>
                        <a:rPr lang="en" sz="1100"/>
                        <a:t>OK</a:t>
                      </a:r>
                    </a:p>
                  </a:txBody>
                  <a:tcPr marT="45725" marB="45725" marR="91450" marL="91450"/>
                </a:tc>
                <a:tc>
                  <a:txBody>
                    <a:bodyPr>
                      <a:noAutofit/>
                    </a:bodyPr>
                    <a:lstStyle/>
                    <a:p>
                      <a:pPr indent="-514350" lvl="0" marL="514350" marR="0" rtl="0" algn="l">
                        <a:spcBef>
                          <a:spcPts val="0"/>
                        </a:spcBef>
                        <a:buClr>
                          <a:schemeClr val="dk1"/>
                        </a:buClr>
                        <a:buSzPct val="100000"/>
                        <a:buFont typeface="Calibri"/>
                        <a:buAutoNum type="alphaLcParenR"/>
                      </a:pPr>
                      <a:r>
                        <a:rPr lang="en" sz="1100"/>
                        <a:t>Ranking System</a:t>
                      </a:r>
                      <a:r>
                        <a:rPr lang="en" sz="1100"/>
                        <a:t> displayed </a:t>
                      </a:r>
                      <a:r>
                        <a:rPr lang="en" sz="1100"/>
                        <a:t>&amp; OK</a:t>
                      </a:r>
                      <a:r>
                        <a:rPr lang="en" sz="1100"/>
                        <a:t> button</a:t>
                      </a: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UI Considerations ☺ </a:t>
            </a:r>
          </a:p>
        </p:txBody>
      </p:sp>
      <p:sp>
        <p:nvSpPr>
          <p:cNvPr id="251" name="Shape 25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Minimize memory Load(users shouldn’t need to look there and here)</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Merge similar functions, put them in same area</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Neat- easy to reference; eye movements</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Immediate feedback</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Forgiveness- users can undo/redo, and reset to default(recommended cards and preselected criterias)</a:t>
            </a:r>
          </a:p>
          <a:p>
            <a:pPr indent="-228600" lvl="0" marL="228600" marR="0" rtl="0" algn="l">
              <a:lnSpc>
                <a:spcPct val="90000"/>
              </a:lnSpc>
              <a:spcBef>
                <a:spcPts val="100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OTHER POSSIBLE FEATURES(GOOD TO HAVE):</a:t>
            </a:r>
          </a:p>
          <a:p>
            <a:pPr indent="-228600" lvl="1" marL="685800" marR="0" rtl="0" algn="l">
              <a:lnSpc>
                <a:spcPct val="90000"/>
              </a:lnSpc>
              <a:spcBef>
                <a:spcPts val="5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user can manually sort the card &amp; criterias order(Colornote)- need coding</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