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36"/>
  </p:notesMasterIdLst>
  <p:sldIdLst>
    <p:sldId id="256" r:id="rId2"/>
    <p:sldId id="288" r:id="rId3"/>
    <p:sldId id="287" r:id="rId4"/>
    <p:sldId id="290" r:id="rId5"/>
    <p:sldId id="300" r:id="rId6"/>
    <p:sldId id="284" r:id="rId7"/>
    <p:sldId id="273" r:id="rId8"/>
    <p:sldId id="266" r:id="rId9"/>
    <p:sldId id="260" r:id="rId10"/>
    <p:sldId id="259" r:id="rId11"/>
    <p:sldId id="301" r:id="rId12"/>
    <p:sldId id="270" r:id="rId13"/>
    <p:sldId id="276" r:id="rId14"/>
    <p:sldId id="272" r:id="rId15"/>
    <p:sldId id="269" r:id="rId16"/>
    <p:sldId id="292" r:id="rId17"/>
    <p:sldId id="305" r:id="rId18"/>
    <p:sldId id="274" r:id="rId19"/>
    <p:sldId id="304" r:id="rId20"/>
    <p:sldId id="285" r:id="rId21"/>
    <p:sldId id="297" r:id="rId22"/>
    <p:sldId id="302" r:id="rId23"/>
    <p:sldId id="307" r:id="rId24"/>
    <p:sldId id="308" r:id="rId25"/>
    <p:sldId id="279" r:id="rId26"/>
    <p:sldId id="296" r:id="rId27"/>
    <p:sldId id="294" r:id="rId28"/>
    <p:sldId id="295" r:id="rId29"/>
    <p:sldId id="264" r:id="rId30"/>
    <p:sldId id="283" r:id="rId31"/>
    <p:sldId id="280" r:id="rId32"/>
    <p:sldId id="281" r:id="rId33"/>
    <p:sldId id="282" r:id="rId34"/>
    <p:sldId id="29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1" autoAdjust="0"/>
    <p:restoredTop sz="95392" autoAdjust="0"/>
  </p:normalViewPr>
  <p:slideViewPr>
    <p:cSldViewPr snapToGrid="0" snapToObjects="1">
      <p:cViewPr varScale="1">
        <p:scale>
          <a:sx n="110" d="100"/>
          <a:sy n="110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1E9C7-8D4B-C941-8256-DB0F83E35D1B}" type="datetimeFigureOut">
              <a:rPr lang="en-US" smtClean="0"/>
              <a:t>03/04/2017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20237-5C4D-EB46-816A-E6CD76316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5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F20237-5C4D-EB46-816A-E6CD763160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2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207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0528-EA25-AD4D-A097-4851F5D72709}" type="datetimeFigureOut">
              <a:rPr lang="en-US" smtClean="0"/>
              <a:t>03/04/2017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6188-81C0-BD4A-A9C8-24DCD2F48B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193636" y="592408"/>
            <a:ext cx="4572000" cy="6624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  <a:defRPr/>
            </a:pPr>
            <a:r>
              <a:rPr lang="en-US" sz="1800" b="1" dirty="0" smtClean="0">
                <a:solidFill>
                  <a:srgbClr val="C0504D"/>
                </a:solidFill>
                <a:cs typeface="+mn-cs"/>
              </a:rPr>
              <a:t>16.400/453J</a:t>
            </a:r>
          </a:p>
          <a:p>
            <a:pPr algn="ctr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800" b="1" dirty="0" smtClean="0">
                <a:solidFill>
                  <a:srgbClr val="C0504D"/>
                </a:solidFill>
                <a:cs typeface="+mn-cs"/>
              </a:rPr>
              <a:t>Human Factors Engineering</a:t>
            </a:r>
            <a:endParaRPr lang="en-US" sz="1800" b="1" dirty="0">
              <a:solidFill>
                <a:srgbClr val="C0504D"/>
              </a:solidFill>
              <a:cs typeface="+mn-cs"/>
            </a:endParaRPr>
          </a:p>
        </p:txBody>
      </p:sp>
      <p:pic>
        <p:nvPicPr>
          <p:cNvPr id="8" name="Picture 7" descr="footer_whit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102" y="5269057"/>
            <a:ext cx="54991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5"/>
          <p:cNvGrpSpPr>
            <a:grpSpLocks/>
          </p:cNvGrpSpPr>
          <p:nvPr userDrawn="1"/>
        </p:nvGrpSpPr>
        <p:grpSpPr bwMode="auto">
          <a:xfrm>
            <a:off x="1" y="-443336"/>
            <a:ext cx="9043988" cy="212"/>
            <a:chOff x="0" y="1164"/>
            <a:chExt cx="5697" cy="212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697" y="1286"/>
              <a:ext cx="5000" cy="0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 userDrawn="1"/>
          </p:nvSpPr>
          <p:spPr bwMode="auto">
            <a:xfrm>
              <a:off x="0" y="1164"/>
              <a:ext cx="7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600" b="1" dirty="0">
                  <a:solidFill>
                    <a:schemeClr val="bg2"/>
                  </a:solidFill>
                  <a:cs typeface="+mn-cs"/>
                </a:rPr>
                <a:t>16.400/453</a:t>
              </a:r>
            </a:p>
          </p:txBody>
        </p:sp>
      </p:grpSp>
      <p:sp>
        <p:nvSpPr>
          <p:cNvPr id="13" name="Line 6"/>
          <p:cNvSpPr>
            <a:spLocks noChangeShapeType="1"/>
          </p:cNvSpPr>
          <p:nvPr userDrawn="1"/>
        </p:nvSpPr>
        <p:spPr bwMode="auto">
          <a:xfrm>
            <a:off x="1338646" y="1262655"/>
            <a:ext cx="8252991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"/>
              <a:cs typeface="Times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57200" y="1116397"/>
            <a:ext cx="881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"/>
                <a:cs typeface="Times"/>
              </a:rPr>
              <a:t>16.400/453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282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0528-EA25-AD4D-A097-4851F5D72709}" type="datetimeFigureOut">
              <a:rPr lang="en-US" smtClean="0"/>
              <a:t>03/04/2017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6188-81C0-BD4A-A9C8-24DCD2F4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0528-EA25-AD4D-A097-4851F5D72709}" type="datetimeFigureOut">
              <a:rPr lang="en-US" smtClean="0"/>
              <a:t>03/04/2017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6188-81C0-BD4A-A9C8-24DCD2F4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0528-EA25-AD4D-A097-4851F5D72709}" type="datetimeFigureOut">
              <a:rPr lang="en-US" smtClean="0"/>
              <a:t>03/04/2017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6188-81C0-BD4A-A9C8-24DCD2F48BA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Line 6"/>
          <p:cNvSpPr>
            <a:spLocks noChangeShapeType="1"/>
          </p:cNvSpPr>
          <p:nvPr userDrawn="1"/>
        </p:nvSpPr>
        <p:spPr bwMode="auto">
          <a:xfrm>
            <a:off x="1339994" y="1417638"/>
            <a:ext cx="7703994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72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0528-EA25-AD4D-A097-4851F5D72709}" type="datetimeFigureOut">
              <a:rPr lang="en-US" smtClean="0"/>
              <a:t>03/04/2017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6188-81C0-BD4A-A9C8-24DCD2F4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0528-EA25-AD4D-A097-4851F5D72709}" type="datetimeFigureOut">
              <a:rPr lang="en-US" smtClean="0"/>
              <a:t>03/04/2017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6188-81C0-BD4A-A9C8-24DCD2F4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0528-EA25-AD4D-A097-4851F5D72709}" type="datetimeFigureOut">
              <a:rPr lang="en-US" smtClean="0"/>
              <a:t>03/04/2017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6188-81C0-BD4A-A9C8-24DCD2F4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3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0528-EA25-AD4D-A097-4851F5D72709}" type="datetimeFigureOut">
              <a:rPr lang="en-US" smtClean="0"/>
              <a:t>03/04/2017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6188-81C0-BD4A-A9C8-24DCD2F4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8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0528-EA25-AD4D-A097-4851F5D72709}" type="datetimeFigureOut">
              <a:rPr lang="en-US" smtClean="0"/>
              <a:t>03/04/2017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6188-81C0-BD4A-A9C8-24DCD2F4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8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0528-EA25-AD4D-A097-4851F5D72709}" type="datetimeFigureOut">
              <a:rPr lang="en-US" smtClean="0"/>
              <a:t>03/04/2017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6188-81C0-BD4A-A9C8-24DCD2F4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5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0528-EA25-AD4D-A097-4851F5D72709}" type="datetimeFigureOut">
              <a:rPr lang="en-US" smtClean="0"/>
              <a:t>03/04/2017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E6188-81C0-BD4A-A9C8-24DCD2F48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9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0528-EA25-AD4D-A097-4851F5D72709}" type="datetimeFigureOut">
              <a:rPr lang="en-US" smtClean="0"/>
              <a:t>03/04/2017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6188-81C0-BD4A-A9C8-24DCD2F48B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116397"/>
            <a:ext cx="8814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Times"/>
                <a:cs typeface="Times"/>
              </a:rPr>
              <a:t>16.400/453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1764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2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cognitive.net/demos" TargetMode="External"/><Relationship Id="rId3" Type="http://schemas.openxmlformats.org/officeDocument/2006/relationships/hyperlink" Target="http://www.gocognitive.net/demo/selective-attention-auditory-demonstrat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vBPG_OBgTWg" TargetMode="External"/><Relationship Id="rId3" Type="http://schemas.openxmlformats.org/officeDocument/2006/relationships/hyperlink" Target="http://www.gocognitive.net/demo/change-blindnes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r.org/templates/story/story.php?storyId=95256794&amp;ps=rs" TargetMode="External"/><Relationship Id="rId4" Type="http://schemas.openxmlformats.org/officeDocument/2006/relationships/hyperlink" Target="http://www.npr.org/templates/story/story.php?storyId=95524385&amp;ps=rs" TargetMode="External"/><Relationship Id="rId5" Type="http://schemas.openxmlformats.org/officeDocument/2006/relationships/hyperlink" Target="http://www.apa.org/news/press/releases/2001/08/multitasking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cognitive.net/video/david-strayer-driver-distraction-and-cell-phon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ocognitive.net/demo/visual-search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uman-factors.arc.nasa.gov/groups/TLX/tlxpublications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Attention and Workload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From material developed by</a:t>
            </a:r>
          </a:p>
          <a:p>
            <a:r>
              <a:rPr lang="en-US" dirty="0" smtClean="0"/>
              <a:t>Dr. </a:t>
            </a:r>
            <a:r>
              <a:rPr lang="en-US" dirty="0"/>
              <a:t>D. C. Chandra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94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1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660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Contemporary Models of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Spatially-based Feature</a:t>
            </a:r>
            <a:r>
              <a:rPr lang="en-US" sz="2800" dirty="0"/>
              <a:t>-Integration </a:t>
            </a:r>
            <a:r>
              <a:rPr lang="en-US" sz="2800" dirty="0" smtClean="0"/>
              <a:t>Theory (</a:t>
            </a:r>
            <a:r>
              <a:rPr lang="en-US" sz="2800" dirty="0" err="1" smtClean="0"/>
              <a:t>Treisman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spcBef>
                <a:spcPts val="0"/>
              </a:spcBef>
            </a:pPr>
            <a:r>
              <a:rPr lang="en-US" dirty="0"/>
              <a:t>Visual </a:t>
            </a:r>
            <a:r>
              <a:rPr lang="en-US" dirty="0" smtClean="0"/>
              <a:t>search (is a target present in a visual array?)</a:t>
            </a:r>
          </a:p>
          <a:p>
            <a:pPr lvl="1">
              <a:spcBef>
                <a:spcPts val="0"/>
              </a:spcBef>
            </a:pPr>
            <a:r>
              <a:rPr lang="en-US" dirty="0" err="1" smtClean="0"/>
              <a:t>Preattentive</a:t>
            </a:r>
            <a:r>
              <a:rPr lang="en-US" dirty="0" smtClean="0"/>
              <a:t> vs. attentive stages of processing</a:t>
            </a:r>
          </a:p>
          <a:p>
            <a:pPr>
              <a:spcBef>
                <a:spcPts val="1872"/>
              </a:spcBef>
            </a:pPr>
            <a:r>
              <a:rPr lang="en-US" sz="2800" dirty="0" smtClean="0"/>
              <a:t>Executive Control Model (EPIC) (Meyer &amp; </a:t>
            </a:r>
            <a:r>
              <a:rPr lang="en-US" sz="2800" dirty="0" err="1" smtClean="0"/>
              <a:t>Kieras</a:t>
            </a:r>
            <a:r>
              <a:rPr lang="en-US" sz="2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Attention is modeled as an </a:t>
            </a:r>
            <a:r>
              <a:rPr lang="en-US" u="sng" dirty="0" smtClean="0"/>
              <a:t>unlimited</a:t>
            </a:r>
            <a:r>
              <a:rPr lang="en-US" dirty="0" smtClean="0"/>
              <a:t> resource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</a:t>
            </a:r>
            <a:r>
              <a:rPr lang="en-US" dirty="0" smtClean="0"/>
              <a:t>xecutive strategies </a:t>
            </a:r>
            <a:r>
              <a:rPr lang="en-US" dirty="0"/>
              <a:t>(e.g., task scheduling</a:t>
            </a:r>
            <a:r>
              <a:rPr lang="en-US" dirty="0" smtClean="0"/>
              <a:t>) are the source of decrements in multiple-task performance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52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Auditory Attention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http://www.gocognitive.net/</a:t>
            </a:r>
            <a:r>
              <a:rPr lang="en-US" dirty="0" smtClean="0">
                <a:hlinkClick r:id="rId2"/>
              </a:rPr>
              <a:t>demos</a:t>
            </a:r>
            <a:endParaRPr lang="en-US" dirty="0" smtClean="0"/>
          </a:p>
          <a:p>
            <a:r>
              <a:rPr lang="en-US" dirty="0"/>
              <a:t>Selective </a:t>
            </a:r>
            <a:r>
              <a:rPr lang="en-US" dirty="0" smtClean="0"/>
              <a:t>Attention</a:t>
            </a:r>
          </a:p>
          <a:p>
            <a:pPr lvl="2"/>
            <a:r>
              <a:rPr lang="en-US" dirty="0" smtClean="0">
                <a:hlinkClick r:id="rId3"/>
              </a:rPr>
              <a:t>http://www.gocognitive.net/demo/selective-attention-auditory-demonstration</a:t>
            </a:r>
            <a:endParaRPr lang="en-US" dirty="0" smtClean="0"/>
          </a:p>
          <a:p>
            <a:pPr lvl="2"/>
            <a:r>
              <a:rPr lang="en-US" dirty="0" smtClean="0"/>
              <a:t>cocktail </a:t>
            </a:r>
            <a:r>
              <a:rPr lang="en-US" dirty="0"/>
              <a:t>party effect</a:t>
            </a:r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9710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Attention 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Asking for Directions</a:t>
            </a:r>
            <a:endParaRPr lang="en-US" sz="2800" dirty="0" smtClean="0">
              <a:hlinkClick r:id="rId2"/>
            </a:endParaRPr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>
                <a:hlinkClick r:id="rId2"/>
              </a:rPr>
              <a:t>://www.youtube.com/watch?v=vBPG_OBgTWg</a:t>
            </a:r>
            <a:endParaRPr lang="en-US" sz="2400" dirty="0"/>
          </a:p>
          <a:p>
            <a:r>
              <a:rPr lang="en-US" sz="2800" dirty="0"/>
              <a:t>Still photo demo</a:t>
            </a:r>
          </a:p>
          <a:p>
            <a:pPr lvl="1"/>
            <a:r>
              <a:rPr lang="en-US" sz="2200" dirty="0">
                <a:hlinkClick r:id="rId3"/>
              </a:rPr>
              <a:t>http://www.gocognitive.net/demo/change-</a:t>
            </a:r>
            <a:r>
              <a:rPr lang="en-US" sz="2200" dirty="0" smtClean="0">
                <a:hlinkClick r:id="rId3"/>
              </a:rPr>
              <a:t>blindness</a:t>
            </a:r>
            <a:endParaRPr lang="en-US" sz="2200" dirty="0" smtClean="0"/>
          </a:p>
          <a:p>
            <a:pPr lvl="1"/>
            <a:endParaRPr lang="en-US" sz="3200" dirty="0"/>
          </a:p>
          <a:p>
            <a:r>
              <a:rPr lang="en-US" dirty="0"/>
              <a:t>Spotlight Metaphor</a:t>
            </a:r>
          </a:p>
          <a:p>
            <a:pPr lvl="1"/>
            <a:r>
              <a:rPr lang="en-US" sz="2600" dirty="0" smtClean="0"/>
              <a:t>Attention </a:t>
            </a:r>
            <a:r>
              <a:rPr lang="en-US" sz="2600" dirty="0"/>
              <a:t>can be aligned with direction of gaze, or directed to be independent of fixation</a:t>
            </a:r>
          </a:p>
          <a:p>
            <a:pPr lvl="1"/>
            <a:r>
              <a:rPr lang="en-US" sz="2600" dirty="0" smtClean="0"/>
              <a:t>What you are “attending to” can be different from where your eyes are focused</a:t>
            </a:r>
          </a:p>
          <a:p>
            <a:pPr lvl="1"/>
            <a:r>
              <a:rPr lang="en-US" sz="2600" dirty="0"/>
              <a:t>e</a:t>
            </a:r>
            <a:r>
              <a:rPr lang="en-US" sz="2600" dirty="0" smtClean="0"/>
              <a:t>.g., team sports</a:t>
            </a:r>
          </a:p>
        </p:txBody>
      </p:sp>
    </p:spTree>
    <p:extLst>
      <p:ext uri="{BB962C8B-B14F-4D97-AF65-F5344CB8AC3E}">
        <p14:creationId xmlns:p14="http://schemas.microsoft.com/office/powerpoint/2010/main" val="209638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of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8164" cy="481907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Involuntary</a:t>
            </a:r>
          </a:p>
          <a:p>
            <a:pPr lvl="1"/>
            <a:r>
              <a:rPr lang="en-US" dirty="0" smtClean="0"/>
              <a:t>Aka </a:t>
            </a:r>
            <a:r>
              <a:rPr lang="en-US" i="1" dirty="0" smtClean="0"/>
              <a:t>exogenous</a:t>
            </a:r>
            <a:endParaRPr lang="en-US" i="1" dirty="0"/>
          </a:p>
          <a:p>
            <a:pPr lvl="1"/>
            <a:r>
              <a:rPr lang="en-US" dirty="0" smtClean="0"/>
              <a:t>Bottom-up processing, stimulus driven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ttention grabbing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flashing lights, sudden movements</a:t>
            </a:r>
            <a:r>
              <a:rPr lang="en-US" dirty="0"/>
              <a:t> </a:t>
            </a:r>
            <a:r>
              <a:rPr lang="en-US" dirty="0" smtClean="0"/>
              <a:t>and sounds, </a:t>
            </a:r>
            <a:r>
              <a:rPr lang="en-US" dirty="0" err="1" smtClean="0"/>
              <a:t>tv</a:t>
            </a:r>
            <a:r>
              <a:rPr lang="en-US" dirty="0" smtClean="0"/>
              <a:t> images</a:t>
            </a:r>
            <a:endParaRPr lang="en-US" dirty="0"/>
          </a:p>
          <a:p>
            <a:pPr>
              <a:spcBef>
                <a:spcPts val="2000"/>
              </a:spcBef>
            </a:pPr>
            <a:r>
              <a:rPr lang="en-US" dirty="0" smtClean="0"/>
              <a:t>Voluntary</a:t>
            </a:r>
          </a:p>
          <a:p>
            <a:pPr lvl="1"/>
            <a:r>
              <a:rPr lang="en-US" dirty="0" smtClean="0"/>
              <a:t>Aka </a:t>
            </a:r>
            <a:r>
              <a:rPr lang="en-US" i="1" dirty="0" smtClean="0"/>
              <a:t>endogenous</a:t>
            </a:r>
            <a:endParaRPr lang="en-US" i="1" dirty="0"/>
          </a:p>
          <a:p>
            <a:pPr lvl="1"/>
            <a:r>
              <a:rPr lang="en-US" dirty="0" smtClean="0"/>
              <a:t>Top-down processing, under executive control</a:t>
            </a:r>
          </a:p>
          <a:p>
            <a:pPr lvl="1"/>
            <a:r>
              <a:rPr lang="en-US" dirty="0" smtClean="0"/>
              <a:t>Deliberate</a:t>
            </a:r>
          </a:p>
          <a:p>
            <a:pPr lvl="2"/>
            <a:r>
              <a:rPr lang="en-US" dirty="0" smtClean="0"/>
              <a:t>Controlled attention as intended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.g., a sign directing you where to look, cocktail party effect</a:t>
            </a:r>
          </a:p>
        </p:txBody>
      </p:sp>
    </p:spTree>
    <p:extLst>
      <p:ext uri="{BB962C8B-B14F-4D97-AF65-F5344CB8AC3E}">
        <p14:creationId xmlns:p14="http://schemas.microsoft.com/office/powerpoint/2010/main" val="2348384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Multi-tasking and Distractions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66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What exactly is “multi-tasking?”</a:t>
            </a:r>
          </a:p>
          <a:p>
            <a:pPr lvl="1"/>
            <a:r>
              <a:rPr lang="en-US" sz="2200" dirty="0"/>
              <a:t>Multi-tasking is “task switching” </a:t>
            </a:r>
            <a:r>
              <a:rPr lang="en-US" sz="2200" dirty="0" smtClean="0"/>
              <a:t>(can be fast, but still switching)</a:t>
            </a:r>
            <a:endParaRPr lang="en-US" sz="2200" dirty="0"/>
          </a:p>
          <a:p>
            <a:pPr lvl="1"/>
            <a:r>
              <a:rPr lang="en-US" sz="2200" dirty="0" smtClean="0"/>
              <a:t>Multi-tasking ≠ parallel processing</a:t>
            </a:r>
          </a:p>
          <a:p>
            <a:pPr lvl="1"/>
            <a:r>
              <a:rPr lang="en-US" sz="2200" dirty="0" smtClean="0"/>
              <a:t>Task switching comes with cognitive “switching costs”</a:t>
            </a:r>
          </a:p>
          <a:p>
            <a:pPr lvl="1"/>
            <a:r>
              <a:rPr lang="en-US" sz="2200" dirty="0" smtClean="0"/>
              <a:t>Multi-tasking is interrupt-driven</a:t>
            </a:r>
          </a:p>
          <a:p>
            <a:pPr lvl="1"/>
            <a:r>
              <a:rPr lang="en-US" sz="2200" dirty="0" smtClean="0"/>
              <a:t>Multi-tasking performance improves with practice, but performance on each of the tasks does not match the performance when performed one at a time </a:t>
            </a:r>
          </a:p>
          <a:p>
            <a:pPr lvl="1"/>
            <a:r>
              <a:rPr lang="en-US" sz="2200" dirty="0" smtClean="0"/>
              <a:t>Tasks that are similar interfere with each other more than tasks that are dissimilar (cf. multiple-resource theory)</a:t>
            </a:r>
            <a:endParaRPr lang="en-US" sz="2200" dirty="0"/>
          </a:p>
          <a:p>
            <a:pPr lvl="2"/>
            <a:endParaRPr lang="en-US" sz="1200" dirty="0" smtClean="0"/>
          </a:p>
          <a:p>
            <a:r>
              <a:rPr lang="en-US" sz="2200" dirty="0" smtClean="0">
                <a:hlinkClick r:id="rId2"/>
              </a:rPr>
              <a:t>http</a:t>
            </a:r>
            <a:r>
              <a:rPr lang="en-US" sz="2200" dirty="0">
                <a:hlinkClick r:id="rId2"/>
              </a:rPr>
              <a:t>://gocognitive.net/video/david-strayer-driver-distraction-and-cell-</a:t>
            </a:r>
            <a:r>
              <a:rPr lang="en-US" sz="2200" dirty="0" smtClean="0">
                <a:hlinkClick r:id="rId2"/>
              </a:rPr>
              <a:t>phones</a:t>
            </a:r>
            <a:r>
              <a:rPr lang="en-US" sz="2200" dirty="0" smtClean="0"/>
              <a:t>  (18 min video)</a:t>
            </a:r>
          </a:p>
          <a:p>
            <a:r>
              <a:rPr lang="en-US" sz="2200" dirty="0">
                <a:hlinkClick r:id="rId3"/>
              </a:rPr>
              <a:t>http://www.npr.org/templates/story/</a:t>
            </a:r>
            <a:r>
              <a:rPr lang="en-US" sz="2200" dirty="0" err="1">
                <a:hlinkClick r:id="rId3"/>
              </a:rPr>
              <a:t>story.php?storyId</a:t>
            </a:r>
            <a:r>
              <a:rPr lang="en-US" sz="2200" dirty="0">
                <a:hlinkClick r:id="rId3"/>
              </a:rPr>
              <a:t>=95256794&amp;ps=</a:t>
            </a:r>
            <a:r>
              <a:rPr lang="en-US" sz="2200" dirty="0" err="1">
                <a:hlinkClick r:id="rId3"/>
              </a:rPr>
              <a:t>rs</a:t>
            </a:r>
            <a:endParaRPr lang="en-US" sz="2200" dirty="0" smtClean="0"/>
          </a:p>
          <a:p>
            <a:r>
              <a:rPr lang="en-US" sz="2200" dirty="0">
                <a:hlinkClick r:id="rId4"/>
              </a:rPr>
              <a:t>http://www.npr.org/templates/story/story.php?storyId=95524385&amp;ps=</a:t>
            </a:r>
            <a:r>
              <a:rPr lang="en-US" sz="2200" dirty="0" smtClean="0">
                <a:hlinkClick r:id="rId4"/>
              </a:rPr>
              <a:t>rs</a:t>
            </a:r>
            <a:endParaRPr lang="en-US" sz="2200" dirty="0" smtClean="0"/>
          </a:p>
          <a:p>
            <a:r>
              <a:rPr lang="en-US" sz="2200" dirty="0">
                <a:hlinkClick r:id="rId5"/>
              </a:rPr>
              <a:t>http://www.apa.org/news/press/releases/2001/08/multitasking.aspx</a:t>
            </a:r>
            <a:endParaRPr lang="en-US" sz="22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335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Attention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6617" y="1712269"/>
            <a:ext cx="8229600" cy="4525963"/>
          </a:xfrm>
        </p:spPr>
        <p:txBody>
          <a:bodyPr/>
          <a:lstStyle/>
          <a:p>
            <a:r>
              <a:rPr lang="en-US" dirty="0"/>
              <a:t>For global scene registration </a:t>
            </a:r>
            <a:r>
              <a:rPr lang="en-US" dirty="0" smtClean="0"/>
              <a:t>as </a:t>
            </a:r>
            <a:r>
              <a:rPr lang="en-US" dirty="0"/>
              <a:t>opposed to detailed scene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dirty="0"/>
              <a:t>Parallel processing mechanism</a:t>
            </a:r>
          </a:p>
          <a:p>
            <a:r>
              <a:rPr lang="en-US" dirty="0"/>
              <a:t>Better for estimation of overall </a:t>
            </a:r>
            <a:r>
              <a:rPr lang="en-US" dirty="0" smtClean="0"/>
              <a:t>pattern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.g., registering emotion or ‘average’ tilt of several objects in a scene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4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Instrument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Multi-tasking or distributed attention?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13366" t="26567" r="9015" b="11849"/>
          <a:stretch/>
        </p:blipFill>
        <p:spPr>
          <a:xfrm>
            <a:off x="457200" y="2630995"/>
            <a:ext cx="5515972" cy="33832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3172" y="2638438"/>
            <a:ext cx="29218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Similar task for </a:t>
            </a:r>
            <a:r>
              <a:rPr lang="en-US" sz="2400" dirty="0"/>
              <a:t>auditory </a:t>
            </a:r>
            <a:r>
              <a:rPr lang="en-US" sz="2400" dirty="0" smtClean="0"/>
              <a:t>attention</a:t>
            </a:r>
            <a:br>
              <a:rPr lang="en-US" sz="2400" dirty="0" smtClean="0"/>
            </a:br>
            <a:r>
              <a:rPr lang="en-US" sz="2400" dirty="0" smtClean="0"/>
              <a:t>would be to conduct an orchestra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Requires practice and proficiency!</a:t>
            </a:r>
          </a:p>
        </p:txBody>
      </p:sp>
    </p:spTree>
    <p:extLst>
      <p:ext uri="{BB962C8B-B14F-4D97-AF65-F5344CB8AC3E}">
        <p14:creationId xmlns:p14="http://schemas.microsoft.com/office/powerpoint/2010/main" val="171625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 Design and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20262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Color Coding</a:t>
            </a:r>
          </a:p>
          <a:p>
            <a:pPr lvl="1"/>
            <a:r>
              <a:rPr lang="en-US" dirty="0" smtClean="0"/>
              <a:t>Filtering out “relevant” info via color coding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akes advantage of parallel processing</a:t>
            </a:r>
          </a:p>
          <a:p>
            <a:pPr lvl="1"/>
            <a:r>
              <a:rPr lang="en-US" dirty="0" smtClean="0"/>
              <a:t>But what is relevant depends on the specific task and the number of useful colors is limited</a:t>
            </a:r>
          </a:p>
          <a:p>
            <a:pPr>
              <a:spcBef>
                <a:spcPts val="2000"/>
              </a:spcBef>
            </a:pPr>
            <a:r>
              <a:rPr lang="en-US" dirty="0"/>
              <a:t>F</a:t>
            </a:r>
            <a:r>
              <a:rPr lang="en-US" dirty="0" smtClean="0"/>
              <a:t>lashing</a:t>
            </a:r>
          </a:p>
          <a:p>
            <a:pPr lvl="1"/>
            <a:r>
              <a:rPr lang="en-US" dirty="0" smtClean="0"/>
              <a:t>Grabs attention, high frequency or extra bright is especially grabby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can be distracting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9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on</a:t>
            </a:r>
            <a:br>
              <a:rPr lang="en-US" dirty="0" smtClean="0"/>
            </a:br>
            <a:r>
              <a:rPr lang="en-US" dirty="0" smtClean="0"/>
              <a:t>Display Design and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Size/Loudness</a:t>
            </a:r>
          </a:p>
          <a:p>
            <a:pPr lvl="1"/>
            <a:r>
              <a:rPr lang="en-US" dirty="0"/>
              <a:t>Big/loud objects can attract attention</a:t>
            </a:r>
          </a:p>
          <a:p>
            <a:pPr lvl="1"/>
            <a:r>
              <a:rPr lang="en-US" dirty="0"/>
              <a:t>But too big or too loud can </a:t>
            </a:r>
            <a:r>
              <a:rPr lang="en-US" dirty="0" smtClean="0"/>
              <a:t>backfire</a:t>
            </a:r>
          </a:p>
          <a:p>
            <a:pPr lvl="1"/>
            <a:r>
              <a:rPr lang="en-US" dirty="0" smtClean="0"/>
              <a:t>Distinctiveness </a:t>
            </a:r>
            <a:r>
              <a:rPr lang="en-US" dirty="0"/>
              <a:t>from background is more important</a:t>
            </a:r>
          </a:p>
          <a:p>
            <a:pPr>
              <a:spcBef>
                <a:spcPts val="2000"/>
              </a:spcBef>
            </a:pPr>
            <a:r>
              <a:rPr lang="en-US" dirty="0"/>
              <a:t>Feature contrast</a:t>
            </a:r>
          </a:p>
          <a:p>
            <a:pPr lvl="1"/>
            <a:r>
              <a:rPr lang="en-US" dirty="0"/>
              <a:t>e.g., easy to find a straight line segment amongst curves</a:t>
            </a:r>
          </a:p>
          <a:p>
            <a:pPr lvl="1"/>
            <a:r>
              <a:rPr lang="en-US" dirty="0"/>
              <a:t>Difficult when there are many visual objects, all different</a:t>
            </a:r>
          </a:p>
        </p:txBody>
      </p:sp>
    </p:spTree>
    <p:extLst>
      <p:ext uri="{BB962C8B-B14F-4D97-AF65-F5344CB8AC3E}">
        <p14:creationId xmlns:p14="http://schemas.microsoft.com/office/powerpoint/2010/main" val="231806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26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 processing &amp; memory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Attention</a:t>
            </a:r>
          </a:p>
          <a:p>
            <a:pPr lvl="1"/>
            <a:r>
              <a:rPr lang="en-US" dirty="0" smtClean="0"/>
              <a:t>What is attention and how do we study it?</a:t>
            </a:r>
            <a:endParaRPr lang="en-US" dirty="0"/>
          </a:p>
          <a:p>
            <a:pPr lvl="1"/>
            <a:r>
              <a:rPr lang="en-US" dirty="0" smtClean="0"/>
              <a:t>Models of attention</a:t>
            </a:r>
          </a:p>
          <a:p>
            <a:pPr lvl="1"/>
            <a:r>
              <a:rPr lang="en-US" dirty="0" smtClean="0"/>
              <a:t>Auditory and visual attention demos</a:t>
            </a:r>
          </a:p>
          <a:p>
            <a:pPr lvl="1"/>
            <a:r>
              <a:rPr lang="en-US" dirty="0" smtClean="0"/>
              <a:t>Control of attention</a:t>
            </a:r>
          </a:p>
          <a:p>
            <a:pPr lvl="1"/>
            <a:r>
              <a:rPr lang="en-US" dirty="0" smtClean="0"/>
              <a:t>Multi-tasking and distributed attention</a:t>
            </a:r>
          </a:p>
          <a:p>
            <a:pPr lvl="1"/>
            <a:r>
              <a:rPr lang="en-US" dirty="0" smtClean="0"/>
              <a:t>Design considerations for attention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Mental workload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558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“Visual Clutter” and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8394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600" dirty="0" smtClean="0"/>
              <a:t>Both cognitive and perceptual organization of information affects perceived level of clutter</a:t>
            </a: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sz="2600" dirty="0" smtClean="0"/>
              <a:t>Experienced observers see structure where inexperienced observers do not (chunking)</a:t>
            </a:r>
            <a:endParaRPr lang="en-US" sz="3000" dirty="0" smtClean="0"/>
          </a:p>
          <a:p>
            <a:pPr lvl="1"/>
            <a:r>
              <a:rPr lang="en-US" sz="2600" dirty="0"/>
              <a:t>e</a:t>
            </a:r>
            <a:r>
              <a:rPr lang="en-US" sz="2600" dirty="0" smtClean="0"/>
              <a:t>.g.,</a:t>
            </a:r>
            <a:r>
              <a:rPr lang="en-US" sz="2600" dirty="0"/>
              <a:t> </a:t>
            </a:r>
            <a:r>
              <a:rPr lang="en-US" sz="2600" dirty="0" smtClean="0"/>
              <a:t>reading (text, math equations, music)</a:t>
            </a: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sz="2600" dirty="0" smtClean="0"/>
              <a:t>Some perceptual features are processed in parallel rather than in serial</a:t>
            </a:r>
          </a:p>
          <a:p>
            <a:pPr lvl="1"/>
            <a:r>
              <a:rPr lang="en-US" sz="2600" dirty="0" smtClean="0"/>
              <a:t>Visual </a:t>
            </a:r>
            <a:r>
              <a:rPr lang="en-US" sz="2600" dirty="0"/>
              <a:t>Search </a:t>
            </a:r>
            <a:r>
              <a:rPr lang="en-US" sz="2600" dirty="0" smtClean="0"/>
              <a:t>Demo (cf. </a:t>
            </a:r>
            <a:r>
              <a:rPr lang="en-US" sz="2600" dirty="0" err="1" smtClean="0"/>
              <a:t>Treisman</a:t>
            </a:r>
            <a:r>
              <a:rPr lang="en-US" sz="2600" dirty="0" smtClean="0"/>
              <a:t> Feature-Integration Theory)</a:t>
            </a:r>
            <a:endParaRPr lang="en-US" sz="2600" dirty="0"/>
          </a:p>
          <a:p>
            <a:pPr lvl="2"/>
            <a:r>
              <a:rPr lang="en-US" sz="1800" dirty="0">
                <a:hlinkClick r:id="rId2"/>
              </a:rPr>
              <a:t>http://www.gocognitive.net/demo/visual-search</a:t>
            </a:r>
            <a:endParaRPr lang="en-US" sz="1800" dirty="0"/>
          </a:p>
          <a:p>
            <a:pPr lvl="2"/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8958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1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8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1225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Workload can be physical or mental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Mental workload refers to cognitive demands over a time period</a:t>
            </a:r>
          </a:p>
          <a:p>
            <a:pPr lvl="1"/>
            <a:r>
              <a:rPr lang="en-US" dirty="0" smtClean="0"/>
              <a:t>Based on unitary-source or multiple resource models of attention</a:t>
            </a:r>
          </a:p>
          <a:p>
            <a:pPr lvl="1"/>
            <a:r>
              <a:rPr lang="en-US" dirty="0" smtClean="0"/>
              <a:t>Empirical measures include</a:t>
            </a:r>
          </a:p>
          <a:p>
            <a:pPr lvl="2"/>
            <a:r>
              <a:rPr lang="en-US" dirty="0" smtClean="0"/>
              <a:t>Task performance (on primary or secondary task)</a:t>
            </a:r>
          </a:p>
          <a:p>
            <a:pPr lvl="2"/>
            <a:r>
              <a:rPr lang="en-US" dirty="0" smtClean="0"/>
              <a:t>Subjective scales</a:t>
            </a:r>
          </a:p>
          <a:p>
            <a:pPr lvl="2"/>
            <a:r>
              <a:rPr lang="en-US" dirty="0" smtClean="0"/>
              <a:t>Psychophysiological data</a:t>
            </a:r>
          </a:p>
          <a:p>
            <a:pPr lvl="1"/>
            <a:r>
              <a:rPr lang="en-US" dirty="0"/>
              <a:t>Workload that is </a:t>
            </a:r>
            <a:r>
              <a:rPr lang="en-US" dirty="0" smtClean="0"/>
              <a:t>either too </a:t>
            </a:r>
            <a:r>
              <a:rPr lang="en-US" dirty="0"/>
              <a:t>low or too high </a:t>
            </a:r>
            <a:r>
              <a:rPr lang="en-US" dirty="0" smtClean="0"/>
              <a:t>is not optimal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5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Assume attention is a limited resource</a:t>
            </a:r>
          </a:p>
          <a:p>
            <a:pPr lvl="1"/>
            <a:r>
              <a:rPr lang="en-US" dirty="0" smtClean="0"/>
              <a:t>One task is manageable by itself, but adding the second task makes it hard to maintain performance</a:t>
            </a:r>
          </a:p>
          <a:p>
            <a:r>
              <a:rPr lang="en-US" dirty="0" smtClean="0"/>
              <a:t>Instruct subjects which task to pay more attention to</a:t>
            </a:r>
          </a:p>
          <a:p>
            <a:pPr lvl="1"/>
            <a:r>
              <a:rPr lang="en-US" dirty="0" smtClean="0"/>
              <a:t>Loading </a:t>
            </a:r>
            <a:r>
              <a:rPr lang="en-US" dirty="0"/>
              <a:t>task </a:t>
            </a:r>
            <a:r>
              <a:rPr lang="en-US" dirty="0" smtClean="0"/>
              <a:t>paradigm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econdary task is more important</a:t>
            </a:r>
          </a:p>
          <a:p>
            <a:pPr lvl="2"/>
            <a:r>
              <a:rPr lang="en-US" dirty="0" smtClean="0"/>
              <a:t>Performance on </a:t>
            </a:r>
            <a:r>
              <a:rPr lang="en-US" b="1" dirty="0" smtClean="0"/>
              <a:t>primary task </a:t>
            </a:r>
            <a:r>
              <a:rPr lang="en-US" dirty="0" smtClean="0"/>
              <a:t>suffers if the primary task is hard</a:t>
            </a:r>
            <a:endParaRPr lang="en-US" dirty="0"/>
          </a:p>
          <a:p>
            <a:pPr lvl="1"/>
            <a:r>
              <a:rPr lang="en-US" dirty="0"/>
              <a:t>Subsidiary task </a:t>
            </a:r>
            <a:r>
              <a:rPr lang="en-US" dirty="0" smtClean="0"/>
              <a:t>paradigm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rimary task is more important</a:t>
            </a:r>
          </a:p>
          <a:p>
            <a:pPr lvl="2"/>
            <a:r>
              <a:rPr lang="en-US" dirty="0"/>
              <a:t>Performance on </a:t>
            </a:r>
            <a:r>
              <a:rPr lang="en-US" b="1" dirty="0" smtClean="0"/>
              <a:t>secondary task </a:t>
            </a:r>
            <a:r>
              <a:rPr lang="en-US" dirty="0"/>
              <a:t>suffers if the primary task is </a:t>
            </a:r>
            <a:r>
              <a:rPr lang="en-US" dirty="0" smtClean="0"/>
              <a:t>hard</a:t>
            </a:r>
          </a:p>
          <a:p>
            <a:pPr lvl="2"/>
            <a:r>
              <a:rPr lang="en-US" dirty="0" smtClean="0"/>
              <a:t>Recommended for Project 3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20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Secondary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Probe task (e.g., simple RT to a light)</a:t>
            </a:r>
          </a:p>
          <a:p>
            <a:pPr lvl="1"/>
            <a:r>
              <a:rPr lang="en-US" dirty="0"/>
              <a:t>Tracking task (keep a variable within boundaries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Reading</a:t>
            </a:r>
            <a:r>
              <a:rPr lang="en-US" dirty="0"/>
              <a:t>, listening, mental </a:t>
            </a:r>
            <a:r>
              <a:rPr lang="en-US" dirty="0" smtClean="0"/>
              <a:t>arithmetic</a:t>
            </a:r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Can be intrusive</a:t>
            </a:r>
          </a:p>
          <a:p>
            <a:pPr lvl="1"/>
            <a:r>
              <a:rPr lang="en-US" dirty="0"/>
              <a:t>Effect varies with </a:t>
            </a:r>
            <a:r>
              <a:rPr lang="en-US" dirty="0" smtClean="0"/>
              <a:t>modalities </a:t>
            </a:r>
            <a:r>
              <a:rPr lang="en-US" dirty="0"/>
              <a:t>of </a:t>
            </a:r>
            <a:r>
              <a:rPr lang="en-US" dirty="0" smtClean="0"/>
              <a:t>two tasks</a:t>
            </a:r>
            <a:endParaRPr lang="en-US" dirty="0"/>
          </a:p>
          <a:p>
            <a:pPr lvl="1"/>
            <a:r>
              <a:rPr lang="en-US" dirty="0" smtClean="0"/>
              <a:t>Interpret results </a:t>
            </a:r>
            <a:r>
              <a:rPr lang="en-US" dirty="0"/>
              <a:t>carefully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02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1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00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NASA Task Load Index (TLX)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9211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6 dimensions of workload (next slide)</a:t>
            </a:r>
          </a:p>
          <a:p>
            <a:r>
              <a:rPr lang="en-US" dirty="0" smtClean="0"/>
              <a:t>Rate effort for each along a linear scale </a:t>
            </a:r>
          </a:p>
          <a:p>
            <a:r>
              <a:rPr lang="en-US" dirty="0" smtClean="0"/>
              <a:t>Rank the 6 dimensions via 15 pairwise comparisons</a:t>
            </a:r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Easy to administer, widely used, long history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Tedious for subject (takes time and patience)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nterrupts the task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erformance scale may be confusing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13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17065"/>
            <a:ext cx="2442044" cy="1725357"/>
          </a:xfrm>
        </p:spPr>
        <p:txBody>
          <a:bodyPr>
            <a:noAutofit/>
          </a:bodyPr>
          <a:lstStyle/>
          <a:p>
            <a:r>
              <a:rPr lang="en-US" sz="3200" dirty="0" smtClean="0"/>
              <a:t>NASA TLX </a:t>
            </a:r>
            <a:br>
              <a:rPr lang="en-US" sz="3200" dirty="0" smtClean="0"/>
            </a:br>
            <a:r>
              <a:rPr lang="en-US" sz="3200" dirty="0" smtClean="0"/>
              <a:t>Dimensions and their Definitions</a:t>
            </a:r>
            <a:endParaRPr lang="en-US" sz="3200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9" r="440"/>
          <a:stretch/>
        </p:blipFill>
        <p:spPr>
          <a:xfrm>
            <a:off x="3034221" y="356928"/>
            <a:ext cx="5812869" cy="6217920"/>
          </a:xfrm>
        </p:spPr>
      </p:pic>
      <p:sp>
        <p:nvSpPr>
          <p:cNvPr id="6" name="TextBox 5"/>
          <p:cNvSpPr txBox="1"/>
          <p:nvPr/>
        </p:nvSpPr>
        <p:spPr>
          <a:xfrm>
            <a:off x="457200" y="4912479"/>
            <a:ext cx="229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Hart, HFES 2006.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9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7065"/>
            <a:ext cx="3008313" cy="1725357"/>
          </a:xfrm>
        </p:spPr>
        <p:txBody>
          <a:bodyPr>
            <a:noAutofit/>
          </a:bodyPr>
          <a:lstStyle/>
          <a:p>
            <a:r>
              <a:rPr lang="en-US" sz="3200" dirty="0" smtClean="0"/>
              <a:t>NASA TLX </a:t>
            </a:r>
            <a:br>
              <a:rPr lang="en-US" sz="3200" dirty="0" smtClean="0"/>
            </a:br>
            <a:r>
              <a:rPr lang="en-US" sz="3200" dirty="0" smtClean="0"/>
              <a:t>Rating Scales</a:t>
            </a:r>
            <a:endParaRPr lang="en-US" sz="3200" dirty="0"/>
          </a:p>
        </p:txBody>
      </p:sp>
      <p:pic>
        <p:nvPicPr>
          <p:cNvPr id="6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4" r="-2039" b="293"/>
          <a:stretch/>
        </p:blipFill>
        <p:spPr>
          <a:xfrm>
            <a:off x="3622975" y="244134"/>
            <a:ext cx="4966933" cy="6400800"/>
          </a:xfrm>
        </p:spPr>
      </p:pic>
      <p:sp>
        <p:nvSpPr>
          <p:cNvPr id="4" name="TextBox 3"/>
          <p:cNvSpPr txBox="1"/>
          <p:nvPr/>
        </p:nvSpPr>
        <p:spPr>
          <a:xfrm>
            <a:off x="457200" y="4924461"/>
            <a:ext cx="229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Hart, HFES 2006.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3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1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34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Human Information Processing</a:t>
            </a: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4098925" y="6376988"/>
            <a:ext cx="1060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800">
                <a:latin typeface="Times New Roman" charset="0"/>
                <a:cs typeface="+mn-cs"/>
              </a:rPr>
              <a:t>Feedback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1989138" y="2749550"/>
            <a:ext cx="1206500" cy="977900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4502150" y="4197350"/>
            <a:ext cx="1206500" cy="977900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6" name="Rectangle 6"/>
          <p:cNvSpPr>
            <a:spLocks noChangeArrowheads="1"/>
          </p:cNvSpPr>
          <p:nvPr/>
        </p:nvSpPr>
        <p:spPr bwMode="auto">
          <a:xfrm>
            <a:off x="2982913" y="4959350"/>
            <a:ext cx="1206500" cy="977900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4227513" y="2749550"/>
            <a:ext cx="1206500" cy="977900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6330950" y="2749550"/>
            <a:ext cx="1206500" cy="962026"/>
          </a:xfrm>
          <a:prstGeom prst="rect">
            <a:avLst/>
          </a:prstGeom>
          <a:solidFill>
            <a:srgbClr val="99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1926883" y="2871788"/>
            <a:ext cx="1320837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Times New Roman" charset="0"/>
                <a:cs typeface="+mn-cs"/>
              </a:rPr>
              <a:t>Sensation &amp;</a:t>
            </a:r>
            <a:br>
              <a:rPr lang="en-US" sz="1800" dirty="0" smtClean="0">
                <a:latin typeface="Times New Roman" charset="0"/>
                <a:cs typeface="+mn-cs"/>
              </a:rPr>
            </a:br>
            <a:r>
              <a:rPr lang="en-US" sz="1800" dirty="0" smtClean="0">
                <a:latin typeface="Times New Roman" charset="0"/>
                <a:cs typeface="+mn-cs"/>
              </a:rPr>
              <a:t>Perception</a:t>
            </a:r>
            <a:endParaRPr lang="en-US" sz="1800" dirty="0">
              <a:latin typeface="Times New Roman" charset="0"/>
              <a:cs typeface="+mn-cs"/>
            </a:endParaRPr>
          </a:p>
        </p:txBody>
      </p:sp>
      <p:sp>
        <p:nvSpPr>
          <p:cNvPr id="204810" name="Rectangle 10"/>
          <p:cNvSpPr>
            <a:spLocks noChangeArrowheads="1"/>
          </p:cNvSpPr>
          <p:nvPr/>
        </p:nvSpPr>
        <p:spPr bwMode="auto">
          <a:xfrm>
            <a:off x="4175125" y="2795588"/>
            <a:ext cx="13112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800">
                <a:latin typeface="Times New Roman" charset="0"/>
                <a:cs typeface="+mn-cs"/>
              </a:rPr>
              <a:t>Decision &amp; response selection</a:t>
            </a:r>
          </a:p>
        </p:txBody>
      </p: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6354763" y="2817331"/>
            <a:ext cx="1158875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Times New Roman" charset="0"/>
                <a:cs typeface="+mn-cs"/>
              </a:rPr>
              <a:t>Response </a:t>
            </a:r>
            <a:r>
              <a:rPr lang="en-US" sz="1800" dirty="0" smtClean="0">
                <a:latin typeface="Times New Roman" charset="0"/>
                <a:cs typeface="+mn-cs"/>
              </a:rPr>
              <a:t>selection, etc.</a:t>
            </a:r>
            <a:endParaRPr lang="en-US" sz="1800" dirty="0">
              <a:latin typeface="Times New Roman" charset="0"/>
              <a:cs typeface="+mn-cs"/>
            </a:endParaRPr>
          </a:p>
        </p:txBody>
      </p:sp>
      <p:sp>
        <p:nvSpPr>
          <p:cNvPr id="204812" name="Rectangle 12"/>
          <p:cNvSpPr>
            <a:spLocks noChangeArrowheads="1"/>
          </p:cNvSpPr>
          <p:nvPr/>
        </p:nvSpPr>
        <p:spPr bwMode="auto">
          <a:xfrm>
            <a:off x="4564063" y="4395788"/>
            <a:ext cx="1082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800">
                <a:latin typeface="Times New Roman" charset="0"/>
                <a:cs typeface="+mn-cs"/>
              </a:rPr>
              <a:t>Working memory</a:t>
            </a:r>
          </a:p>
        </p:txBody>
      </p:sp>
      <p:sp>
        <p:nvSpPr>
          <p:cNvPr id="204813" name="Rectangle 13"/>
          <p:cNvSpPr>
            <a:spLocks noChangeArrowheads="1"/>
          </p:cNvSpPr>
          <p:nvPr/>
        </p:nvSpPr>
        <p:spPr bwMode="auto">
          <a:xfrm>
            <a:off x="3001963" y="5157788"/>
            <a:ext cx="116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800">
                <a:latin typeface="Times New Roman" charset="0"/>
                <a:cs typeface="+mn-cs"/>
              </a:rPr>
              <a:t>Long-term memory</a:t>
            </a:r>
          </a:p>
        </p:txBody>
      </p:sp>
      <p:sp>
        <p:nvSpPr>
          <p:cNvPr id="204814" name="Line 14"/>
          <p:cNvSpPr>
            <a:spLocks noChangeShapeType="1"/>
          </p:cNvSpPr>
          <p:nvPr/>
        </p:nvSpPr>
        <p:spPr bwMode="auto">
          <a:xfrm>
            <a:off x="838200" y="3276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15" name="Line 15"/>
          <p:cNvSpPr>
            <a:spLocks noChangeShapeType="1"/>
          </p:cNvSpPr>
          <p:nvPr/>
        </p:nvSpPr>
        <p:spPr bwMode="auto">
          <a:xfrm>
            <a:off x="3200400" y="3276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16" name="Line 16"/>
          <p:cNvSpPr>
            <a:spLocks noChangeShapeType="1"/>
          </p:cNvSpPr>
          <p:nvPr/>
        </p:nvSpPr>
        <p:spPr bwMode="auto">
          <a:xfrm>
            <a:off x="5410200" y="3276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17" name="Line 17"/>
          <p:cNvSpPr>
            <a:spLocks noChangeShapeType="1"/>
          </p:cNvSpPr>
          <p:nvPr/>
        </p:nvSpPr>
        <p:spPr bwMode="auto">
          <a:xfrm>
            <a:off x="7543800" y="3276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18" name="Line 18"/>
          <p:cNvSpPr>
            <a:spLocks noChangeShapeType="1"/>
          </p:cNvSpPr>
          <p:nvPr/>
        </p:nvSpPr>
        <p:spPr bwMode="auto">
          <a:xfrm>
            <a:off x="8153400" y="32766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19" name="Line 19"/>
          <p:cNvSpPr>
            <a:spLocks noChangeShapeType="1"/>
          </p:cNvSpPr>
          <p:nvPr/>
        </p:nvSpPr>
        <p:spPr bwMode="auto">
          <a:xfrm flipH="1">
            <a:off x="1524000" y="6324600"/>
            <a:ext cx="662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20" name="Line 20"/>
          <p:cNvSpPr>
            <a:spLocks noChangeShapeType="1"/>
          </p:cNvSpPr>
          <p:nvPr/>
        </p:nvSpPr>
        <p:spPr bwMode="auto">
          <a:xfrm flipV="1">
            <a:off x="1524000" y="32766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21" name="Line 21"/>
          <p:cNvSpPr>
            <a:spLocks noChangeShapeType="1"/>
          </p:cNvSpPr>
          <p:nvPr/>
        </p:nvSpPr>
        <p:spPr bwMode="auto">
          <a:xfrm flipV="1">
            <a:off x="5029200" y="3733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22" name="Line 22"/>
          <p:cNvSpPr>
            <a:spLocks noChangeShapeType="1"/>
          </p:cNvSpPr>
          <p:nvPr/>
        </p:nvSpPr>
        <p:spPr bwMode="auto">
          <a:xfrm flipH="1">
            <a:off x="3581400" y="4495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23" name="Line 23"/>
          <p:cNvSpPr>
            <a:spLocks noChangeShapeType="1"/>
          </p:cNvSpPr>
          <p:nvPr/>
        </p:nvSpPr>
        <p:spPr bwMode="auto">
          <a:xfrm>
            <a:off x="3581400" y="4495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24" name="Line 24"/>
          <p:cNvSpPr>
            <a:spLocks noChangeShapeType="1"/>
          </p:cNvSpPr>
          <p:nvPr/>
        </p:nvSpPr>
        <p:spPr bwMode="auto">
          <a:xfrm>
            <a:off x="4191000" y="55626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25" name="Line 25"/>
          <p:cNvSpPr>
            <a:spLocks noChangeShapeType="1"/>
          </p:cNvSpPr>
          <p:nvPr/>
        </p:nvSpPr>
        <p:spPr bwMode="auto">
          <a:xfrm flipV="1">
            <a:off x="5105400" y="51816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26" name="Rectangle 26"/>
          <p:cNvSpPr>
            <a:spLocks noChangeArrowheads="1"/>
          </p:cNvSpPr>
          <p:nvPr/>
        </p:nvSpPr>
        <p:spPr bwMode="auto">
          <a:xfrm>
            <a:off x="441325" y="2795588"/>
            <a:ext cx="85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800" dirty="0">
                <a:latin typeface="Times New Roman" charset="0"/>
                <a:cs typeface="+mn-cs"/>
              </a:rPr>
              <a:t>Stimuli</a:t>
            </a:r>
          </a:p>
        </p:txBody>
      </p:sp>
      <p:sp>
        <p:nvSpPr>
          <p:cNvPr id="204827" name="Rectangle 27"/>
          <p:cNvSpPr>
            <a:spLocks noChangeArrowheads="1"/>
          </p:cNvSpPr>
          <p:nvPr/>
        </p:nvSpPr>
        <p:spPr bwMode="auto">
          <a:xfrm>
            <a:off x="7680325" y="2629627"/>
            <a:ext cx="118507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lang="en-US" sz="1800" dirty="0" smtClean="0">
                <a:latin typeface="Times New Roman" charset="0"/>
                <a:cs typeface="+mn-cs"/>
              </a:rPr>
              <a:t>Response execution</a:t>
            </a:r>
            <a:endParaRPr lang="en-US" sz="1800" dirty="0">
              <a:latin typeface="Times New Roman" charset="0"/>
              <a:cs typeface="+mn-cs"/>
            </a:endParaRPr>
          </a:p>
        </p:txBody>
      </p:sp>
      <p:sp>
        <p:nvSpPr>
          <p:cNvPr id="204828" name="Oval 28"/>
          <p:cNvSpPr>
            <a:spLocks noChangeArrowheads="1"/>
          </p:cNvSpPr>
          <p:nvPr/>
        </p:nvSpPr>
        <p:spPr bwMode="auto">
          <a:xfrm>
            <a:off x="3892550" y="1377950"/>
            <a:ext cx="1816100" cy="749300"/>
          </a:xfrm>
          <a:prstGeom prst="ellipse">
            <a:avLst/>
          </a:prstGeom>
          <a:solidFill>
            <a:srgbClr val="99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29" name="Rectangle 29"/>
          <p:cNvSpPr>
            <a:spLocks noChangeArrowheads="1"/>
          </p:cNvSpPr>
          <p:nvPr/>
        </p:nvSpPr>
        <p:spPr bwMode="auto">
          <a:xfrm>
            <a:off x="4251325" y="1423988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800">
                <a:latin typeface="Times New Roman" charset="0"/>
                <a:cs typeface="+mn-cs"/>
              </a:rPr>
              <a:t>Attention</a:t>
            </a:r>
          </a:p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r>
              <a:rPr lang="en-US" sz="1800">
                <a:latin typeface="Times New Roman" charset="0"/>
                <a:cs typeface="+mn-cs"/>
              </a:rPr>
              <a:t>resources</a:t>
            </a:r>
          </a:p>
        </p:txBody>
      </p:sp>
      <p:sp>
        <p:nvSpPr>
          <p:cNvPr id="204830" name="Line 30"/>
          <p:cNvSpPr>
            <a:spLocks noChangeShapeType="1"/>
          </p:cNvSpPr>
          <p:nvPr/>
        </p:nvSpPr>
        <p:spPr bwMode="auto">
          <a:xfrm flipH="1">
            <a:off x="2895600" y="1752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31" name="Line 31"/>
          <p:cNvSpPr>
            <a:spLocks noChangeShapeType="1"/>
          </p:cNvSpPr>
          <p:nvPr/>
        </p:nvSpPr>
        <p:spPr bwMode="auto">
          <a:xfrm>
            <a:off x="2895600" y="17526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32" name="Line 32"/>
          <p:cNvSpPr>
            <a:spLocks noChangeShapeType="1"/>
          </p:cNvSpPr>
          <p:nvPr/>
        </p:nvSpPr>
        <p:spPr bwMode="auto">
          <a:xfrm>
            <a:off x="4800600" y="2133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33" name="Line 33"/>
          <p:cNvSpPr>
            <a:spLocks noChangeShapeType="1"/>
          </p:cNvSpPr>
          <p:nvPr/>
        </p:nvSpPr>
        <p:spPr bwMode="auto">
          <a:xfrm>
            <a:off x="5562600" y="19812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4834" name="Rectangle 34"/>
          <p:cNvSpPr>
            <a:spLocks noChangeArrowheads="1"/>
          </p:cNvSpPr>
          <p:nvPr/>
        </p:nvSpPr>
        <p:spPr bwMode="auto">
          <a:xfrm>
            <a:off x="2749550" y="3968750"/>
            <a:ext cx="3035300" cy="212090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4353" y="2341290"/>
            <a:ext cx="106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Stage 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42643" y="4953038"/>
            <a:ext cx="118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Stage 2:</a:t>
            </a:r>
          </a:p>
          <a:p>
            <a:r>
              <a:rPr lang="en-US" dirty="0" smtClean="0">
                <a:solidFill>
                  <a:srgbClr val="C0504D"/>
                </a:solidFill>
              </a:rPr>
              <a:t>Cognition</a:t>
            </a:r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54762" y="2341290"/>
            <a:ext cx="167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Stage 3: Action</a:t>
            </a:r>
          </a:p>
        </p:txBody>
      </p:sp>
      <p:sp>
        <p:nvSpPr>
          <p:cNvPr id="5" name="Freeform 4"/>
          <p:cNvSpPr/>
          <p:nvPr/>
        </p:nvSpPr>
        <p:spPr>
          <a:xfrm>
            <a:off x="2440475" y="2241380"/>
            <a:ext cx="3747873" cy="3972224"/>
          </a:xfrm>
          <a:custGeom>
            <a:avLst/>
            <a:gdLst>
              <a:gd name="connsiteX0" fmla="*/ 1170432 w 3735421"/>
              <a:gd name="connsiteY0" fmla="*/ 87165 h 5068009"/>
              <a:gd name="connsiteX1" fmla="*/ 1182883 w 3735421"/>
              <a:gd name="connsiteY1" fmla="*/ 2689656 h 5068009"/>
              <a:gd name="connsiteX2" fmla="*/ 0 w 3735421"/>
              <a:gd name="connsiteY2" fmla="*/ 2702108 h 5068009"/>
              <a:gd name="connsiteX3" fmla="*/ 12451 w 3735421"/>
              <a:gd name="connsiteY3" fmla="*/ 5068009 h 5068009"/>
              <a:gd name="connsiteX4" fmla="*/ 3710518 w 3735421"/>
              <a:gd name="connsiteY4" fmla="*/ 5055557 h 5068009"/>
              <a:gd name="connsiteX5" fmla="*/ 3735421 w 3735421"/>
              <a:gd name="connsiteY5" fmla="*/ 0 h 5068009"/>
              <a:gd name="connsiteX6" fmla="*/ 1170432 w 3735421"/>
              <a:gd name="connsiteY6" fmla="*/ 87165 h 5068009"/>
              <a:gd name="connsiteX0" fmla="*/ 1170432 w 3735421"/>
              <a:gd name="connsiteY0" fmla="*/ 0 h 4980844"/>
              <a:gd name="connsiteX1" fmla="*/ 1182883 w 3735421"/>
              <a:gd name="connsiteY1" fmla="*/ 2602491 h 4980844"/>
              <a:gd name="connsiteX2" fmla="*/ 0 w 3735421"/>
              <a:gd name="connsiteY2" fmla="*/ 2614943 h 4980844"/>
              <a:gd name="connsiteX3" fmla="*/ 12451 w 3735421"/>
              <a:gd name="connsiteY3" fmla="*/ 4980844 h 4980844"/>
              <a:gd name="connsiteX4" fmla="*/ 3710518 w 3735421"/>
              <a:gd name="connsiteY4" fmla="*/ 4968392 h 4980844"/>
              <a:gd name="connsiteX5" fmla="*/ 3735421 w 3735421"/>
              <a:gd name="connsiteY5" fmla="*/ 0 h 4980844"/>
              <a:gd name="connsiteX6" fmla="*/ 1170432 w 3735421"/>
              <a:gd name="connsiteY6" fmla="*/ 0 h 4980844"/>
              <a:gd name="connsiteX0" fmla="*/ 1170432 w 3735421"/>
              <a:gd name="connsiteY0" fmla="*/ 0 h 4980844"/>
              <a:gd name="connsiteX1" fmla="*/ 1207785 w 3735421"/>
              <a:gd name="connsiteY1" fmla="*/ 1962321 h 4980844"/>
              <a:gd name="connsiteX2" fmla="*/ 0 w 3735421"/>
              <a:gd name="connsiteY2" fmla="*/ 2614943 h 4980844"/>
              <a:gd name="connsiteX3" fmla="*/ 12451 w 3735421"/>
              <a:gd name="connsiteY3" fmla="*/ 4980844 h 4980844"/>
              <a:gd name="connsiteX4" fmla="*/ 3710518 w 3735421"/>
              <a:gd name="connsiteY4" fmla="*/ 4968392 h 4980844"/>
              <a:gd name="connsiteX5" fmla="*/ 3735421 w 3735421"/>
              <a:gd name="connsiteY5" fmla="*/ 0 h 4980844"/>
              <a:gd name="connsiteX6" fmla="*/ 1170432 w 3735421"/>
              <a:gd name="connsiteY6" fmla="*/ 0 h 4980844"/>
              <a:gd name="connsiteX0" fmla="*/ 1182884 w 3747873"/>
              <a:gd name="connsiteY0" fmla="*/ 0 h 4980844"/>
              <a:gd name="connsiteX1" fmla="*/ 1220237 w 3747873"/>
              <a:gd name="connsiteY1" fmla="*/ 1962321 h 4980844"/>
              <a:gd name="connsiteX2" fmla="*/ 0 w 3747873"/>
              <a:gd name="connsiteY2" fmla="*/ 1974772 h 4980844"/>
              <a:gd name="connsiteX3" fmla="*/ 24903 w 3747873"/>
              <a:gd name="connsiteY3" fmla="*/ 4980844 h 4980844"/>
              <a:gd name="connsiteX4" fmla="*/ 3722970 w 3747873"/>
              <a:gd name="connsiteY4" fmla="*/ 4968392 h 4980844"/>
              <a:gd name="connsiteX5" fmla="*/ 3747873 w 3747873"/>
              <a:gd name="connsiteY5" fmla="*/ 0 h 4980844"/>
              <a:gd name="connsiteX6" fmla="*/ 1182884 w 3747873"/>
              <a:gd name="connsiteY6" fmla="*/ 0 h 498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7873" h="4980844">
                <a:moveTo>
                  <a:pt x="1182884" y="0"/>
                </a:moveTo>
                <a:cubicBezTo>
                  <a:pt x="1187034" y="867497"/>
                  <a:pt x="1216087" y="1094824"/>
                  <a:pt x="1220237" y="1962321"/>
                </a:cubicBezTo>
                <a:lnTo>
                  <a:pt x="0" y="1974772"/>
                </a:lnTo>
                <a:cubicBezTo>
                  <a:pt x="4150" y="2763406"/>
                  <a:pt x="20753" y="4192210"/>
                  <a:pt x="24903" y="4980844"/>
                </a:cubicBezTo>
                <a:lnTo>
                  <a:pt x="3722970" y="4968392"/>
                </a:lnTo>
                <a:lnTo>
                  <a:pt x="3747873" y="0"/>
                </a:lnTo>
                <a:lnTo>
                  <a:pt x="1182884" y="0"/>
                </a:lnTo>
                <a:close/>
              </a:path>
            </a:pathLst>
          </a:cu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41" name="Rectangle 34"/>
          <p:cNvSpPr>
            <a:spLocks noChangeArrowheads="1"/>
          </p:cNvSpPr>
          <p:nvPr/>
        </p:nvSpPr>
        <p:spPr bwMode="auto">
          <a:xfrm>
            <a:off x="2752538" y="3971726"/>
            <a:ext cx="3035300" cy="212090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lgDash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990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8" grpId="0"/>
      <p:bldP spid="39" grpId="0"/>
      <p:bldP spid="5" grpId="0" animBg="1"/>
      <p:bldP spid="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NASA TLX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http://human-factors.arc.nasa.gov/groups/TLX/</a:t>
            </a:r>
            <a:r>
              <a:rPr lang="en-US" sz="2400" dirty="0" smtClean="0">
                <a:hlinkClick r:id="rId2"/>
              </a:rPr>
              <a:t>tlxpublications.html</a:t>
            </a:r>
            <a:endParaRPr lang="en-US" sz="2400" dirty="0" smtClean="0"/>
          </a:p>
          <a:p>
            <a:endParaRPr lang="en-US" sz="2400" dirty="0"/>
          </a:p>
          <a:p>
            <a:r>
              <a:rPr lang="en-US" dirty="0" smtClean="0"/>
              <a:t>Many software versions available for download</a:t>
            </a:r>
          </a:p>
        </p:txBody>
      </p:sp>
    </p:spTree>
    <p:extLst>
      <p:ext uri="{BB962C8B-B14F-4D97-AF65-F5344CB8AC3E}">
        <p14:creationId xmlns:p14="http://schemas.microsoft.com/office/powerpoint/2010/main" val="2390102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1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52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0"/>
            <a:ext cx="8871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27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-12452"/>
            <a:ext cx="887118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02741" y="1070882"/>
            <a:ext cx="308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o</a:t>
            </a:r>
            <a:r>
              <a:rPr lang="en-US" sz="2400" dirty="0" smtClean="0">
                <a:solidFill>
                  <a:schemeClr val="accent2"/>
                </a:solidFill>
              </a:rPr>
              <a:t>f Mental Workload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66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Readings (For Fun)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The Checklist Manifesto: How to get things right </a:t>
            </a:r>
            <a:r>
              <a:rPr lang="en-US" dirty="0" smtClean="0"/>
              <a:t>by </a:t>
            </a:r>
            <a:r>
              <a:rPr lang="en-US" dirty="0" err="1" smtClean="0"/>
              <a:t>Atul</a:t>
            </a:r>
            <a:r>
              <a:rPr lang="en-US" dirty="0" smtClean="0"/>
              <a:t> </a:t>
            </a:r>
            <a:r>
              <a:rPr lang="en-US" dirty="0" err="1" smtClean="0"/>
              <a:t>Gawande</a:t>
            </a: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Distracted, The erosion of attention and the coming dark age </a:t>
            </a:r>
            <a:r>
              <a:rPr lang="en-US" dirty="0" smtClean="0"/>
              <a:t>by Maggie Jackson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078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Short-term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99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From PV Chapter 10 (not assigned)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Sensory storage &lt; 1 second</a:t>
            </a:r>
          </a:p>
          <a:p>
            <a:pPr lvl="1"/>
            <a:r>
              <a:rPr lang="en-US" dirty="0" smtClean="0"/>
              <a:t>Iconic and echoic memory trace</a:t>
            </a:r>
            <a:r>
              <a:rPr lang="en-US" dirty="0"/>
              <a:t>s</a:t>
            </a:r>
            <a:endParaRPr lang="en-US" dirty="0" smtClean="0"/>
          </a:p>
          <a:p>
            <a:pPr lvl="1"/>
            <a:r>
              <a:rPr lang="en-US" dirty="0" smtClean="0"/>
              <a:t>Pre-attentive, automatic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Short-term/Working Memory</a:t>
            </a:r>
          </a:p>
          <a:p>
            <a:pPr lvl="1"/>
            <a:r>
              <a:rPr lang="en-US" dirty="0" smtClean="0"/>
              <a:t>Verbal &amp; spatial info </a:t>
            </a:r>
          </a:p>
          <a:p>
            <a:pPr lvl="2"/>
            <a:r>
              <a:rPr lang="en-US" dirty="0" smtClean="0"/>
              <a:t>phonetic loop/</a:t>
            </a:r>
            <a:r>
              <a:rPr lang="en-US" dirty="0" err="1" smtClean="0"/>
              <a:t>visuo</a:t>
            </a:r>
            <a:r>
              <a:rPr lang="en-US" dirty="0"/>
              <a:t>-</a:t>
            </a:r>
            <a:r>
              <a:rPr lang="en-US" dirty="0" smtClean="0"/>
              <a:t>spatial sketchpad</a:t>
            </a:r>
          </a:p>
          <a:p>
            <a:pPr lvl="1"/>
            <a:r>
              <a:rPr lang="en-US" dirty="0" smtClean="0"/>
              <a:t>Limited by capacity, duration, similarity, attention</a:t>
            </a:r>
          </a:p>
          <a:p>
            <a:pPr lvl="2"/>
            <a:r>
              <a:rPr lang="en-US" dirty="0" smtClean="0"/>
              <a:t>7 ± 2 perceptual chunks</a:t>
            </a:r>
          </a:p>
          <a:p>
            <a:pPr lvl="2"/>
            <a:r>
              <a:rPr lang="en-US" dirty="0" smtClean="0"/>
              <a:t>Info decays over time unless rehearsed</a:t>
            </a:r>
          </a:p>
          <a:p>
            <a:pPr lvl="2"/>
            <a:r>
              <a:rPr lang="en-US" dirty="0" smtClean="0"/>
              <a:t>Vulnerable to distraction in same modality</a:t>
            </a:r>
          </a:p>
          <a:p>
            <a:pPr lvl="2"/>
            <a:endParaRPr lang="en-US" dirty="0">
              <a:latin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7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Long-Term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43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Semantic </a:t>
            </a:r>
            <a:r>
              <a:rPr lang="en-US" dirty="0"/>
              <a:t>(general knowledge) 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Knowledge gained through learning and structure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Associative </a:t>
            </a:r>
            <a:r>
              <a:rPr lang="en-US" dirty="0" smtClean="0"/>
              <a:t>networks (activation)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Schemas</a:t>
            </a:r>
            <a:r>
              <a:rPr lang="en-US" dirty="0"/>
              <a:t>, mental models, </a:t>
            </a:r>
            <a:r>
              <a:rPr lang="en-US" dirty="0" smtClean="0"/>
              <a:t>cognitive </a:t>
            </a:r>
            <a:r>
              <a:rPr lang="en-US" dirty="0"/>
              <a:t>maps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Deep processing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Frequency </a:t>
            </a:r>
            <a:r>
              <a:rPr lang="en-US" dirty="0" smtClean="0"/>
              <a:t>and </a:t>
            </a:r>
            <a:r>
              <a:rPr lang="en-US" dirty="0" err="1"/>
              <a:t>recency</a:t>
            </a:r>
            <a:endParaRPr lang="en-US" dirty="0"/>
          </a:p>
          <a:p>
            <a:pPr>
              <a:spcBef>
                <a:spcPts val="2000"/>
              </a:spcBef>
            </a:pPr>
            <a:r>
              <a:rPr lang="en-US" dirty="0" smtClean="0"/>
              <a:t>“Forgetting” occurs due to lack </a:t>
            </a:r>
            <a:r>
              <a:rPr lang="en-US" dirty="0"/>
              <a:t>of the above, or interference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Recall versus recognition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W</a:t>
            </a:r>
            <a:r>
              <a:rPr lang="en-US" dirty="0" smtClean="0"/>
              <a:t>hich is harder?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22581" y="5938168"/>
            <a:ext cx="125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Recall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1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Attention?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314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Attention is associated with “consciousness” and “awareness”</a:t>
            </a:r>
          </a:p>
          <a:p>
            <a:pPr lvl="1"/>
            <a:r>
              <a:rPr lang="en-US" dirty="0" smtClean="0"/>
              <a:t>As opposed to “automaticity” or “automatic processing”</a:t>
            </a:r>
          </a:p>
          <a:p>
            <a:pPr>
              <a:spcBef>
                <a:spcPts val="2000"/>
              </a:spcBef>
            </a:pPr>
            <a:r>
              <a:rPr lang="en-US" dirty="0"/>
              <a:t>A</a:t>
            </a:r>
            <a:r>
              <a:rPr lang="en-US" dirty="0" smtClean="0"/>
              <a:t>ttention “connects” perception </a:t>
            </a:r>
            <a:r>
              <a:rPr lang="en-US" dirty="0"/>
              <a:t>and </a:t>
            </a:r>
            <a:r>
              <a:rPr lang="en-US" dirty="0" smtClean="0"/>
              <a:t>cognition</a:t>
            </a:r>
            <a:endParaRPr lang="en-US" dirty="0"/>
          </a:p>
          <a:p>
            <a:pPr lvl="1"/>
            <a:r>
              <a:rPr lang="en-US" dirty="0" smtClean="0"/>
              <a:t>It is an “executive” function </a:t>
            </a:r>
            <a:r>
              <a:rPr lang="en-US" dirty="0"/>
              <a:t>u</a:t>
            </a:r>
            <a:r>
              <a:rPr lang="en-US" dirty="0" smtClean="0"/>
              <a:t>sed to select specific information </a:t>
            </a:r>
            <a:r>
              <a:rPr lang="en-US" dirty="0"/>
              <a:t>of interest </a:t>
            </a:r>
            <a:r>
              <a:rPr lang="en-US" dirty="0" smtClean="0"/>
              <a:t>from a </a:t>
            </a:r>
            <a:r>
              <a:rPr lang="en-US" dirty="0"/>
              <a:t>busy </a:t>
            </a:r>
            <a:r>
              <a:rPr lang="en-US" dirty="0" smtClean="0"/>
              <a:t>environment </a:t>
            </a:r>
          </a:p>
          <a:p>
            <a:pPr lvl="1"/>
            <a:r>
              <a:rPr lang="en-US" dirty="0" smtClean="0"/>
              <a:t>It can also be used to take in a lot of general information at one time from across the environment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We use metaphors to model attention</a:t>
            </a:r>
          </a:p>
          <a:p>
            <a:pPr lvl="1"/>
            <a:r>
              <a:rPr lang="en-US" dirty="0" smtClean="0"/>
              <a:t>Filter, bottleneck, spotlight, (limited) resource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Some words to describe attention</a:t>
            </a:r>
          </a:p>
          <a:p>
            <a:pPr lvl="1"/>
            <a:r>
              <a:rPr lang="en-US" dirty="0" smtClean="0"/>
              <a:t>Focused, selective, divided, 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08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Studying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Attention can be studied using different perceptual stimuli and tasks</a:t>
            </a:r>
          </a:p>
          <a:p>
            <a:pPr lvl="1"/>
            <a:r>
              <a:rPr lang="en-US" dirty="0" smtClean="0"/>
              <a:t>Initially studied auditory tasks, then visual tasks, then multi-modal tasks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Recent studies in attention use functional MRI (fMRI) to see what areas of the brain are active during the task</a:t>
            </a:r>
          </a:p>
          <a:p>
            <a:pPr lvl="1"/>
            <a:r>
              <a:rPr lang="en-US" dirty="0" smtClean="0"/>
              <a:t>Attention involves multiple areas of the brain (varies based on task)</a:t>
            </a:r>
          </a:p>
          <a:p>
            <a:pPr lvl="1"/>
            <a:r>
              <a:rPr lang="en-US" dirty="0" smtClean="0"/>
              <a:t>Damage to parietal lobe is associated with clinical attention deficits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98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Bottleneck (Filter) Models of Attention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elective attention tasks (typically auditory)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sz="800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 smtClean="0"/>
              <a:t>Where exactly is the bottle neck (early or late) in information processing?</a:t>
            </a:r>
          </a:p>
          <a:p>
            <a:pPr lvl="1">
              <a:spcBef>
                <a:spcPts val="0"/>
              </a:spcBef>
            </a:pPr>
            <a:r>
              <a:rPr lang="en-US" dirty="0"/>
              <a:t>Broadbent’s filter theory (early)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Treisman’s</a:t>
            </a:r>
            <a:r>
              <a:rPr lang="en-US" dirty="0"/>
              <a:t> filter attenuation theory </a:t>
            </a:r>
            <a:r>
              <a:rPr lang="en-US" dirty="0" smtClean="0"/>
              <a:t>(late)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Deutsch &amp; Deutsch (late)</a:t>
            </a:r>
          </a:p>
          <a:p>
            <a:pPr>
              <a:spcBef>
                <a:spcPts val="1200"/>
              </a:spcBef>
            </a:pPr>
            <a:endParaRPr lang="en-US" sz="800" dirty="0" smtClean="0"/>
          </a:p>
          <a:p>
            <a:pPr>
              <a:spcBef>
                <a:spcPts val="1200"/>
              </a:spcBef>
            </a:pPr>
            <a:r>
              <a:rPr lang="en-US" sz="2800" dirty="0" smtClean="0"/>
              <a:t>Is the bottleneck a structural limitation </a:t>
            </a:r>
            <a:r>
              <a:rPr lang="en-US" sz="2800" dirty="0"/>
              <a:t>(bug) or </a:t>
            </a:r>
            <a:r>
              <a:rPr lang="en-US" sz="2800" dirty="0" smtClean="0"/>
              <a:t>an optional strategy (feature)?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2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332" b="3067"/>
          <a:stretch/>
        </p:blipFill>
        <p:spPr>
          <a:xfrm>
            <a:off x="127000" y="221726"/>
            <a:ext cx="8871185" cy="62819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66800" y="6037470"/>
            <a:ext cx="6767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Sensory register </a:t>
            </a:r>
            <a:r>
              <a:rPr lang="en-US" dirty="0" smtClean="0"/>
              <a:t>is </a:t>
            </a:r>
            <a:r>
              <a:rPr lang="en-US" dirty="0" err="1"/>
              <a:t>preattentive</a:t>
            </a:r>
            <a:r>
              <a:rPr lang="en-US" dirty="0" smtClean="0"/>
              <a:t>, temporary, unlimited storage</a:t>
            </a:r>
          </a:p>
          <a:p>
            <a:r>
              <a:rPr lang="en-US" u="sng" dirty="0"/>
              <a:t>Selection</a:t>
            </a:r>
            <a:r>
              <a:rPr lang="en-US" dirty="0"/>
              <a:t> is based on primitive features (</a:t>
            </a:r>
            <a:r>
              <a:rPr lang="en-US" dirty="0" err="1"/>
              <a:t>e.g</a:t>
            </a:r>
            <a:r>
              <a:rPr lang="en-US" dirty="0"/>
              <a:t>,. intensity, pitch, location)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54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1775</TotalTime>
  <Words>1427</Words>
  <Application>Microsoft Macintosh PowerPoint</Application>
  <PresentationFormat>On-screen Show (4:3)</PresentationFormat>
  <Paragraphs>218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Theme</vt:lpstr>
      <vt:lpstr>Attention and Workload</vt:lpstr>
      <vt:lpstr>Overview</vt:lpstr>
      <vt:lpstr>Human Information Processing</vt:lpstr>
      <vt:lpstr>Short-term Memory</vt:lpstr>
      <vt:lpstr>Long-Term Memory</vt:lpstr>
      <vt:lpstr>What is Attention?</vt:lpstr>
      <vt:lpstr>Studying Attention</vt:lpstr>
      <vt:lpstr>Bottleneck (Filter) Models of Attention</vt:lpstr>
      <vt:lpstr>PowerPoint Presentation</vt:lpstr>
      <vt:lpstr>PowerPoint Presentation</vt:lpstr>
      <vt:lpstr>Contemporary Models of Attention</vt:lpstr>
      <vt:lpstr>Auditory Attention Demo</vt:lpstr>
      <vt:lpstr>Visual Attention Demos</vt:lpstr>
      <vt:lpstr>Control of Attention</vt:lpstr>
      <vt:lpstr>Multi-tasking and Distractions</vt:lpstr>
      <vt:lpstr>Distributed Attention</vt:lpstr>
      <vt:lpstr>The Instrument Scan</vt:lpstr>
      <vt:lpstr>Display Design and Attention</vt:lpstr>
      <vt:lpstr>More on Display Design and Attention</vt:lpstr>
      <vt:lpstr>“Visual Clutter” and Attention</vt:lpstr>
      <vt:lpstr>PowerPoint Presentation</vt:lpstr>
      <vt:lpstr>Workload</vt:lpstr>
      <vt:lpstr>Secondary Tasks</vt:lpstr>
      <vt:lpstr>More on Secondary Tasks</vt:lpstr>
      <vt:lpstr>PowerPoint Presentation</vt:lpstr>
      <vt:lpstr>NASA Task Load Index (TLX)</vt:lpstr>
      <vt:lpstr>NASA TLX  Dimensions and their Definitions</vt:lpstr>
      <vt:lpstr>NASA TLX  Rating Scales</vt:lpstr>
      <vt:lpstr>PowerPoint Presentation</vt:lpstr>
      <vt:lpstr>NASA TLX Information</vt:lpstr>
      <vt:lpstr>PowerPoint Presentation</vt:lpstr>
      <vt:lpstr>PowerPoint Presentation</vt:lpstr>
      <vt:lpstr>PowerPoint Presentation</vt:lpstr>
      <vt:lpstr>Extension Readings (For Fun)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Chandra</dc:creator>
  <cp:lastModifiedBy>Hyowon Lee</cp:lastModifiedBy>
  <cp:revision>230</cp:revision>
  <dcterms:created xsi:type="dcterms:W3CDTF">2011-11-05T15:13:35Z</dcterms:created>
  <dcterms:modified xsi:type="dcterms:W3CDTF">2017-04-03T02:47:04Z</dcterms:modified>
</cp:coreProperties>
</file>