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handoutMasterIdLst>
    <p:handoutMasterId r:id="rId7"/>
  </p:handout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CF842-AAE4-492D-848A-B72AB3B9E6C2}" v="7" dt="2023-11-12T18:06:41.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25" autoAdjust="0"/>
  </p:normalViewPr>
  <p:slideViewPr>
    <p:cSldViewPr snapToGrid="0">
      <p:cViewPr varScale="1">
        <p:scale>
          <a:sx n="90" d="100"/>
          <a:sy n="90" d="100"/>
        </p:scale>
        <p:origin x="1356" y="102"/>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DFE69DF2-82D9-441B-A43D-A1C9F279FBA4}"/>
    <pc:docChg chg="modSld">
      <pc:chgData name="Goodman, Daniel F M" userId="3856083d-7deb-434e-baee-35426c02f58e" providerId="ADAL" clId="{DFE69DF2-82D9-441B-A43D-A1C9F279FBA4}" dt="2023-11-10T17:39:11.106" v="0" actId="3064"/>
      <pc:docMkLst>
        <pc:docMk/>
      </pc:docMkLst>
      <pc:sldChg chg="modSp mod">
        <pc:chgData name="Goodman, Daniel F M" userId="3856083d-7deb-434e-baee-35426c02f58e" providerId="ADAL" clId="{DFE69DF2-82D9-441B-A43D-A1C9F279FBA4}" dt="2023-11-10T17:39:11.106" v="0" actId="3064"/>
        <pc:sldMkLst>
          <pc:docMk/>
          <pc:sldMk cId="500980453" sldId="257"/>
        </pc:sldMkLst>
        <pc:spChg chg="mod">
          <ac:chgData name="Goodman, Daniel F M" userId="3856083d-7deb-434e-baee-35426c02f58e" providerId="ADAL" clId="{DFE69DF2-82D9-441B-A43D-A1C9F279FBA4}" dt="2023-11-10T17:39:11.106" v="0" actId="3064"/>
          <ac:spMkLst>
            <pc:docMk/>
            <pc:sldMk cId="500980453" sldId="257"/>
            <ac:spMk id="5" creationId="{1357973F-A7D4-1E73-8093-5591F6BF67C6}"/>
          </ac:spMkLst>
        </pc:spChg>
      </pc:sldChg>
    </pc:docChg>
  </pc:docChgLst>
  <pc:docChgLst>
    <pc:chgData name="Goodman, Daniel F M" userId="3856083d-7deb-434e-baee-35426c02f58e" providerId="ADAL" clId="{441EA8F3-C2C6-4B1D-91D2-0C7CEB5E141C}"/>
    <pc:docChg chg="custSel modSld">
      <pc:chgData name="Goodman, Daniel F M" userId="3856083d-7deb-434e-baee-35426c02f58e" providerId="ADAL" clId="{441EA8F3-C2C6-4B1D-91D2-0C7CEB5E141C}" dt="2023-11-11T17:49:57.788" v="114" actId="20577"/>
      <pc:docMkLst>
        <pc:docMk/>
      </pc:docMkLst>
      <pc:sldChg chg="modAnim modNotesTx">
        <pc:chgData name="Goodman, Daniel F M" userId="3856083d-7deb-434e-baee-35426c02f58e" providerId="ADAL" clId="{441EA8F3-C2C6-4B1D-91D2-0C7CEB5E141C}" dt="2023-11-11T17:43:48.656" v="9"/>
        <pc:sldMkLst>
          <pc:docMk/>
          <pc:sldMk cId="2192889796" sldId="258"/>
        </pc:sldMkLst>
      </pc:sldChg>
      <pc:sldChg chg="modNotesTx">
        <pc:chgData name="Goodman, Daniel F M" userId="3856083d-7deb-434e-baee-35426c02f58e" providerId="ADAL" clId="{441EA8F3-C2C6-4B1D-91D2-0C7CEB5E141C}" dt="2023-11-11T17:49:57.788" v="114" actId="20577"/>
        <pc:sldMkLst>
          <pc:docMk/>
          <pc:sldMk cId="2555263735" sldId="259"/>
        </pc:sldMkLst>
      </pc:sldChg>
    </pc:docChg>
  </pc:docChgLst>
  <pc:docChgLst>
    <pc:chgData name="Goodman, Daniel F M" userId="3856083d-7deb-434e-baee-35426c02f58e" providerId="ADAL" clId="{2289A8E4-9BA8-4CA2-BA26-1075D2CC6750}"/>
    <pc:docChg chg="undo custSel addSld delSld modSld sldOrd">
      <pc:chgData name="Goodman, Daniel F M" userId="3856083d-7deb-434e-baee-35426c02f58e" providerId="ADAL" clId="{2289A8E4-9BA8-4CA2-BA26-1075D2CC6750}" dt="2023-11-10T19:55:43.708" v="9934" actId="20577"/>
      <pc:docMkLst>
        <pc:docMk/>
      </pc:docMkLst>
      <pc:sldChg chg="modSp mod modNotesTx">
        <pc:chgData name="Goodman, Daniel F M" userId="3856083d-7deb-434e-baee-35426c02f58e" providerId="ADAL" clId="{2289A8E4-9BA8-4CA2-BA26-1075D2CC6750}" dt="2023-11-10T19:16:50.195" v="3688" actId="20577"/>
        <pc:sldMkLst>
          <pc:docMk/>
          <pc:sldMk cId="2324049996" sldId="256"/>
        </pc:sldMkLst>
        <pc:spChg chg="mod">
          <ac:chgData name="Goodman, Daniel F M" userId="3856083d-7deb-434e-baee-35426c02f58e" providerId="ADAL" clId="{2289A8E4-9BA8-4CA2-BA26-1075D2CC6750}" dt="2023-11-10T17:43:11.125" v="28" actId="20577"/>
          <ac:spMkLst>
            <pc:docMk/>
            <pc:sldMk cId="2324049996" sldId="256"/>
            <ac:spMk id="4" creationId="{71A693D4-D78C-161A-B0F3-CEA79B385428}"/>
          </ac:spMkLst>
        </pc:spChg>
      </pc:sldChg>
      <pc:sldChg chg="addSp modSp mod modAnim modNotesTx">
        <pc:chgData name="Goodman, Daniel F M" userId="3856083d-7deb-434e-baee-35426c02f58e" providerId="ADAL" clId="{2289A8E4-9BA8-4CA2-BA26-1075D2CC6750}" dt="2023-11-10T19:35:24.327" v="6457" actId="20577"/>
        <pc:sldMkLst>
          <pc:docMk/>
          <pc:sldMk cId="500980453" sldId="257"/>
        </pc:sldMkLst>
        <pc:spChg chg="add mod">
          <ac:chgData name="Goodman, Daniel F M" userId="3856083d-7deb-434e-baee-35426c02f58e" providerId="ADAL" clId="{2289A8E4-9BA8-4CA2-BA26-1075D2CC6750}" dt="2023-11-10T18:27:51.602" v="1768" actId="207"/>
          <ac:spMkLst>
            <pc:docMk/>
            <pc:sldMk cId="500980453" sldId="257"/>
            <ac:spMk id="2" creationId="{84DFA1F7-45E6-E541-1FF1-BF13F289C027}"/>
          </ac:spMkLst>
        </pc:spChg>
        <pc:spChg chg="add mod">
          <ac:chgData name="Goodman, Daniel F M" userId="3856083d-7deb-434e-baee-35426c02f58e" providerId="ADAL" clId="{2289A8E4-9BA8-4CA2-BA26-1075D2CC6750}" dt="2023-11-10T17:57:03.597" v="643" actId="207"/>
          <ac:spMkLst>
            <pc:docMk/>
            <pc:sldMk cId="500980453" sldId="257"/>
            <ac:spMk id="3" creationId="{022F34E0-2D6E-0EF8-2179-7D7A9F87FE50}"/>
          </ac:spMkLst>
        </pc:spChg>
        <pc:spChg chg="mod">
          <ac:chgData name="Goodman, Daniel F M" userId="3856083d-7deb-434e-baee-35426c02f58e" providerId="ADAL" clId="{2289A8E4-9BA8-4CA2-BA26-1075D2CC6750}" dt="2023-11-10T18:06:39.201" v="919" actId="20577"/>
          <ac:spMkLst>
            <pc:docMk/>
            <pc:sldMk cId="500980453" sldId="257"/>
            <ac:spMk id="4" creationId="{220F0135-CC52-EB18-CB0B-5335E947DD8E}"/>
          </ac:spMkLst>
        </pc:spChg>
        <pc:spChg chg="mod">
          <ac:chgData name="Goodman, Daniel F M" userId="3856083d-7deb-434e-baee-35426c02f58e" providerId="ADAL" clId="{2289A8E4-9BA8-4CA2-BA26-1075D2CC6750}" dt="2023-11-10T18:31:32.469" v="2046" actId="20577"/>
          <ac:spMkLst>
            <pc:docMk/>
            <pc:sldMk cId="500980453" sldId="257"/>
            <ac:spMk id="5" creationId="{1357973F-A7D4-1E73-8093-5591F6BF67C6}"/>
          </ac:spMkLst>
        </pc:spChg>
      </pc:sldChg>
      <pc:sldChg chg="addSp modSp add mod ord modAnim modNotesTx">
        <pc:chgData name="Goodman, Daniel F M" userId="3856083d-7deb-434e-baee-35426c02f58e" providerId="ADAL" clId="{2289A8E4-9BA8-4CA2-BA26-1075D2CC6750}" dt="2023-11-10T19:24:48.186" v="5150" actId="20577"/>
        <pc:sldMkLst>
          <pc:docMk/>
          <pc:sldMk cId="2192889796" sldId="258"/>
        </pc:sldMkLst>
        <pc:spChg chg="add mod">
          <ac:chgData name="Goodman, Daniel F M" userId="3856083d-7deb-434e-baee-35426c02f58e" providerId="ADAL" clId="{2289A8E4-9BA8-4CA2-BA26-1075D2CC6750}" dt="2023-11-10T18:27:03.012" v="1766" actId="20577"/>
          <ac:spMkLst>
            <pc:docMk/>
            <pc:sldMk cId="2192889796" sldId="258"/>
            <ac:spMk id="2" creationId="{7C08B22E-E212-D296-D746-AA5E066D7AB5}"/>
          </ac:spMkLst>
        </pc:spChg>
        <pc:spChg chg="add mod">
          <ac:chgData name="Goodman, Daniel F M" userId="3856083d-7deb-434e-baee-35426c02f58e" providerId="ADAL" clId="{2289A8E4-9BA8-4CA2-BA26-1075D2CC6750}" dt="2023-11-10T18:27:25.469" v="1767" actId="1076"/>
          <ac:spMkLst>
            <pc:docMk/>
            <pc:sldMk cId="2192889796" sldId="258"/>
            <ac:spMk id="3" creationId="{FF350B35-3255-5170-6D69-FB23E51866D8}"/>
          </ac:spMkLst>
        </pc:spChg>
        <pc:spChg chg="mod">
          <ac:chgData name="Goodman, Daniel F M" userId="3856083d-7deb-434e-baee-35426c02f58e" providerId="ADAL" clId="{2289A8E4-9BA8-4CA2-BA26-1075D2CC6750}" dt="2023-11-10T18:06:34.422" v="900" actId="20577"/>
          <ac:spMkLst>
            <pc:docMk/>
            <pc:sldMk cId="2192889796" sldId="258"/>
            <ac:spMk id="4" creationId="{220F0135-CC52-EB18-CB0B-5335E947DD8E}"/>
          </ac:spMkLst>
        </pc:spChg>
        <pc:spChg chg="mod">
          <ac:chgData name="Goodman, Daniel F M" userId="3856083d-7deb-434e-baee-35426c02f58e" providerId="ADAL" clId="{2289A8E4-9BA8-4CA2-BA26-1075D2CC6750}" dt="2023-11-10T19:23:30.036" v="4866" actId="113"/>
          <ac:spMkLst>
            <pc:docMk/>
            <pc:sldMk cId="2192889796" sldId="258"/>
            <ac:spMk id="5" creationId="{1357973F-A7D4-1E73-8093-5591F6BF67C6}"/>
          </ac:spMkLst>
        </pc:spChg>
        <pc:spChg chg="add mod">
          <ac:chgData name="Goodman, Daniel F M" userId="3856083d-7deb-434e-baee-35426c02f58e" providerId="ADAL" clId="{2289A8E4-9BA8-4CA2-BA26-1075D2CC6750}" dt="2023-11-10T18:26:36.156" v="1756" actId="207"/>
          <ac:spMkLst>
            <pc:docMk/>
            <pc:sldMk cId="2192889796" sldId="258"/>
            <ac:spMk id="8" creationId="{9DBEB64B-0A14-FD6F-0EDF-0E2C981657C6}"/>
          </ac:spMkLst>
        </pc:spChg>
      </pc:sldChg>
      <pc:sldChg chg="addSp delSp modSp add mod modAnim modNotesTx">
        <pc:chgData name="Goodman, Daniel F M" userId="3856083d-7deb-434e-baee-35426c02f58e" providerId="ADAL" clId="{2289A8E4-9BA8-4CA2-BA26-1075D2CC6750}" dt="2023-11-10T19:55:43.708" v="9934" actId="20577"/>
        <pc:sldMkLst>
          <pc:docMk/>
          <pc:sldMk cId="2555263735" sldId="259"/>
        </pc:sldMkLst>
        <pc:spChg chg="add del mod">
          <ac:chgData name="Goodman, Daniel F M" userId="3856083d-7deb-434e-baee-35426c02f58e" providerId="ADAL" clId="{2289A8E4-9BA8-4CA2-BA26-1075D2CC6750}" dt="2023-11-10T18:44:20.003" v="2977" actId="478"/>
          <ac:spMkLst>
            <pc:docMk/>
            <pc:sldMk cId="2555263735" sldId="259"/>
            <ac:spMk id="2" creationId="{ABE558F7-370F-3271-7806-108FE46F8420}"/>
          </ac:spMkLst>
        </pc:spChg>
        <pc:spChg chg="mod">
          <ac:chgData name="Goodman, Daniel F M" userId="3856083d-7deb-434e-baee-35426c02f58e" providerId="ADAL" clId="{2289A8E4-9BA8-4CA2-BA26-1075D2CC6750}" dt="2023-11-10T18:33:01.430" v="2064" actId="20577"/>
          <ac:spMkLst>
            <pc:docMk/>
            <pc:sldMk cId="2555263735" sldId="259"/>
            <ac:spMk id="4" creationId="{220F0135-CC52-EB18-CB0B-5335E947DD8E}"/>
          </ac:spMkLst>
        </pc:spChg>
        <pc:spChg chg="mod">
          <ac:chgData name="Goodman, Daniel F M" userId="3856083d-7deb-434e-baee-35426c02f58e" providerId="ADAL" clId="{2289A8E4-9BA8-4CA2-BA26-1075D2CC6750}" dt="2023-11-10T18:52:48.136" v="3160" actId="14100"/>
          <ac:spMkLst>
            <pc:docMk/>
            <pc:sldMk cId="2555263735" sldId="259"/>
            <ac:spMk id="5" creationId="{1357973F-A7D4-1E73-8093-5591F6BF67C6}"/>
          </ac:spMkLst>
        </pc:spChg>
        <pc:spChg chg="add mod">
          <ac:chgData name="Goodman, Daniel F M" userId="3856083d-7deb-434e-baee-35426c02f58e" providerId="ADAL" clId="{2289A8E4-9BA8-4CA2-BA26-1075D2CC6750}" dt="2023-11-10T19:04:40.492" v="3459" actId="164"/>
          <ac:spMkLst>
            <pc:docMk/>
            <pc:sldMk cId="2555263735" sldId="259"/>
            <ac:spMk id="7" creationId="{1B91BBC6-5269-327F-68D2-634865F1B5D8}"/>
          </ac:spMkLst>
        </pc:spChg>
        <pc:spChg chg="add mod">
          <ac:chgData name="Goodman, Daniel F M" userId="3856083d-7deb-434e-baee-35426c02f58e" providerId="ADAL" clId="{2289A8E4-9BA8-4CA2-BA26-1075D2CC6750}" dt="2023-11-10T19:04:44.762" v="3460" actId="164"/>
          <ac:spMkLst>
            <pc:docMk/>
            <pc:sldMk cId="2555263735" sldId="259"/>
            <ac:spMk id="8" creationId="{61196978-F031-3A37-56BB-B4CF03C30F6E}"/>
          </ac:spMkLst>
        </pc:spChg>
        <pc:spChg chg="add mod">
          <ac:chgData name="Goodman, Daniel F M" userId="3856083d-7deb-434e-baee-35426c02f58e" providerId="ADAL" clId="{2289A8E4-9BA8-4CA2-BA26-1075D2CC6750}" dt="2023-11-10T19:04:48.221" v="3461" actId="164"/>
          <ac:spMkLst>
            <pc:docMk/>
            <pc:sldMk cId="2555263735" sldId="259"/>
            <ac:spMk id="9" creationId="{09EA3AE5-953C-D05B-1A4D-74B1F930A3C1}"/>
          </ac:spMkLst>
        </pc:spChg>
        <pc:spChg chg="add mod">
          <ac:chgData name="Goodman, Daniel F M" userId="3856083d-7deb-434e-baee-35426c02f58e" providerId="ADAL" clId="{2289A8E4-9BA8-4CA2-BA26-1075D2CC6750}" dt="2023-11-10T19:04:51.859" v="3462" actId="164"/>
          <ac:spMkLst>
            <pc:docMk/>
            <pc:sldMk cId="2555263735" sldId="259"/>
            <ac:spMk id="10" creationId="{62084C24-9296-7CAF-1FC6-0719F241775E}"/>
          </ac:spMkLst>
        </pc:spChg>
        <pc:spChg chg="add mod">
          <ac:chgData name="Goodman, Daniel F M" userId="3856083d-7deb-434e-baee-35426c02f58e" providerId="ADAL" clId="{2289A8E4-9BA8-4CA2-BA26-1075D2CC6750}" dt="2023-11-10T18:58:30.122" v="3372"/>
          <ac:spMkLst>
            <pc:docMk/>
            <pc:sldMk cId="2555263735" sldId="259"/>
            <ac:spMk id="11" creationId="{F1EEF284-43B1-12DD-C3D6-7C557B2B5AB3}"/>
          </ac:spMkLst>
        </pc:spChg>
        <pc:spChg chg="add mod">
          <ac:chgData name="Goodman, Daniel F M" userId="3856083d-7deb-434e-baee-35426c02f58e" providerId="ADAL" clId="{2289A8E4-9BA8-4CA2-BA26-1075D2CC6750}" dt="2023-11-10T19:04:56.474" v="3463" actId="164"/>
          <ac:spMkLst>
            <pc:docMk/>
            <pc:sldMk cId="2555263735" sldId="259"/>
            <ac:spMk id="12" creationId="{5EED970F-FF4F-3D81-4CB9-60D2B499077C}"/>
          </ac:spMkLst>
        </pc:spChg>
        <pc:spChg chg="mod topLvl">
          <ac:chgData name="Goodman, Daniel F M" userId="3856083d-7deb-434e-baee-35426c02f58e" providerId="ADAL" clId="{2289A8E4-9BA8-4CA2-BA26-1075D2CC6750}" dt="2023-11-10T18:51:23.974" v="3049" actId="206"/>
          <ac:spMkLst>
            <pc:docMk/>
            <pc:sldMk cId="2555263735" sldId="259"/>
            <ac:spMk id="15" creationId="{BA73DB7D-E927-92C9-F74B-83FCBFACD71D}"/>
          </ac:spMkLst>
        </pc:spChg>
        <pc:spChg chg="mod topLvl">
          <ac:chgData name="Goodman, Daniel F M" userId="3856083d-7deb-434e-baee-35426c02f58e" providerId="ADAL" clId="{2289A8E4-9BA8-4CA2-BA26-1075D2CC6750}" dt="2023-11-10T18:51:23.974" v="3049" actId="206"/>
          <ac:spMkLst>
            <pc:docMk/>
            <pc:sldMk cId="2555263735" sldId="259"/>
            <ac:spMk id="17" creationId="{97F5924C-1BD5-7555-C28C-6697D7AC63C5}"/>
          </ac:spMkLst>
        </pc:spChg>
        <pc:spChg chg="mod topLvl">
          <ac:chgData name="Goodman, Daniel F M" userId="3856083d-7deb-434e-baee-35426c02f58e" providerId="ADAL" clId="{2289A8E4-9BA8-4CA2-BA26-1075D2CC6750}" dt="2023-11-10T18:51:23.974" v="3049" actId="206"/>
          <ac:spMkLst>
            <pc:docMk/>
            <pc:sldMk cId="2555263735" sldId="259"/>
            <ac:spMk id="18" creationId="{AB85E1C1-69EE-7BFB-AA04-DF71E01BD56F}"/>
          </ac:spMkLst>
        </pc:spChg>
        <pc:spChg chg="mod topLvl">
          <ac:chgData name="Goodman, Daniel F M" userId="3856083d-7deb-434e-baee-35426c02f58e" providerId="ADAL" clId="{2289A8E4-9BA8-4CA2-BA26-1075D2CC6750}" dt="2023-11-10T18:51:23.974" v="3049" actId="206"/>
          <ac:spMkLst>
            <pc:docMk/>
            <pc:sldMk cId="2555263735" sldId="259"/>
            <ac:spMk id="19" creationId="{6F428570-61C9-E183-7682-DBA70F430E58}"/>
          </ac:spMkLst>
        </pc:spChg>
        <pc:spChg chg="add mod">
          <ac:chgData name="Goodman, Daniel F M" userId="3856083d-7deb-434e-baee-35426c02f58e" providerId="ADAL" clId="{2289A8E4-9BA8-4CA2-BA26-1075D2CC6750}" dt="2023-11-10T19:05:02.692" v="3464" actId="164"/>
          <ac:spMkLst>
            <pc:docMk/>
            <pc:sldMk cId="2555263735" sldId="259"/>
            <ac:spMk id="24" creationId="{8AEF4E85-4198-9677-4F2A-7C3D6CFD39C5}"/>
          </ac:spMkLst>
        </pc:spChg>
        <pc:spChg chg="add mod">
          <ac:chgData name="Goodman, Daniel F M" userId="3856083d-7deb-434e-baee-35426c02f58e" providerId="ADAL" clId="{2289A8E4-9BA8-4CA2-BA26-1075D2CC6750}" dt="2023-11-10T19:05:07.885" v="3465" actId="164"/>
          <ac:spMkLst>
            <pc:docMk/>
            <pc:sldMk cId="2555263735" sldId="259"/>
            <ac:spMk id="25" creationId="{219A82AD-7934-C1BE-D5AE-BC44F50042FA}"/>
          </ac:spMkLst>
        </pc:spChg>
        <pc:spChg chg="add mod">
          <ac:chgData name="Goodman, Daniel F M" userId="3856083d-7deb-434e-baee-35426c02f58e" providerId="ADAL" clId="{2289A8E4-9BA8-4CA2-BA26-1075D2CC6750}" dt="2023-11-10T19:15:03.452" v="3501" actId="164"/>
          <ac:spMkLst>
            <pc:docMk/>
            <pc:sldMk cId="2555263735" sldId="259"/>
            <ac:spMk id="26" creationId="{799FB8C7-DC03-C245-C3CF-2172B3224031}"/>
          </ac:spMkLst>
        </pc:spChg>
        <pc:spChg chg="add mod">
          <ac:chgData name="Goodman, Daniel F M" userId="3856083d-7deb-434e-baee-35426c02f58e" providerId="ADAL" clId="{2289A8E4-9BA8-4CA2-BA26-1075D2CC6750}" dt="2023-11-10T19:14:47.531" v="3498" actId="164"/>
          <ac:spMkLst>
            <pc:docMk/>
            <pc:sldMk cId="2555263735" sldId="259"/>
            <ac:spMk id="27" creationId="{460C8205-BF9D-61FF-6724-5726F87417F2}"/>
          </ac:spMkLst>
        </pc:spChg>
        <pc:grpChg chg="add mod">
          <ac:chgData name="Goodman, Daniel F M" userId="3856083d-7deb-434e-baee-35426c02f58e" providerId="ADAL" clId="{2289A8E4-9BA8-4CA2-BA26-1075D2CC6750}" dt="2023-11-10T19:14:47.531" v="3498" actId="164"/>
          <ac:grpSpMkLst>
            <pc:docMk/>
            <pc:sldMk cId="2555263735" sldId="259"/>
            <ac:grpSpMk id="2" creationId="{7F9F0008-FC6E-90EC-9C2C-3544C2AEFAF1}"/>
          </ac:grpSpMkLst>
        </pc:grpChg>
        <pc:grpChg chg="add mod">
          <ac:chgData name="Goodman, Daniel F M" userId="3856083d-7deb-434e-baee-35426c02f58e" providerId="ADAL" clId="{2289A8E4-9BA8-4CA2-BA26-1075D2CC6750}" dt="2023-11-10T19:15:03.452" v="3501" actId="164"/>
          <ac:grpSpMkLst>
            <pc:docMk/>
            <pc:sldMk cId="2555263735" sldId="259"/>
            <ac:grpSpMk id="3" creationId="{303E32D1-5E1A-92CA-5C32-F07177BA2403}"/>
          </ac:grpSpMkLst>
        </pc:grpChg>
        <pc:grpChg chg="add del mod">
          <ac:chgData name="Goodman, Daniel F M" userId="3856083d-7deb-434e-baee-35426c02f58e" providerId="ADAL" clId="{2289A8E4-9BA8-4CA2-BA26-1075D2CC6750}" dt="2023-11-10T18:49:37.312" v="3036" actId="165"/>
          <ac:grpSpMkLst>
            <pc:docMk/>
            <pc:sldMk cId="2555263735" sldId="259"/>
            <ac:grpSpMk id="13" creationId="{FB4CAC49-C40B-9EBA-5452-0A98296353C3}"/>
          </ac:grpSpMkLst>
        </pc:grpChg>
        <pc:grpChg chg="add del mod">
          <ac:chgData name="Goodman, Daniel F M" userId="3856083d-7deb-434e-baee-35426c02f58e" providerId="ADAL" clId="{2289A8E4-9BA8-4CA2-BA26-1075D2CC6750}" dt="2023-11-10T18:49:37.312" v="3036" actId="165"/>
          <ac:grpSpMkLst>
            <pc:docMk/>
            <pc:sldMk cId="2555263735" sldId="259"/>
            <ac:grpSpMk id="16" creationId="{CF427F42-E456-3719-6E39-36A35556126A}"/>
          </ac:grpSpMkLst>
        </pc:grpChg>
        <pc:grpChg chg="add mod">
          <ac:chgData name="Goodman, Daniel F M" userId="3856083d-7deb-434e-baee-35426c02f58e" providerId="ADAL" clId="{2289A8E4-9BA8-4CA2-BA26-1075D2CC6750}" dt="2023-11-10T18:51:23.974" v="3049" actId="206"/>
          <ac:grpSpMkLst>
            <pc:docMk/>
            <pc:sldMk cId="2555263735" sldId="259"/>
            <ac:grpSpMk id="23" creationId="{04550AAC-54A4-1FDE-0EBB-887105F11676}"/>
          </ac:grpSpMkLst>
        </pc:grpChg>
        <pc:grpChg chg="add mod">
          <ac:chgData name="Goodman, Daniel F M" userId="3856083d-7deb-434e-baee-35426c02f58e" providerId="ADAL" clId="{2289A8E4-9BA8-4CA2-BA26-1075D2CC6750}" dt="2023-11-10T19:04:40.492" v="3459" actId="164"/>
          <ac:grpSpMkLst>
            <pc:docMk/>
            <pc:sldMk cId="2555263735" sldId="259"/>
            <ac:grpSpMk id="53" creationId="{992851DB-2615-1709-E175-0A2441E25BE2}"/>
          </ac:grpSpMkLst>
        </pc:grpChg>
        <pc:grpChg chg="add mod">
          <ac:chgData name="Goodman, Daniel F M" userId="3856083d-7deb-434e-baee-35426c02f58e" providerId="ADAL" clId="{2289A8E4-9BA8-4CA2-BA26-1075D2CC6750}" dt="2023-11-10T19:04:44.762" v="3460" actId="164"/>
          <ac:grpSpMkLst>
            <pc:docMk/>
            <pc:sldMk cId="2555263735" sldId="259"/>
            <ac:grpSpMk id="54" creationId="{0ACB3770-2912-35F3-CCC5-C3A93DC46736}"/>
          </ac:grpSpMkLst>
        </pc:grpChg>
        <pc:grpChg chg="add mod">
          <ac:chgData name="Goodman, Daniel F M" userId="3856083d-7deb-434e-baee-35426c02f58e" providerId="ADAL" clId="{2289A8E4-9BA8-4CA2-BA26-1075D2CC6750}" dt="2023-11-10T19:04:48.221" v="3461" actId="164"/>
          <ac:grpSpMkLst>
            <pc:docMk/>
            <pc:sldMk cId="2555263735" sldId="259"/>
            <ac:grpSpMk id="55" creationId="{59C2E789-9A5D-7F57-DF41-0FFF88EA83D9}"/>
          </ac:grpSpMkLst>
        </pc:grpChg>
        <pc:grpChg chg="add mod">
          <ac:chgData name="Goodman, Daniel F M" userId="3856083d-7deb-434e-baee-35426c02f58e" providerId="ADAL" clId="{2289A8E4-9BA8-4CA2-BA26-1075D2CC6750}" dt="2023-11-10T19:04:51.859" v="3462" actId="164"/>
          <ac:grpSpMkLst>
            <pc:docMk/>
            <pc:sldMk cId="2555263735" sldId="259"/>
            <ac:grpSpMk id="56" creationId="{284D632D-83DE-0D17-3614-3EAA9D09CA46}"/>
          </ac:grpSpMkLst>
        </pc:grpChg>
        <pc:grpChg chg="add mod">
          <ac:chgData name="Goodman, Daniel F M" userId="3856083d-7deb-434e-baee-35426c02f58e" providerId="ADAL" clId="{2289A8E4-9BA8-4CA2-BA26-1075D2CC6750}" dt="2023-11-10T19:04:56.474" v="3463" actId="164"/>
          <ac:grpSpMkLst>
            <pc:docMk/>
            <pc:sldMk cId="2555263735" sldId="259"/>
            <ac:grpSpMk id="57" creationId="{647DF71F-8BFE-F8C0-120C-F8322E6C6144}"/>
          </ac:grpSpMkLst>
        </pc:grpChg>
        <pc:grpChg chg="add mod">
          <ac:chgData name="Goodman, Daniel F M" userId="3856083d-7deb-434e-baee-35426c02f58e" providerId="ADAL" clId="{2289A8E4-9BA8-4CA2-BA26-1075D2CC6750}" dt="2023-11-10T19:14:47.531" v="3498" actId="164"/>
          <ac:grpSpMkLst>
            <pc:docMk/>
            <pc:sldMk cId="2555263735" sldId="259"/>
            <ac:grpSpMk id="58" creationId="{70CF4FB8-74FA-9EF3-B078-556F70067611}"/>
          </ac:grpSpMkLst>
        </pc:grpChg>
        <pc:grpChg chg="add mod">
          <ac:chgData name="Goodman, Daniel F M" userId="3856083d-7deb-434e-baee-35426c02f58e" providerId="ADAL" clId="{2289A8E4-9BA8-4CA2-BA26-1075D2CC6750}" dt="2023-11-10T19:15:03.452" v="3501" actId="164"/>
          <ac:grpSpMkLst>
            <pc:docMk/>
            <pc:sldMk cId="2555263735" sldId="259"/>
            <ac:grpSpMk id="59" creationId="{36BA4B1B-0314-680A-DBDA-09E95AB460D1}"/>
          </ac:grpSpMkLst>
        </pc:grpChg>
        <pc:cxnChg chg="mod topLvl">
          <ac:chgData name="Goodman, Daniel F M" userId="3856083d-7deb-434e-baee-35426c02f58e" providerId="ADAL" clId="{2289A8E4-9BA8-4CA2-BA26-1075D2CC6750}" dt="2023-11-10T18:51:23.974" v="3049" actId="206"/>
          <ac:cxnSpMkLst>
            <pc:docMk/>
            <pc:sldMk cId="2555263735" sldId="259"/>
            <ac:cxnSpMk id="14" creationId="{755BBD3D-8D87-30AC-E966-A340894F6751}"/>
          </ac:cxnSpMkLst>
        </pc:cxnChg>
        <pc:cxnChg chg="add mod">
          <ac:chgData name="Goodman, Daniel F M" userId="3856083d-7deb-434e-baee-35426c02f58e" providerId="ADAL" clId="{2289A8E4-9BA8-4CA2-BA26-1075D2CC6750}" dt="2023-11-10T18:51:23.974" v="3049" actId="206"/>
          <ac:cxnSpMkLst>
            <pc:docMk/>
            <pc:sldMk cId="2555263735" sldId="259"/>
            <ac:cxnSpMk id="22" creationId="{AA9F72B7-29B5-C572-63C2-3FD18908B555}"/>
          </ac:cxnSpMkLst>
        </pc:cxnChg>
        <pc:cxnChg chg="add mod">
          <ac:chgData name="Goodman, Daniel F M" userId="3856083d-7deb-434e-baee-35426c02f58e" providerId="ADAL" clId="{2289A8E4-9BA8-4CA2-BA26-1075D2CC6750}" dt="2023-11-10T19:04:40.492" v="3459" actId="164"/>
          <ac:cxnSpMkLst>
            <pc:docMk/>
            <pc:sldMk cId="2555263735" sldId="259"/>
            <ac:cxnSpMk id="29" creationId="{30F00BE3-574B-F406-2137-F893BD013402}"/>
          </ac:cxnSpMkLst>
        </pc:cxnChg>
        <pc:cxnChg chg="add mod">
          <ac:chgData name="Goodman, Daniel F M" userId="3856083d-7deb-434e-baee-35426c02f58e" providerId="ADAL" clId="{2289A8E4-9BA8-4CA2-BA26-1075D2CC6750}" dt="2023-11-10T19:04:44.762" v="3460" actId="164"/>
          <ac:cxnSpMkLst>
            <pc:docMk/>
            <pc:sldMk cId="2555263735" sldId="259"/>
            <ac:cxnSpMk id="31" creationId="{5E344902-0767-764A-FB80-3E17E894526E}"/>
          </ac:cxnSpMkLst>
        </pc:cxnChg>
        <pc:cxnChg chg="add mod">
          <ac:chgData name="Goodman, Daniel F M" userId="3856083d-7deb-434e-baee-35426c02f58e" providerId="ADAL" clId="{2289A8E4-9BA8-4CA2-BA26-1075D2CC6750}" dt="2023-11-10T19:04:48.221" v="3461" actId="164"/>
          <ac:cxnSpMkLst>
            <pc:docMk/>
            <pc:sldMk cId="2555263735" sldId="259"/>
            <ac:cxnSpMk id="32" creationId="{AFE2854D-17EE-7B24-6078-5451E7F9FBE4}"/>
          </ac:cxnSpMkLst>
        </pc:cxnChg>
        <pc:cxnChg chg="add mod">
          <ac:chgData name="Goodman, Daniel F M" userId="3856083d-7deb-434e-baee-35426c02f58e" providerId="ADAL" clId="{2289A8E4-9BA8-4CA2-BA26-1075D2CC6750}" dt="2023-11-10T19:04:51.859" v="3462" actId="164"/>
          <ac:cxnSpMkLst>
            <pc:docMk/>
            <pc:sldMk cId="2555263735" sldId="259"/>
            <ac:cxnSpMk id="33" creationId="{9EA476BC-7FC9-A36F-4CA5-383CD72D760A}"/>
          </ac:cxnSpMkLst>
        </pc:cxnChg>
        <pc:cxnChg chg="add mod">
          <ac:chgData name="Goodman, Daniel F M" userId="3856083d-7deb-434e-baee-35426c02f58e" providerId="ADAL" clId="{2289A8E4-9BA8-4CA2-BA26-1075D2CC6750}" dt="2023-11-10T19:04:56.474" v="3463" actId="164"/>
          <ac:cxnSpMkLst>
            <pc:docMk/>
            <pc:sldMk cId="2555263735" sldId="259"/>
            <ac:cxnSpMk id="34" creationId="{9A2C35B5-361F-532D-449C-9478F4CFC13C}"/>
          </ac:cxnSpMkLst>
        </pc:cxnChg>
        <pc:cxnChg chg="add mod">
          <ac:chgData name="Goodman, Daniel F M" userId="3856083d-7deb-434e-baee-35426c02f58e" providerId="ADAL" clId="{2289A8E4-9BA8-4CA2-BA26-1075D2CC6750}" dt="2023-11-10T19:05:02.692" v="3464" actId="164"/>
          <ac:cxnSpMkLst>
            <pc:docMk/>
            <pc:sldMk cId="2555263735" sldId="259"/>
            <ac:cxnSpMk id="35" creationId="{A1A98940-7D16-BC43-8C91-EAF33CCDF0B9}"/>
          </ac:cxnSpMkLst>
        </pc:cxnChg>
        <pc:cxnChg chg="add mod">
          <ac:chgData name="Goodman, Daniel F M" userId="3856083d-7deb-434e-baee-35426c02f58e" providerId="ADAL" clId="{2289A8E4-9BA8-4CA2-BA26-1075D2CC6750}" dt="2023-11-10T19:05:07.885" v="3465" actId="164"/>
          <ac:cxnSpMkLst>
            <pc:docMk/>
            <pc:sldMk cId="2555263735" sldId="259"/>
            <ac:cxnSpMk id="36" creationId="{00E60052-E489-D414-A17A-B33AB1238045}"/>
          </ac:cxnSpMkLst>
        </pc:cxnChg>
        <pc:cxnChg chg="add mod">
          <ac:chgData name="Goodman, Daniel F M" userId="3856083d-7deb-434e-baee-35426c02f58e" providerId="ADAL" clId="{2289A8E4-9BA8-4CA2-BA26-1075D2CC6750}" dt="2023-11-10T19:05:02.692" v="3464" actId="164"/>
          <ac:cxnSpMkLst>
            <pc:docMk/>
            <pc:sldMk cId="2555263735" sldId="259"/>
            <ac:cxnSpMk id="45" creationId="{8EF21D4D-5E6A-E058-4E9C-6B771467AACA}"/>
          </ac:cxnSpMkLst>
        </pc:cxnChg>
        <pc:cxnChg chg="add mod">
          <ac:chgData name="Goodman, Daniel F M" userId="3856083d-7deb-434e-baee-35426c02f58e" providerId="ADAL" clId="{2289A8E4-9BA8-4CA2-BA26-1075D2CC6750}" dt="2023-11-10T19:05:02.692" v="3464" actId="164"/>
          <ac:cxnSpMkLst>
            <pc:docMk/>
            <pc:sldMk cId="2555263735" sldId="259"/>
            <ac:cxnSpMk id="49" creationId="{FC13EA12-D02F-6643-B4E4-65B18EE93C2B}"/>
          </ac:cxnSpMkLst>
        </pc:cxnChg>
        <pc:cxnChg chg="add mod">
          <ac:chgData name="Goodman, Daniel F M" userId="3856083d-7deb-434e-baee-35426c02f58e" providerId="ADAL" clId="{2289A8E4-9BA8-4CA2-BA26-1075D2CC6750}" dt="2023-11-10T19:05:07.885" v="3465" actId="164"/>
          <ac:cxnSpMkLst>
            <pc:docMk/>
            <pc:sldMk cId="2555263735" sldId="259"/>
            <ac:cxnSpMk id="52" creationId="{34B196F9-8534-6B96-890F-5AC9B04CFAD0}"/>
          </ac:cxnSpMkLst>
        </pc:cxnChg>
      </pc:sldChg>
      <pc:sldChg chg="add del">
        <pc:chgData name="Goodman, Daniel F M" userId="3856083d-7deb-434e-baee-35426c02f58e" providerId="ADAL" clId="{2289A8E4-9BA8-4CA2-BA26-1075D2CC6750}" dt="2023-11-10T19:05:13.420" v="3466" actId="47"/>
        <pc:sldMkLst>
          <pc:docMk/>
          <pc:sldMk cId="2402989565" sldId="260"/>
        </pc:sldMkLst>
      </pc:sldChg>
      <pc:sldChg chg="add del">
        <pc:chgData name="Goodman, Daniel F M" userId="3856083d-7deb-434e-baee-35426c02f58e" providerId="ADAL" clId="{2289A8E4-9BA8-4CA2-BA26-1075D2CC6750}" dt="2023-11-10T19:05:13.420" v="3466" actId="47"/>
        <pc:sldMkLst>
          <pc:docMk/>
          <pc:sldMk cId="1196264017" sldId="261"/>
        </pc:sldMkLst>
      </pc:sldChg>
      <pc:sldChg chg="add del">
        <pc:chgData name="Goodman, Daniel F M" userId="3856083d-7deb-434e-baee-35426c02f58e" providerId="ADAL" clId="{2289A8E4-9BA8-4CA2-BA26-1075D2CC6750}" dt="2023-11-10T19:05:13.420" v="3466" actId="47"/>
        <pc:sldMkLst>
          <pc:docMk/>
          <pc:sldMk cId="1025223178" sldId="262"/>
        </pc:sldMkLst>
      </pc:sldChg>
      <pc:sldChg chg="add del">
        <pc:chgData name="Goodman, Daniel F M" userId="3856083d-7deb-434e-baee-35426c02f58e" providerId="ADAL" clId="{2289A8E4-9BA8-4CA2-BA26-1075D2CC6750}" dt="2023-11-10T19:05:13.420" v="3466" actId="47"/>
        <pc:sldMkLst>
          <pc:docMk/>
          <pc:sldMk cId="260524931" sldId="263"/>
        </pc:sldMkLst>
      </pc:sldChg>
      <pc:sldChg chg="add del">
        <pc:chgData name="Goodman, Daniel F M" userId="3856083d-7deb-434e-baee-35426c02f58e" providerId="ADAL" clId="{2289A8E4-9BA8-4CA2-BA26-1075D2CC6750}" dt="2023-11-10T19:05:13.420" v="3466" actId="47"/>
        <pc:sldMkLst>
          <pc:docMk/>
          <pc:sldMk cId="3518673260" sldId="264"/>
        </pc:sldMkLst>
      </pc:sldChg>
      <pc:sldChg chg="new del">
        <pc:chgData name="Goodman, Daniel F M" userId="3856083d-7deb-434e-baee-35426c02f58e" providerId="ADAL" clId="{2289A8E4-9BA8-4CA2-BA26-1075D2CC6750}" dt="2023-11-10T18:06:27.322" v="880" actId="47"/>
        <pc:sldMkLst>
          <pc:docMk/>
          <pc:sldMk cId="1389287268" sldId="265"/>
        </pc:sldMkLst>
      </pc:sldChg>
    </pc:docChg>
  </pc:docChgLst>
  <pc:docChgLst>
    <pc:chgData name="Goodman, Daniel F M" userId="3856083d-7deb-434e-baee-35426c02f58e" providerId="ADAL" clId="{4C3CF842-AAE4-492D-848A-B72AB3B9E6C2}"/>
    <pc:docChg chg="modSld">
      <pc:chgData name="Goodman, Daniel F M" userId="3856083d-7deb-434e-baee-35426c02f58e" providerId="ADAL" clId="{4C3CF842-AAE4-492D-848A-B72AB3B9E6C2}" dt="2023-11-12T18:06:41.931" v="6" actId="20577"/>
      <pc:docMkLst>
        <pc:docMk/>
      </pc:docMkLst>
      <pc:sldChg chg="modSp modAnim">
        <pc:chgData name="Goodman, Daniel F M" userId="3856083d-7deb-434e-baee-35426c02f58e" providerId="ADAL" clId="{4C3CF842-AAE4-492D-848A-B72AB3B9E6C2}" dt="2023-11-12T18:06:41.931" v="6" actId="20577"/>
        <pc:sldMkLst>
          <pc:docMk/>
          <pc:sldMk cId="500980453" sldId="257"/>
        </pc:sldMkLst>
        <pc:spChg chg="mod">
          <ac:chgData name="Goodman, Daniel F M" userId="3856083d-7deb-434e-baee-35426c02f58e" providerId="ADAL" clId="{4C3CF842-AAE4-492D-848A-B72AB3B9E6C2}" dt="2023-11-12T18:06:41.931" v="6" actId="20577"/>
          <ac:spMkLst>
            <pc:docMk/>
            <pc:sldMk cId="500980453" sldId="257"/>
            <ac:spMk id="5" creationId="{1357973F-A7D4-1E73-8093-5591F6BF67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12/11/2023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F0A9C-0689-4666-A513-3D2B43FED436}" type="datetimeFigureOut">
              <a:rPr lang="en-GB" smtClean="0"/>
              <a:t>12/11/2023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27C40-237B-48E1-B1EA-F5DD80A91745}" type="slidenum">
              <a:rPr lang="en-GB" smtClean="0"/>
              <a:t>‹#›</a:t>
            </a:fld>
            <a:endParaRPr lang="en-GB"/>
          </a:p>
        </p:txBody>
      </p:sp>
    </p:spTree>
    <p:extLst>
      <p:ext uri="{BB962C8B-B14F-4D97-AF65-F5344CB8AC3E}">
        <p14:creationId xmlns:p14="http://schemas.microsoft.com/office/powerpoint/2010/main" val="1036522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week we’re going to talk about how to train spiking neural networks. But first though, in this video, we’ll see why this is difficult to do.</a:t>
            </a:r>
          </a:p>
        </p:txBody>
      </p:sp>
      <p:sp>
        <p:nvSpPr>
          <p:cNvPr id="4" name="Slide Number Placeholder 3"/>
          <p:cNvSpPr>
            <a:spLocks noGrp="1"/>
          </p:cNvSpPr>
          <p:nvPr>
            <p:ph type="sldNum" sz="quarter" idx="5"/>
          </p:nvPr>
        </p:nvSpPr>
        <p:spPr/>
        <p:txBody>
          <a:bodyPr/>
          <a:lstStyle/>
          <a:p>
            <a:fld id="{5B227C40-237B-48E1-B1EA-F5DD80A91745}" type="slidenum">
              <a:rPr lang="en-GB" smtClean="0"/>
              <a:t>1</a:t>
            </a:fld>
            <a:endParaRPr lang="en-GB"/>
          </a:p>
        </p:txBody>
      </p:sp>
    </p:spTree>
    <p:extLst>
      <p:ext uri="{BB962C8B-B14F-4D97-AF65-F5344CB8AC3E}">
        <p14:creationId xmlns:p14="http://schemas.microsoft.com/office/powerpoint/2010/main" val="204107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we’d like to do is to use the methods developed for artificial neural networks, because we know they work really well.</a:t>
            </a:r>
          </a:p>
          <a:p>
            <a:pPr marL="171450" indent="-171450">
              <a:buFont typeface="Arial" panose="020B0604020202020204" pitchFamily="34" charset="0"/>
              <a:buChar char="•"/>
            </a:pPr>
            <a:r>
              <a:rPr lang="en-GB" dirty="0"/>
              <a:t>So let’s quickly recap how that goes. This isn’t going to be a complete or comprehensive guide, so if you haven’t encountered this before, stop now and read an introduction. I’ve put some recommendations in the reading list.</a:t>
            </a:r>
          </a:p>
          <a:p>
            <a:pPr marL="171450" indent="-171450">
              <a:buFont typeface="Arial" panose="020B0604020202020204" pitchFamily="34" charset="0"/>
              <a:buChar char="•"/>
            </a:pPr>
            <a:r>
              <a:rPr lang="en-GB" dirty="0"/>
              <a:t>First we write the neural network as a function of inputs and parameters.</a:t>
            </a:r>
          </a:p>
          <a:p>
            <a:pPr marL="171450" indent="-171450">
              <a:buFont typeface="Arial" panose="020B0604020202020204" pitchFamily="34" charset="0"/>
              <a:buChar char="•"/>
            </a:pPr>
            <a:r>
              <a:rPr lang="en-GB" dirty="0"/>
              <a:t>For example, for a one layer neural network the parameters could be the weights, and the function could be a sigmoid applied to the dot product of the weights and input vector.</a:t>
            </a:r>
          </a:p>
          <a:p>
            <a:pPr marL="171450" indent="-171450">
              <a:buFont typeface="Arial" panose="020B0604020202020204" pitchFamily="34" charset="0"/>
              <a:buChar char="•"/>
            </a:pPr>
            <a:r>
              <a:rPr lang="en-GB" dirty="0"/>
              <a:t>We want to minimise some loss function that tells us how far the output of the network is from the desired output.</a:t>
            </a:r>
          </a:p>
          <a:p>
            <a:pPr marL="171450" indent="-171450">
              <a:buFont typeface="Arial" panose="020B0604020202020204" pitchFamily="34" charset="0"/>
              <a:buChar char="•"/>
            </a:pPr>
            <a:r>
              <a:rPr lang="en-GB" dirty="0"/>
              <a:t>To do that, we apply gradient descent, moving in the reverse direction of the gradient of the loss function with respect to the parameters.</a:t>
            </a:r>
          </a:p>
          <a:p>
            <a:pPr marL="171450" indent="-171450">
              <a:buFont typeface="Arial" panose="020B0604020202020204" pitchFamily="34" charset="0"/>
              <a:buChar char="•"/>
            </a:pPr>
            <a:r>
              <a:rPr lang="en-GB" dirty="0"/>
              <a:t>We can compute the gradient efficiently using vector and matrix multiplies using the vector chain rule.</a:t>
            </a:r>
          </a:p>
          <a:p>
            <a:pPr marL="171450" indent="-171450">
              <a:buFont typeface="Arial" panose="020B0604020202020204" pitchFamily="34" charset="0"/>
              <a:buChar char="•"/>
            </a:pPr>
            <a:r>
              <a:rPr lang="en-GB" dirty="0"/>
              <a:t>So, can we just do this for a spiking neural network? It’s not quite so easy. Let’s see why.</a:t>
            </a:r>
          </a:p>
        </p:txBody>
      </p:sp>
      <p:sp>
        <p:nvSpPr>
          <p:cNvPr id="4" name="Slide Number Placeholder 3"/>
          <p:cNvSpPr>
            <a:spLocks noGrp="1"/>
          </p:cNvSpPr>
          <p:nvPr>
            <p:ph type="sldNum" sz="quarter" idx="5"/>
          </p:nvPr>
        </p:nvSpPr>
        <p:spPr/>
        <p:txBody>
          <a:bodyPr/>
          <a:lstStyle/>
          <a:p>
            <a:fld id="{5B227C40-237B-48E1-B1EA-F5DD80A91745}" type="slidenum">
              <a:rPr lang="en-GB" smtClean="0"/>
              <a:t>2</a:t>
            </a:fld>
            <a:endParaRPr lang="en-GB"/>
          </a:p>
        </p:txBody>
      </p:sp>
    </p:spTree>
    <p:extLst>
      <p:ext uri="{BB962C8B-B14F-4D97-AF65-F5344CB8AC3E}">
        <p14:creationId xmlns:p14="http://schemas.microsoft.com/office/powerpoint/2010/main" val="308392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a:t>To see what goes wrong here, let’s start with a recap of the leaky integrate-and-fire neuron we’ve seen before.</a:t>
                </a:r>
              </a:p>
              <a:p>
                <a:pPr marL="171450" indent="-171450">
                  <a:buFont typeface="Arial" panose="020B0604020202020204" pitchFamily="34" charset="0"/>
                  <a:buChar char="•"/>
                </a:pPr>
                <a:r>
                  <a:rPr lang="en-GB"/>
                  <a:t>Over time it evolves according to a differential equation, with instantaneous effects when a spike arrives. Whenever the membrane potential v crosses the threshold v&gt;1 you fire a spike and instantly reset to 0.</a:t>
                </a:r>
              </a:p>
              <a:p>
                <a:pPr marL="171450" indent="-171450">
                  <a:buFont typeface="Arial" panose="020B0604020202020204" pitchFamily="34" charset="0"/>
                  <a:buChar char="•"/>
                </a:pPr>
                <a:r>
                  <a:rPr lang="en-GB"/>
                  <a:t>We’re going to rewrite these equations, temporarily ignoring the synaptic connections for simplicity as you get the same problem and solution with that but it makes the notation more complicated.</a:t>
                </a:r>
              </a:p>
              <a:p>
                <a:pPr marL="171450" indent="-171450">
                  <a:buFont typeface="Arial" panose="020B0604020202020204" pitchFamily="34" charset="0"/>
                  <a:buChar char="•"/>
                </a:pPr>
                <a:r>
                  <a:rPr lang="en-GB"/>
                  <a:t>The threshold we’ll write as S(t) being the Heaviside function of v(t)-1. So this will be equal to 1 if the neuron has spiked, otherwise 0.</a:t>
                </a:r>
              </a:p>
              <a:p>
                <a:pPr marL="171450" indent="-171450">
                  <a:buFont typeface="Arial" panose="020B0604020202020204" pitchFamily="34" charset="0"/>
                  <a:buChar char="•"/>
                </a:pPr>
                <a:r>
                  <a:rPr lang="en-GB"/>
                  <a:t>Now we replace the differential equation with a discrete update rule. To get v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oMath>
                </a14:m>
                <a:r>
                  <a:rPr lang="en-GB"/>
                  <a:t> we multiply v at time t with this exponential term. We</a:t>
                </a:r>
                <a:r>
                  <a:rPr lang="en-GB" baseline="0"/>
                  <a:t> also fold in handling the spike reset by then multiplying this value by 1-S(t). So this means we multiply by 0 if it spiked, otherwise we multiply by 1. This is equivalent to setting it to 0 after a spike.</a:t>
                </a:r>
              </a:p>
              <a:p>
                <a:pPr marL="171450" indent="-171450">
                  <a:buFont typeface="Arial" panose="020B0604020202020204" pitchFamily="34" charset="0"/>
                  <a:buChar char="•"/>
                </a:pPr>
                <a:r>
                  <a:rPr lang="en-GB" baseline="0"/>
                  <a:t>Now if we wanted to use gradient descent we'd have to compute the gradient using the chain rule.</a:t>
                </a:r>
              </a:p>
              <a:p>
                <a:pPr marL="171450" indent="-171450">
                  <a:buFont typeface="Arial" panose="020B0604020202020204" pitchFamily="34" charset="0"/>
                  <a:buChar char="•"/>
                </a:pPr>
                <a:r>
                  <a:rPr lang="en-GB" baseline="0"/>
                  <a:t>That's unproblematic for every part of these equations except for the Heaviside function.</a:t>
                </a:r>
              </a:p>
              <a:p>
                <a:pPr marL="171450" indent="-171450">
                  <a:buFont typeface="Arial" panose="020B0604020202020204" pitchFamily="34" charset="0"/>
                  <a:buChar char="•"/>
                </a:pPr>
                <a:r>
                  <a:rPr lang="en-GB" baseline="0"/>
                  <a:t>This function has derivative zero at every point except 0, where it's undefined.</a:t>
                </a:r>
              </a:p>
              <a:p>
                <a:pPr marL="171450" indent="-171450">
                  <a:buFont typeface="Arial" panose="020B0604020202020204" pitchFamily="34" charset="0"/>
                  <a:buChar char="•"/>
                </a:pPr>
                <a:r>
                  <a:rPr lang="en-GB" baseline="0"/>
                  <a:t>That means the gradients are zero almost everywhere.</a:t>
                </a:r>
              </a:p>
              <a:p>
                <a:pPr marL="171450" indent="-171450">
                  <a:buFont typeface="Arial" panose="020B0604020202020204" pitchFamily="34" charset="0"/>
                  <a:buChar char="•"/>
                </a:pPr>
                <a:r>
                  <a:rPr lang="en-GB" baseline="0"/>
                  <a:t>Which means that gradient descent will never change any parameters, making it useless for spiking neural networks.</a:t>
                </a:r>
                <a:endParaRPr lang="en-GB"/>
              </a:p>
            </p:txBody>
          </p:sp>
        </mc:Choice>
        <mc:Fallback xmlns="">
          <p:sp>
            <p:nvSpPr>
              <p:cNvPr id="3" name="Notes Placeholder 2"/>
              <p:cNvSpPr>
                <a:spLocks noGrp="1"/>
              </p:cNvSpPr>
              <p:nvPr>
                <p:ph type="body" idx="1"/>
              </p:nvPr>
            </p:nvSpPr>
            <p:spPr/>
            <p:txBody>
              <a:bodyPr/>
              <a:lstStyle/>
              <a:p>
                <a:r>
                  <a:rPr lang="en-GB"/>
                  <a:t>To see what goes wrong here, let’s start with a recap of the leaky integrate-and-fire neuron we’ve seen before.</a:t>
                </a:r>
              </a:p>
              <a:p>
                <a:pPr marL="171450" indent="-171450">
                  <a:buFont typeface="Arial" panose="020B0604020202020204" pitchFamily="34" charset="0"/>
                  <a:buChar char="•"/>
                </a:pPr>
                <a:r>
                  <a:rPr lang="en-GB"/>
                  <a:t>Over time it evolves according to a differential equation, with instantaneous effects when a spike arrives. Whenever the membrane potential v crosses the threshold v&gt;1 you fire a spike and instantly reset to 0.</a:t>
                </a:r>
              </a:p>
              <a:p>
                <a:pPr marL="171450" indent="-171450">
                  <a:buFont typeface="Arial" panose="020B0604020202020204" pitchFamily="34" charset="0"/>
                  <a:buChar char="•"/>
                </a:pPr>
                <a:r>
                  <a:rPr lang="en-GB"/>
                  <a:t>We’re going to rewrite these equations, temporarily ignoring the synaptic connections for simplicity as you get the same problem and solution with that but it makes the notation more complicated.</a:t>
                </a:r>
              </a:p>
              <a:p>
                <a:pPr marL="171450" indent="-171450">
                  <a:buFont typeface="Arial" panose="020B0604020202020204" pitchFamily="34" charset="0"/>
                  <a:buChar char="•"/>
                </a:pPr>
                <a:r>
                  <a:rPr lang="en-GB"/>
                  <a:t>The threshold we’ll write as S(t) being the Heaviside function of v(t)-1. So this will be equal to 1 if the neuron has spiked, otherwise 0.</a:t>
                </a:r>
              </a:p>
              <a:p>
                <a:pPr marL="171450" indent="-171450">
                  <a:buFont typeface="Arial" panose="020B0604020202020204" pitchFamily="34" charset="0"/>
                  <a:buChar char="•"/>
                </a:pPr>
                <a:r>
                  <a:rPr lang="en-GB"/>
                  <a:t>Now we replace the differential equation with a discrete update rule. To get v at time </a:t>
                </a:r>
                <a:r>
                  <a:rPr lang="en-GB" b="0" i="0">
                    <a:latin typeface="Cambria Math" panose="02040503050406030204" pitchFamily="18" charset="0"/>
                  </a:rPr>
                  <a:t>𝑡+𝛿𝑡</a:t>
                </a:r>
                <a:r>
                  <a:rPr lang="en-GB"/>
                  <a:t> we multiply v at time t with this exponential term. We</a:t>
                </a:r>
                <a:r>
                  <a:rPr lang="en-GB" baseline="0"/>
                  <a:t> also fold in handling the spike reset by then multiplying this value by 1-S(t). So this means we multiply by 0 if it spiked, otherwise we multiply by 1. This is equivalent to setting it to 0 after a spike.</a:t>
                </a:r>
              </a:p>
              <a:p>
                <a:pPr marL="171450" indent="-171450">
                  <a:buFont typeface="Arial" panose="020B0604020202020204" pitchFamily="34" charset="0"/>
                  <a:buChar char="•"/>
                </a:pPr>
                <a:r>
                  <a:rPr lang="en-GB" baseline="0"/>
                  <a:t>Now if we wanted to use gradient descent we'd have to compute the gradient using the chain rule.</a:t>
                </a:r>
              </a:p>
              <a:p>
                <a:pPr marL="171450" indent="-171450">
                  <a:buFont typeface="Arial" panose="020B0604020202020204" pitchFamily="34" charset="0"/>
                  <a:buChar char="•"/>
                </a:pPr>
                <a:r>
                  <a:rPr lang="en-GB" baseline="0"/>
                  <a:t>That's unproblematic for every part of these equations except for the Heaviside function.</a:t>
                </a:r>
              </a:p>
              <a:p>
                <a:pPr marL="171450" indent="-171450">
                  <a:buFont typeface="Arial" panose="020B0604020202020204" pitchFamily="34" charset="0"/>
                  <a:buChar char="•"/>
                </a:pPr>
                <a:r>
                  <a:rPr lang="en-GB" baseline="0"/>
                  <a:t>This function has derivative zero at every point except 0, where it's undefined.</a:t>
                </a:r>
              </a:p>
              <a:p>
                <a:pPr marL="171450" indent="-171450">
                  <a:buFont typeface="Arial" panose="020B0604020202020204" pitchFamily="34" charset="0"/>
                  <a:buChar char="•"/>
                </a:pPr>
                <a:r>
                  <a:rPr lang="en-GB" baseline="0"/>
                  <a:t>That means the gradients are zero almost everywhere.</a:t>
                </a:r>
              </a:p>
              <a:p>
                <a:pPr marL="171450" indent="-171450">
                  <a:buFont typeface="Arial" panose="020B0604020202020204" pitchFamily="34" charset="0"/>
                  <a:buChar char="•"/>
                </a:pPr>
                <a:r>
                  <a:rPr lang="en-GB" baseline="0"/>
                  <a:t>Which means that gradient descent will never change any parameters, making it useless for spiking neural networks.</a:t>
                </a:r>
                <a:endParaRPr lang="en-GB"/>
              </a:p>
            </p:txBody>
          </p:sp>
        </mc:Fallback>
      </mc:AlternateContent>
      <p:sp>
        <p:nvSpPr>
          <p:cNvPr id="4" name="Slide Number Placeholder 3"/>
          <p:cNvSpPr>
            <a:spLocks noGrp="1"/>
          </p:cNvSpPr>
          <p:nvPr>
            <p:ph type="sldNum" sz="quarter" idx="5"/>
          </p:nvPr>
        </p:nvSpPr>
        <p:spPr/>
        <p:txBody>
          <a:bodyPr/>
          <a:lstStyle/>
          <a:p>
            <a:fld id="{5B227C40-237B-48E1-B1EA-F5DD80A91745}" type="slidenum">
              <a:rPr lang="en-GB" smtClean="0"/>
              <a:t>3</a:t>
            </a:fld>
            <a:endParaRPr lang="en-GB"/>
          </a:p>
        </p:txBody>
      </p:sp>
    </p:spTree>
    <p:extLst>
      <p:ext uri="{BB962C8B-B14F-4D97-AF65-F5344CB8AC3E}">
        <p14:creationId xmlns:p14="http://schemas.microsoft.com/office/powerpoint/2010/main" val="2910232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solve this problem? Well there's a lot of different approaches that have been tried and that we'll talk about in the remaining videos this week. There's no ideal solution, so in this final slide of this video I'll quickly talk about the general approaches people have tried and some of their different issues.</a:t>
            </a:r>
          </a:p>
          <a:p>
            <a:pPr marL="171450" indent="-171450">
              <a:buFont typeface="Arial" panose="020B0604020202020204" pitchFamily="34" charset="0"/>
              <a:buChar char="•"/>
            </a:pPr>
            <a:r>
              <a:rPr lang="en-GB" dirty="0"/>
              <a:t>The first idea is just not to use gradients, or at least, not to use them for the spiking part of the network.</a:t>
            </a:r>
          </a:p>
          <a:p>
            <a:pPr marL="171450" indent="-171450">
              <a:buFont typeface="Arial" panose="020B0604020202020204" pitchFamily="34" charset="0"/>
              <a:buChar char="•"/>
            </a:pPr>
            <a:r>
              <a:rPr lang="en-GB" dirty="0"/>
              <a:t>One example of this is reservoir computing. You have a spiking neural network that you don't train with gradients, and a trainable readout layer.</a:t>
            </a:r>
          </a:p>
          <a:p>
            <a:pPr marL="171450" indent="-171450">
              <a:buFont typeface="Arial" panose="020B0604020202020204" pitchFamily="34" charset="0"/>
              <a:buChar char="•"/>
            </a:pPr>
            <a:r>
              <a:rPr lang="en-GB" dirty="0"/>
              <a:t>This actually works surprisingly well, but it's not an efficient way to learn because you're not using all the available parameters.</a:t>
            </a:r>
          </a:p>
          <a:p>
            <a:pPr marL="171450" indent="-171450">
              <a:buFont typeface="Arial" panose="020B0604020202020204" pitchFamily="34" charset="0"/>
              <a:buChar char="•"/>
            </a:pPr>
            <a:r>
              <a:rPr lang="en-GB" dirty="0"/>
              <a:t>Alternatively you can use global optimisation methods like evolutionary algorithms.</a:t>
            </a:r>
          </a:p>
          <a:p>
            <a:pPr marL="171450" indent="-171450">
              <a:buFont typeface="Arial" panose="020B0604020202020204" pitchFamily="34" charset="0"/>
              <a:buChar char="•"/>
            </a:pPr>
            <a:r>
              <a:rPr lang="en-GB" dirty="0"/>
              <a:t>This works but you have to throw a lot of compute at it.</a:t>
            </a:r>
          </a:p>
          <a:p>
            <a:pPr marL="171450" indent="-171450">
              <a:buFont typeface="Arial" panose="020B0604020202020204" pitchFamily="34" charset="0"/>
              <a:buChar char="•"/>
            </a:pPr>
            <a:r>
              <a:rPr lang="en-GB" dirty="0"/>
              <a:t>You can try taking an artificial neural network and converting it to a spiking neural network.</a:t>
            </a:r>
          </a:p>
          <a:p>
            <a:pPr marL="171450" indent="-171450">
              <a:buFont typeface="Arial" panose="020B0604020202020204" pitchFamily="34" charset="0"/>
              <a:buChar char="•"/>
            </a:pPr>
            <a:r>
              <a:rPr lang="en-GB" dirty="0"/>
              <a:t>Again, this works reasonably well but it doesn't find solutions that make use of spiking, and so it's not using the spiking neurons efficiently.</a:t>
            </a:r>
          </a:p>
          <a:p>
            <a:pPr marL="171450" indent="-171450">
              <a:buFont typeface="Arial" panose="020B0604020202020204" pitchFamily="34" charset="0"/>
              <a:buChar char="•"/>
            </a:pPr>
            <a:r>
              <a:rPr lang="en-GB" dirty="0"/>
              <a:t>Another type of solution is to insist that each neuron fires precisely one spike, and take derivatives with respect to the time of that spike, which is a nicely differentiable quantity. This is a clever solution that works surprisingly well in practice.</a:t>
            </a:r>
          </a:p>
          <a:p>
            <a:pPr marL="171450" indent="-171450">
              <a:buFont typeface="Arial" panose="020B0604020202020204" pitchFamily="34" charset="0"/>
              <a:buChar char="•"/>
            </a:pPr>
            <a:r>
              <a:rPr lang="en-GB" dirty="0"/>
              <a:t>The downside is that it's unrealistic to assume only one spike per neuron, and that really limits what you can do with it.</a:t>
            </a:r>
          </a:p>
          <a:p>
            <a:pPr marL="171450" indent="-171450">
              <a:buFont typeface="Arial" panose="020B0604020202020204" pitchFamily="34" charset="0"/>
              <a:buChar char="•"/>
            </a:pPr>
            <a:r>
              <a:rPr lang="en-GB" dirty="0"/>
              <a:t>A clever trick is to take the non-differentiable Heaviside function and smooth it out to a sigmoid that you can differentiate.</a:t>
            </a:r>
          </a:p>
          <a:p>
            <a:pPr marL="171450" indent="-171450">
              <a:buFont typeface="Arial" panose="020B0604020202020204" pitchFamily="34" charset="0"/>
              <a:buChar char="•"/>
            </a:pPr>
            <a:r>
              <a:rPr lang="en-GB" dirty="0"/>
              <a:t>This has been shown to work in at least some cases, but it's not a spiking neural network if you do that.</a:t>
            </a:r>
          </a:p>
          <a:p>
            <a:pPr marL="171450" indent="-171450">
              <a:buFont typeface="Arial" panose="020B0604020202020204" pitchFamily="34" charset="0"/>
              <a:buChar char="•"/>
            </a:pPr>
            <a:r>
              <a:rPr lang="en-GB" dirty="0"/>
              <a:t>A related trick is to look at probabilistic neuron models, and then the parameters of their distributions are differentiable.</a:t>
            </a:r>
          </a:p>
          <a:p>
            <a:pPr marL="171450" indent="-171450">
              <a:buFont typeface="Arial" panose="020B0604020202020204" pitchFamily="34" charset="0"/>
              <a:buChar char="•"/>
            </a:pPr>
            <a:r>
              <a:rPr lang="en-GB" dirty="0"/>
              <a:t>This is theoretically nice, but in practice doesn't seem to scale well.</a:t>
            </a:r>
          </a:p>
          <a:p>
            <a:pPr marL="171450" indent="-171450">
              <a:buFont typeface="Arial" panose="020B0604020202020204" pitchFamily="34" charset="0"/>
              <a:buChar char="•"/>
            </a:pPr>
            <a:r>
              <a:rPr lang="en-GB" dirty="0"/>
              <a:t>A more generally applicable approach is a method called surrogate gradients.</a:t>
            </a:r>
          </a:p>
          <a:p>
            <a:pPr marL="171450" indent="-171450">
              <a:buFont typeface="Arial" panose="020B0604020202020204" pitchFamily="34" charset="0"/>
              <a:buChar char="•"/>
            </a:pPr>
            <a:r>
              <a:rPr lang="en-GB" dirty="0"/>
              <a:t>I'll talk more about this in a later video, but the key idea is we do the same smoothing, but only when we're computing gradients, not for the </a:t>
            </a:r>
            <a:r>
              <a:rPr lang="en-GB" dirty="0" err="1"/>
              <a:t>the</a:t>
            </a:r>
            <a:r>
              <a:rPr lang="en-GB" dirty="0"/>
              <a:t> forward pass.</a:t>
            </a:r>
          </a:p>
          <a:p>
            <a:pPr marL="171450" indent="-171450">
              <a:buFont typeface="Arial" panose="020B0604020202020204" pitchFamily="34" charset="0"/>
              <a:buChar char="•"/>
            </a:pPr>
            <a:r>
              <a:rPr lang="en-GB" dirty="0"/>
              <a:t>It's a bit surprising, but this works. We provide gradients to a different function from the one we’re optimising, but it gives us good solutions. We have some ideas of why this works but it's not a fully rigorous explanation.</a:t>
            </a:r>
          </a:p>
          <a:p>
            <a:pPr marL="171450" indent="-171450">
              <a:buFont typeface="Arial" panose="020B0604020202020204" pitchFamily="34" charset="0"/>
              <a:buChar char="•"/>
            </a:pPr>
            <a:r>
              <a:rPr lang="en-GB" dirty="0"/>
              <a:t>This method is still quite computationally expensive, but it is feasible to use it for networks of a few thousand neurons at least. One downside is that it uses global information that wouldn't be available to a neuron in a biological setting. This is fine if we just want to know what a good solution would look like, but makes it a bad model for how the brain learns.</a:t>
            </a:r>
          </a:p>
          <a:p>
            <a:pPr marL="171450" indent="-171450">
              <a:buFont typeface="Arial" panose="020B0604020202020204" pitchFamily="34" charset="0"/>
              <a:buChar char="•"/>
            </a:pPr>
            <a:r>
              <a:rPr lang="en-GB" dirty="0"/>
              <a:t>To address both these issues, people use approximations that reduce the computational complexity and make the learning rules only use local information.</a:t>
            </a:r>
          </a:p>
          <a:p>
            <a:pPr marL="171450" indent="-171450">
              <a:buFont typeface="Arial" panose="020B0604020202020204" pitchFamily="34" charset="0"/>
              <a:buChar char="•"/>
            </a:pPr>
            <a:r>
              <a:rPr lang="en-GB" dirty="0"/>
              <a:t>Performance does tend to be worse but on the upside, these rules are more biologically plausible.</a:t>
            </a:r>
          </a:p>
          <a:p>
            <a:pPr marL="0" indent="0">
              <a:buFont typeface="Arial" panose="020B0604020202020204" pitchFamily="34" charset="0"/>
              <a:buNone/>
            </a:pPr>
            <a:r>
              <a:rPr lang="en-GB" dirty="0"/>
              <a:t>OK, in the next videos we'll dive into some of the details of these different solutions.</a:t>
            </a:r>
          </a:p>
        </p:txBody>
      </p:sp>
      <p:sp>
        <p:nvSpPr>
          <p:cNvPr id="4" name="Slide Number Placeholder 3"/>
          <p:cNvSpPr>
            <a:spLocks noGrp="1"/>
          </p:cNvSpPr>
          <p:nvPr>
            <p:ph type="sldNum" sz="quarter" idx="5"/>
          </p:nvPr>
        </p:nvSpPr>
        <p:spPr/>
        <p:txBody>
          <a:bodyPr/>
          <a:lstStyle/>
          <a:p>
            <a:fld id="{5B227C40-237B-48E1-B1EA-F5DD80A91745}" type="slidenum">
              <a:rPr lang="en-GB" smtClean="0"/>
              <a:t>4</a:t>
            </a:fld>
            <a:endParaRPr lang="en-GB"/>
          </a:p>
        </p:txBody>
      </p:sp>
    </p:spTree>
    <p:extLst>
      <p:ext uri="{BB962C8B-B14F-4D97-AF65-F5344CB8AC3E}">
        <p14:creationId xmlns:p14="http://schemas.microsoft.com/office/powerpoint/2010/main" val="504817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a:t>Neuroscience for machine learners</a:t>
            </a:r>
            <a:endParaRPr lang="en-GB">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a:t>Dan Goodman </a:t>
            </a:r>
            <a:r>
              <a:rPr lang="en-GB">
                <a:solidFill>
                  <a:schemeClr val="bg1">
                    <a:lumMod val="75000"/>
                  </a:schemeClr>
                </a:solidFill>
              </a:rPr>
              <a:t>&amp;</a:t>
            </a:r>
            <a:r>
              <a:rPr lang="en-GB"/>
              <a:t> Marcus Ghosh</a:t>
            </a:r>
            <a:endParaRPr lang="en-GB">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12/11/2023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a:latin typeface="Calibri"/>
                <a:ea typeface="Calibri"/>
                <a:cs typeface="Calibri"/>
              </a:rPr>
              <a:t>Spiking is not differentiable</a:t>
            </a:r>
          </a:p>
        </p:txBody>
      </p:sp>
      <p:pic>
        <p:nvPicPr>
          <p:cNvPr id="5" name="Camera 4">
            <a:extLst>
              <a:ext uri="{FF2B5EF4-FFF2-40B4-BE49-F238E27FC236}">
                <a16:creationId xmlns:a16="http://schemas.microsoft.com/office/drawing/2014/main" id="{554C514C-C930-C688-E18E-FF5645698310}"/>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ea typeface="Calibri"/>
                <a:cs typeface="Calibri"/>
              </a:rPr>
              <a:t>What we want to do</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a:solidFill>
                      <a:srgbClr val="0070C0"/>
                    </a:solidFill>
                  </a:rPr>
                  <a:t>Recap: gradient descent for artificial neural networks</a:t>
                </a:r>
              </a:p>
              <a:p>
                <a:endParaRPr lang="en-GB" sz="500"/>
              </a:p>
              <a:p>
                <a:r>
                  <a:rPr lang="en-GB"/>
                  <a:t>Write neural network as </a:t>
                </a:r>
                <a14:m>
                  <m:oMath xmlns:m="http://schemas.openxmlformats.org/officeDocument/2006/math">
                    <m:r>
                      <a:rPr lang="en-GB" b="1" i="1" smtClean="0">
                        <a:latin typeface="Cambria Math" panose="02040503050406030204" pitchFamily="18" charset="0"/>
                      </a:rPr>
                      <m:t>𝒚</m:t>
                    </m:r>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𝜽</m:t>
                    </m:r>
                    <m:r>
                      <a:rPr lang="en-GB" b="0" i="1" smtClean="0">
                        <a:latin typeface="Cambria Math" panose="02040503050406030204" pitchFamily="18" charset="0"/>
                      </a:rPr>
                      <m:t>)</m:t>
                    </m:r>
                  </m:oMath>
                </a14:m>
                <a:endParaRPr lang="en-GB"/>
              </a:p>
              <a:p>
                <a:pPr lvl="1"/>
                <a:r>
                  <a:rPr lang="en-GB"/>
                  <a:t>Parameters </a:t>
                </a:r>
                <a14:m>
                  <m:oMath xmlns:m="http://schemas.openxmlformats.org/officeDocument/2006/math">
                    <m:r>
                      <a:rPr lang="en-GB" b="1" i="1" smtClean="0">
                        <a:latin typeface="Cambria Math" panose="02040503050406030204" pitchFamily="18" charset="0"/>
                      </a:rPr>
                      <m:t>𝜽</m:t>
                    </m:r>
                  </m:oMath>
                </a14:m>
                <a:endParaRPr lang="en-GB" b="1"/>
              </a:p>
              <a:p>
                <a:pPr lvl="1"/>
                <a:r>
                  <a:rPr lang="en-GB"/>
                  <a:t>Input </a:t>
                </a:r>
                <a14:m>
                  <m:oMath xmlns:m="http://schemas.openxmlformats.org/officeDocument/2006/math">
                    <m:r>
                      <a:rPr lang="en-GB" b="1" i="1" smtClean="0">
                        <a:latin typeface="Cambria Math" panose="02040503050406030204" pitchFamily="18" charset="0"/>
                      </a:rPr>
                      <m:t>𝒙</m:t>
                    </m:r>
                  </m:oMath>
                </a14:m>
                <a:r>
                  <a:rPr lang="en-GB"/>
                  <a:t> leading to output </a:t>
                </a:r>
                <a14:m>
                  <m:oMath xmlns:m="http://schemas.openxmlformats.org/officeDocument/2006/math">
                    <m:r>
                      <a:rPr lang="en-GB" b="1" i="1" smtClean="0">
                        <a:latin typeface="Cambria Math" panose="02040503050406030204" pitchFamily="18" charset="0"/>
                      </a:rPr>
                      <m:t>𝒚</m:t>
                    </m:r>
                  </m:oMath>
                </a14:m>
                <a:endParaRPr lang="en-GB" b="1"/>
              </a:p>
              <a:p>
                <a:endParaRPr lang="en-GB"/>
              </a:p>
              <a:p>
                <a:r>
                  <a:rPr lang="en-GB"/>
                  <a:t>Want to minimise loss:</a:t>
                </a:r>
              </a:p>
              <a:p>
                <a:pPr lvl="1"/>
                <a:r>
                  <a:rPr lang="en-GB"/>
                  <a:t>Loss function </a:t>
                </a:r>
                <a14:m>
                  <m:oMath xmlns:m="http://schemas.openxmlformats.org/officeDocument/2006/math">
                    <m:r>
                      <a:rPr lang="en-GB" i="1" smtClean="0">
                        <a:latin typeface="Cambria Math" panose="02040503050406030204" pitchFamily="18" charset="0"/>
                        <a:ea typeface="Cambria Math" panose="02040503050406030204" pitchFamily="18" charset="0"/>
                      </a:rPr>
                      <m:t>ℒ</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𝒚</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1" i="1" smtClean="0">
                            <a:latin typeface="Cambria Math" panose="02040503050406030204" pitchFamily="18" charset="0"/>
                            <a:ea typeface="Cambria Math" panose="02040503050406030204" pitchFamily="18" charset="0"/>
                          </a:rPr>
                          <m:t>𝒚</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oMath>
                </a14:m>
                <a:endParaRPr lang="en-GB"/>
              </a:p>
              <a:p>
                <a:pPr lvl="1"/>
                <a:r>
                  <a:rPr lang="en-GB"/>
                  <a:t>Desired output </a:t>
                </a:r>
                <a14:m>
                  <m:oMath xmlns:m="http://schemas.openxmlformats.org/officeDocument/2006/math">
                    <m:sSup>
                      <m:sSupPr>
                        <m:ctrlPr>
                          <a:rPr lang="en-GB" b="0" i="1" smtClean="0">
                            <a:latin typeface="Cambria Math" panose="02040503050406030204" pitchFamily="18" charset="0"/>
                          </a:rPr>
                        </m:ctrlPr>
                      </m:sSupPr>
                      <m:e>
                        <m:r>
                          <a:rPr lang="en-GB" b="1" i="1" smtClean="0">
                            <a:latin typeface="Cambria Math" panose="02040503050406030204" pitchFamily="18" charset="0"/>
                          </a:rPr>
                          <m:t>𝒚</m:t>
                        </m:r>
                      </m:e>
                      <m:sup>
                        <m:r>
                          <a:rPr lang="en-GB" b="0" i="1" smtClean="0">
                            <a:latin typeface="Cambria Math" panose="02040503050406030204" pitchFamily="18" charset="0"/>
                          </a:rPr>
                          <m:t>∗</m:t>
                        </m:r>
                      </m:sup>
                    </m:sSup>
                  </m:oMath>
                </a14:m>
                <a:endParaRPr lang="en-GB"/>
              </a:p>
              <a:p>
                <a:pPr lvl="1"/>
                <a14:m>
                  <m:oMath xmlns:m="http://schemas.openxmlformats.org/officeDocument/2006/math">
                    <m:sSup>
                      <m:sSupPr>
                        <m:ctrlPr>
                          <a:rPr lang="en-GB" b="0" i="1" smtClean="0">
                            <a:latin typeface="Cambria Math" panose="02040503050406030204" pitchFamily="18" charset="0"/>
                          </a:rPr>
                        </m:ctrlPr>
                      </m:sSupPr>
                      <m:e>
                        <m:r>
                          <a:rPr lang="en-GB" b="1" i="1" smtClean="0">
                            <a:latin typeface="Cambria Math" panose="02040503050406030204" pitchFamily="18" charset="0"/>
                          </a:rPr>
                          <m:t>𝜽</m:t>
                        </m:r>
                      </m:e>
                      <m:sup>
                        <m:r>
                          <a:rPr lang="en-GB" b="0" i="1" smtClean="0">
                            <a:latin typeface="Cambria Math" panose="02040503050406030204" pitchFamily="18" charset="0"/>
                          </a:rPr>
                          <m:t>∗</m:t>
                        </m:r>
                      </m:sup>
                    </m:sSup>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arg</m:t>
                        </m:r>
                      </m:fName>
                      <m:e>
                        <m:func>
                          <m:funcPr>
                            <m:ctrlPr>
                              <a:rPr lang="en-GB" b="0" i="1" smtClean="0">
                                <a:latin typeface="Cambria Math" panose="02040503050406030204" pitchFamily="18" charset="0"/>
                              </a:rPr>
                            </m:ctrlPr>
                          </m:funcPr>
                          <m:fName>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r>
                                  <a:rPr lang="en-GB" b="1" i="1" smtClean="0">
                                    <a:latin typeface="Cambria Math" panose="02040503050406030204" pitchFamily="18" charset="0"/>
                                  </a:rPr>
                                  <m:t>𝜽</m:t>
                                </m:r>
                              </m:lim>
                            </m:limLow>
                          </m:fName>
                          <m:e>
                            <m:r>
                              <a:rPr lang="en-GB" i="1">
                                <a:latin typeface="Cambria Math" panose="02040503050406030204" pitchFamily="18" charset="0"/>
                                <a:ea typeface="Cambria Math" panose="02040503050406030204" pitchFamily="18" charset="0"/>
                              </a:rPr>
                              <m:t>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d>
                              <m:dPr>
                                <m:ctrlPr>
                                  <a:rPr lang="en-GB" b="0"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𝒙</m:t>
                                </m:r>
                                <m:r>
                                  <a:rPr lang="en-GB" b="0"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𝜽</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1" i="1" smtClean="0">
                                    <a:latin typeface="Cambria Math" panose="02040503050406030204" pitchFamily="18" charset="0"/>
                                    <a:ea typeface="Cambria Math" panose="02040503050406030204" pitchFamily="18" charset="0"/>
                                  </a:rPr>
                                  <m:t>𝒚</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e>
                        </m:func>
                      </m:e>
                    </m:func>
                  </m:oMath>
                </a14:m>
                <a:r>
                  <a:rPr lang="en-GB"/>
                  <a:t> </a:t>
                </a:r>
              </a:p>
              <a:p>
                <a:endParaRPr lang="en-GB"/>
              </a:p>
              <a:p>
                <a:r>
                  <a:rPr lang="en-GB"/>
                  <a:t>Gradient descent:</a:t>
                </a:r>
              </a:p>
              <a:p>
                <a:pPr lvl="1"/>
                <a14:m>
                  <m:oMath xmlns:m="http://schemas.openxmlformats.org/officeDocument/2006/math">
                    <m:r>
                      <a:rPr lang="en-GB" b="1" i="1" smtClean="0">
                        <a:latin typeface="Cambria Math" panose="02040503050406030204" pitchFamily="18" charset="0"/>
                      </a:rPr>
                      <m:t>𝜽</m:t>
                    </m:r>
                    <m:r>
                      <a:rPr lang="en-GB" b="0" i="1" smtClean="0">
                        <a:latin typeface="Cambria Math" panose="02040503050406030204" pitchFamily="18" charset="0"/>
                      </a:rPr>
                      <m:t>←</m:t>
                    </m:r>
                    <m:r>
                      <a:rPr lang="en-GB" b="1" i="1" smtClean="0">
                        <a:latin typeface="Cambria Math" panose="02040503050406030204" pitchFamily="18" charset="0"/>
                      </a:rPr>
                      <m:t>𝜽</m:t>
                    </m:r>
                    <m:r>
                      <a:rPr lang="en-GB" b="0" i="1" smtClean="0">
                        <a:latin typeface="Cambria Math" panose="02040503050406030204" pitchFamily="18" charset="0"/>
                      </a:rPr>
                      <m:t>−</m:t>
                    </m:r>
                    <m:r>
                      <a:rPr lang="en-GB" b="0" i="1" smtClean="0">
                        <a:latin typeface="Cambria Math" panose="02040503050406030204" pitchFamily="18" charset="0"/>
                      </a:rPr>
                      <m:t>𝛾</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m:t>
                        </m:r>
                      </m:e>
                      <m:sub>
                        <m:r>
                          <a:rPr lang="en-GB" b="1" i="1" smtClean="0">
                            <a:latin typeface="Cambria Math" panose="02040503050406030204" pitchFamily="18" charset="0"/>
                          </a:rPr>
                          <m:t>𝜽</m:t>
                        </m:r>
                      </m:sub>
                    </m:sSub>
                    <m:r>
                      <a:rPr lang="en-GB" i="1">
                        <a:latin typeface="Cambria Math" panose="02040503050406030204" pitchFamily="18" charset="0"/>
                        <a:ea typeface="Cambria Math" panose="02040503050406030204" pitchFamily="18" charset="0"/>
                      </a:rPr>
                      <m:t>ℒ</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𝑓</m:t>
                    </m:r>
                    <m:d>
                      <m:dPr>
                        <m:ctrlPr>
                          <a:rPr lang="en-GB" i="1">
                            <a:latin typeface="Cambria Math" panose="02040503050406030204" pitchFamily="18" charset="0"/>
                            <a:ea typeface="Cambria Math" panose="02040503050406030204" pitchFamily="18" charset="0"/>
                          </a:rPr>
                        </m:ctrlPr>
                      </m:dPr>
                      <m:e>
                        <m:r>
                          <a:rPr lang="en-GB" b="1" i="1">
                            <a:latin typeface="Cambria Math" panose="02040503050406030204" pitchFamily="18" charset="0"/>
                            <a:ea typeface="Cambria Math" panose="02040503050406030204" pitchFamily="18" charset="0"/>
                          </a:rPr>
                          <m:t>𝒙</m:t>
                        </m:r>
                        <m:r>
                          <a:rPr lang="en-GB" i="1">
                            <a:latin typeface="Cambria Math" panose="02040503050406030204" pitchFamily="18" charset="0"/>
                            <a:ea typeface="Cambria Math" panose="02040503050406030204" pitchFamily="18" charset="0"/>
                          </a:rPr>
                          <m:t>,</m:t>
                        </m:r>
                        <m:r>
                          <a:rPr lang="en-GB" b="1" i="1">
                            <a:latin typeface="Cambria Math" panose="02040503050406030204" pitchFamily="18" charset="0"/>
                            <a:ea typeface="Cambria Math" panose="02040503050406030204" pitchFamily="18" charset="0"/>
                          </a:rPr>
                          <m:t>𝜽</m:t>
                        </m:r>
                      </m:e>
                    </m:d>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b="1" i="1">
                            <a:latin typeface="Cambria Math" panose="02040503050406030204" pitchFamily="18" charset="0"/>
                            <a:ea typeface="Cambria Math" panose="02040503050406030204" pitchFamily="18" charset="0"/>
                          </a:rPr>
                          <m:t>𝒚</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m:t>
                    </m:r>
                  </m:oMath>
                </a14:m>
                <a:r>
                  <a:rPr lang="en-GB"/>
                  <a:t> </a:t>
                </a:r>
              </a:p>
              <a:p>
                <a:pPr lvl="1"/>
                <a:r>
                  <a:rPr lang="en-GB"/>
                  <a:t>Learning rate </a:t>
                </a:r>
                <a14:m>
                  <m:oMath xmlns:m="http://schemas.openxmlformats.org/officeDocument/2006/math">
                    <m:r>
                      <a:rPr lang="en-GB" b="0" i="1" smtClean="0">
                        <a:latin typeface="Cambria Math" panose="02040503050406030204" pitchFamily="18" charset="0"/>
                      </a:rPr>
                      <m:t>𝛾</m:t>
                    </m:r>
                  </m:oMath>
                </a14:m>
                <a:endParaRPr lang="en-GB"/>
              </a:p>
              <a:p>
                <a:pPr lvl="1"/>
                <a:r>
                  <a:rPr lang="en-GB"/>
                  <a:t>Chain rule to compute </a:t>
                </a:r>
                <a14:m>
                  <m:oMath xmlns:m="http://schemas.openxmlformats.org/officeDocument/2006/math">
                    <m:r>
                      <m:rPr>
                        <m:sty m:val="p"/>
                      </m:rPr>
                      <a:rPr lang="en-GB" b="0" i="0" smtClean="0">
                        <a:latin typeface="Cambria Math" panose="02040503050406030204" pitchFamily="18" charset="0"/>
                      </a:rPr>
                      <m:t>∇</m:t>
                    </m:r>
                  </m:oMath>
                </a14:m>
                <a:r>
                  <a:rPr lang="en-GB"/>
                  <a:t> term</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3"/>
                <a:stretch>
                  <a:fillRect l="-694" t="-1026"/>
                </a:stretch>
              </a:blipFill>
            </p:spPr>
            <p:txBody>
              <a:bodyPr/>
              <a:lstStyle/>
              <a:p>
                <a:r>
                  <a:rPr lang="en-GB">
                    <a:noFill/>
                  </a:rPr>
                  <a:t> </a:t>
                </a:r>
              </a:p>
            </p:txBody>
          </p:sp>
        </mc:Fallback>
      </mc:AlternateContent>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C08B22E-E212-D296-D746-AA5E066D7AB5}"/>
                  </a:ext>
                </a:extLst>
              </p:cNvPr>
              <p:cNvSpPr txBox="1"/>
              <p:nvPr/>
            </p:nvSpPr>
            <p:spPr>
              <a:xfrm>
                <a:off x="4406090" y="1464978"/>
                <a:ext cx="5212165" cy="1323439"/>
              </a:xfrm>
              <a:prstGeom prst="rect">
                <a:avLst/>
              </a:prstGeom>
              <a:solidFill>
                <a:schemeClr val="accent4">
                  <a:lumMod val="20000"/>
                  <a:lumOff val="80000"/>
                </a:schemeClr>
              </a:solidFill>
            </p:spPr>
            <p:txBody>
              <a:bodyPr wrap="square" rtlCol="0">
                <a:spAutoFit/>
              </a:bodyPr>
              <a:lstStyle/>
              <a:p>
                <a:r>
                  <a:rPr lang="en-GB" sz="2000"/>
                  <a:t>For example:</a:t>
                </a:r>
                <a:endParaRPr lang="en-GB" sz="2000" b="0" i="1">
                  <a:latin typeface="Cambria Math" panose="02040503050406030204" pitchFamily="18" charset="0"/>
                </a:endParaRPr>
              </a:p>
              <a:p>
                <a:pPr lvl="1"/>
                <a14:m>
                  <m:oMath xmlns:m="http://schemas.openxmlformats.org/officeDocument/2006/math">
                    <m:r>
                      <a:rPr lang="en-GB" sz="2000" b="1" i="1" smtClean="0">
                        <a:latin typeface="Cambria Math" panose="02040503050406030204" pitchFamily="18" charset="0"/>
                      </a:rPr>
                      <m:t>𝜽</m:t>
                    </m:r>
                    <m:r>
                      <a:rPr lang="en-GB" sz="2000" b="0" i="1" smtClean="0">
                        <a:latin typeface="Cambria Math" panose="02040503050406030204" pitchFamily="18" charset="0"/>
                      </a:rPr>
                      <m:t>=</m:t>
                    </m:r>
                    <m:r>
                      <a:rPr lang="en-GB" sz="2000" b="1" i="1" smtClean="0">
                        <a:latin typeface="Cambria Math" panose="02040503050406030204" pitchFamily="18" charset="0"/>
                      </a:rPr>
                      <m:t>𝒘</m:t>
                    </m:r>
                  </m:oMath>
                </a14:m>
                <a:r>
                  <a:rPr lang="en-GB" sz="2000"/>
                  <a:t> weight matrix</a:t>
                </a:r>
              </a:p>
              <a:p>
                <a:pPr lvl="1"/>
                <a14:m>
                  <m:oMath xmlns:m="http://schemas.openxmlformats.org/officeDocument/2006/math">
                    <m:r>
                      <a:rPr lang="en-GB" sz="2000" b="0" i="1" smtClean="0">
                        <a:latin typeface="Cambria Math" panose="02040503050406030204" pitchFamily="18" charset="0"/>
                      </a:rPr>
                      <m:t>𝑓</m:t>
                    </m:r>
                    <m:d>
                      <m:dPr>
                        <m:ctrlPr>
                          <a:rPr lang="en-GB" sz="2000" b="0" i="1" smtClean="0">
                            <a:latin typeface="Cambria Math" panose="02040503050406030204" pitchFamily="18" charset="0"/>
                          </a:rPr>
                        </m:ctrlPr>
                      </m:dPr>
                      <m:e>
                        <m:r>
                          <a:rPr lang="en-GB" sz="2000" b="1" i="1" smtClean="0">
                            <a:latin typeface="Cambria Math" panose="02040503050406030204" pitchFamily="18" charset="0"/>
                          </a:rPr>
                          <m:t>𝒙</m:t>
                        </m:r>
                        <m:r>
                          <a:rPr lang="en-GB" sz="2000" b="0" i="1" smtClean="0">
                            <a:latin typeface="Cambria Math" panose="02040503050406030204" pitchFamily="18" charset="0"/>
                          </a:rPr>
                          <m:t>,</m:t>
                        </m:r>
                        <m:r>
                          <a:rPr lang="en-GB" sz="2000" b="1" i="1" smtClean="0">
                            <a:latin typeface="Cambria Math" panose="02040503050406030204" pitchFamily="18" charset="0"/>
                          </a:rPr>
                          <m:t>𝒘</m:t>
                        </m:r>
                      </m:e>
                    </m:d>
                    <m:r>
                      <a:rPr lang="en-GB" sz="2000" b="0" i="1" smtClean="0">
                        <a:latin typeface="Cambria Math" panose="02040503050406030204" pitchFamily="18" charset="0"/>
                      </a:rPr>
                      <m:t>=</m:t>
                    </m:r>
                    <m:r>
                      <a:rPr lang="en-GB" sz="2000" b="0" i="1" smtClean="0">
                        <a:latin typeface="Cambria Math" panose="02040503050406030204" pitchFamily="18" charset="0"/>
                      </a:rPr>
                      <m:t>𝜎</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1" i="1" smtClean="0">
                            <a:latin typeface="Cambria Math" panose="02040503050406030204" pitchFamily="18" charset="0"/>
                          </a:rPr>
                          <m:t>𝒘</m:t>
                        </m:r>
                      </m:e>
                      <m:sup>
                        <m:r>
                          <a:rPr lang="en-GB" sz="2000" b="0" i="1" smtClean="0">
                            <a:latin typeface="Cambria Math" panose="02040503050406030204" pitchFamily="18" charset="0"/>
                          </a:rPr>
                          <m:t>𝑇</m:t>
                        </m:r>
                      </m:sup>
                    </m:sSup>
                    <m:r>
                      <a:rPr lang="en-GB" sz="2000" b="1" i="1" smtClean="0">
                        <a:latin typeface="Cambria Math" panose="02040503050406030204" pitchFamily="18" charset="0"/>
                      </a:rPr>
                      <m:t>𝒙</m:t>
                    </m:r>
                    <m:r>
                      <a:rPr lang="en-GB" sz="2000" b="0" i="1" smtClean="0">
                        <a:latin typeface="Cambria Math" panose="02040503050406030204" pitchFamily="18" charset="0"/>
                      </a:rPr>
                      <m:t>)</m:t>
                    </m:r>
                  </m:oMath>
                </a14:m>
                <a:r>
                  <a:rPr lang="en-GB" sz="2000"/>
                  <a:t> </a:t>
                </a:r>
              </a:p>
              <a:p>
                <a:pPr lvl="1"/>
                <a14:m>
                  <m:oMath xmlns:m="http://schemas.openxmlformats.org/officeDocument/2006/math">
                    <m:r>
                      <a:rPr lang="en-GB" sz="2000" b="0" i="1" smtClean="0">
                        <a:latin typeface="Cambria Math" panose="02040503050406030204" pitchFamily="18" charset="0"/>
                      </a:rPr>
                      <m:t>𝜎</m:t>
                    </m:r>
                  </m:oMath>
                </a14:m>
                <a:r>
                  <a:rPr lang="en-GB" sz="2000"/>
                  <a:t> = some nonlinear function (e.g. sigmoid)</a:t>
                </a:r>
              </a:p>
            </p:txBody>
          </p:sp>
        </mc:Choice>
        <mc:Fallback xmlns="">
          <p:sp>
            <p:nvSpPr>
              <p:cNvPr id="2" name="TextBox 1">
                <a:extLst>
                  <a:ext uri="{FF2B5EF4-FFF2-40B4-BE49-F238E27FC236}">
                    <a16:creationId xmlns:a16="http://schemas.microsoft.com/office/drawing/2014/main" id="{7C08B22E-E212-D296-D746-AA5E066D7AB5}"/>
                  </a:ext>
                </a:extLst>
              </p:cNvPr>
              <p:cNvSpPr txBox="1">
                <a:spLocks noRot="1" noChangeAspect="1" noMove="1" noResize="1" noEditPoints="1" noAdjustHandles="1" noChangeArrowheads="1" noChangeShapeType="1" noTextEdit="1"/>
              </p:cNvSpPr>
              <p:nvPr/>
            </p:nvSpPr>
            <p:spPr>
              <a:xfrm>
                <a:off x="4406090" y="1464978"/>
                <a:ext cx="5212165" cy="1323439"/>
              </a:xfrm>
              <a:prstGeom prst="rect">
                <a:avLst/>
              </a:prstGeom>
              <a:blipFill>
                <a:blip r:embed="rId6"/>
                <a:stretch>
                  <a:fillRect l="-1287" t="-2304" b="-73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F350B35-3255-5170-6D69-FB23E51866D8}"/>
                  </a:ext>
                </a:extLst>
              </p:cNvPr>
              <p:cNvSpPr txBox="1"/>
              <p:nvPr/>
            </p:nvSpPr>
            <p:spPr>
              <a:xfrm>
                <a:off x="1800880" y="6287320"/>
                <a:ext cx="6706075" cy="400110"/>
              </a:xfrm>
              <a:prstGeom prst="rect">
                <a:avLst/>
              </a:prstGeom>
              <a:noFill/>
            </p:spPr>
            <p:txBody>
              <a:bodyPr wrap="square" rtlCol="0">
                <a:spAutoFit/>
              </a:bodyPr>
              <a:lstStyle/>
              <a:p>
                <a:pPr algn="ctr"/>
                <a:r>
                  <a:rPr lang="en-GB" sz="2000" b="1">
                    <a:solidFill>
                      <a:schemeClr val="accent6">
                        <a:lumMod val="75000"/>
                      </a:schemeClr>
                    </a:solidFill>
                  </a:rPr>
                  <a:t>So, let’s just do this with </a:t>
                </a:r>
                <a14:m>
                  <m:oMath xmlns:m="http://schemas.openxmlformats.org/officeDocument/2006/math">
                    <m:r>
                      <a:rPr lang="en-GB" sz="2000" b="1" i="1" smtClean="0">
                        <a:solidFill>
                          <a:schemeClr val="accent6">
                            <a:lumMod val="75000"/>
                          </a:schemeClr>
                        </a:solidFill>
                        <a:latin typeface="Cambria Math" panose="02040503050406030204" pitchFamily="18" charset="0"/>
                      </a:rPr>
                      <m:t>𝒇</m:t>
                    </m:r>
                  </m:oMath>
                </a14:m>
                <a:r>
                  <a:rPr lang="en-GB" sz="2000" b="1">
                    <a:solidFill>
                      <a:schemeClr val="accent6">
                        <a:lumMod val="75000"/>
                      </a:schemeClr>
                    </a:solidFill>
                  </a:rPr>
                  <a:t> being a spiking neural network?</a:t>
                </a:r>
              </a:p>
            </p:txBody>
          </p:sp>
        </mc:Choice>
        <mc:Fallback xmlns="">
          <p:sp>
            <p:nvSpPr>
              <p:cNvPr id="3" name="TextBox 2">
                <a:extLst>
                  <a:ext uri="{FF2B5EF4-FFF2-40B4-BE49-F238E27FC236}">
                    <a16:creationId xmlns:a16="http://schemas.microsoft.com/office/drawing/2014/main" id="{FF350B35-3255-5170-6D69-FB23E51866D8}"/>
                  </a:ext>
                </a:extLst>
              </p:cNvPr>
              <p:cNvSpPr txBox="1">
                <a:spLocks noRot="1" noChangeAspect="1" noMove="1" noResize="1" noEditPoints="1" noAdjustHandles="1" noChangeArrowheads="1" noChangeShapeType="1" noTextEdit="1"/>
              </p:cNvSpPr>
              <p:nvPr/>
            </p:nvSpPr>
            <p:spPr>
              <a:xfrm>
                <a:off x="1800880" y="6287320"/>
                <a:ext cx="6706075" cy="400110"/>
              </a:xfrm>
              <a:prstGeom prst="rect">
                <a:avLst/>
              </a:prstGeom>
              <a:blipFill>
                <a:blip r:embed="rId7"/>
                <a:stretch>
                  <a:fillRect t="-7576"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DBEB64B-0A14-FD6F-0EDF-0E2C981657C6}"/>
                  </a:ext>
                </a:extLst>
              </p:cNvPr>
              <p:cNvSpPr txBox="1"/>
              <p:nvPr/>
            </p:nvSpPr>
            <p:spPr>
              <a:xfrm>
                <a:off x="4406090" y="2959069"/>
                <a:ext cx="5212165" cy="2770695"/>
              </a:xfrm>
              <a:prstGeom prst="rect">
                <a:avLst/>
              </a:prstGeom>
              <a:solidFill>
                <a:schemeClr val="accent6">
                  <a:lumMod val="20000"/>
                  <a:lumOff val="80000"/>
                </a:schemeClr>
              </a:solidFill>
            </p:spPr>
            <p:txBody>
              <a:bodyPr wrap="square">
                <a:spAutoFit/>
              </a:bodyPr>
              <a:lstStyle/>
              <a:p>
                <a:r>
                  <a:rPr lang="en-GB" sz="2000"/>
                  <a:t>Computing the gradient:</a:t>
                </a:r>
              </a:p>
              <a:p>
                <a:pPr lvl="1"/>
                <a:r>
                  <a:rPr lang="en-GB" sz="2000"/>
                  <a:t>Gradient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m:rPr>
                            <m:sty m:val="p"/>
                          </m:rPr>
                          <a:rPr lang="en-GB" sz="2000" b="0" i="0"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ℒ</m:t>
                        </m:r>
                        <m:r>
                          <a:rPr lang="en-GB" sz="2000" b="0" i="1" smtClean="0">
                            <a:latin typeface="Cambria Math" panose="02040503050406030204" pitchFamily="18" charset="0"/>
                          </a:rPr>
                          <m:t>)</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ℒ</m:t>
                        </m:r>
                      </m:num>
                      <m:den>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𝜃</m:t>
                            </m:r>
                          </m:e>
                          <m:sub>
                            <m:r>
                              <a:rPr lang="en-GB" sz="2000" b="0" i="1" smtClean="0">
                                <a:latin typeface="Cambria Math" panose="02040503050406030204" pitchFamily="18" charset="0"/>
                              </a:rPr>
                              <m:t>𝑖</m:t>
                            </m:r>
                          </m:sub>
                        </m:sSub>
                      </m:den>
                    </m:f>
                  </m:oMath>
                </a14:m>
                <a:endParaRPr lang="en-GB" sz="2000"/>
              </a:p>
              <a:p>
                <a:pPr lvl="1"/>
                <a:r>
                  <a:rPr lang="en-GB" sz="2000"/>
                  <a:t>Vector chain rule:</a:t>
                </a:r>
              </a:p>
              <a:p>
                <a:pPr lvl="2"/>
                <a14:m>
                  <m:oMath xmlns:m="http://schemas.openxmlformats.org/officeDocument/2006/math">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𝑥</m:t>
                        </m:r>
                        <m:r>
                          <a:rPr lang="en-GB" sz="2000" b="0" i="1" smtClean="0">
                            <a:latin typeface="Cambria Math" panose="02040503050406030204" pitchFamily="18" charset="0"/>
                            <a:ea typeface="Cambria Math" panose="02040503050406030204" pitchFamily="18" charset="0"/>
                          </a:rPr>
                          <m:t>∈</m:t>
                        </m:r>
                        <m:r>
                          <a:rPr lang="en-GB" sz="2000" i="1" smtClean="0">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𝑛</m:t>
                        </m:r>
                      </m:sup>
                    </m:sSup>
                    <m:groupChr>
                      <m:groupChrPr>
                        <m:chr m:val="→"/>
                        <m:vertJc m:val="bot"/>
                        <m:ctrlPr>
                          <a:rPr lang="en-GB" sz="2000" b="0" i="1" smtClean="0">
                            <a:latin typeface="Cambria Math" panose="02040503050406030204" pitchFamily="18" charset="0"/>
                            <a:ea typeface="Cambria Math" panose="02040503050406030204" pitchFamily="18" charset="0"/>
                          </a:rPr>
                        </m:ctrlPr>
                      </m:groupChrPr>
                      <m:e>
                        <m:r>
                          <m:rPr>
                            <m:brk m:alnAt="2"/>
                          </m:rPr>
                          <a:rPr lang="en-GB" sz="2000" b="0" i="1" smtClean="0">
                            <a:latin typeface="Cambria Math" panose="02040503050406030204" pitchFamily="18" charset="0"/>
                            <a:ea typeface="Cambria Math" panose="02040503050406030204" pitchFamily="18" charset="0"/>
                          </a:rPr>
                          <m:t>𝑓</m:t>
                        </m:r>
                      </m:e>
                    </m:groupChr>
                    <m:r>
                      <a:rPr lang="en-GB" sz="2000" b="0" i="1" smtClean="0">
                        <a:latin typeface="Cambria Math" panose="02040503050406030204" pitchFamily="18" charset="0"/>
                        <a:ea typeface="Cambria Math" panose="02040503050406030204" pitchFamily="18" charset="0"/>
                      </a:rPr>
                      <m:t>𝑦</m:t>
                    </m:r>
                    <m:r>
                      <a:rPr lang="en-GB" sz="2000" b="0" i="1" smtClean="0">
                        <a:latin typeface="Cambria Math" panose="02040503050406030204" pitchFamily="18" charset="0"/>
                        <a:ea typeface="Cambria Math" panose="02040503050406030204" pitchFamily="18" charset="0"/>
                      </a:rPr>
                      <m:t>∈</m:t>
                    </m:r>
                    <m:sSup>
                      <m:sSupPr>
                        <m:ctrlPr>
                          <a:rPr lang="en-GB" sz="2000" b="0" i="1" smtClean="0">
                            <a:latin typeface="Cambria Math" panose="02040503050406030204" pitchFamily="18" charset="0"/>
                            <a:ea typeface="Cambria Math" panose="02040503050406030204" pitchFamily="18" charset="0"/>
                          </a:rPr>
                        </m:ctrlPr>
                      </m:sSupPr>
                      <m:e>
                        <m:r>
                          <a:rPr lang="en-GB" sz="2000" i="1">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𝑚</m:t>
                        </m:r>
                      </m:sup>
                    </m:sSup>
                    <m:groupChr>
                      <m:groupChrPr>
                        <m:chr m:val="→"/>
                        <m:vertJc m:val="bot"/>
                        <m:ctrlPr>
                          <a:rPr lang="en-GB" sz="2000" b="0" i="1" smtClean="0">
                            <a:latin typeface="Cambria Math" panose="02040503050406030204" pitchFamily="18" charset="0"/>
                            <a:ea typeface="Cambria Math" panose="02040503050406030204" pitchFamily="18" charset="0"/>
                          </a:rPr>
                        </m:ctrlPr>
                      </m:groupChrPr>
                      <m:e>
                        <m:r>
                          <m:rPr>
                            <m:brk m:alnAt="2"/>
                          </m:rPr>
                          <a:rPr lang="en-GB" sz="2000" b="0" i="1" smtClean="0">
                            <a:latin typeface="Cambria Math" panose="02040503050406030204" pitchFamily="18" charset="0"/>
                            <a:ea typeface="Cambria Math" panose="02040503050406030204" pitchFamily="18" charset="0"/>
                          </a:rPr>
                          <m:t>𝑔</m:t>
                        </m:r>
                      </m:e>
                    </m:groupChr>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𝑧</m:t>
                        </m:r>
                        <m:r>
                          <a:rPr lang="en-GB" sz="2000" b="0" i="1" smtClean="0">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ℝ</m:t>
                        </m:r>
                      </m:e>
                      <m:sup>
                        <m:r>
                          <a:rPr lang="en-GB" sz="2000" b="0" i="1" smtClean="0">
                            <a:latin typeface="Cambria Math" panose="02040503050406030204" pitchFamily="18" charset="0"/>
                            <a:ea typeface="Cambria Math" panose="02040503050406030204" pitchFamily="18" charset="0"/>
                          </a:rPr>
                          <m:t>𝑝</m:t>
                        </m:r>
                      </m:sup>
                    </m:sSup>
                  </m:oMath>
                </a14:m>
                <a:r>
                  <a:rPr lang="en-GB" sz="2000"/>
                  <a:t> </a:t>
                </a:r>
              </a:p>
              <a:p>
                <a:pPr lvl="2"/>
                <a:r>
                  <a:rPr lang="en-GB" sz="2000"/>
                  <a:t>Jacobian matrix</a:t>
                </a:r>
                <a:r>
                  <a:rPr lang="en-GB" sz="2000" i="1">
                    <a:latin typeface="Cambria Math" panose="02040503050406030204" pitchFamily="18" charset="0"/>
                  </a:rPr>
                  <a:t> </a:t>
                </a:r>
                <a14:m>
                  <m:oMath xmlns:m="http://schemas.openxmlformats.org/officeDocument/2006/math">
                    <m:sSubSup>
                      <m:sSubSupPr>
                        <m:ctrlPr>
                          <a:rPr lang="en-GB" sz="2000" b="0" i="1" smtClean="0">
                            <a:latin typeface="Cambria Math" panose="02040503050406030204" pitchFamily="18" charset="0"/>
                          </a:rPr>
                        </m:ctrlPr>
                      </m:sSubSupPr>
                      <m:e>
                        <m:r>
                          <a:rPr lang="en-GB" sz="2000" b="0" i="1" smtClean="0">
                            <a:latin typeface="Cambria Math" panose="02040503050406030204" pitchFamily="18" charset="0"/>
                          </a:rPr>
                          <m:t>𝐽</m:t>
                        </m:r>
                      </m:e>
                      <m:sub>
                        <m:r>
                          <a:rPr lang="en-GB" sz="2000" b="0" i="1" smtClean="0">
                            <a:latin typeface="Cambria Math" panose="02040503050406030204" pitchFamily="18" charset="0"/>
                          </a:rPr>
                          <m:t>𝑖𝑗</m:t>
                        </m:r>
                      </m:sub>
                      <m:sup>
                        <m:r>
                          <a:rPr lang="en-GB" sz="2000" b="0" i="1" smtClean="0">
                            <a:latin typeface="Cambria Math" panose="02040503050406030204" pitchFamily="18" charset="0"/>
                          </a:rPr>
                          <m:t>𝑓</m:t>
                        </m:r>
                      </m:sup>
                    </m:sSubSup>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𝑖</m:t>
                            </m:r>
                          </m:sub>
                        </m:sSub>
                      </m:num>
                      <m:den>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𝑗</m:t>
                            </m:r>
                          </m:sub>
                        </m:sSub>
                      </m:den>
                    </m:f>
                  </m:oMath>
                </a14:m>
                <a:r>
                  <a:rPr lang="en-GB" sz="2000"/>
                  <a:t> </a:t>
                </a:r>
              </a:p>
              <a:p>
                <a:pPr lvl="2"/>
                <a:r>
                  <a:rPr lang="en-GB" sz="2000"/>
                  <a:t>Chain rule is </a:t>
                </a:r>
                <a14:m>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𝑔</m:t>
                        </m:r>
                        <m:r>
                          <a:rPr lang="en-GB" sz="2000" b="0" i="1" smtClean="0">
                            <a:latin typeface="Cambria Math" panose="02040503050406030204" pitchFamily="18" charset="0"/>
                          </a:rPr>
                          <m:t>∘</m:t>
                        </m:r>
                        <m:r>
                          <a:rPr lang="en-GB" sz="2000" b="0" i="1" smtClean="0">
                            <a:latin typeface="Cambria Math" panose="02040503050406030204" pitchFamily="18" charset="0"/>
                          </a:rPr>
                          <m:t>𝑓</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𝑔</m:t>
                        </m:r>
                      </m:sup>
                    </m:sSup>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𝐽</m:t>
                        </m:r>
                      </m:e>
                      <m:sup>
                        <m:r>
                          <a:rPr lang="en-GB" sz="2000" b="0" i="1" smtClean="0">
                            <a:latin typeface="Cambria Math" panose="02040503050406030204" pitchFamily="18" charset="0"/>
                          </a:rPr>
                          <m:t>𝑓</m:t>
                        </m:r>
                      </m:sup>
                    </m:sSup>
                  </m:oMath>
                </a14:m>
                <a:r>
                  <a:rPr lang="en-GB" sz="2000"/>
                  <a:t> </a:t>
                </a:r>
              </a:p>
              <a:p>
                <a:pPr lvl="1"/>
                <a:r>
                  <a:rPr lang="en-GB" sz="2000"/>
                  <a:t>Efficient: just matrix/ vector multiplications</a:t>
                </a:r>
              </a:p>
            </p:txBody>
          </p:sp>
        </mc:Choice>
        <mc:Fallback xmlns="">
          <p:sp>
            <p:nvSpPr>
              <p:cNvPr id="8" name="TextBox 7">
                <a:extLst>
                  <a:ext uri="{FF2B5EF4-FFF2-40B4-BE49-F238E27FC236}">
                    <a16:creationId xmlns:a16="http://schemas.microsoft.com/office/drawing/2014/main" id="{9DBEB64B-0A14-FD6F-0EDF-0E2C981657C6}"/>
                  </a:ext>
                </a:extLst>
              </p:cNvPr>
              <p:cNvSpPr txBox="1">
                <a:spLocks noRot="1" noChangeAspect="1" noMove="1" noResize="1" noEditPoints="1" noAdjustHandles="1" noChangeArrowheads="1" noChangeShapeType="1" noTextEdit="1"/>
              </p:cNvSpPr>
              <p:nvPr/>
            </p:nvSpPr>
            <p:spPr>
              <a:xfrm>
                <a:off x="4406090" y="2959069"/>
                <a:ext cx="5212165" cy="2770695"/>
              </a:xfrm>
              <a:prstGeom prst="rect">
                <a:avLst/>
              </a:prstGeom>
              <a:blipFill>
                <a:blip r:embed="rId8"/>
                <a:stretch>
                  <a:fillRect l="-1287" t="-1099" b="-2857"/>
                </a:stretch>
              </a:blipFill>
            </p:spPr>
            <p:txBody>
              <a:bodyPr/>
              <a:lstStyle/>
              <a:p>
                <a:r>
                  <a:rPr lang="en-GB">
                    <a:noFill/>
                  </a:rPr>
                  <a:t> </a:t>
                </a:r>
              </a:p>
            </p:txBody>
          </p:sp>
        </mc:Fallback>
      </mc:AlternateContent>
    </p:spTree>
    <p:extLst>
      <p:ext uri="{BB962C8B-B14F-4D97-AF65-F5344CB8AC3E}">
        <p14:creationId xmlns:p14="http://schemas.microsoft.com/office/powerpoint/2010/main" val="219288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3"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ea typeface="Calibri"/>
                <a:cs typeface="Calibri"/>
              </a:rPr>
              <a:t>Why we can’t do it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8132688" cy="5943600"/>
              </a:xfrm>
            </p:spPr>
            <p:txBody>
              <a:bodyPr>
                <a:noAutofit/>
              </a:bodyPr>
              <a:lstStyle/>
              <a:p>
                <a:r>
                  <a:rPr lang="en-GB" dirty="0"/>
                  <a:t>Rewrite LIF equations:</a:t>
                </a:r>
              </a:p>
              <a:p>
                <a:r>
                  <a:rPr lang="en-GB" dirty="0"/>
                  <a:t>(Temporarily ignore synaptic connections.)</a:t>
                </a:r>
              </a:p>
              <a:p>
                <a:endParaRPr lang="en-GB" dirty="0"/>
              </a:p>
              <a:p>
                <a:r>
                  <a:rPr lang="en-GB" b="1" dirty="0"/>
                  <a:t>Threshold</a:t>
                </a:r>
                <a:endParaRPr lang="en-GB" b="1" i="1" dirty="0">
                  <a:latin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−1</m:t>
                        </m:r>
                      </m:e>
                    </m:d>
                  </m:oMath>
                </a14:m>
                <a:r>
                  <a:rPr lang="en-GB" dirty="0"/>
                  <a:t> </a:t>
                </a:r>
              </a:p>
              <a:p>
                <a:r>
                  <a:rPr lang="en-GB" b="1" dirty="0"/>
                  <a:t>Update</a:t>
                </a:r>
                <a:r>
                  <a:rPr lang="en-GB" dirty="0"/>
                  <a:t> solution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oMath>
                </a14:m>
                <a:r>
                  <a:rPr lang="en-GB" dirty="0"/>
                  <a:t> in terms of values at time </a:t>
                </a:r>
                <a14:m>
                  <m:oMath xmlns:m="http://schemas.openxmlformats.org/officeDocument/2006/math">
                    <m:r>
                      <a:rPr lang="en-GB" b="0" i="1" smtClean="0">
                        <a:latin typeface="Cambria Math" panose="02040503050406030204" pitchFamily="18" charset="0"/>
                      </a:rPr>
                      <m:t>𝑡</m:t>
                    </m:r>
                  </m:oMath>
                </a14:m>
                <a:r>
                  <a:rPr lang="en-GB" dirty="0"/>
                  <a:t>:</a:t>
                </a:r>
              </a:p>
              <a:p>
                <a:pPr lvl="1"/>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num>
                          <m:den>
                            <m:r>
                              <a:rPr lang="en-GB" b="0" i="1" smtClean="0">
                                <a:latin typeface="Cambria Math" panose="02040503050406030204" pitchFamily="18" charset="0"/>
                              </a:rPr>
                              <m:t>𝜏</m:t>
                            </m:r>
                          </m:den>
                        </m:f>
                      </m:sup>
                    </m:sSup>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(1−</m:t>
                    </m:r>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oMath>
                </a14:m>
                <a:r>
                  <a:rPr lang="en-GB" dirty="0"/>
                  <a:t> </a:t>
                </a:r>
              </a:p>
              <a:p>
                <a:endParaRPr lang="en-GB" dirty="0"/>
              </a:p>
              <a:p>
                <a:r>
                  <a:rPr lang="en-GB" dirty="0"/>
                  <a:t>To compute </a:t>
                </a:r>
                <a14:m>
                  <m:oMath xmlns:m="http://schemas.openxmlformats.org/officeDocument/2006/math">
                    <m:r>
                      <m:rPr>
                        <m:sty m:val="p"/>
                      </m:rPr>
                      <a:rPr lang="en-GB" b="0" i="0" smtClean="0">
                        <a:latin typeface="Cambria Math" panose="02040503050406030204" pitchFamily="18" charset="0"/>
                      </a:rPr>
                      <m:t>∇</m:t>
                    </m:r>
                    <m:r>
                      <a:rPr lang="en-GB" b="0" i="1" smtClean="0">
                        <a:latin typeface="Cambria Math" panose="02040503050406030204" pitchFamily="18" charset="0"/>
                      </a:rPr>
                      <m:t>ℒ</m:t>
                    </m:r>
                  </m:oMath>
                </a14:m>
                <a:r>
                  <a:rPr lang="en-GB" dirty="0"/>
                  <a:t> we use chain rule</a:t>
                </a:r>
              </a:p>
              <a:p>
                <a:r>
                  <a:rPr lang="en-GB" dirty="0"/>
                  <a:t>Everything differentiable except </a:t>
                </a:r>
                <a14:m>
                  <m:oMath xmlns:m="http://schemas.openxmlformats.org/officeDocument/2006/math">
                    <m:r>
                      <a:rPr lang="en-GB" b="0" i="1" smtClean="0">
                        <a:latin typeface="Cambria Math" panose="02040503050406030204" pitchFamily="18" charset="0"/>
                      </a:rPr>
                      <m:t>𝐻</m:t>
                    </m:r>
                  </m:oMath>
                </a14:m>
                <a:endParaRPr lang="en-GB" dirty="0"/>
              </a:p>
              <a:p>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𝐻</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0</m:t>
                            </m:r>
                          </m:e>
                          <m:e>
                            <m:r>
                              <m:rPr>
                                <m:sty m:val="p"/>
                              </m:rPr>
                              <a:rPr lang="en-GB" b="0" i="0" smtClean="0">
                                <a:latin typeface="Cambria Math" panose="02040503050406030204" pitchFamily="18" charset="0"/>
                              </a:rPr>
                              <m:t>undefined</m:t>
                            </m:r>
                          </m:e>
                        </m:eqArr>
                        <m:f>
                          <m:fPr>
                            <m:type m:val="noBar"/>
                            <m:ctrlPr>
                              <a:rPr lang="en-GB" b="0" i="1" smtClean="0">
                                <a:latin typeface="Cambria Math" panose="02040503050406030204" pitchFamily="18" charset="0"/>
                              </a:rPr>
                            </m:ctrlPr>
                          </m:fPr>
                          <m:num/>
                          <m:den/>
                        </m:f>
                        <m:f>
                          <m:fPr>
                            <m:type m:val="noBa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num>
                          <m:den>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den>
                        </m:f>
                      </m:e>
                    </m:d>
                  </m:oMath>
                </a14:m>
                <a:r>
                  <a:rPr lang="en-GB" dirty="0"/>
                  <a:t> </a:t>
                </a:r>
              </a:p>
              <a:p>
                <a:endParaRPr lang="en-GB" dirty="0"/>
              </a:p>
              <a:p>
                <a:r>
                  <a:rPr lang="en-GB" dirty="0"/>
                  <a:t>Gradients are zero almost everywhere</a:t>
                </a:r>
              </a:p>
              <a:p>
                <a:r>
                  <a:rPr lang="en-GB" dirty="0"/>
                  <a:t>Gradient descent doesn’t work for SNNs</a:t>
                </a:r>
              </a:p>
            </p:txBody>
          </p:sp>
        </mc:Choice>
        <mc:Fallback>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8132688" cy="5943600"/>
              </a:xfrm>
              <a:blipFill>
                <a:blip r:embed="rId3"/>
                <a:stretch>
                  <a:fillRect l="-825" t="-1026"/>
                </a:stretch>
              </a:blipFill>
            </p:spPr>
            <p:txBody>
              <a:bodyPr/>
              <a:lstStyle/>
              <a:p>
                <a:r>
                  <a:rPr lang="en-GB">
                    <a:noFill/>
                  </a:rPr>
                  <a:t> </a:t>
                </a:r>
              </a:p>
            </p:txBody>
          </p:sp>
        </mc:Fallback>
      </mc:AlternateContent>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DFA1F7-45E6-E541-1FF1-BF13F289C027}"/>
                  </a:ext>
                </a:extLst>
              </p:cNvPr>
              <p:cNvSpPr txBox="1"/>
              <p:nvPr/>
            </p:nvSpPr>
            <p:spPr>
              <a:xfrm>
                <a:off x="8252847" y="660111"/>
                <a:ext cx="3818995" cy="2991653"/>
              </a:xfrm>
              <a:prstGeom prst="rect">
                <a:avLst/>
              </a:prstGeom>
              <a:solidFill>
                <a:schemeClr val="accent6">
                  <a:lumMod val="20000"/>
                  <a:lumOff val="80000"/>
                </a:schemeClr>
              </a:solidFill>
            </p:spPr>
            <p:txBody>
              <a:bodyPr wrap="square" rtlCol="0">
                <a:spAutoFit/>
              </a:bodyPr>
              <a:lstStyle/>
              <a:p>
                <a:r>
                  <a:rPr lang="en-GB">
                    <a:solidFill>
                      <a:schemeClr val="tx1"/>
                    </a:solidFill>
                  </a:rPr>
                  <a:t>Recap:</a:t>
                </a:r>
              </a:p>
              <a:p>
                <a:r>
                  <a:rPr lang="en-GB" b="1">
                    <a:solidFill>
                      <a:schemeClr val="tx1"/>
                    </a:solidFill>
                  </a:rPr>
                  <a:t>Leaky integrate-and-fire neuron</a:t>
                </a:r>
              </a:p>
              <a:p>
                <a:r>
                  <a:rPr lang="en-GB">
                    <a:solidFill>
                      <a:schemeClr val="tx1"/>
                    </a:solidFill>
                  </a:rPr>
                  <a:t>Continuous evolution over time:</a:t>
                </a:r>
              </a:p>
              <a:p>
                <a:pPr lvl="1"/>
                <a14:m>
                  <m:oMath xmlns:m="http://schemas.openxmlformats.org/officeDocument/2006/math">
                    <m:r>
                      <a:rPr lang="en-GB" i="1" smtClean="0">
                        <a:solidFill>
                          <a:schemeClr val="tx1"/>
                        </a:solidFill>
                        <a:latin typeface="Cambria Math" panose="02040503050406030204" pitchFamily="18" charset="0"/>
                      </a:rPr>
                      <m:t>𝜏</m:t>
                    </m:r>
                    <m:f>
                      <m:fPr>
                        <m:ctrlPr>
                          <a:rPr lang="en-GB" i="1">
                            <a:solidFill>
                              <a:schemeClr val="tx1"/>
                            </a:solidFill>
                            <a:latin typeface="Cambria Math" panose="02040503050406030204" pitchFamily="18" charset="0"/>
                          </a:rPr>
                        </m:ctrlPr>
                      </m:fPr>
                      <m:num>
                        <m:r>
                          <m:rPr>
                            <m:sty m:val="p"/>
                          </m:rPr>
                          <a:rPr lang="en-GB" smtClean="0">
                            <a:solidFill>
                              <a:schemeClr val="tx1"/>
                            </a:solidFill>
                            <a:latin typeface="Cambria Math" panose="02040503050406030204" pitchFamily="18" charset="0"/>
                          </a:rPr>
                          <m:t>d</m:t>
                        </m:r>
                        <m:r>
                          <a:rPr lang="en-GB" i="1" smtClean="0">
                            <a:solidFill>
                              <a:schemeClr val="tx1"/>
                            </a:solidFill>
                            <a:latin typeface="Cambria Math" panose="02040503050406030204" pitchFamily="18" charset="0"/>
                          </a:rPr>
                          <m:t>𝑣</m:t>
                        </m:r>
                      </m:num>
                      <m:den>
                        <m:r>
                          <m:rPr>
                            <m:sty m:val="p"/>
                          </m:rPr>
                          <a:rPr lang="en-GB" smtClean="0">
                            <a:solidFill>
                              <a:schemeClr val="tx1"/>
                            </a:solidFill>
                            <a:latin typeface="Cambria Math" panose="02040503050406030204" pitchFamily="18" charset="0"/>
                          </a:rPr>
                          <m:t>d</m:t>
                        </m:r>
                        <m:r>
                          <a:rPr lang="en-GB" i="1" smtClean="0">
                            <a:solidFill>
                              <a:schemeClr val="tx1"/>
                            </a:solidFill>
                            <a:latin typeface="Cambria Math" panose="02040503050406030204" pitchFamily="18" charset="0"/>
                          </a:rPr>
                          <m:t>𝑡</m:t>
                        </m:r>
                      </m:den>
                    </m:f>
                    <m:r>
                      <a:rPr lang="en-GB" i="1" smtClean="0">
                        <a:solidFill>
                          <a:schemeClr val="tx1"/>
                        </a:solidFill>
                        <a:latin typeface="Cambria Math" panose="02040503050406030204" pitchFamily="18" charset="0"/>
                      </a:rPr>
                      <m:t>=−</m:t>
                    </m:r>
                    <m:r>
                      <a:rPr lang="en-GB" i="1" smtClean="0">
                        <a:solidFill>
                          <a:schemeClr val="tx1"/>
                        </a:solidFill>
                        <a:latin typeface="Cambria Math" panose="02040503050406030204" pitchFamily="18" charset="0"/>
                      </a:rPr>
                      <m:t>𝑣</m:t>
                    </m:r>
                  </m:oMath>
                </a14:m>
                <a:r>
                  <a:rPr lang="en-GB">
                    <a:solidFill>
                      <a:schemeClr val="tx1"/>
                    </a:solidFill>
                  </a:rPr>
                  <a:t>  </a:t>
                </a:r>
              </a:p>
              <a:p>
                <a:r>
                  <a:rPr lang="en-GB">
                    <a:solidFill>
                      <a:schemeClr val="tx1"/>
                    </a:solidFill>
                  </a:rPr>
                  <a:t>On presynaptic spike index </a:t>
                </a:r>
                <a14:m>
                  <m:oMath xmlns:m="http://schemas.openxmlformats.org/officeDocument/2006/math">
                    <m:r>
                      <a:rPr lang="en-GB" b="0" i="1" smtClean="0">
                        <a:solidFill>
                          <a:schemeClr val="tx1"/>
                        </a:solidFill>
                        <a:latin typeface="Cambria Math" panose="02040503050406030204" pitchFamily="18" charset="0"/>
                      </a:rPr>
                      <m:t>𝑖</m:t>
                    </m:r>
                  </m:oMath>
                </a14:m>
                <a:r>
                  <a:rPr lang="en-GB">
                    <a:solidFill>
                      <a:schemeClr val="tx1"/>
                    </a:solidFill>
                  </a:rPr>
                  <a:t>:</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m:t>
                    </m:r>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𝑤</m:t>
                        </m:r>
                      </m:e>
                      <m:sub>
                        <m:r>
                          <a:rPr lang="en-GB" b="0" i="1" smtClean="0">
                            <a:solidFill>
                              <a:schemeClr val="tx1"/>
                            </a:solidFill>
                            <a:latin typeface="Cambria Math" panose="02040503050406030204" pitchFamily="18" charset="0"/>
                          </a:rPr>
                          <m:t>𝑖</m:t>
                        </m:r>
                      </m:sub>
                    </m:sSub>
                  </m:oMath>
                </a14:m>
                <a:r>
                  <a:rPr lang="en-GB">
                    <a:solidFill>
                      <a:schemeClr val="tx1"/>
                    </a:solidFill>
                  </a:rPr>
                  <a:t> </a:t>
                </a:r>
              </a:p>
              <a:p>
                <a:r>
                  <a:rPr lang="en-GB">
                    <a:solidFill>
                      <a:schemeClr val="tx1"/>
                    </a:solidFill>
                  </a:rPr>
                  <a:t>Threshold condition, fire a spike if:</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&gt;1</m:t>
                    </m:r>
                  </m:oMath>
                </a14:m>
                <a:r>
                  <a:rPr lang="en-GB">
                    <a:solidFill>
                      <a:schemeClr val="tx1"/>
                    </a:solidFill>
                  </a:rPr>
                  <a:t> </a:t>
                </a:r>
              </a:p>
              <a:p>
                <a:r>
                  <a:rPr lang="en-GB">
                    <a:solidFill>
                      <a:schemeClr val="tx1"/>
                    </a:solidFill>
                  </a:rPr>
                  <a:t>Reset event, after a spike set:</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←0</m:t>
                    </m:r>
                  </m:oMath>
                </a14:m>
                <a:r>
                  <a:rPr lang="en-GB">
                    <a:solidFill>
                      <a:schemeClr val="tx1"/>
                    </a:solidFill>
                  </a:rPr>
                  <a:t> </a:t>
                </a:r>
              </a:p>
            </p:txBody>
          </p:sp>
        </mc:Choice>
        <mc:Fallback xmlns="">
          <p:sp>
            <p:nvSpPr>
              <p:cNvPr id="2" name="TextBox 1">
                <a:extLst>
                  <a:ext uri="{FF2B5EF4-FFF2-40B4-BE49-F238E27FC236}">
                    <a16:creationId xmlns:a16="http://schemas.microsoft.com/office/drawing/2014/main" id="{84DFA1F7-45E6-E541-1FF1-BF13F289C027}"/>
                  </a:ext>
                </a:extLst>
              </p:cNvPr>
              <p:cNvSpPr txBox="1">
                <a:spLocks noRot="1" noChangeAspect="1" noMove="1" noResize="1" noEditPoints="1" noAdjustHandles="1" noChangeArrowheads="1" noChangeShapeType="1" noTextEdit="1"/>
              </p:cNvSpPr>
              <p:nvPr/>
            </p:nvSpPr>
            <p:spPr>
              <a:xfrm>
                <a:off x="8252847" y="660111"/>
                <a:ext cx="3818995" cy="2991653"/>
              </a:xfrm>
              <a:prstGeom prst="rect">
                <a:avLst/>
              </a:prstGeom>
              <a:blipFill>
                <a:blip r:embed="rId6"/>
                <a:stretch>
                  <a:fillRect l="-1438" t="-10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2F34E0-2D6E-0EF8-2179-7D7A9F87FE50}"/>
                  </a:ext>
                </a:extLst>
              </p:cNvPr>
              <p:cNvSpPr txBox="1"/>
              <p:nvPr/>
            </p:nvSpPr>
            <p:spPr>
              <a:xfrm>
                <a:off x="8252847" y="3707502"/>
                <a:ext cx="3818994" cy="710194"/>
              </a:xfrm>
              <a:prstGeom prst="rect">
                <a:avLst/>
              </a:prstGeom>
              <a:solidFill>
                <a:schemeClr val="accent4">
                  <a:lumMod val="20000"/>
                  <a:lumOff val="80000"/>
                </a:schemeClr>
              </a:solidFill>
            </p:spPr>
            <p:txBody>
              <a:bodyPr wrap="none" rtlCol="0">
                <a:spAutoFit/>
              </a:bodyPr>
              <a:lstStyle/>
              <a:p>
                <a:r>
                  <a:rPr lang="en-GB" b="0"/>
                  <a:t>Heaviside function </a:t>
                </a:r>
                <a14:m>
                  <m:oMath xmlns:m="http://schemas.openxmlformats.org/officeDocument/2006/math">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1</m:t>
                            </m:r>
                          </m:e>
                          <m:e>
                            <m:r>
                              <a:rPr lang="en-GB" b="0" i="1" smtClean="0">
                                <a:latin typeface="Cambria Math" panose="02040503050406030204" pitchFamily="18" charset="0"/>
                              </a:rPr>
                              <m:t>0</m:t>
                            </m:r>
                          </m:e>
                        </m:eqArr>
                      </m:e>
                    </m:d>
                    <m:f>
                      <m:fPr>
                        <m:type m:val="noBar"/>
                        <m:ctrlPr>
                          <a:rPr lang="en-GB" b="0" i="1" smtClean="0">
                            <a:latin typeface="Cambria Math" panose="02040503050406030204" pitchFamily="18" charset="0"/>
                          </a:rPr>
                        </m:ctrlPr>
                      </m:fPr>
                      <m:num/>
                      <m:den/>
                    </m:f>
                    <m:f>
                      <m:fPr>
                        <m:type m:val="noBa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num>
                      <m:den>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&lt;0</m:t>
                        </m:r>
                      </m:den>
                    </m:f>
                  </m:oMath>
                </a14:m>
                <a:r>
                  <a:rPr lang="en-GB"/>
                  <a:t> </a:t>
                </a:r>
              </a:p>
            </p:txBody>
          </p:sp>
        </mc:Choice>
        <mc:Fallback xmlns="">
          <p:sp>
            <p:nvSpPr>
              <p:cNvPr id="3" name="TextBox 2">
                <a:extLst>
                  <a:ext uri="{FF2B5EF4-FFF2-40B4-BE49-F238E27FC236}">
                    <a16:creationId xmlns:a16="http://schemas.microsoft.com/office/drawing/2014/main" id="{022F34E0-2D6E-0EF8-2179-7D7A9F87FE50}"/>
                  </a:ext>
                </a:extLst>
              </p:cNvPr>
              <p:cNvSpPr txBox="1">
                <a:spLocks noRot="1" noChangeAspect="1" noMove="1" noResize="1" noEditPoints="1" noAdjustHandles="1" noChangeArrowheads="1" noChangeShapeType="1" noTextEdit="1"/>
              </p:cNvSpPr>
              <p:nvPr/>
            </p:nvSpPr>
            <p:spPr>
              <a:xfrm>
                <a:off x="8252847" y="3707502"/>
                <a:ext cx="3818994" cy="710194"/>
              </a:xfrm>
              <a:prstGeom prst="rect">
                <a:avLst/>
              </a:prstGeom>
              <a:blipFill>
                <a:blip r:embed="rId7"/>
                <a:stretch>
                  <a:fillRect l="-1438"/>
                </a:stretch>
              </a:blipFill>
            </p:spPr>
            <p:txBody>
              <a:bodyPr/>
              <a:lstStyle/>
              <a:p>
                <a:r>
                  <a:rPr lang="en-GB">
                    <a:noFill/>
                  </a:rPr>
                  <a:t> </a:t>
                </a:r>
              </a:p>
            </p:txBody>
          </p:sp>
        </mc:Fallback>
      </mc:AlternateContent>
    </p:spTree>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a:latin typeface="Calibri"/>
                <a:ea typeface="Calibri"/>
                <a:cs typeface="Calibri"/>
              </a:rPr>
              <a:t>So what can we do?</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60" y="914400"/>
            <a:ext cx="6480666" cy="5943600"/>
          </a:xfrm>
        </p:spPr>
        <p:txBody>
          <a:bodyPr>
            <a:noAutofit/>
          </a:bodyPr>
          <a:lstStyle/>
          <a:p>
            <a:r>
              <a:rPr lang="en-GB"/>
              <a:t>Solution 1: </a:t>
            </a:r>
            <a:r>
              <a:rPr lang="en-GB" b="1"/>
              <a:t>don’t use gradients </a:t>
            </a:r>
            <a:r>
              <a:rPr lang="en-GB"/>
              <a:t>(for the spiking part)</a:t>
            </a:r>
          </a:p>
          <a:p>
            <a:pPr lvl="1"/>
            <a:r>
              <a:rPr lang="en-GB"/>
              <a:t>Train the readout layer only: reservoir computing</a:t>
            </a:r>
          </a:p>
          <a:p>
            <a:pPr lvl="1"/>
            <a:r>
              <a:rPr lang="en-GB"/>
              <a:t>Use global optimisation methods (e.g. evolution)</a:t>
            </a:r>
          </a:p>
          <a:p>
            <a:pPr lvl="1"/>
            <a:r>
              <a:rPr lang="en-GB"/>
              <a:t>Convert an ANN to an SNN</a:t>
            </a:r>
          </a:p>
          <a:p>
            <a:r>
              <a:rPr lang="en-GB"/>
              <a:t>Solution 2: </a:t>
            </a:r>
            <a:r>
              <a:rPr lang="en-GB" b="1"/>
              <a:t>restrict to a single spike</a:t>
            </a:r>
          </a:p>
          <a:p>
            <a:r>
              <a:rPr lang="en-GB"/>
              <a:t>Solution 3: </a:t>
            </a:r>
            <a:r>
              <a:rPr lang="en-GB" b="1"/>
              <a:t>smooth out the spikes</a:t>
            </a:r>
          </a:p>
          <a:p>
            <a:pPr lvl="1"/>
            <a:r>
              <a:rPr lang="en-GB"/>
              <a:t>Use smoothed Heaviside function or rate-based neurons</a:t>
            </a:r>
          </a:p>
          <a:p>
            <a:pPr lvl="1"/>
            <a:r>
              <a:rPr lang="en-GB"/>
              <a:t>Use probabilistic methods</a:t>
            </a:r>
          </a:p>
          <a:p>
            <a:r>
              <a:rPr lang="en-GB"/>
              <a:t>Solution 4: surrogate gradients</a:t>
            </a:r>
          </a:p>
          <a:p>
            <a:pPr lvl="1"/>
            <a:r>
              <a:rPr lang="en-GB"/>
              <a:t>Smooth only when computing gradients</a:t>
            </a:r>
          </a:p>
          <a:p>
            <a:pPr lvl="1"/>
            <a:r>
              <a:rPr lang="en-GB"/>
              <a:t>🤯 it works! We don’t really know why</a:t>
            </a:r>
          </a:p>
          <a:p>
            <a:r>
              <a:rPr lang="en-GB"/>
              <a:t>Solution 5: approximate gradients</a:t>
            </a:r>
          </a:p>
        </p:txBody>
      </p:sp>
      <p:pic>
        <p:nvPicPr>
          <p:cNvPr id="6" name="Camera 5">
            <a:extLst>
              <a:ext uri="{FF2B5EF4-FFF2-40B4-BE49-F238E27FC236}">
                <a16:creationId xmlns:a16="http://schemas.microsoft.com/office/drawing/2014/main" id="{870DBB63-F6EE-4041-F296-AFCE965569A5}"/>
              </a:ext>
            </a:extLst>
          </p:cNvPr>
          <p:cNvPicPr>
            <a:picLocks noChangeAspect="1"/>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tretch>
            <a:fillRect/>
          </a:stretch>
        </p:blipFill>
        <p:spPr>
          <a:xfrm>
            <a:off x="9878840" y="4544840"/>
            <a:ext cx="2313160" cy="2313160"/>
          </a:xfrm>
          <a:prstGeom prst="ellipse">
            <a:avLst/>
          </a:prstGeom>
        </p:spPr>
      </p:pic>
      <p:sp>
        <p:nvSpPr>
          <p:cNvPr id="11" name="TextBox 10">
            <a:extLst>
              <a:ext uri="{FF2B5EF4-FFF2-40B4-BE49-F238E27FC236}">
                <a16:creationId xmlns:a16="http://schemas.microsoft.com/office/drawing/2014/main" id="{F1EEF284-43B1-12DD-C3D6-7C557B2B5AB3}"/>
              </a:ext>
            </a:extLst>
          </p:cNvPr>
          <p:cNvSpPr txBox="1"/>
          <p:nvPr/>
        </p:nvSpPr>
        <p:spPr>
          <a:xfrm>
            <a:off x="6600826" y="3043476"/>
            <a:ext cx="4169569" cy="400110"/>
          </a:xfrm>
          <a:prstGeom prst="rect">
            <a:avLst/>
          </a:prstGeom>
          <a:noFill/>
        </p:spPr>
        <p:txBody>
          <a:bodyPr wrap="square">
            <a:spAutoFit/>
          </a:bodyPr>
          <a:lstStyle/>
          <a:p>
            <a:r>
              <a:rPr lang="en-GB" sz="2000"/>
              <a:t>😭 </a:t>
            </a:r>
            <a:r>
              <a:rPr lang="en-GB" sz="2000">
                <a:solidFill>
                  <a:srgbClr val="C00000"/>
                </a:solidFill>
              </a:rPr>
              <a:t>Not spiking</a:t>
            </a:r>
          </a:p>
        </p:txBody>
      </p:sp>
      <p:grpSp>
        <p:nvGrpSpPr>
          <p:cNvPr id="23" name="Group 22">
            <a:extLst>
              <a:ext uri="{FF2B5EF4-FFF2-40B4-BE49-F238E27FC236}">
                <a16:creationId xmlns:a16="http://schemas.microsoft.com/office/drawing/2014/main" id="{04550AAC-54A4-1FDE-0EBB-887105F11676}"/>
              </a:ext>
            </a:extLst>
          </p:cNvPr>
          <p:cNvGrpSpPr/>
          <p:nvPr/>
        </p:nvGrpSpPr>
        <p:grpSpPr>
          <a:xfrm>
            <a:off x="527103" y="5574268"/>
            <a:ext cx="9110956" cy="1033227"/>
            <a:chOff x="527103" y="5574268"/>
            <a:chExt cx="9110956" cy="1033227"/>
          </a:xfrm>
        </p:grpSpPr>
        <p:cxnSp>
          <p:nvCxnSpPr>
            <p:cNvPr id="14" name="Connector: Elbow 13">
              <a:extLst>
                <a:ext uri="{FF2B5EF4-FFF2-40B4-BE49-F238E27FC236}">
                  <a16:creationId xmlns:a16="http://schemas.microsoft.com/office/drawing/2014/main" id="{755BBD3D-8D87-30AC-E966-A340894F6751}"/>
                </a:ext>
              </a:extLst>
            </p:cNvPr>
            <p:cNvCxnSpPr>
              <a:cxnSpLocks/>
            </p:cNvCxnSpPr>
            <p:nvPr/>
          </p:nvCxnSpPr>
          <p:spPr>
            <a:xfrm flipV="1">
              <a:off x="527103" y="6044562"/>
              <a:ext cx="3254097" cy="378267"/>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73DB7D-E927-92C9-F74B-83FCBFACD71D}"/>
                </a:ext>
              </a:extLst>
            </p:cNvPr>
            <p:cNvSpPr txBox="1"/>
            <p:nvPr/>
          </p:nvSpPr>
          <p:spPr>
            <a:xfrm>
              <a:off x="1601772" y="5574268"/>
              <a:ext cx="1088118" cy="369332"/>
            </a:xfrm>
            <a:prstGeom prst="rect">
              <a:avLst/>
            </a:prstGeom>
            <a:noFill/>
          </p:spPr>
          <p:txBody>
            <a:bodyPr wrap="none" rtlCol="0">
              <a:spAutoFit/>
            </a:bodyPr>
            <a:lstStyle/>
            <a:p>
              <a:r>
                <a:rPr lang="en-GB"/>
                <a:t>Heaviside</a:t>
              </a:r>
            </a:p>
          </p:txBody>
        </p:sp>
        <p:sp>
          <p:nvSpPr>
            <p:cNvPr id="17" name="Freeform: Shape 16">
              <a:extLst>
                <a:ext uri="{FF2B5EF4-FFF2-40B4-BE49-F238E27FC236}">
                  <a16:creationId xmlns:a16="http://schemas.microsoft.com/office/drawing/2014/main" id="{97F5924C-1BD5-7555-C28C-6697D7AC63C5}"/>
                </a:ext>
              </a:extLst>
            </p:cNvPr>
            <p:cNvSpPr/>
            <p:nvPr/>
          </p:nvSpPr>
          <p:spPr>
            <a:xfrm>
              <a:off x="4883555" y="6048868"/>
              <a:ext cx="3710354" cy="369548"/>
            </a:xfrm>
            <a:custGeom>
              <a:avLst/>
              <a:gdLst>
                <a:gd name="connsiteX0" fmla="*/ 0 w 3727938"/>
                <a:gd name="connsiteY0" fmla="*/ 844061 h 911744"/>
                <a:gd name="connsiteX1" fmla="*/ 1178169 w 3727938"/>
                <a:gd name="connsiteY1" fmla="*/ 844061 h 911744"/>
                <a:gd name="connsiteX2" fmla="*/ 2497015 w 3727938"/>
                <a:gd name="connsiteY2" fmla="*/ 140677 h 911744"/>
                <a:gd name="connsiteX3" fmla="*/ 3727938 w 3727938"/>
                <a:gd name="connsiteY3" fmla="*/ 0 h 911744"/>
                <a:gd name="connsiteX0" fmla="*/ 0 w 3719146"/>
                <a:gd name="connsiteY0" fmla="*/ 914399 h 952102"/>
                <a:gd name="connsiteX1" fmla="*/ 1169377 w 3719146"/>
                <a:gd name="connsiteY1" fmla="*/ 844061 h 952102"/>
                <a:gd name="connsiteX2" fmla="*/ 2488223 w 3719146"/>
                <a:gd name="connsiteY2" fmla="*/ 140677 h 952102"/>
                <a:gd name="connsiteX3" fmla="*/ 3719146 w 3719146"/>
                <a:gd name="connsiteY3" fmla="*/ 0 h 952102"/>
                <a:gd name="connsiteX0" fmla="*/ 0 w 3719146"/>
                <a:gd name="connsiteY0" fmla="*/ 914399 h 926547"/>
                <a:gd name="connsiteX1" fmla="*/ 1169377 w 3719146"/>
                <a:gd name="connsiteY1" fmla="*/ 844061 h 926547"/>
                <a:gd name="connsiteX2" fmla="*/ 2488223 w 3719146"/>
                <a:gd name="connsiteY2" fmla="*/ 140677 h 926547"/>
                <a:gd name="connsiteX3" fmla="*/ 3719146 w 3719146"/>
                <a:gd name="connsiteY3" fmla="*/ 0 h 926547"/>
                <a:gd name="connsiteX0" fmla="*/ 0 w 3710354"/>
                <a:gd name="connsiteY0" fmla="*/ 958361 h 958458"/>
                <a:gd name="connsiteX1" fmla="*/ 1160585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8458"/>
                <a:gd name="connsiteX1" fmla="*/ 1160585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8458"/>
                <a:gd name="connsiteX1" fmla="*/ 1570160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9016"/>
                <a:gd name="connsiteX1" fmla="*/ 1570160 w 3710354"/>
                <a:gd name="connsiteY1" fmla="*/ 844061 h 959016"/>
                <a:gd name="connsiteX2" fmla="*/ 2384181 w 3710354"/>
                <a:gd name="connsiteY2" fmla="*/ 115960 h 959016"/>
                <a:gd name="connsiteX3" fmla="*/ 3710354 w 3710354"/>
                <a:gd name="connsiteY3" fmla="*/ 0 h 959016"/>
              </a:gdLst>
              <a:ahLst/>
              <a:cxnLst>
                <a:cxn ang="0">
                  <a:pos x="connsiteX0" y="connsiteY0"/>
                </a:cxn>
                <a:cxn ang="0">
                  <a:pos x="connsiteX1" y="connsiteY1"/>
                </a:cxn>
                <a:cxn ang="0">
                  <a:pos x="connsiteX2" y="connsiteY2"/>
                </a:cxn>
                <a:cxn ang="0">
                  <a:pos x="connsiteX3" y="connsiteY3"/>
                </a:cxn>
              </a:cxnLst>
              <a:rect l="l" t="t" r="r" b="b"/>
              <a:pathLst>
                <a:path w="3710354" h="959016">
                  <a:moveTo>
                    <a:pt x="0" y="958361"/>
                  </a:moveTo>
                  <a:cubicBezTo>
                    <a:pt x="512885" y="955430"/>
                    <a:pt x="1172797" y="984461"/>
                    <a:pt x="1570160" y="844061"/>
                  </a:cubicBezTo>
                  <a:cubicBezTo>
                    <a:pt x="1967524" y="703661"/>
                    <a:pt x="1959220" y="256637"/>
                    <a:pt x="2384181" y="115960"/>
                  </a:cubicBezTo>
                  <a:cubicBezTo>
                    <a:pt x="2809142" y="-24717"/>
                    <a:pt x="2993781" y="23446"/>
                    <a:pt x="3710354"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AB85E1C1-69EE-7BFB-AA04-DF71E01BD56F}"/>
                </a:ext>
              </a:extLst>
            </p:cNvPr>
            <p:cNvSpPr txBox="1"/>
            <p:nvPr/>
          </p:nvSpPr>
          <p:spPr>
            <a:xfrm>
              <a:off x="5238361" y="5577783"/>
              <a:ext cx="3064622" cy="369332"/>
            </a:xfrm>
            <a:prstGeom prst="rect">
              <a:avLst/>
            </a:prstGeom>
            <a:noFill/>
          </p:spPr>
          <p:txBody>
            <a:bodyPr wrap="none" rtlCol="0">
              <a:spAutoFit/>
            </a:bodyPr>
            <a:lstStyle/>
            <a:p>
              <a:r>
                <a:rPr lang="en-GB"/>
                <a:t>Sigmoid = smoothed Heaviside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428570-61C9-E183-7682-DBA70F430E58}"/>
                    </a:ext>
                  </a:extLst>
                </p:cNvPr>
                <p:cNvSpPr txBox="1"/>
                <p:nvPr/>
              </p:nvSpPr>
              <p:spPr>
                <a:xfrm>
                  <a:off x="7756005" y="5983991"/>
                  <a:ext cx="1882054" cy="6235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𝜎</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𝛽</m:t>
                                </m:r>
                                <m:r>
                                  <a:rPr lang="en-GB" b="0" i="1" smtClean="0">
                                    <a:latin typeface="Cambria Math" panose="02040503050406030204" pitchFamily="18" charset="0"/>
                                  </a:rPr>
                                  <m:t>𝑥</m:t>
                                </m:r>
                              </m:sup>
                            </m:sSup>
                          </m:den>
                        </m:f>
                      </m:oMath>
                    </m:oMathPara>
                  </a14:m>
                  <a:endParaRPr lang="en-GB"/>
                </a:p>
              </p:txBody>
            </p:sp>
          </mc:Choice>
          <mc:Fallback xmlns="">
            <p:sp>
              <p:nvSpPr>
                <p:cNvPr id="19" name="TextBox 18">
                  <a:extLst>
                    <a:ext uri="{FF2B5EF4-FFF2-40B4-BE49-F238E27FC236}">
                      <a16:creationId xmlns:a16="http://schemas.microsoft.com/office/drawing/2014/main" id="{6F428570-61C9-E183-7682-DBA70F430E58}"/>
                    </a:ext>
                  </a:extLst>
                </p:cNvPr>
                <p:cNvSpPr txBox="1">
                  <a:spLocks noRot="1" noChangeAspect="1" noMove="1" noResize="1" noEditPoints="1" noAdjustHandles="1" noChangeArrowheads="1" noChangeShapeType="1" noTextEdit="1"/>
                </p:cNvSpPr>
                <p:nvPr/>
              </p:nvSpPr>
              <p:spPr>
                <a:xfrm>
                  <a:off x="7756005" y="5983991"/>
                  <a:ext cx="1882054" cy="623504"/>
                </a:xfrm>
                <a:prstGeom prst="rect">
                  <a:avLst/>
                </a:prstGeom>
                <a:blipFill>
                  <a:blip r:embed="rId5"/>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AA9F72B7-29B5-C572-63C2-3FD18908B555}"/>
                </a:ext>
              </a:extLst>
            </p:cNvPr>
            <p:cNvCxnSpPr/>
            <p:nvPr/>
          </p:nvCxnSpPr>
          <p:spPr>
            <a:xfrm>
              <a:off x="4219575" y="6172200"/>
              <a:ext cx="352425" cy="0"/>
            </a:xfrm>
            <a:prstGeom prst="straightConnector1">
              <a:avLst/>
            </a:prstGeom>
            <a:ln w="28575">
              <a:solidFill>
                <a:schemeClr val="accent5">
                  <a:lumMod val="75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992851DB-2615-1709-E175-0A2441E25BE2}"/>
              </a:ext>
            </a:extLst>
          </p:cNvPr>
          <p:cNvGrpSpPr/>
          <p:nvPr/>
        </p:nvGrpSpPr>
        <p:grpSpPr>
          <a:xfrm>
            <a:off x="5856274" y="1237855"/>
            <a:ext cx="4914124" cy="400110"/>
            <a:chOff x="5856274" y="1237855"/>
            <a:chExt cx="4914124" cy="400110"/>
          </a:xfrm>
        </p:grpSpPr>
        <p:sp>
          <p:nvSpPr>
            <p:cNvPr id="7" name="TextBox 6">
              <a:extLst>
                <a:ext uri="{FF2B5EF4-FFF2-40B4-BE49-F238E27FC236}">
                  <a16:creationId xmlns:a16="http://schemas.microsoft.com/office/drawing/2014/main" id="{1B91BBC6-5269-327F-68D2-634865F1B5D8}"/>
                </a:ext>
              </a:extLst>
            </p:cNvPr>
            <p:cNvSpPr txBox="1"/>
            <p:nvPr/>
          </p:nvSpPr>
          <p:spPr>
            <a:xfrm>
              <a:off x="6600829" y="1237855"/>
              <a:ext cx="4169569" cy="400110"/>
            </a:xfrm>
            <a:prstGeom prst="rect">
              <a:avLst/>
            </a:prstGeom>
            <a:noFill/>
          </p:spPr>
          <p:txBody>
            <a:bodyPr wrap="square">
              <a:spAutoFit/>
            </a:bodyPr>
            <a:lstStyle/>
            <a:p>
              <a:r>
                <a:rPr lang="en-GB" sz="2000"/>
                <a:t>😭 </a:t>
              </a:r>
              <a:r>
                <a:rPr lang="en-GB" sz="2000">
                  <a:solidFill>
                    <a:srgbClr val="C00000"/>
                  </a:solidFill>
                </a:rPr>
                <a:t>You don’t train all the parameters</a:t>
              </a:r>
            </a:p>
          </p:txBody>
        </p:sp>
        <p:cxnSp>
          <p:nvCxnSpPr>
            <p:cNvPr id="29" name="Straight Connector 28">
              <a:extLst>
                <a:ext uri="{FF2B5EF4-FFF2-40B4-BE49-F238E27FC236}">
                  <a16:creationId xmlns:a16="http://schemas.microsoft.com/office/drawing/2014/main" id="{30F00BE3-574B-F406-2137-F893BD013402}"/>
                </a:ext>
              </a:extLst>
            </p:cNvPr>
            <p:cNvCxnSpPr>
              <a:cxnSpLocks/>
            </p:cNvCxnSpPr>
            <p:nvPr/>
          </p:nvCxnSpPr>
          <p:spPr>
            <a:xfrm>
              <a:off x="5856274" y="1437912"/>
              <a:ext cx="74455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0ACB3770-2912-35F3-CCC5-C3A93DC46736}"/>
              </a:ext>
            </a:extLst>
          </p:cNvPr>
          <p:cNvGrpSpPr/>
          <p:nvPr/>
        </p:nvGrpSpPr>
        <p:grpSpPr>
          <a:xfrm>
            <a:off x="5856274" y="1583125"/>
            <a:ext cx="4914121" cy="400110"/>
            <a:chOff x="5856274" y="1583125"/>
            <a:chExt cx="4914121" cy="400110"/>
          </a:xfrm>
        </p:grpSpPr>
        <p:sp>
          <p:nvSpPr>
            <p:cNvPr id="8" name="TextBox 7">
              <a:extLst>
                <a:ext uri="{FF2B5EF4-FFF2-40B4-BE49-F238E27FC236}">
                  <a16:creationId xmlns:a16="http://schemas.microsoft.com/office/drawing/2014/main" id="{61196978-F031-3A37-56BB-B4CF03C30F6E}"/>
                </a:ext>
              </a:extLst>
            </p:cNvPr>
            <p:cNvSpPr txBox="1"/>
            <p:nvPr/>
          </p:nvSpPr>
          <p:spPr>
            <a:xfrm>
              <a:off x="6600826" y="1583125"/>
              <a:ext cx="4169569" cy="400110"/>
            </a:xfrm>
            <a:prstGeom prst="rect">
              <a:avLst/>
            </a:prstGeom>
            <a:noFill/>
          </p:spPr>
          <p:txBody>
            <a:bodyPr wrap="square">
              <a:spAutoFit/>
            </a:bodyPr>
            <a:lstStyle/>
            <a:p>
              <a:r>
                <a:rPr lang="en-GB" sz="2000"/>
                <a:t>😭 </a:t>
              </a:r>
              <a:r>
                <a:rPr lang="en-GB" sz="2000">
                  <a:solidFill>
                    <a:srgbClr val="C00000"/>
                  </a:solidFill>
                </a:rPr>
                <a:t>Computationally expensive</a:t>
              </a:r>
            </a:p>
          </p:txBody>
        </p:sp>
        <p:cxnSp>
          <p:nvCxnSpPr>
            <p:cNvPr id="31" name="Straight Connector 30">
              <a:extLst>
                <a:ext uri="{FF2B5EF4-FFF2-40B4-BE49-F238E27FC236}">
                  <a16:creationId xmlns:a16="http://schemas.microsoft.com/office/drawing/2014/main" id="{5E344902-0767-764A-FB80-3E17E894526E}"/>
                </a:ext>
              </a:extLst>
            </p:cNvPr>
            <p:cNvCxnSpPr>
              <a:cxnSpLocks/>
            </p:cNvCxnSpPr>
            <p:nvPr/>
          </p:nvCxnSpPr>
          <p:spPr>
            <a:xfrm>
              <a:off x="5856274" y="1771795"/>
              <a:ext cx="744550"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59C2E789-9A5D-7F57-DF41-0FFF88EA83D9}"/>
              </a:ext>
            </a:extLst>
          </p:cNvPr>
          <p:cNvGrpSpPr/>
          <p:nvPr/>
        </p:nvGrpSpPr>
        <p:grpSpPr>
          <a:xfrm>
            <a:off x="3497056" y="1921182"/>
            <a:ext cx="7273336" cy="400110"/>
            <a:chOff x="3497056" y="1921182"/>
            <a:chExt cx="7273336" cy="400110"/>
          </a:xfrm>
        </p:grpSpPr>
        <p:sp>
          <p:nvSpPr>
            <p:cNvPr id="9" name="TextBox 8">
              <a:extLst>
                <a:ext uri="{FF2B5EF4-FFF2-40B4-BE49-F238E27FC236}">
                  <a16:creationId xmlns:a16="http://schemas.microsoft.com/office/drawing/2014/main" id="{09EA3AE5-953C-D05B-1A4D-74B1F930A3C1}"/>
                </a:ext>
              </a:extLst>
            </p:cNvPr>
            <p:cNvSpPr txBox="1"/>
            <p:nvPr/>
          </p:nvSpPr>
          <p:spPr>
            <a:xfrm>
              <a:off x="6600823" y="1921182"/>
              <a:ext cx="4169569" cy="400110"/>
            </a:xfrm>
            <a:prstGeom prst="rect">
              <a:avLst/>
            </a:prstGeom>
            <a:noFill/>
          </p:spPr>
          <p:txBody>
            <a:bodyPr wrap="square">
              <a:spAutoFit/>
            </a:bodyPr>
            <a:lstStyle/>
            <a:p>
              <a:r>
                <a:rPr lang="en-GB" sz="2000"/>
                <a:t>😭 </a:t>
              </a:r>
              <a:r>
                <a:rPr lang="en-GB" sz="2000">
                  <a:solidFill>
                    <a:srgbClr val="C00000"/>
                  </a:solidFill>
                </a:rPr>
                <a:t>Misses spiking solutions</a:t>
              </a:r>
            </a:p>
          </p:txBody>
        </p:sp>
        <p:cxnSp>
          <p:nvCxnSpPr>
            <p:cNvPr id="32" name="Straight Connector 31">
              <a:extLst>
                <a:ext uri="{FF2B5EF4-FFF2-40B4-BE49-F238E27FC236}">
                  <a16:creationId xmlns:a16="http://schemas.microsoft.com/office/drawing/2014/main" id="{AFE2854D-17EE-7B24-6078-5451E7F9FBE4}"/>
                </a:ext>
              </a:extLst>
            </p:cNvPr>
            <p:cNvCxnSpPr>
              <a:cxnSpLocks/>
            </p:cNvCxnSpPr>
            <p:nvPr/>
          </p:nvCxnSpPr>
          <p:spPr>
            <a:xfrm>
              <a:off x="3497056" y="2106844"/>
              <a:ext cx="3103768"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284D632D-83DE-0D17-3614-3EAA9D09CA46}"/>
              </a:ext>
            </a:extLst>
          </p:cNvPr>
          <p:cNvGrpSpPr/>
          <p:nvPr/>
        </p:nvGrpSpPr>
        <p:grpSpPr>
          <a:xfrm>
            <a:off x="3950766" y="2310195"/>
            <a:ext cx="6819629" cy="400110"/>
            <a:chOff x="3950766" y="2310195"/>
            <a:chExt cx="6819629" cy="400110"/>
          </a:xfrm>
        </p:grpSpPr>
        <p:sp>
          <p:nvSpPr>
            <p:cNvPr id="10" name="TextBox 9">
              <a:extLst>
                <a:ext uri="{FF2B5EF4-FFF2-40B4-BE49-F238E27FC236}">
                  <a16:creationId xmlns:a16="http://schemas.microsoft.com/office/drawing/2014/main" id="{62084C24-9296-7CAF-1FC6-0719F241775E}"/>
                </a:ext>
              </a:extLst>
            </p:cNvPr>
            <p:cNvSpPr txBox="1"/>
            <p:nvPr/>
          </p:nvSpPr>
          <p:spPr>
            <a:xfrm>
              <a:off x="6600826" y="2310195"/>
              <a:ext cx="4169569" cy="400110"/>
            </a:xfrm>
            <a:prstGeom prst="rect">
              <a:avLst/>
            </a:prstGeom>
            <a:noFill/>
          </p:spPr>
          <p:txBody>
            <a:bodyPr wrap="square">
              <a:spAutoFit/>
            </a:bodyPr>
            <a:lstStyle/>
            <a:p>
              <a:r>
                <a:rPr lang="en-GB" sz="2000"/>
                <a:t>😭 </a:t>
              </a:r>
              <a:r>
                <a:rPr lang="en-GB" sz="2000">
                  <a:solidFill>
                    <a:srgbClr val="C00000"/>
                  </a:solidFill>
                </a:rPr>
                <a:t>Unrealistic and limited</a:t>
              </a:r>
            </a:p>
          </p:txBody>
        </p:sp>
        <p:cxnSp>
          <p:nvCxnSpPr>
            <p:cNvPr id="33" name="Straight Connector 32">
              <a:extLst>
                <a:ext uri="{FF2B5EF4-FFF2-40B4-BE49-F238E27FC236}">
                  <a16:creationId xmlns:a16="http://schemas.microsoft.com/office/drawing/2014/main" id="{9EA476BC-7FC9-A36F-4CA5-383CD72D760A}"/>
                </a:ext>
              </a:extLst>
            </p:cNvPr>
            <p:cNvCxnSpPr>
              <a:cxnSpLocks/>
            </p:cNvCxnSpPr>
            <p:nvPr/>
          </p:nvCxnSpPr>
          <p:spPr>
            <a:xfrm>
              <a:off x="3950766" y="2511692"/>
              <a:ext cx="2650058"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647DF71F-8BFE-F8C0-120C-F8322E6C6144}"/>
              </a:ext>
            </a:extLst>
          </p:cNvPr>
          <p:cNvGrpSpPr/>
          <p:nvPr/>
        </p:nvGrpSpPr>
        <p:grpSpPr>
          <a:xfrm>
            <a:off x="3441215" y="3388746"/>
            <a:ext cx="7329180" cy="400110"/>
            <a:chOff x="3441215" y="3388746"/>
            <a:chExt cx="7329180" cy="400110"/>
          </a:xfrm>
        </p:grpSpPr>
        <p:sp>
          <p:nvSpPr>
            <p:cNvPr id="12" name="TextBox 11">
              <a:extLst>
                <a:ext uri="{FF2B5EF4-FFF2-40B4-BE49-F238E27FC236}">
                  <a16:creationId xmlns:a16="http://schemas.microsoft.com/office/drawing/2014/main" id="{5EED970F-FF4F-3D81-4CB9-60D2B499077C}"/>
                </a:ext>
              </a:extLst>
            </p:cNvPr>
            <p:cNvSpPr txBox="1"/>
            <p:nvPr/>
          </p:nvSpPr>
          <p:spPr>
            <a:xfrm>
              <a:off x="6600826" y="3388746"/>
              <a:ext cx="4169569" cy="400110"/>
            </a:xfrm>
            <a:prstGeom prst="rect">
              <a:avLst/>
            </a:prstGeom>
            <a:noFill/>
          </p:spPr>
          <p:txBody>
            <a:bodyPr wrap="square">
              <a:spAutoFit/>
            </a:bodyPr>
            <a:lstStyle/>
            <a:p>
              <a:r>
                <a:rPr lang="en-GB" sz="2000"/>
                <a:t>😭 </a:t>
              </a:r>
              <a:r>
                <a:rPr lang="en-GB" sz="2000">
                  <a:solidFill>
                    <a:srgbClr val="C00000"/>
                  </a:solidFill>
                </a:rPr>
                <a:t>Poor performance in practice</a:t>
              </a:r>
            </a:p>
          </p:txBody>
        </p:sp>
        <p:cxnSp>
          <p:nvCxnSpPr>
            <p:cNvPr id="34" name="Straight Connector 33">
              <a:extLst>
                <a:ext uri="{FF2B5EF4-FFF2-40B4-BE49-F238E27FC236}">
                  <a16:creationId xmlns:a16="http://schemas.microsoft.com/office/drawing/2014/main" id="{9A2C35B5-361F-532D-449C-9478F4CFC13C}"/>
                </a:ext>
              </a:extLst>
            </p:cNvPr>
            <p:cNvCxnSpPr>
              <a:cxnSpLocks/>
            </p:cNvCxnSpPr>
            <p:nvPr/>
          </p:nvCxnSpPr>
          <p:spPr>
            <a:xfrm>
              <a:off x="3441215" y="3593616"/>
              <a:ext cx="3159609"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F9F0008-FC6E-90EC-9C2C-3544C2AEFAF1}"/>
              </a:ext>
            </a:extLst>
          </p:cNvPr>
          <p:cNvGrpSpPr/>
          <p:nvPr/>
        </p:nvGrpSpPr>
        <p:grpSpPr>
          <a:xfrm>
            <a:off x="4976849" y="3875097"/>
            <a:ext cx="7094991" cy="862992"/>
            <a:chOff x="4976849" y="3875097"/>
            <a:chExt cx="7094991" cy="862992"/>
          </a:xfrm>
        </p:grpSpPr>
        <p:sp>
          <p:nvSpPr>
            <p:cNvPr id="27" name="TextBox 26">
              <a:extLst>
                <a:ext uri="{FF2B5EF4-FFF2-40B4-BE49-F238E27FC236}">
                  <a16:creationId xmlns:a16="http://schemas.microsoft.com/office/drawing/2014/main" id="{460C8205-BF9D-61FF-6724-5726F87417F2}"/>
                </a:ext>
              </a:extLst>
            </p:cNvPr>
            <p:cNvSpPr txBox="1"/>
            <p:nvPr/>
          </p:nvSpPr>
          <p:spPr>
            <a:xfrm>
              <a:off x="6600824" y="4145413"/>
              <a:ext cx="5471016" cy="400110"/>
            </a:xfrm>
            <a:prstGeom prst="rect">
              <a:avLst/>
            </a:prstGeom>
            <a:noFill/>
          </p:spPr>
          <p:txBody>
            <a:bodyPr wrap="square">
              <a:spAutoFit/>
            </a:bodyPr>
            <a:lstStyle/>
            <a:p>
              <a:r>
                <a:rPr lang="en-GB" sz="2000"/>
                <a:t>😢 </a:t>
              </a:r>
              <a:r>
                <a:rPr lang="en-GB" sz="2000">
                  <a:solidFill>
                    <a:srgbClr val="C00000"/>
                  </a:solidFill>
                </a:rPr>
                <a:t>Uses global information (not bio. plausible)</a:t>
              </a:r>
            </a:p>
          </p:txBody>
        </p:sp>
        <p:grpSp>
          <p:nvGrpSpPr>
            <p:cNvPr id="58" name="Group 57">
              <a:extLst>
                <a:ext uri="{FF2B5EF4-FFF2-40B4-BE49-F238E27FC236}">
                  <a16:creationId xmlns:a16="http://schemas.microsoft.com/office/drawing/2014/main" id="{70CF4FB8-74FA-9EF3-B078-556F70067611}"/>
                </a:ext>
              </a:extLst>
            </p:cNvPr>
            <p:cNvGrpSpPr/>
            <p:nvPr/>
          </p:nvGrpSpPr>
          <p:grpSpPr>
            <a:xfrm>
              <a:off x="4976849" y="3875097"/>
              <a:ext cx="6547383" cy="862992"/>
              <a:chOff x="4976849" y="3875097"/>
              <a:chExt cx="6547383" cy="862992"/>
            </a:xfrm>
          </p:grpSpPr>
          <p:sp>
            <p:nvSpPr>
              <p:cNvPr id="24" name="TextBox 23">
                <a:extLst>
                  <a:ext uri="{FF2B5EF4-FFF2-40B4-BE49-F238E27FC236}">
                    <a16:creationId xmlns:a16="http://schemas.microsoft.com/office/drawing/2014/main" id="{8AEF4E85-4198-9677-4F2A-7C3D6CFD39C5}"/>
                  </a:ext>
                </a:extLst>
              </p:cNvPr>
              <p:cNvSpPr txBox="1"/>
              <p:nvPr/>
            </p:nvSpPr>
            <p:spPr>
              <a:xfrm>
                <a:off x="6600825" y="3875097"/>
                <a:ext cx="4923407" cy="400110"/>
              </a:xfrm>
              <a:prstGeom prst="rect">
                <a:avLst/>
              </a:prstGeom>
              <a:noFill/>
            </p:spPr>
            <p:txBody>
              <a:bodyPr wrap="square">
                <a:spAutoFit/>
              </a:bodyPr>
              <a:lstStyle/>
              <a:p>
                <a:r>
                  <a:rPr lang="en-GB" sz="2000"/>
                  <a:t>😑 </a:t>
                </a:r>
                <a:r>
                  <a:rPr lang="en-GB" sz="2000">
                    <a:solidFill>
                      <a:srgbClr val="0070C0"/>
                    </a:solidFill>
                  </a:rPr>
                  <a:t>Feasible but still expensive</a:t>
                </a:r>
              </a:p>
            </p:txBody>
          </p:sp>
          <p:cxnSp>
            <p:nvCxnSpPr>
              <p:cNvPr id="35" name="Straight Connector 34">
                <a:extLst>
                  <a:ext uri="{FF2B5EF4-FFF2-40B4-BE49-F238E27FC236}">
                    <a16:creationId xmlns:a16="http://schemas.microsoft.com/office/drawing/2014/main" id="{A1A98940-7D16-BC43-8C91-EAF33CCDF0B9}"/>
                  </a:ext>
                </a:extLst>
              </p:cNvPr>
              <p:cNvCxnSpPr>
                <a:cxnSpLocks/>
              </p:cNvCxnSpPr>
              <p:nvPr/>
            </p:nvCxnSpPr>
            <p:spPr>
              <a:xfrm>
                <a:off x="4976849" y="4214849"/>
                <a:ext cx="1623975"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EF21D4D-5E6A-E058-4E9C-6B771467AACA}"/>
                  </a:ext>
                </a:extLst>
              </p:cNvPr>
              <p:cNvCxnSpPr>
                <a:cxnSpLocks/>
              </p:cNvCxnSpPr>
              <p:nvPr/>
            </p:nvCxnSpPr>
            <p:spPr>
              <a:xfrm>
                <a:off x="4982666" y="3886200"/>
                <a:ext cx="0" cy="851889"/>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C13EA12-D02F-6643-B4E4-65B18EE93C2B}"/>
                  </a:ext>
                </a:extLst>
              </p:cNvPr>
              <p:cNvCxnSpPr>
                <a:cxnSpLocks/>
              </p:cNvCxnSpPr>
              <p:nvPr/>
            </p:nvCxnSpPr>
            <p:spPr>
              <a:xfrm>
                <a:off x="6600823" y="3945732"/>
                <a:ext cx="0" cy="531019"/>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grpSp>
        <p:nvGrpSpPr>
          <p:cNvPr id="3" name="Group 2">
            <a:extLst>
              <a:ext uri="{FF2B5EF4-FFF2-40B4-BE49-F238E27FC236}">
                <a16:creationId xmlns:a16="http://schemas.microsoft.com/office/drawing/2014/main" id="{303E32D1-5E1A-92CA-5C32-F07177BA2403}"/>
              </a:ext>
            </a:extLst>
          </p:cNvPr>
          <p:cNvGrpSpPr/>
          <p:nvPr/>
        </p:nvGrpSpPr>
        <p:grpSpPr>
          <a:xfrm>
            <a:off x="3832104" y="4738089"/>
            <a:ext cx="6949712" cy="669206"/>
            <a:chOff x="3832104" y="4738089"/>
            <a:chExt cx="6949712" cy="669206"/>
          </a:xfrm>
        </p:grpSpPr>
        <p:sp>
          <p:nvSpPr>
            <p:cNvPr id="26" name="TextBox 25">
              <a:extLst>
                <a:ext uri="{FF2B5EF4-FFF2-40B4-BE49-F238E27FC236}">
                  <a16:creationId xmlns:a16="http://schemas.microsoft.com/office/drawing/2014/main" id="{799FB8C7-DC03-C245-C3CF-2172B3224031}"/>
                </a:ext>
              </a:extLst>
            </p:cNvPr>
            <p:cNvSpPr txBox="1"/>
            <p:nvPr/>
          </p:nvSpPr>
          <p:spPr>
            <a:xfrm>
              <a:off x="6612246" y="5007185"/>
              <a:ext cx="4169569" cy="400110"/>
            </a:xfrm>
            <a:prstGeom prst="rect">
              <a:avLst/>
            </a:prstGeom>
            <a:noFill/>
          </p:spPr>
          <p:txBody>
            <a:bodyPr wrap="square">
              <a:spAutoFit/>
            </a:bodyPr>
            <a:lstStyle/>
            <a:p>
              <a:r>
                <a:rPr lang="en-GB" sz="2000"/>
                <a:t>😊 </a:t>
              </a:r>
              <a:r>
                <a:rPr lang="en-GB" sz="2000">
                  <a:solidFill>
                    <a:schemeClr val="accent6">
                      <a:lumMod val="75000"/>
                    </a:schemeClr>
                  </a:solidFill>
                </a:rPr>
                <a:t>Biologically plausible</a:t>
              </a:r>
            </a:p>
          </p:txBody>
        </p:sp>
        <p:grpSp>
          <p:nvGrpSpPr>
            <p:cNvPr id="59" name="Group 58">
              <a:extLst>
                <a:ext uri="{FF2B5EF4-FFF2-40B4-BE49-F238E27FC236}">
                  <a16:creationId xmlns:a16="http://schemas.microsoft.com/office/drawing/2014/main" id="{36BA4B1B-0314-680A-DBDA-09E95AB460D1}"/>
                </a:ext>
              </a:extLst>
            </p:cNvPr>
            <p:cNvGrpSpPr/>
            <p:nvPr/>
          </p:nvGrpSpPr>
          <p:grpSpPr>
            <a:xfrm>
              <a:off x="3832104" y="4738089"/>
              <a:ext cx="6949712" cy="600828"/>
              <a:chOff x="3832104" y="4738089"/>
              <a:chExt cx="6949712" cy="600828"/>
            </a:xfrm>
          </p:grpSpPr>
          <p:sp>
            <p:nvSpPr>
              <p:cNvPr id="25" name="TextBox 24">
                <a:extLst>
                  <a:ext uri="{FF2B5EF4-FFF2-40B4-BE49-F238E27FC236}">
                    <a16:creationId xmlns:a16="http://schemas.microsoft.com/office/drawing/2014/main" id="{219A82AD-7934-C1BE-D5AE-BC44F50042FA}"/>
                  </a:ext>
                </a:extLst>
              </p:cNvPr>
              <p:cNvSpPr txBox="1"/>
              <p:nvPr/>
            </p:nvSpPr>
            <p:spPr>
              <a:xfrm>
                <a:off x="6612247" y="4738089"/>
                <a:ext cx="4169569" cy="400110"/>
              </a:xfrm>
              <a:prstGeom prst="rect">
                <a:avLst/>
              </a:prstGeom>
              <a:noFill/>
            </p:spPr>
            <p:txBody>
              <a:bodyPr wrap="square">
                <a:spAutoFit/>
              </a:bodyPr>
              <a:lstStyle/>
              <a:p>
                <a:r>
                  <a:rPr lang="en-GB" sz="2000"/>
                  <a:t>😢 </a:t>
                </a:r>
                <a:r>
                  <a:rPr lang="en-GB" sz="2000">
                    <a:solidFill>
                      <a:srgbClr val="C00000"/>
                    </a:solidFill>
                  </a:rPr>
                  <a:t>Worse performance</a:t>
                </a:r>
              </a:p>
            </p:txBody>
          </p:sp>
          <p:cxnSp>
            <p:nvCxnSpPr>
              <p:cNvPr id="36" name="Straight Connector 35">
                <a:extLst>
                  <a:ext uri="{FF2B5EF4-FFF2-40B4-BE49-F238E27FC236}">
                    <a16:creationId xmlns:a16="http://schemas.microsoft.com/office/drawing/2014/main" id="{00E60052-E489-D414-A17A-B33AB1238045}"/>
                  </a:ext>
                </a:extLst>
              </p:cNvPr>
              <p:cNvCxnSpPr>
                <a:cxnSpLocks/>
              </p:cNvCxnSpPr>
              <p:nvPr/>
            </p:nvCxnSpPr>
            <p:spPr>
              <a:xfrm>
                <a:off x="3832104" y="5073408"/>
                <a:ext cx="2780142" cy="0"/>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34B196F9-8534-6B96-890F-5AC9B04CFAD0}"/>
                  </a:ext>
                </a:extLst>
              </p:cNvPr>
              <p:cNvCxnSpPr>
                <a:cxnSpLocks/>
              </p:cNvCxnSpPr>
              <p:nvPr/>
            </p:nvCxnSpPr>
            <p:spPr>
              <a:xfrm>
                <a:off x="6600823" y="4807898"/>
                <a:ext cx="0" cy="531019"/>
              </a:xfrm>
              <a:prstGeom prst="line">
                <a:avLst/>
              </a:prstGeom>
              <a:ln w="28575">
                <a:solidFill>
                  <a:schemeClr val="bg2"/>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55526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140</TotalTime>
  <Words>1546</Words>
  <Application>Microsoft Office PowerPoint</Application>
  <PresentationFormat>Widescreen</PresentationFormat>
  <Paragraphs>125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Slide theme</vt:lpstr>
      <vt:lpstr>Spiking is not differentiable</vt:lpstr>
      <vt:lpstr>What we want to do</vt:lpstr>
      <vt:lpstr>Why we can’t do it</vt:lpstr>
      <vt:lpstr>So what can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2023-11-12T18:06:43Z</dcterms:modified>
</cp:coreProperties>
</file>