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453274c8_1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5e453274c8_1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5e453274c8_1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5e453274c8_1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e453274c8_1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e453274c8_1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453274c8_1_34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35e453274c8_1_34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g35e453274c8_1_34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35e453274c8_1_34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5e453274c8_1_34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5e453274c8_1_34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453274c8_1_37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35e453274c8_1_37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35e453274c8_1_37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35e453274c8_1_37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5e453274c8_1_37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5e453274c8_1_37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453274c8_1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e453274c8_1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5e453274c8_1_10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5e453274c8_1_10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e453274c8_1_10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5e453274c8_1_10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453274c8_1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5e453274c8_1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5e453274c8_1_1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5e453274c8_1_1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5e453274c8_1_1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5e453274c8_1_1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e453274c8_1_1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5e453274c8_1_1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5e453274c8_1_16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5e453274c8_1_16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e453274c8_1_16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5e453274c8_1_16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453274c8_1_2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5e453274c8_1_2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5e453274c8_1_22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e453274c8_1_22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5e453274c8_1_22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5e453274c8_1_22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453274c8_1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5e453274c8_1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5e453274c8_1_26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5e453274c8_1_26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6200 / 24573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25.23%</a:t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g35e453274c8_1_26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5e453274c8_1_26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453274c8_1_2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35e453274c8_1_2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5e453274c8_1_28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5e453274c8_1_28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5e453274c8_1_28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35e453274c8_1_28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7cac87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67cac87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e453274c8_1_3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5e453274c8_1_3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35e453274c8_1_31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5e453274c8_1_3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5e453274c8_1_3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35e453274c8_1_3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jp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8197366" y="0"/>
            <a:ext cx="94663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3272867" y="203076"/>
            <a:ext cx="5021267" cy="4737346"/>
            <a:chOff x="0" y="0"/>
            <a:chExt cx="13390046" cy="12632924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5"/>
          <p:cNvGrpSpPr/>
          <p:nvPr/>
        </p:nvGrpSpPr>
        <p:grpSpPr>
          <a:xfrm>
            <a:off x="552450" y="412142"/>
            <a:ext cx="4375422" cy="4159096"/>
            <a:chOff x="-1" y="-1"/>
            <a:chExt cx="11667792" cy="11090924"/>
          </a:xfrm>
        </p:grpSpPr>
        <p:sp>
          <p:nvSpPr>
            <p:cNvPr id="152" name="Google Shape;152;p25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25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5"/>
          <p:cNvSpPr txBox="1"/>
          <p:nvPr/>
        </p:nvSpPr>
        <p:spPr>
          <a:xfrm>
            <a:off x="906875" y="1245275"/>
            <a:ext cx="33093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</a:rPr>
              <a:t>From Data Noise To IPO Narrative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2501851"/>
            <a:ext cx="471234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1113667"/>
            <a:ext cx="471234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3890036"/>
            <a:ext cx="471234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4"/>
          <p:cNvPicPr preferRelativeResize="0"/>
          <p:nvPr/>
        </p:nvPicPr>
        <p:blipFill rotWithShape="1">
          <a:blip r:embed="rId4">
            <a:alphaModFix/>
          </a:blip>
          <a:srcRect b="1616" l="4069" r="4069" t="1616"/>
          <a:stretch/>
        </p:blipFill>
        <p:spPr>
          <a:xfrm>
            <a:off x="2573562" y="548202"/>
            <a:ext cx="2518377" cy="39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228600" y="2269800"/>
            <a:ext cx="235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700"/>
          </a:p>
        </p:txBody>
      </p:sp>
      <p:grpSp>
        <p:nvGrpSpPr>
          <p:cNvPr id="396" name="Google Shape;396;p34"/>
          <p:cNvGrpSpPr/>
          <p:nvPr/>
        </p:nvGrpSpPr>
        <p:grpSpPr>
          <a:xfrm>
            <a:off x="5790917" y="790215"/>
            <a:ext cx="2838734" cy="433809"/>
            <a:chOff x="0" y="-47625"/>
            <a:chExt cx="7569956" cy="1156823"/>
          </a:xfrm>
        </p:grpSpPr>
        <p:sp>
          <p:nvSpPr>
            <p:cNvPr id="397" name="Google Shape;397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34"/>
          <p:cNvGrpSpPr/>
          <p:nvPr/>
        </p:nvGrpSpPr>
        <p:grpSpPr>
          <a:xfrm>
            <a:off x="5790917" y="3482434"/>
            <a:ext cx="2838734" cy="433808"/>
            <a:chOff x="0" y="-47625"/>
            <a:chExt cx="7569956" cy="1156823"/>
          </a:xfrm>
        </p:grpSpPr>
        <p:sp>
          <p:nvSpPr>
            <p:cNvPr id="400" name="Google Shape;400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34"/>
          <p:cNvSpPr txBox="1"/>
          <p:nvPr/>
        </p:nvSpPr>
        <p:spPr>
          <a:xfrm>
            <a:off x="5629650" y="418750"/>
            <a:ext cx="30000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ANALYSIS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Culture is the only category with consistently high frequency, high quality, and low volatility—indicating stable and scalable engagement.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INSIGHT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Culture is a strong candidate for long-term content planning. In contrast, categories like healthy eating and technology show high engagement but greater volatility, signaling short-term viral potential.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NEXT STEPS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Prioritize Culture for stable scaling. Use volatility &lt; 3.5 as a filter to test high-potential topics cautiously before wider rollout.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34"/>
          <p:cNvGrpSpPr/>
          <p:nvPr/>
        </p:nvGrpSpPr>
        <p:grpSpPr>
          <a:xfrm>
            <a:off x="163516" y="4740713"/>
            <a:ext cx="4855669" cy="1008540"/>
            <a:chOff x="0" y="0"/>
            <a:chExt cx="12948452" cy="2689440"/>
          </a:xfrm>
        </p:grpSpPr>
        <p:pic>
          <p:nvPicPr>
            <p:cNvPr id="404" name="Google Shape;404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34"/>
          <p:cNvGrpSpPr/>
          <p:nvPr/>
        </p:nvGrpSpPr>
        <p:grpSpPr>
          <a:xfrm>
            <a:off x="163516" y="-589802"/>
            <a:ext cx="4855669" cy="1008540"/>
            <a:chOff x="0" y="0"/>
            <a:chExt cx="12948452" cy="2689440"/>
          </a:xfrm>
        </p:grpSpPr>
        <p:pic>
          <p:nvPicPr>
            <p:cNvPr id="409" name="Google Shape;409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/>
        </p:nvSpPr>
        <p:spPr>
          <a:xfrm>
            <a:off x="2710956" y="2776123"/>
            <a:ext cx="2692869" cy="2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700"/>
          </a:p>
        </p:txBody>
      </p:sp>
      <p:grpSp>
        <p:nvGrpSpPr>
          <p:cNvPr id="422" name="Google Shape;422;p35"/>
          <p:cNvGrpSpPr/>
          <p:nvPr/>
        </p:nvGrpSpPr>
        <p:grpSpPr>
          <a:xfrm>
            <a:off x="364214" y="1799612"/>
            <a:ext cx="1773298" cy="1685624"/>
            <a:chOff x="0" y="0"/>
            <a:chExt cx="4728794" cy="4494997"/>
          </a:xfrm>
        </p:grpSpPr>
        <p:sp>
          <p:nvSpPr>
            <p:cNvPr id="423" name="Google Shape;423;p35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4" name="Google Shape;424;p35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35"/>
          <p:cNvSpPr txBox="1"/>
          <p:nvPr/>
        </p:nvSpPr>
        <p:spPr>
          <a:xfrm>
            <a:off x="2334538" y="2089188"/>
            <a:ext cx="28649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00"/>
          </a:p>
        </p:txBody>
      </p:sp>
      <p:grpSp>
        <p:nvGrpSpPr>
          <p:cNvPr id="426" name="Google Shape;426;p35"/>
          <p:cNvGrpSpPr/>
          <p:nvPr/>
        </p:nvGrpSpPr>
        <p:grpSpPr>
          <a:xfrm>
            <a:off x="258557" y="-570153"/>
            <a:ext cx="8626888" cy="1008540"/>
            <a:chOff x="0" y="0"/>
            <a:chExt cx="23005033" cy="2689439"/>
          </a:xfrm>
        </p:grpSpPr>
        <p:pic>
          <p:nvPicPr>
            <p:cNvPr id="427" name="Google Shape;42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" name="Google Shape;434;p35"/>
          <p:cNvGrpSpPr/>
          <p:nvPr/>
        </p:nvGrpSpPr>
        <p:grpSpPr>
          <a:xfrm>
            <a:off x="258557" y="4697185"/>
            <a:ext cx="8626888" cy="1008540"/>
            <a:chOff x="0" y="0"/>
            <a:chExt cx="23005033" cy="2689439"/>
          </a:xfrm>
        </p:grpSpPr>
        <p:pic>
          <p:nvPicPr>
            <p:cNvPr id="435" name="Google Shape;43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6"/>
          <p:cNvGrpSpPr/>
          <p:nvPr/>
        </p:nvGrpSpPr>
        <p:grpSpPr>
          <a:xfrm>
            <a:off x="1460796" y="1642651"/>
            <a:ext cx="4336762" cy="1877688"/>
            <a:chOff x="0" y="0"/>
            <a:chExt cx="11564700" cy="5007167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 sz="700"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0" y="2298167"/>
              <a:ext cx="11564700" cy="27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700"/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7653621" y="-842575"/>
            <a:ext cx="1772754" cy="1685151"/>
            <a:chOff x="0" y="0"/>
            <a:chExt cx="4727344" cy="4493736"/>
          </a:xfrm>
        </p:grpSpPr>
        <p:sp>
          <p:nvSpPr>
            <p:cNvPr id="167" name="Google Shape;167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6"/>
          <p:cNvGrpSpPr/>
          <p:nvPr/>
        </p:nvGrpSpPr>
        <p:grpSpPr>
          <a:xfrm>
            <a:off x="6805035" y="1729175"/>
            <a:ext cx="1772754" cy="1685151"/>
            <a:chOff x="0" y="0"/>
            <a:chExt cx="4727344" cy="4493736"/>
          </a:xfrm>
        </p:grpSpPr>
        <p:sp>
          <p:nvSpPr>
            <p:cNvPr id="170" name="Google Shape;170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6"/>
          <p:cNvGrpSpPr/>
          <p:nvPr/>
        </p:nvGrpSpPr>
        <p:grpSpPr>
          <a:xfrm>
            <a:off x="5956449" y="4300924"/>
            <a:ext cx="1772754" cy="1685151"/>
            <a:chOff x="0" y="0"/>
            <a:chExt cx="4727344" cy="4493736"/>
          </a:xfrm>
        </p:grpSpPr>
        <p:sp>
          <p:nvSpPr>
            <p:cNvPr id="173" name="Google Shape;173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6"/>
          <p:cNvGrpSpPr/>
          <p:nvPr/>
        </p:nvGrpSpPr>
        <p:grpSpPr>
          <a:xfrm>
            <a:off x="-463778" y="203076"/>
            <a:ext cx="1126900" cy="4737346"/>
            <a:chOff x="0" y="0"/>
            <a:chExt cx="3005065" cy="12632924"/>
          </a:xfrm>
        </p:grpSpPr>
        <p:pic>
          <p:nvPicPr>
            <p:cNvPr id="176" name="Google Shape;176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7"/>
          <p:cNvGrpSpPr/>
          <p:nvPr/>
        </p:nvGrpSpPr>
        <p:grpSpPr>
          <a:xfrm>
            <a:off x="258557" y="292301"/>
            <a:ext cx="8626887" cy="4558899"/>
            <a:chOff x="0" y="0"/>
            <a:chExt cx="23005033" cy="12157065"/>
          </a:xfrm>
        </p:grpSpPr>
        <p:pic>
          <p:nvPicPr>
            <p:cNvPr id="189" name="Google Shape;18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7"/>
          <p:cNvSpPr/>
          <p:nvPr/>
        </p:nvSpPr>
        <p:spPr>
          <a:xfrm>
            <a:off x="2473448" y="1002792"/>
            <a:ext cx="5671200" cy="31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991524" y="954834"/>
            <a:ext cx="3226952" cy="32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1484507" y="1967850"/>
            <a:ext cx="2240987" cy="1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4105150" y="1159550"/>
            <a:ext cx="40395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Social Buzz is a fast growing  technology unicorn that need to adapt quickly to it’s global scale.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Accenture has begun a 3 month POC focusing on these tasks: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An audit of social Buzz’s big data pratice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Recommendation for a successful IPO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Analysis to find Social Buzz’s top 5 most popular categories of content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8"/>
          <p:cNvGrpSpPr/>
          <p:nvPr/>
        </p:nvGrpSpPr>
        <p:grpSpPr>
          <a:xfrm>
            <a:off x="4572000" y="4097848"/>
            <a:ext cx="1772754" cy="1685151"/>
            <a:chOff x="0" y="0"/>
            <a:chExt cx="4727344" cy="4493736"/>
          </a:xfrm>
        </p:grpSpPr>
        <p:sp>
          <p:nvSpPr>
            <p:cNvPr id="230" name="Google Shape;230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8"/>
          <p:cNvSpPr/>
          <p:nvPr/>
        </p:nvSpPr>
        <p:spPr>
          <a:xfrm>
            <a:off x="0" y="0"/>
            <a:ext cx="4982100" cy="51435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8"/>
          <p:cNvGrpSpPr/>
          <p:nvPr/>
        </p:nvGrpSpPr>
        <p:grpSpPr>
          <a:xfrm>
            <a:off x="-73140" y="203076"/>
            <a:ext cx="1126900" cy="4737346"/>
            <a:chOff x="0" y="0"/>
            <a:chExt cx="3005065" cy="12632924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8"/>
          <p:cNvGrpSpPr/>
          <p:nvPr/>
        </p:nvGrpSpPr>
        <p:grpSpPr>
          <a:xfrm>
            <a:off x="649344" y="674280"/>
            <a:ext cx="1777172" cy="1706549"/>
            <a:chOff x="0" y="-1"/>
            <a:chExt cx="4739124" cy="4550798"/>
          </a:xfrm>
        </p:grpSpPr>
        <p:sp>
          <p:nvSpPr>
            <p:cNvPr id="239" name="Google Shape;239;p28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0" name="Google Shape;240;p28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28"/>
          <p:cNvGrpSpPr/>
          <p:nvPr/>
        </p:nvGrpSpPr>
        <p:grpSpPr>
          <a:xfrm>
            <a:off x="7993134" y="-530674"/>
            <a:ext cx="1772754" cy="1685151"/>
            <a:chOff x="0" y="0"/>
            <a:chExt cx="4727344" cy="4493736"/>
          </a:xfrm>
        </p:grpSpPr>
        <p:sp>
          <p:nvSpPr>
            <p:cNvPr id="242" name="Google Shape;242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28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5503742" y="514350"/>
            <a:ext cx="312590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1534869" y="1154477"/>
            <a:ext cx="28934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246" name="Google Shape;246;p28"/>
          <p:cNvSpPr txBox="1"/>
          <p:nvPr/>
        </p:nvSpPr>
        <p:spPr>
          <a:xfrm>
            <a:off x="1151050" y="2571750"/>
            <a:ext cx="2969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100,000 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posts per day </a:t>
            </a:r>
            <a:r>
              <a:rPr b="1"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pieces of  content  per year!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1123950" y="3666750"/>
            <a:ext cx="273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much?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1204096" y="4161225"/>
            <a:ext cx="355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 categories of content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9"/>
          <p:cNvGrpSpPr/>
          <p:nvPr/>
        </p:nvGrpSpPr>
        <p:grpSpPr>
          <a:xfrm>
            <a:off x="222648" y="203076"/>
            <a:ext cx="5021267" cy="4737346"/>
            <a:chOff x="0" y="0"/>
            <a:chExt cx="13390046" cy="12632924"/>
          </a:xfrm>
        </p:grpSpPr>
        <p:pic>
          <p:nvPicPr>
            <p:cNvPr id="258" name="Google Shape;258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29"/>
          <p:cNvGrpSpPr/>
          <p:nvPr/>
        </p:nvGrpSpPr>
        <p:grpSpPr>
          <a:xfrm>
            <a:off x="1879377" y="1319990"/>
            <a:ext cx="927481" cy="890624"/>
            <a:chOff x="0" y="0"/>
            <a:chExt cx="2473282" cy="2374997"/>
          </a:xfrm>
        </p:grpSpPr>
        <p:sp>
          <p:nvSpPr>
            <p:cNvPr id="269" name="Google Shape;269;p29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2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29"/>
          <p:cNvGrpSpPr/>
          <p:nvPr/>
        </p:nvGrpSpPr>
        <p:grpSpPr>
          <a:xfrm>
            <a:off x="2807059" y="2126034"/>
            <a:ext cx="927481" cy="890624"/>
            <a:chOff x="0" y="0"/>
            <a:chExt cx="2473282" cy="2374997"/>
          </a:xfrm>
        </p:grpSpPr>
        <p:sp>
          <p:nvSpPr>
            <p:cNvPr id="272" name="Google Shape;272;p29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2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29"/>
          <p:cNvGrpSpPr/>
          <p:nvPr/>
        </p:nvGrpSpPr>
        <p:grpSpPr>
          <a:xfrm>
            <a:off x="3734740" y="2932078"/>
            <a:ext cx="927481" cy="890624"/>
            <a:chOff x="0" y="0"/>
            <a:chExt cx="2473282" cy="2374997"/>
          </a:xfrm>
        </p:grpSpPr>
        <p:sp>
          <p:nvSpPr>
            <p:cNvPr id="275" name="Google Shape;275;p29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6" name="Google Shape;276;p29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7" name="Google Shape;277;p29"/>
          <p:cNvSpPr txBox="1"/>
          <p:nvPr/>
        </p:nvSpPr>
        <p:spPr>
          <a:xfrm>
            <a:off x="5333909" y="514350"/>
            <a:ext cx="33212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700"/>
          </a:p>
        </p:txBody>
      </p:sp>
      <p:sp>
        <p:nvSpPr>
          <p:cNvPr id="278" name="Google Shape;278;p29"/>
          <p:cNvSpPr txBox="1"/>
          <p:nvPr/>
        </p:nvSpPr>
        <p:spPr>
          <a:xfrm>
            <a:off x="1315472" y="686180"/>
            <a:ext cx="614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79" name="Google Shape;279;p29"/>
          <p:cNvSpPr txBox="1"/>
          <p:nvPr/>
        </p:nvSpPr>
        <p:spPr>
          <a:xfrm>
            <a:off x="2267323" y="1492022"/>
            <a:ext cx="61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1</a:t>
            </a:r>
            <a:endParaRPr sz="700"/>
          </a:p>
        </p:txBody>
      </p:sp>
      <p:sp>
        <p:nvSpPr>
          <p:cNvPr id="280" name="Google Shape;280;p29"/>
          <p:cNvSpPr txBox="1"/>
          <p:nvPr/>
        </p:nvSpPr>
        <p:spPr>
          <a:xfrm>
            <a:off x="5054112" y="3914310"/>
            <a:ext cx="614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29"/>
          <p:cNvSpPr txBox="1"/>
          <p:nvPr/>
        </p:nvSpPr>
        <p:spPr>
          <a:xfrm>
            <a:off x="4096940" y="3102383"/>
            <a:ext cx="61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3</a:t>
            </a:r>
            <a:endParaRPr sz="700"/>
          </a:p>
        </p:txBody>
      </p:sp>
      <p:sp>
        <p:nvSpPr>
          <p:cNvPr id="282" name="Google Shape;282;p29"/>
          <p:cNvSpPr txBox="1"/>
          <p:nvPr/>
        </p:nvSpPr>
        <p:spPr>
          <a:xfrm>
            <a:off x="3198375" y="2302626"/>
            <a:ext cx="61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2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2882075" y="1427875"/>
            <a:ext cx="34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Stage 1: User behavior Analyst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3871150" y="2182788"/>
            <a:ext cx="38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 2: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based Analyst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/>
          <p:cNvSpPr txBox="1"/>
          <p:nvPr/>
        </p:nvSpPr>
        <p:spPr>
          <a:xfrm>
            <a:off x="4756975" y="3016650"/>
            <a:ext cx="282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Stage 3: 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Strategy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Next step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019690" y="3850496"/>
            <a:ext cx="614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/>
        </p:nvSpPr>
        <p:spPr>
          <a:xfrm>
            <a:off x="896150" y="321208"/>
            <a:ext cx="231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0" title="截屏2025-06-09 下午4.44.43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0314" l="-2039" r="-2029" t="-37243"/>
          <a:stretch/>
        </p:blipFill>
        <p:spPr>
          <a:xfrm>
            <a:off x="4008775" y="1225800"/>
            <a:ext cx="2116164" cy="1587113"/>
          </a:xfrm>
          <a:prstGeom prst="rect">
            <a:avLst/>
          </a:prstGeom>
        </p:spPr>
      </p:pic>
      <p:pic>
        <p:nvPicPr>
          <p:cNvPr id="297" name="Google Shape;297;p30" title="截屏2025-06-09 下午4.42.48.png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807" l="-16847" r="-29909" t="-7527"/>
          <a:stretch/>
        </p:blipFill>
        <p:spPr>
          <a:xfrm>
            <a:off x="6372925" y="1426937"/>
            <a:ext cx="1934675" cy="1450999"/>
          </a:xfrm>
          <a:prstGeom prst="rect">
            <a:avLst/>
          </a:prstGeom>
        </p:spPr>
      </p:pic>
      <p:sp>
        <p:nvSpPr>
          <p:cNvPr id="298" name="Google Shape;298;p30"/>
          <p:cNvSpPr txBox="1"/>
          <p:nvPr>
            <p:ph type="title"/>
          </p:nvPr>
        </p:nvSpPr>
        <p:spPr>
          <a:xfrm>
            <a:off x="6699148" y="3089445"/>
            <a:ext cx="2016000" cy="1626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Top 5 preferred content</a:t>
            </a:r>
            <a:endParaRPr sz="800"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4124900" y="3007950"/>
            <a:ext cx="2116200" cy="452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The high score (70+) is abnormally concentrated, distorting the mean. </a:t>
            </a:r>
            <a:r>
              <a:rPr lang="en" sz="800"/>
              <a:t>25.23% of the total sample </a:t>
            </a:r>
            <a:r>
              <a:rPr lang="en" sz="800"/>
              <a:t>above 70 account</a:t>
            </a:r>
            <a:r>
              <a:rPr lang="en" sz="800"/>
              <a:t> </a:t>
            </a:r>
            <a:endParaRPr sz="800"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6406300" y="3372603"/>
            <a:ext cx="2674500" cy="3714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top five categories account for 21.37% of total content interactions, demonstrating a high keyword concentration.</a:t>
            </a:r>
            <a:endParaRPr/>
          </a:p>
        </p:txBody>
      </p:sp>
      <p:sp>
        <p:nvSpPr>
          <p:cNvPr id="301" name="Google Shape;301;p30"/>
          <p:cNvSpPr txBox="1"/>
          <p:nvPr/>
        </p:nvSpPr>
        <p:spPr>
          <a:xfrm>
            <a:off x="4446025" y="1291000"/>
            <a:ext cx="132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Scoring structure is skewed:</a:t>
            </a:r>
            <a:endParaRPr sz="1100"/>
          </a:p>
        </p:txBody>
      </p:sp>
      <p:sp>
        <p:nvSpPr>
          <p:cNvPr id="302" name="Google Shape;302;p30"/>
          <p:cNvSpPr txBox="1"/>
          <p:nvPr/>
        </p:nvSpPr>
        <p:spPr>
          <a:xfrm>
            <a:off x="2019050" y="1283350"/>
            <a:ext cx="80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Hotspot:</a:t>
            </a:r>
            <a:endParaRPr sz="1200"/>
          </a:p>
        </p:txBody>
      </p:sp>
      <p:sp>
        <p:nvSpPr>
          <p:cNvPr id="303" name="Google Shape;303;p30"/>
          <p:cNvSpPr txBox="1"/>
          <p:nvPr/>
        </p:nvSpPr>
        <p:spPr>
          <a:xfrm>
            <a:off x="6805325" y="1225800"/>
            <a:ext cx="125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tag preference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1281450" y="321200"/>
            <a:ext cx="28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Stage 1: User behavior Analyst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30" title="截屏2025-06-09 下午4.46.05.png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27399" l="0" r="0" t="-63403"/>
          <a:stretch/>
        </p:blipFill>
        <p:spPr>
          <a:xfrm>
            <a:off x="1245862" y="985649"/>
            <a:ext cx="2514929" cy="1886175"/>
          </a:xfrm>
          <a:prstGeom prst="rect">
            <a:avLst/>
          </a:prstGeom>
        </p:spPr>
      </p:pic>
      <p:grpSp>
        <p:nvGrpSpPr>
          <p:cNvPr id="306" name="Google Shape;306;p30"/>
          <p:cNvGrpSpPr/>
          <p:nvPr/>
        </p:nvGrpSpPr>
        <p:grpSpPr>
          <a:xfrm rot="1153639">
            <a:off x="157832" y="4348649"/>
            <a:ext cx="1771569" cy="1683961"/>
            <a:chOff x="0" y="0"/>
            <a:chExt cx="4723947" cy="4490339"/>
          </a:xfrm>
        </p:grpSpPr>
        <p:sp>
          <p:nvSpPr>
            <p:cNvPr id="307" name="Google Shape;307;p3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8" name="Google Shape;308;p30"/>
            <p:cNvPicPr preferRelativeResize="0"/>
            <p:nvPr/>
          </p:nvPicPr>
          <p:blipFill rotWithShape="1">
            <a:blip r:embed="rId6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30"/>
          <p:cNvGrpSpPr/>
          <p:nvPr/>
        </p:nvGrpSpPr>
        <p:grpSpPr>
          <a:xfrm>
            <a:off x="8257623" y="-842575"/>
            <a:ext cx="1771480" cy="1683877"/>
            <a:chOff x="0" y="0"/>
            <a:chExt cx="4723947" cy="4490339"/>
          </a:xfrm>
        </p:grpSpPr>
        <p:sp>
          <p:nvSpPr>
            <p:cNvPr id="310" name="Google Shape;310;p30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1" name="Google Shape;311;p30"/>
            <p:cNvPicPr preferRelativeResize="0"/>
            <p:nvPr/>
          </p:nvPicPr>
          <p:blipFill rotWithShape="1">
            <a:blip r:embed="rId6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0"/>
          <p:cNvSpPr txBox="1"/>
          <p:nvPr>
            <p:ph idx="1" type="body"/>
          </p:nvPr>
        </p:nvSpPr>
        <p:spPr>
          <a:xfrm>
            <a:off x="1245850" y="3007950"/>
            <a:ext cx="2421000" cy="3108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/>
              <a:t>Peaks are concentrated in July, August, and December. and in the morning and evening. </a:t>
            </a:r>
            <a:endParaRPr sz="800"/>
          </a:p>
        </p:txBody>
      </p:sp>
      <p:sp>
        <p:nvSpPr>
          <p:cNvPr id="313" name="Google Shape;313;p30"/>
          <p:cNvSpPr/>
          <p:nvPr/>
        </p:nvSpPr>
        <p:spPr>
          <a:xfrm>
            <a:off x="0" y="0"/>
            <a:ext cx="1193100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1396200" y="2731725"/>
            <a:ext cx="236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month is </a:t>
            </a: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</a:t>
            </a: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peak time is morning 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4353450" y="2727900"/>
            <a:ext cx="177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distorted mean is misleading</a:t>
            </a:r>
            <a:endParaRPr b="1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1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325" name="Google Shape;325;p3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3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31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329" name="Google Shape;329;p3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0" name="Google Shape;330;p31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1" name="Google Shape;331;p31"/>
          <p:cNvSpPr txBox="1"/>
          <p:nvPr/>
        </p:nvSpPr>
        <p:spPr>
          <a:xfrm>
            <a:off x="1193250" y="219525"/>
            <a:ext cx="38454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Stage 1: User behavior Analyst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1111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11111"/>
              </a:solidFill>
            </a:endParaRPr>
          </a:p>
        </p:txBody>
      </p:sp>
      <p:pic>
        <p:nvPicPr>
          <p:cNvPr id="332" name="Google Shape;3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837" y="629775"/>
            <a:ext cx="4714450" cy="328762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 txBox="1"/>
          <p:nvPr/>
        </p:nvSpPr>
        <p:spPr>
          <a:xfrm>
            <a:off x="5962275" y="842575"/>
            <a:ext cx="30000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n" sz="900"/>
              <a:t>Insights Summary</a:t>
            </a:r>
            <a:r>
              <a:rPr lang="en" sz="900"/>
              <a:t>: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While Technology and Education are top-performing with both high quality and visibility, Animals stands out as highly exposed yet low in quality. Some high-quality themes like Healthy Eating remain underexposed, indicating untapped potential.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 </a:t>
            </a:r>
            <a:r>
              <a:rPr b="1" lang="en" sz="900"/>
              <a:t>Strategy Recommendation: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Focus on promoting high-quality but low-exposure topics to unlock growth (Hidden Gems), maintain momentum in Star Categories, and audit overexposed low-quality content to prevent engagement loss or algorithmic inefficiency.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334" name="Google Shape;334;p31"/>
          <p:cNvGrpSpPr/>
          <p:nvPr/>
        </p:nvGrpSpPr>
        <p:grpSpPr>
          <a:xfrm>
            <a:off x="8257623" y="-842575"/>
            <a:ext cx="1771480" cy="1683877"/>
            <a:chOff x="0" y="0"/>
            <a:chExt cx="4723947" cy="4490339"/>
          </a:xfrm>
        </p:grpSpPr>
        <p:sp>
          <p:nvSpPr>
            <p:cNvPr id="335" name="Google Shape;335;p31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6" name="Google Shape;336;p31"/>
            <p:cNvPicPr preferRelativeResize="0"/>
            <p:nvPr/>
          </p:nvPicPr>
          <p:blipFill rotWithShape="1">
            <a:blip r:embed="rId3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35" y="801250"/>
            <a:ext cx="1648052" cy="106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10" y="2894163"/>
            <a:ext cx="1648049" cy="9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>
            <p:ph type="title"/>
          </p:nvPr>
        </p:nvSpPr>
        <p:spPr>
          <a:xfrm>
            <a:off x="5168521" y="1998325"/>
            <a:ext cx="1718700" cy="2835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800"/>
              <a:t>Time-of-Day Signal: Performance Peaks in Morning &amp; Evening</a:t>
            </a:r>
            <a:endParaRPr sz="800"/>
          </a:p>
        </p:txBody>
      </p:sp>
      <p:sp>
        <p:nvSpPr>
          <p:cNvPr id="344" name="Google Shape;344;p32"/>
          <p:cNvSpPr txBox="1"/>
          <p:nvPr>
            <p:ph idx="1" type="body"/>
          </p:nvPr>
        </p:nvSpPr>
        <p:spPr>
          <a:xfrm>
            <a:off x="5138523" y="2325375"/>
            <a:ext cx="1778700" cy="402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Content with high scores is frequently posted around 6–7am，10-11am and 4–7pm, indicating optimal windows for release.</a:t>
            </a:r>
            <a:endParaRPr/>
          </a:p>
        </p:txBody>
      </p:sp>
      <p:sp>
        <p:nvSpPr>
          <p:cNvPr id="345" name="Google Shape;345;p32"/>
          <p:cNvSpPr txBox="1"/>
          <p:nvPr>
            <p:ph type="title"/>
          </p:nvPr>
        </p:nvSpPr>
        <p:spPr>
          <a:xfrm>
            <a:off x="2318121" y="3935988"/>
            <a:ext cx="1718700" cy="2835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800"/>
              <a:t>Monthly Patterns: Q1 Sees a Surge in High-Quality Content</a:t>
            </a:r>
            <a:endParaRPr sz="800"/>
          </a:p>
        </p:txBody>
      </p:sp>
      <p:sp>
        <p:nvSpPr>
          <p:cNvPr id="346" name="Google Shape;346;p32"/>
          <p:cNvSpPr txBox="1"/>
          <p:nvPr>
            <p:ph type="title"/>
          </p:nvPr>
        </p:nvSpPr>
        <p:spPr>
          <a:xfrm>
            <a:off x="5168533" y="3936000"/>
            <a:ext cx="1718700" cy="2835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800"/>
              <a:t>Weekday Signal: More High-Quality Content Appears on Monday–Tuesday</a:t>
            </a:r>
            <a:endParaRPr sz="800"/>
          </a:p>
        </p:txBody>
      </p:sp>
      <p:pic>
        <p:nvPicPr>
          <p:cNvPr id="347" name="Google Shape;34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8535" y="2924462"/>
            <a:ext cx="1466600" cy="85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2318109" y="4263038"/>
            <a:ext cx="1972200" cy="402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January and February show stronger output of top content, suggesting seasonal alignment or early-year engagement spike</a:t>
            </a:r>
            <a:r>
              <a:rPr lang="en"/>
              <a:t>s</a:t>
            </a:r>
            <a:endParaRPr/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5168534" y="4263050"/>
            <a:ext cx="1972200" cy="402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Top-performing content is more common at the start of the week, hinting that audiences may be more receptive during early weekdays.</a:t>
            </a:r>
            <a:endParaRPr/>
          </a:p>
        </p:txBody>
      </p:sp>
      <p:pic>
        <p:nvPicPr>
          <p:cNvPr id="350" name="Google Shape;35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6373" y="880624"/>
            <a:ext cx="894061" cy="9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2"/>
          <p:cNvSpPr txBox="1"/>
          <p:nvPr>
            <p:ph type="title"/>
          </p:nvPr>
        </p:nvSpPr>
        <p:spPr>
          <a:xfrm>
            <a:off x="2259121" y="2005325"/>
            <a:ext cx="1718700" cy="2835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55"/>
              <a:t>Top Conte</a:t>
            </a:r>
            <a:r>
              <a:rPr lang="en" sz="855"/>
              <a:t>nt Categories: </a:t>
            </a:r>
            <a:r>
              <a:rPr lang="en" sz="855"/>
              <a:t>Stable High-Quality Themes</a:t>
            </a:r>
            <a:endParaRPr sz="1055"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2248010" y="2325375"/>
            <a:ext cx="1778700" cy="4023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high-quality content concentrates in a few domains — Veganism, Technology, and Science — indicating consistent user interest and replicable themes.</a:t>
            </a:r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1193100" y="142450"/>
            <a:ext cx="43551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2: Content based Analyst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>
                <a:solidFill>
                  <a:srgbClr val="434343"/>
                </a:solidFill>
              </a:rPr>
              <a:t>Category Focus → Time Strategy → Seasonal Rhythm → Weekly Timing</a:t>
            </a:r>
            <a:endParaRPr sz="700">
              <a:solidFill>
                <a:srgbClr val="434343"/>
              </a:solidFill>
            </a:endParaRPr>
          </a:p>
        </p:txBody>
      </p:sp>
      <p:grpSp>
        <p:nvGrpSpPr>
          <p:cNvPr id="354" name="Google Shape;354;p32"/>
          <p:cNvGrpSpPr/>
          <p:nvPr/>
        </p:nvGrpSpPr>
        <p:grpSpPr>
          <a:xfrm>
            <a:off x="8257623" y="-842575"/>
            <a:ext cx="1771480" cy="1683877"/>
            <a:chOff x="0" y="0"/>
            <a:chExt cx="4723947" cy="4490339"/>
          </a:xfrm>
        </p:grpSpPr>
        <p:sp>
          <p:nvSpPr>
            <p:cNvPr id="355" name="Google Shape;355;p3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6" name="Google Shape;356;p32"/>
            <p:cNvPicPr preferRelativeResize="0"/>
            <p:nvPr/>
          </p:nvPicPr>
          <p:blipFill rotWithShape="1">
            <a:blip r:embed="rId7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32"/>
          <p:cNvGrpSpPr/>
          <p:nvPr/>
        </p:nvGrpSpPr>
        <p:grpSpPr>
          <a:xfrm rot="1153639">
            <a:off x="489957" y="4407024"/>
            <a:ext cx="1771569" cy="1683961"/>
            <a:chOff x="0" y="0"/>
            <a:chExt cx="4723947" cy="4490339"/>
          </a:xfrm>
        </p:grpSpPr>
        <p:sp>
          <p:nvSpPr>
            <p:cNvPr id="358" name="Google Shape;358;p32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9" name="Google Shape;359;p32"/>
            <p:cNvPicPr preferRelativeResize="0"/>
            <p:nvPr/>
          </p:nvPicPr>
          <p:blipFill rotWithShape="1">
            <a:blip r:embed="rId7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0" name="Google Shape;360;p32"/>
          <p:cNvSpPr/>
          <p:nvPr/>
        </p:nvSpPr>
        <p:spPr>
          <a:xfrm>
            <a:off x="0" y="0"/>
            <a:ext cx="1193100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/>
          <p:nvPr/>
        </p:nvSpPr>
        <p:spPr>
          <a:xfrm>
            <a:off x="0" y="0"/>
            <a:ext cx="1193100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"/>
          <p:cNvSpPr txBox="1"/>
          <p:nvPr>
            <p:ph type="title"/>
          </p:nvPr>
        </p:nvSpPr>
        <p:spPr>
          <a:xfrm>
            <a:off x="1408450" y="269800"/>
            <a:ext cx="27285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Stage 3: Strategy and Next step</a:t>
            </a:r>
            <a:endParaRPr sz="1879"/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1291700" y="1063250"/>
            <a:ext cx="3280200" cy="4728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</a:rPr>
              <a:t>Recommended Strategic Keyword</a:t>
            </a:r>
            <a:endParaRPr sz="1500">
              <a:solidFill>
                <a:srgbClr val="38761D"/>
              </a:solidFill>
            </a:endParaRPr>
          </a:p>
        </p:txBody>
      </p:sp>
      <p:sp>
        <p:nvSpPr>
          <p:cNvPr id="372" name="Google Shape;372;p33"/>
          <p:cNvSpPr txBox="1"/>
          <p:nvPr>
            <p:ph idx="2" type="body"/>
          </p:nvPr>
        </p:nvSpPr>
        <p:spPr>
          <a:xfrm>
            <a:off x="1447300" y="1521250"/>
            <a:ext cx="2908500" cy="14598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/>
              <a:t>The only category that meets all three dimensions: high frequency, high average score, and low volatility</a:t>
            </a:r>
            <a:endParaRPr sz="900"/>
          </a:p>
        </p:txBody>
      </p:sp>
      <p:sp>
        <p:nvSpPr>
          <p:cNvPr id="373" name="Google Shape;373;p33"/>
          <p:cNvSpPr txBox="1"/>
          <p:nvPr>
            <p:ph idx="3" type="body"/>
          </p:nvPr>
        </p:nvSpPr>
        <p:spPr>
          <a:xfrm>
            <a:off x="5201775" y="1294625"/>
            <a:ext cx="2580000" cy="2265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rmAutofit fontScale="85000" lnSpcReduction="10000"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Risky Keywords</a:t>
            </a:r>
            <a:r>
              <a:rPr lang="en" sz="1500">
                <a:solidFill>
                  <a:srgbClr val="434343"/>
                </a:solidFill>
              </a:rPr>
              <a:t> </a:t>
            </a:r>
            <a:r>
              <a:rPr b="0" lang="en" sz="1400">
                <a:solidFill>
                  <a:srgbClr val="434343"/>
                </a:solidFill>
              </a:rPr>
              <a:t>(</a:t>
            </a:r>
            <a:r>
              <a:rPr b="0" lang="en" sz="1100">
                <a:solidFill>
                  <a:srgbClr val="434343"/>
                </a:solidFill>
              </a:rPr>
              <a:t>Not Advised for Replication</a:t>
            </a:r>
            <a:r>
              <a:rPr b="0" lang="en" sz="1300">
                <a:solidFill>
                  <a:srgbClr val="434343"/>
                </a:solidFill>
              </a:rPr>
              <a:t>)</a:t>
            </a:r>
            <a:endParaRPr b="0" sz="1300">
              <a:solidFill>
                <a:srgbClr val="434343"/>
              </a:solidFill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9395" r="0" t="0"/>
          <a:stretch/>
        </p:blipFill>
        <p:spPr>
          <a:xfrm>
            <a:off x="1408450" y="1595150"/>
            <a:ext cx="2908350" cy="3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775" y="1567150"/>
            <a:ext cx="2728501" cy="114921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3"/>
          <p:cNvSpPr txBox="1"/>
          <p:nvPr/>
        </p:nvSpPr>
        <p:spPr>
          <a:xfrm>
            <a:off x="1354850" y="3426000"/>
            <a:ext cx="701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exploring new potential keywords, consider trialing median-volatility content (volatility &lt; 3.5) with measured volume.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33"/>
          <p:cNvGrpSpPr/>
          <p:nvPr/>
        </p:nvGrpSpPr>
        <p:grpSpPr>
          <a:xfrm rot="1153639">
            <a:off x="489957" y="4407024"/>
            <a:ext cx="1771569" cy="1683961"/>
            <a:chOff x="0" y="0"/>
            <a:chExt cx="4723947" cy="4490339"/>
          </a:xfrm>
        </p:grpSpPr>
        <p:sp>
          <p:nvSpPr>
            <p:cNvPr id="378" name="Google Shape;378;p3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9" name="Google Shape;379;p33"/>
            <p:cNvPicPr preferRelativeResize="0"/>
            <p:nvPr/>
          </p:nvPicPr>
          <p:blipFill rotWithShape="1">
            <a:blip r:embed="rId5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" name="Google Shape;380;p33"/>
          <p:cNvGrpSpPr/>
          <p:nvPr/>
        </p:nvGrpSpPr>
        <p:grpSpPr>
          <a:xfrm>
            <a:off x="8257623" y="-842575"/>
            <a:ext cx="1771480" cy="1683877"/>
            <a:chOff x="0" y="0"/>
            <a:chExt cx="4723947" cy="4490339"/>
          </a:xfrm>
        </p:grpSpPr>
        <p:sp>
          <p:nvSpPr>
            <p:cNvPr id="381" name="Google Shape;381;p33"/>
            <p:cNvSpPr/>
            <p:nvPr/>
          </p:nvSpPr>
          <p:spPr>
            <a:xfrm>
              <a:off x="644072" y="410464"/>
              <a:ext cx="4079875" cy="4079875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2" name="Google Shape;382;p33"/>
            <p:cNvPicPr preferRelativeResize="0"/>
            <p:nvPr/>
          </p:nvPicPr>
          <p:blipFill rotWithShape="1">
            <a:blip r:embed="rId5">
              <a:alphaModFix/>
            </a:blip>
            <a:srcRect b="318" l="0" r="0" t="0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