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38F8-AEB3-4D68-A093-EAC4A03720B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A77B7-4D67-4FEB-9967-F9283B33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4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225" y="1122363"/>
            <a:ext cx="10438660" cy="684243"/>
          </a:xfrm>
        </p:spPr>
        <p:txBody>
          <a:bodyPr anchor="b">
            <a:noAutofit/>
          </a:bodyPr>
          <a:lstStyle>
            <a:lvl1pPr algn="l">
              <a:defRPr sz="4400" b="1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103" y="1884209"/>
            <a:ext cx="10447538" cy="512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B28-C894-4109-97F5-2016DD1B4A7D}" type="datetime1">
              <a:rPr lang="sv-SE" smtClean="0"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47817" y="2898559"/>
            <a:ext cx="10440140" cy="318708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sv-SE" dirty="0"/>
              <a:t>Add optional group name</a:t>
            </a:r>
            <a:br>
              <a:rPr lang="sv-SE" dirty="0"/>
            </a:br>
            <a:r>
              <a:rPr lang="sv-SE" dirty="0"/>
              <a:t>Add name of the author, email, programe code, track</a:t>
            </a:r>
            <a:br>
              <a:rPr lang="sv-SE" dirty="0"/>
            </a:br>
            <a:r>
              <a:rPr lang="sv-SE" dirty="0"/>
              <a:t>If there is an additional author, add their email, programe code, and track.</a:t>
            </a:r>
            <a:br>
              <a:rPr lang="sv-SE" dirty="0"/>
            </a:br>
            <a:br>
              <a:rPr lang="sv-SE" dirty="0"/>
            </a:br>
            <a:r>
              <a:rPr lang="sv-SE" dirty="0"/>
              <a:t>Add purpose of the presentation</a:t>
            </a:r>
            <a:br>
              <a:rPr lang="sv-SE" dirty="0"/>
            </a:br>
            <a:r>
              <a:rPr lang="sv-SE" dirty="0"/>
              <a:t>Add date of the presentation</a:t>
            </a:r>
          </a:p>
          <a:p>
            <a:endParaRPr lang="sv-SE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92183" y="6252754"/>
            <a:ext cx="10850880" cy="43543"/>
          </a:xfrm>
          <a:prstGeom prst="line">
            <a:avLst/>
          </a:prstGeom>
          <a:ln>
            <a:solidFill>
              <a:srgbClr val="19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9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8E43-47AF-4228-9576-9B4BC692E0AA}" type="datetime1">
              <a:rPr lang="sv-SE" smtClean="0"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75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9A8-0070-4E38-A4A0-469F082D032B}" type="datetime1">
              <a:rPr lang="sv-SE" smtClean="0"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17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DB6D-DB01-4656-B9B5-CC1784D826BB}" type="datetime1">
              <a:rPr lang="sv-SE" smtClean="0"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1D9E56C-DDB3-457B-A281-6E39D6A2A38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15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D889-A768-40F8-BB6A-C539F17CEF90}" type="datetime1">
              <a:rPr lang="sv-SE" smtClean="0"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381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6884-DBE3-4A52-BBAB-5372F30F25AF}" type="datetime1">
              <a:rPr lang="sv-SE" smtClean="0"/>
              <a:t>2025-06-24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31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314-21A2-4188-9D0C-CE0F5ED3A570}" type="datetime1">
              <a:rPr lang="sv-SE" smtClean="0"/>
              <a:t>2025-06-24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20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0313A-1CD6-4838-9C13-FC6D940E14E1}" type="datetime1">
              <a:rPr lang="sv-SE" smtClean="0"/>
              <a:t>2025-06-24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6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E9D0-5FDC-4724-BB67-8AA3D82BAA56}" type="datetime1">
              <a:rPr lang="sv-SE" smtClean="0"/>
              <a:t>2025-06-24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1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6E00-ABEB-4792-BD33-1C3341B4F814}" type="datetime1">
              <a:rPr lang="sv-SE" smtClean="0"/>
              <a:t>2025-06-24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343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2A29-79BB-4AD8-8868-08ECB9AE8842}" type="datetime1">
              <a:rPr lang="sv-SE" smtClean="0"/>
              <a:t>2025-06-24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73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8522-63C8-4F87-8B80-5FDA232E9969}" type="datetime1">
              <a:rPr lang="sv-SE" smtClean="0"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E56C-DDB3-457B-A281-6E39D6A2A383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68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yuns@kth.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ctrTitle"/>
          </p:nvPr>
        </p:nvSpPr>
        <p:spPr>
          <a:xfrm>
            <a:off x="876670" y="1348451"/>
            <a:ext cx="10438660" cy="1713451"/>
          </a:xfrm>
        </p:spPr>
        <p:txBody>
          <a:bodyPr/>
          <a:lstStyle/>
          <a:p>
            <a:r>
              <a:rPr lang="en-US" dirty="0"/>
              <a:t>Computationally Efficient and </a:t>
            </a:r>
            <a:r>
              <a:rPr lang="en-US" sz="4000" dirty="0"/>
              <a:t>Generalizable Machine Learning Algorithms for Seizure Detection from EEG Signals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B28-C894-4109-97F5-2016DD1B4A7D}" type="datetime1">
              <a:rPr lang="sv-SE" smtClean="0"/>
              <a:pPr/>
              <a:t>2025-06-24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pPr/>
              <a:t>1</a:t>
            </a:fld>
            <a:endParaRPr lang="sv-SE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847817" y="3593939"/>
            <a:ext cx="10440140" cy="2491703"/>
          </a:xfrm>
        </p:spPr>
        <p:txBody>
          <a:bodyPr/>
          <a:lstStyle/>
          <a:p>
            <a:r>
              <a:rPr lang="en-US" altLang="zh-CN" dirty="0"/>
              <a:t>Zheyun Shou, </a:t>
            </a:r>
            <a:r>
              <a:rPr lang="en-US" altLang="zh-CN" dirty="0">
                <a:hlinkClick r:id="rId2"/>
              </a:rPr>
              <a:t>zheyuns@kth.se</a:t>
            </a:r>
            <a:endParaRPr lang="en-US" altLang="zh-CN" dirty="0"/>
          </a:p>
          <a:p>
            <a:r>
              <a:rPr lang="en-US" altLang="zh-CN" dirty="0"/>
              <a:t>DA236X</a:t>
            </a:r>
          </a:p>
          <a:p>
            <a:r>
              <a:rPr lang="en-US" altLang="zh-CN" dirty="0"/>
              <a:t>Systems, Control and Robotics</a:t>
            </a:r>
            <a:endParaRPr lang="en-US" dirty="0"/>
          </a:p>
          <a:p>
            <a:r>
              <a:rPr lang="en-US" dirty="0"/>
              <a:t>2025.07.01</a:t>
            </a:r>
          </a:p>
        </p:txBody>
      </p:sp>
    </p:spTree>
    <p:extLst>
      <p:ext uri="{BB962C8B-B14F-4D97-AF65-F5344CB8AC3E}">
        <p14:creationId xmlns:p14="http://schemas.microsoft.com/office/powerpoint/2010/main" val="21100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6243"/>
            <a:ext cx="10515600" cy="455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Challenge: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EEG analysis for seizure detection is time-consuming, subjective, and requires specialized expertise. Large volume of EEG data creates the need for seizure detection algorithms that 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ccurate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computationally efficient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for real-time use, and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generalizable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across diverse patients.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Proposed Solution: Investigate the Detach-ROCKET framework to develop a seizure detection methodology that achieves a balance between these requirements.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Question: To what extent can the Detach-ROCKET framework achieve a superior balance of predictive performance, computational efficiency, and generalization for EEG seizure detection compared to established time-series classification benchmarks?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2183" y="6252754"/>
            <a:ext cx="10850880" cy="43543"/>
          </a:xfrm>
          <a:prstGeom prst="line">
            <a:avLst/>
          </a:prstGeom>
          <a:ln>
            <a:solidFill>
              <a:srgbClr val="19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072-656F-48F4-A8BA-C808315271F5}" type="datetime1">
              <a:rPr lang="sv-SE" smtClean="0"/>
              <a:t>2025-06-24</a:t>
            </a:fld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533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F442B-9535-6798-C600-608A0FAF5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A3ED-31D1-9E70-5314-DC71CC5E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5BF4-16E9-DE93-4651-26884878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243"/>
            <a:ext cx="10515600" cy="455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and adapt Detach-ROCKET and Detach Ensemble for the task of seizure detection from multivariate EEG signals.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Benchmark against the catch22 feature-based classifier.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Evaluate performance using both epoch-wise and clinically-relevant event-wise metrics.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Evaluate generalization on a cross-dataset task.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computational efficiency and channel relevance.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2958E6-C334-37C4-15EF-B2522A33FFF6}"/>
              </a:ext>
            </a:extLst>
          </p:cNvPr>
          <p:cNvCxnSpPr/>
          <p:nvPr/>
        </p:nvCxnSpPr>
        <p:spPr>
          <a:xfrm>
            <a:off x="592183" y="6252754"/>
            <a:ext cx="10850880" cy="43543"/>
          </a:xfrm>
          <a:prstGeom prst="line">
            <a:avLst/>
          </a:prstGeom>
          <a:ln>
            <a:solidFill>
              <a:srgbClr val="19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594C8A-4297-D606-4A15-98AAE8F9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072-656F-48F4-A8BA-C808315271F5}" type="datetime1">
              <a:rPr lang="sv-SE" smtClean="0"/>
              <a:t>2025-06-24</a:t>
            </a:fld>
            <a:endParaRPr lang="sv-S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FA7DF63-2C55-A4A0-009D-D814F45F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51105D-3FC2-8E85-5302-5006AE9F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46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9DF8-28BA-CCA4-4765-FC706A4DC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426A-1511-05E7-AA1F-BCD53EA9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F5C4-7F2D-B9A7-2863-EAC14FE8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243"/>
            <a:ext cx="10515600" cy="455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Epilepsy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EEG</a:t>
            </a:r>
          </a:p>
          <a:p>
            <a:pPr>
              <a:lnSpc>
                <a:spcPct val="100000"/>
              </a:lnSpc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TSC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EB6444-DF12-C68F-AC7C-5CD6123B8C88}"/>
              </a:ext>
            </a:extLst>
          </p:cNvPr>
          <p:cNvCxnSpPr/>
          <p:nvPr/>
        </p:nvCxnSpPr>
        <p:spPr>
          <a:xfrm>
            <a:off x="592183" y="6252754"/>
            <a:ext cx="10850880" cy="43543"/>
          </a:xfrm>
          <a:prstGeom prst="line">
            <a:avLst/>
          </a:prstGeom>
          <a:ln>
            <a:solidFill>
              <a:srgbClr val="19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A86DD0-D344-7165-FE4A-501F279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072-656F-48F4-A8BA-C808315271F5}" type="datetime1">
              <a:rPr lang="sv-SE" smtClean="0"/>
              <a:t>2025-06-24</a:t>
            </a:fld>
            <a:endParaRPr lang="sv-S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6BA594-1A9E-CAEB-2420-7CADDD4B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41136F-1D5E-A7CF-1462-BA8EB02D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43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BDCB8-DA8E-88DE-FC46-2531EAC2A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4B00-4BFF-11EB-B299-7FBA6F7C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B87B-D234-19D2-A6AE-13B1C4E8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243"/>
            <a:ext cx="10515600" cy="455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Seizure detection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6400C5-9AAD-8762-0A8D-692B34F62D51}"/>
              </a:ext>
            </a:extLst>
          </p:cNvPr>
          <p:cNvCxnSpPr/>
          <p:nvPr/>
        </p:nvCxnSpPr>
        <p:spPr>
          <a:xfrm>
            <a:off x="592183" y="6252754"/>
            <a:ext cx="10850880" cy="43543"/>
          </a:xfrm>
          <a:prstGeom prst="line">
            <a:avLst/>
          </a:prstGeom>
          <a:ln>
            <a:solidFill>
              <a:srgbClr val="19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1B391F-4524-0B63-4919-86DDD84A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072-656F-48F4-A8BA-C808315271F5}" type="datetime1">
              <a:rPr lang="sv-SE" smtClean="0"/>
              <a:t>2025-06-25</a:t>
            </a:fld>
            <a:endParaRPr lang="sv-S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8B9E36-0926-A402-8D56-2B325143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CAE0B1-1BF3-DB59-9B89-90A9B53E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159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34AE-9316-6A95-EE0E-2F3DDD01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ACBF-A70C-263C-339E-ADAF763F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>
                <a:latin typeface="Arial" panose="020B0604020202020204" pitchFamily="34" charset="0"/>
                <a:cs typeface="Arial" panose="020B0604020202020204" pitchFamily="34" charset="0"/>
              </a:rPr>
              <a:t>Method-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  <a:endParaRPr lang="sv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4A6A-2606-0057-B21E-9CD74070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243"/>
            <a:ext cx="6870539" cy="455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TUSZ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Siena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EEG recording consists of 19 channels corresponding to the standard 10–20 system scalp electrode montage, with a sampling rate of 256 Hz.</a:t>
            </a:r>
          </a:p>
          <a:p>
            <a:pPr>
              <a:lnSpc>
                <a:spcPct val="100000"/>
              </a:lnSpc>
            </a:pP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53A2A5-11F2-C5D2-51A6-6943ADBE00C6}"/>
              </a:ext>
            </a:extLst>
          </p:cNvPr>
          <p:cNvCxnSpPr/>
          <p:nvPr/>
        </p:nvCxnSpPr>
        <p:spPr>
          <a:xfrm>
            <a:off x="592183" y="6252754"/>
            <a:ext cx="10850880" cy="43543"/>
          </a:xfrm>
          <a:prstGeom prst="line">
            <a:avLst/>
          </a:prstGeom>
          <a:ln>
            <a:solidFill>
              <a:srgbClr val="195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F42E32-B6A6-AF2D-2933-E5E5D6D5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5072-656F-48F4-A8BA-C808315271F5}" type="datetime1">
              <a:rPr lang="sv-SE" smtClean="0"/>
              <a:t>2025-06-25</a:t>
            </a:fld>
            <a:endParaRPr lang="sv-S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6D52AFA-1920-A5C4-630E-357938A8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61C0E4-D297-9DCB-522F-989DBD4B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E56C-DDB3-457B-A281-6E39D6A2A383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FAAC0-9A83-15D9-CA31-EE1BCC5C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461" y="1940099"/>
            <a:ext cx="3539924" cy="31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231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Computationally Efficient and Generalizable Machine Learning Algorithms for Seizure Detection from EEG Signals</vt:lpstr>
      <vt:lpstr>Introduction</vt:lpstr>
      <vt:lpstr>Objectives</vt:lpstr>
      <vt:lpstr>Background</vt:lpstr>
      <vt:lpstr>Related Works</vt:lpstr>
      <vt:lpstr>Method-Data Processing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Joe Curry</cp:lastModifiedBy>
  <cp:revision>11</cp:revision>
  <dcterms:created xsi:type="dcterms:W3CDTF">2019-02-12T11:55:31Z</dcterms:created>
  <dcterms:modified xsi:type="dcterms:W3CDTF">2025-06-24T22:17:19Z</dcterms:modified>
</cp:coreProperties>
</file>