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2"/>
  </p:notesMasterIdLst>
  <p:handoutMasterIdLst>
    <p:handoutMasterId r:id="rId33"/>
  </p:handoutMasterIdLst>
  <p:sldIdLst>
    <p:sldId id="256" r:id="rId5"/>
    <p:sldId id="277" r:id="rId6"/>
    <p:sldId id="391" r:id="rId7"/>
    <p:sldId id="436" r:id="rId8"/>
    <p:sldId id="411" r:id="rId9"/>
    <p:sldId id="433" r:id="rId10"/>
    <p:sldId id="435" r:id="rId11"/>
    <p:sldId id="437" r:id="rId12"/>
    <p:sldId id="438" r:id="rId13"/>
    <p:sldId id="439" r:id="rId14"/>
    <p:sldId id="440" r:id="rId15"/>
    <p:sldId id="441" r:id="rId16"/>
    <p:sldId id="442" r:id="rId17"/>
    <p:sldId id="443" r:id="rId18"/>
    <p:sldId id="444" r:id="rId19"/>
    <p:sldId id="445" r:id="rId20"/>
    <p:sldId id="414" r:id="rId21"/>
    <p:sldId id="412" r:id="rId22"/>
    <p:sldId id="413" r:id="rId23"/>
    <p:sldId id="416" r:id="rId24"/>
    <p:sldId id="417" r:id="rId25"/>
    <p:sldId id="418" r:id="rId26"/>
    <p:sldId id="432" r:id="rId27"/>
    <p:sldId id="259" r:id="rId28"/>
    <p:sldId id="257" r:id="rId29"/>
    <p:sldId id="409" r:id="rId30"/>
    <p:sldId id="398" r:id="rId31"/>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6327" autoAdjust="0"/>
  </p:normalViewPr>
  <p:slideViewPr>
    <p:cSldViewPr snapToGrid="0">
      <p:cViewPr varScale="1">
        <p:scale>
          <a:sx n="110" d="100"/>
          <a:sy n="110" d="100"/>
        </p:scale>
        <p:origin x="76"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3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CBDC8-8ED6-45C1-AD72-9908CC1F4C7F}"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4A1FB107-6645-4A3B-832B-FFFB34BBE18F}">
      <dgm:prSet/>
      <dgm:spPr/>
      <dgm:t>
        <a:bodyPr/>
        <a:lstStyle/>
        <a:p>
          <a:r>
            <a:rPr lang="en-US" altLang="zh-CN"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Introduction: Understanding the SDGs</a:t>
          </a:r>
          <a:endParaRPr lang="en-US" dirty="0">
            <a:solidFill>
              <a:schemeClr val="bg1"/>
            </a:solidFill>
            <a:latin typeface="Times New Roman" panose="02020603050405020304" pitchFamily="18" charset="0"/>
            <a:cs typeface="Times New Roman" panose="02020603050405020304" pitchFamily="18" charset="0"/>
          </a:endParaRPr>
        </a:p>
      </dgm:t>
    </dgm:pt>
    <dgm:pt modelId="{C08AC531-B40E-4B4D-9535-F21DBBC8DE98}" type="parTrans" cxnId="{6E54C21E-1F81-42AF-8ADA-FEE1B53EB369}">
      <dgm:prSet/>
      <dgm:spPr/>
      <dgm:t>
        <a:bodyPr/>
        <a:lstStyle/>
        <a:p>
          <a:endParaRPr lang="en-US"/>
        </a:p>
      </dgm:t>
    </dgm:pt>
    <dgm:pt modelId="{652A8C48-5B9B-4820-BCB9-ECF103FA1E32}" type="sibTrans" cxnId="{6E54C21E-1F81-42AF-8ADA-FEE1B53EB369}">
      <dgm:prSet/>
      <dgm:spPr/>
      <dgm:t>
        <a:bodyPr/>
        <a:lstStyle/>
        <a:p>
          <a:endParaRPr lang="en-US"/>
        </a:p>
      </dgm:t>
    </dgm:pt>
    <dgm:pt modelId="{17AEF8EB-0AB2-4B2D-AB18-800007DD670A}">
      <dgm:prSet/>
      <dgm:spPr/>
      <dgm:t>
        <a:bodyPr/>
        <a:lstStyle/>
        <a:p>
          <a:r>
            <a:rPr lang="en-US" dirty="0">
              <a:solidFill>
                <a:schemeClr val="bg1"/>
              </a:solidFill>
              <a:latin typeface="Times New Roman" panose="02020603050405020304" pitchFamily="18" charset="0"/>
              <a:cs typeface="Times New Roman" panose="02020603050405020304" pitchFamily="18" charset="0"/>
            </a:rPr>
            <a:t>Research question</a:t>
          </a:r>
        </a:p>
      </dgm:t>
    </dgm:pt>
    <dgm:pt modelId="{4BDBC06D-410F-457D-AE42-97F7E1908265}" type="parTrans" cxnId="{102B4072-8346-4BBD-86E7-AADDCB5F8F43}">
      <dgm:prSet/>
      <dgm:spPr/>
      <dgm:t>
        <a:bodyPr/>
        <a:lstStyle/>
        <a:p>
          <a:endParaRPr lang="en-US"/>
        </a:p>
      </dgm:t>
    </dgm:pt>
    <dgm:pt modelId="{A7843D75-042A-4DA7-A189-F5B48FCB31AE}" type="sibTrans" cxnId="{102B4072-8346-4BBD-86E7-AADDCB5F8F43}">
      <dgm:prSet/>
      <dgm:spPr/>
      <dgm:t>
        <a:bodyPr/>
        <a:lstStyle/>
        <a:p>
          <a:endParaRPr lang="en-US"/>
        </a:p>
      </dgm:t>
    </dgm:pt>
    <dgm:pt modelId="{EE1AFAC7-17E5-4030-AFAD-A50E3F806F34}">
      <dgm:prSet/>
      <dgm:spPr/>
      <dgm:t>
        <a:bodyPr/>
        <a:lstStyle/>
        <a:p>
          <a:r>
            <a:rPr lang="en-US" dirty="0">
              <a:solidFill>
                <a:schemeClr val="bg1"/>
              </a:solidFill>
              <a:latin typeface="Times New Roman" panose="02020603050405020304" pitchFamily="18" charset="0"/>
              <a:cs typeface="Times New Roman" panose="02020603050405020304" pitchFamily="18" charset="0"/>
            </a:rPr>
            <a:t>Methodology</a:t>
          </a:r>
        </a:p>
      </dgm:t>
    </dgm:pt>
    <dgm:pt modelId="{933CBAF2-3613-40DB-8FEF-FA4FA1EED19F}" type="parTrans" cxnId="{1C51B59B-54BC-41D5-AE60-522BA740B7AE}">
      <dgm:prSet/>
      <dgm:spPr/>
      <dgm:t>
        <a:bodyPr/>
        <a:lstStyle/>
        <a:p>
          <a:endParaRPr lang="en-US"/>
        </a:p>
      </dgm:t>
    </dgm:pt>
    <dgm:pt modelId="{BA91E4B8-72E0-421D-BCB4-814F5444E66F}" type="sibTrans" cxnId="{1C51B59B-54BC-41D5-AE60-522BA740B7AE}">
      <dgm:prSet/>
      <dgm:spPr/>
      <dgm:t>
        <a:bodyPr/>
        <a:lstStyle/>
        <a:p>
          <a:endParaRPr lang="en-US"/>
        </a:p>
      </dgm:t>
    </dgm:pt>
    <dgm:pt modelId="{C7870A15-588E-4EFC-B525-E497A51869AC}">
      <dgm:prSet/>
      <dgm:spPr/>
      <dgm:t>
        <a:bodyPr/>
        <a:lstStyle/>
        <a:p>
          <a:r>
            <a:rPr lang="en-US" dirty="0">
              <a:solidFill>
                <a:schemeClr val="bg1"/>
              </a:solidFill>
              <a:latin typeface="Times New Roman" panose="02020603050405020304" pitchFamily="18" charset="0"/>
              <a:cs typeface="Times New Roman" panose="02020603050405020304" pitchFamily="18" charset="0"/>
            </a:rPr>
            <a:t>Results </a:t>
          </a:r>
          <a:r>
            <a:rPr lang="en-US" altLang="zh-CN" dirty="0">
              <a:solidFill>
                <a:schemeClr val="bg1"/>
              </a:solidFill>
              <a:latin typeface="Times New Roman" panose="02020603050405020304" pitchFamily="18" charset="0"/>
              <a:cs typeface="Times New Roman" panose="02020603050405020304" pitchFamily="18" charset="0"/>
            </a:rPr>
            <a:t>and </a:t>
          </a:r>
          <a:r>
            <a:rPr lang="en-US" dirty="0">
              <a:solidFill>
                <a:schemeClr val="bg1"/>
              </a:solidFill>
              <a:latin typeface="Times New Roman" panose="02020603050405020304" pitchFamily="18" charset="0"/>
              <a:cs typeface="Times New Roman" panose="02020603050405020304" pitchFamily="18" charset="0"/>
            </a:rPr>
            <a:t>Conclusion</a:t>
          </a:r>
        </a:p>
      </dgm:t>
    </dgm:pt>
    <dgm:pt modelId="{709F3A06-C6BE-41E9-B13B-401746CD0B41}" type="parTrans" cxnId="{0C1C0A5B-3AD3-4F30-9955-0FD6D8E8AC11}">
      <dgm:prSet/>
      <dgm:spPr/>
      <dgm:t>
        <a:bodyPr/>
        <a:lstStyle/>
        <a:p>
          <a:endParaRPr lang="en-US"/>
        </a:p>
      </dgm:t>
    </dgm:pt>
    <dgm:pt modelId="{C6D5DBBC-87D5-4271-8F31-D586C0C8B52A}" type="sibTrans" cxnId="{0C1C0A5B-3AD3-4F30-9955-0FD6D8E8AC11}">
      <dgm:prSet/>
      <dgm:spPr/>
      <dgm:t>
        <a:bodyPr/>
        <a:lstStyle/>
        <a:p>
          <a:endParaRPr lang="en-US"/>
        </a:p>
      </dgm:t>
    </dgm:pt>
    <dgm:pt modelId="{E204CD70-FD58-4E00-AE0D-FEE918D16CF4}">
      <dgm:prSet/>
      <dgm:spPr/>
      <dgm:t>
        <a:bodyPr/>
        <a:lstStyle/>
        <a:p>
          <a:r>
            <a:rPr lang="en-US" dirty="0">
              <a:solidFill>
                <a:schemeClr val="bg1"/>
              </a:solidFill>
              <a:latin typeface="Times New Roman" panose="02020603050405020304" pitchFamily="18" charset="0"/>
              <a:cs typeface="Times New Roman" panose="02020603050405020304" pitchFamily="18" charset="0"/>
            </a:rPr>
            <a:t>References</a:t>
          </a:r>
        </a:p>
      </dgm:t>
    </dgm:pt>
    <dgm:pt modelId="{5EDEBCE3-AC9A-4B5A-9621-6351D5ED6F1C}" type="parTrans" cxnId="{D6682B67-3C35-407E-B209-0850545E92E3}">
      <dgm:prSet/>
      <dgm:spPr/>
      <dgm:t>
        <a:bodyPr/>
        <a:lstStyle/>
        <a:p>
          <a:endParaRPr lang="en-US"/>
        </a:p>
      </dgm:t>
    </dgm:pt>
    <dgm:pt modelId="{F1D8D365-C04C-40E5-9568-57AAA2667D80}" type="sibTrans" cxnId="{D6682B67-3C35-407E-B209-0850545E92E3}">
      <dgm:prSet/>
      <dgm:spPr/>
      <dgm:t>
        <a:bodyPr/>
        <a:lstStyle/>
        <a:p>
          <a:endParaRPr lang="en-US"/>
        </a:p>
      </dgm:t>
    </dgm:pt>
    <dgm:pt modelId="{F140958B-5AA3-4069-9A7E-00152A0165B9}" type="pres">
      <dgm:prSet presAssocID="{FBACBDC8-8ED6-45C1-AD72-9908CC1F4C7F}" presName="vert0" presStyleCnt="0">
        <dgm:presLayoutVars>
          <dgm:dir/>
          <dgm:animOne val="branch"/>
          <dgm:animLvl val="lvl"/>
        </dgm:presLayoutVars>
      </dgm:prSet>
      <dgm:spPr/>
    </dgm:pt>
    <dgm:pt modelId="{C6B8E4B5-2962-4959-877B-C2E210600C3A}" type="pres">
      <dgm:prSet presAssocID="{4A1FB107-6645-4A3B-832B-FFFB34BBE18F}" presName="thickLine" presStyleLbl="alignNode1" presStyleIdx="0" presStyleCnt="5"/>
      <dgm:spPr/>
    </dgm:pt>
    <dgm:pt modelId="{56E6B676-1006-48F9-AA16-E8AB19F25A59}" type="pres">
      <dgm:prSet presAssocID="{4A1FB107-6645-4A3B-832B-FFFB34BBE18F}" presName="horz1" presStyleCnt="0"/>
      <dgm:spPr/>
    </dgm:pt>
    <dgm:pt modelId="{929A1582-FE61-4263-9071-A18EEDB5602A}" type="pres">
      <dgm:prSet presAssocID="{4A1FB107-6645-4A3B-832B-FFFB34BBE18F}" presName="tx1" presStyleLbl="revTx" presStyleIdx="0" presStyleCnt="5"/>
      <dgm:spPr/>
    </dgm:pt>
    <dgm:pt modelId="{01A11CAB-2C17-4E67-8428-27A77EF2AECB}" type="pres">
      <dgm:prSet presAssocID="{4A1FB107-6645-4A3B-832B-FFFB34BBE18F}" presName="vert1" presStyleCnt="0"/>
      <dgm:spPr/>
    </dgm:pt>
    <dgm:pt modelId="{F0F0EE25-4ACD-40AA-A7F9-1A542E7DDE52}" type="pres">
      <dgm:prSet presAssocID="{17AEF8EB-0AB2-4B2D-AB18-800007DD670A}" presName="thickLine" presStyleLbl="alignNode1" presStyleIdx="1" presStyleCnt="5"/>
      <dgm:spPr/>
    </dgm:pt>
    <dgm:pt modelId="{693E15C5-7D4F-4F37-BFC9-318450476C3E}" type="pres">
      <dgm:prSet presAssocID="{17AEF8EB-0AB2-4B2D-AB18-800007DD670A}" presName="horz1" presStyleCnt="0"/>
      <dgm:spPr/>
    </dgm:pt>
    <dgm:pt modelId="{F4A5FC76-4C8D-4814-A305-7CA9E7C37308}" type="pres">
      <dgm:prSet presAssocID="{17AEF8EB-0AB2-4B2D-AB18-800007DD670A}" presName="tx1" presStyleLbl="revTx" presStyleIdx="1" presStyleCnt="5"/>
      <dgm:spPr/>
    </dgm:pt>
    <dgm:pt modelId="{775D9119-264A-4FBC-8757-1D9D40CA18A2}" type="pres">
      <dgm:prSet presAssocID="{17AEF8EB-0AB2-4B2D-AB18-800007DD670A}" presName="vert1" presStyleCnt="0"/>
      <dgm:spPr/>
    </dgm:pt>
    <dgm:pt modelId="{EBF3CE04-376D-4BAF-95D8-C560E5831E09}" type="pres">
      <dgm:prSet presAssocID="{EE1AFAC7-17E5-4030-AFAD-A50E3F806F34}" presName="thickLine" presStyleLbl="alignNode1" presStyleIdx="2" presStyleCnt="5"/>
      <dgm:spPr/>
    </dgm:pt>
    <dgm:pt modelId="{F2C62616-1B42-448B-B1DC-53C8A2FD1FD9}" type="pres">
      <dgm:prSet presAssocID="{EE1AFAC7-17E5-4030-AFAD-A50E3F806F34}" presName="horz1" presStyleCnt="0"/>
      <dgm:spPr/>
    </dgm:pt>
    <dgm:pt modelId="{ACE8046F-79D2-4B3D-ACCD-7EAF8F1D4E32}" type="pres">
      <dgm:prSet presAssocID="{EE1AFAC7-17E5-4030-AFAD-A50E3F806F34}" presName="tx1" presStyleLbl="revTx" presStyleIdx="2" presStyleCnt="5"/>
      <dgm:spPr/>
    </dgm:pt>
    <dgm:pt modelId="{B81DC5C9-8BDF-4A0A-96C1-3EEECFEDAA0A}" type="pres">
      <dgm:prSet presAssocID="{EE1AFAC7-17E5-4030-AFAD-A50E3F806F34}" presName="vert1" presStyleCnt="0"/>
      <dgm:spPr/>
    </dgm:pt>
    <dgm:pt modelId="{F854A077-E7F1-4CC4-919F-E51AFC2B5AC2}" type="pres">
      <dgm:prSet presAssocID="{C7870A15-588E-4EFC-B525-E497A51869AC}" presName="thickLine" presStyleLbl="alignNode1" presStyleIdx="3" presStyleCnt="5"/>
      <dgm:spPr/>
    </dgm:pt>
    <dgm:pt modelId="{30F2A411-6D56-442E-9763-4DC594CED004}" type="pres">
      <dgm:prSet presAssocID="{C7870A15-588E-4EFC-B525-E497A51869AC}" presName="horz1" presStyleCnt="0"/>
      <dgm:spPr/>
    </dgm:pt>
    <dgm:pt modelId="{7E90C3B4-D544-4A2A-A576-C2B71098CA4B}" type="pres">
      <dgm:prSet presAssocID="{C7870A15-588E-4EFC-B525-E497A51869AC}" presName="tx1" presStyleLbl="revTx" presStyleIdx="3" presStyleCnt="5"/>
      <dgm:spPr/>
    </dgm:pt>
    <dgm:pt modelId="{8DF57087-F589-4C12-AB4F-AE8701987A19}" type="pres">
      <dgm:prSet presAssocID="{C7870A15-588E-4EFC-B525-E497A51869AC}" presName="vert1" presStyleCnt="0"/>
      <dgm:spPr/>
    </dgm:pt>
    <dgm:pt modelId="{43EE70AB-567A-4F84-8B16-29FEE384AA2B}" type="pres">
      <dgm:prSet presAssocID="{E204CD70-FD58-4E00-AE0D-FEE918D16CF4}" presName="thickLine" presStyleLbl="alignNode1" presStyleIdx="4" presStyleCnt="5"/>
      <dgm:spPr/>
    </dgm:pt>
    <dgm:pt modelId="{CD7FD5F2-9FA0-4AD5-B2E4-A33F201AEC9A}" type="pres">
      <dgm:prSet presAssocID="{E204CD70-FD58-4E00-AE0D-FEE918D16CF4}" presName="horz1" presStyleCnt="0"/>
      <dgm:spPr/>
    </dgm:pt>
    <dgm:pt modelId="{26055CBA-2070-42B2-BAA8-60E9F876DEF0}" type="pres">
      <dgm:prSet presAssocID="{E204CD70-FD58-4E00-AE0D-FEE918D16CF4}" presName="tx1" presStyleLbl="revTx" presStyleIdx="4" presStyleCnt="5"/>
      <dgm:spPr/>
    </dgm:pt>
    <dgm:pt modelId="{1C7B9A75-3C0D-48F7-8F97-74E2D57C6427}" type="pres">
      <dgm:prSet presAssocID="{E204CD70-FD58-4E00-AE0D-FEE918D16CF4}" presName="vert1" presStyleCnt="0"/>
      <dgm:spPr/>
    </dgm:pt>
  </dgm:ptLst>
  <dgm:cxnLst>
    <dgm:cxn modelId="{A6F7A504-CD1D-4B12-983A-B7F897A8EF6B}" type="presOf" srcId="{17AEF8EB-0AB2-4B2D-AB18-800007DD670A}" destId="{F4A5FC76-4C8D-4814-A305-7CA9E7C37308}" srcOrd="0" destOrd="0" presId="urn:microsoft.com/office/officeart/2008/layout/LinedList"/>
    <dgm:cxn modelId="{AB1EC110-6146-41DE-988D-52917A6B0C4A}" type="presOf" srcId="{E204CD70-FD58-4E00-AE0D-FEE918D16CF4}" destId="{26055CBA-2070-42B2-BAA8-60E9F876DEF0}" srcOrd="0" destOrd="0" presId="urn:microsoft.com/office/officeart/2008/layout/LinedList"/>
    <dgm:cxn modelId="{6E54C21E-1F81-42AF-8ADA-FEE1B53EB369}" srcId="{FBACBDC8-8ED6-45C1-AD72-9908CC1F4C7F}" destId="{4A1FB107-6645-4A3B-832B-FFFB34BBE18F}" srcOrd="0" destOrd="0" parTransId="{C08AC531-B40E-4B4D-9535-F21DBBC8DE98}" sibTransId="{652A8C48-5B9B-4820-BCB9-ECF103FA1E32}"/>
    <dgm:cxn modelId="{61ABFF35-29B3-4085-B561-39742F50DB19}" type="presOf" srcId="{C7870A15-588E-4EFC-B525-E497A51869AC}" destId="{7E90C3B4-D544-4A2A-A576-C2B71098CA4B}" srcOrd="0" destOrd="0" presId="urn:microsoft.com/office/officeart/2008/layout/LinedList"/>
    <dgm:cxn modelId="{0C1C0A5B-3AD3-4F30-9955-0FD6D8E8AC11}" srcId="{FBACBDC8-8ED6-45C1-AD72-9908CC1F4C7F}" destId="{C7870A15-588E-4EFC-B525-E497A51869AC}" srcOrd="3" destOrd="0" parTransId="{709F3A06-C6BE-41E9-B13B-401746CD0B41}" sibTransId="{C6D5DBBC-87D5-4271-8F31-D586C0C8B52A}"/>
    <dgm:cxn modelId="{D6682B67-3C35-407E-B209-0850545E92E3}" srcId="{FBACBDC8-8ED6-45C1-AD72-9908CC1F4C7F}" destId="{E204CD70-FD58-4E00-AE0D-FEE918D16CF4}" srcOrd="4" destOrd="0" parTransId="{5EDEBCE3-AC9A-4B5A-9621-6351D5ED6F1C}" sibTransId="{F1D8D365-C04C-40E5-9568-57AAA2667D80}"/>
    <dgm:cxn modelId="{102B4072-8346-4BBD-86E7-AADDCB5F8F43}" srcId="{FBACBDC8-8ED6-45C1-AD72-9908CC1F4C7F}" destId="{17AEF8EB-0AB2-4B2D-AB18-800007DD670A}" srcOrd="1" destOrd="0" parTransId="{4BDBC06D-410F-457D-AE42-97F7E1908265}" sibTransId="{A7843D75-042A-4DA7-A189-F5B48FCB31AE}"/>
    <dgm:cxn modelId="{1C51B59B-54BC-41D5-AE60-522BA740B7AE}" srcId="{FBACBDC8-8ED6-45C1-AD72-9908CC1F4C7F}" destId="{EE1AFAC7-17E5-4030-AFAD-A50E3F806F34}" srcOrd="2" destOrd="0" parTransId="{933CBAF2-3613-40DB-8FEF-FA4FA1EED19F}" sibTransId="{BA91E4B8-72E0-421D-BCB4-814F5444E66F}"/>
    <dgm:cxn modelId="{0659D4BD-8C1F-4028-A37B-FBBDFE8BD17B}" type="presOf" srcId="{EE1AFAC7-17E5-4030-AFAD-A50E3F806F34}" destId="{ACE8046F-79D2-4B3D-ACCD-7EAF8F1D4E32}" srcOrd="0" destOrd="0" presId="urn:microsoft.com/office/officeart/2008/layout/LinedList"/>
    <dgm:cxn modelId="{8F229ED8-7FD0-49F2-B690-04D2F0F08324}" type="presOf" srcId="{FBACBDC8-8ED6-45C1-AD72-9908CC1F4C7F}" destId="{F140958B-5AA3-4069-9A7E-00152A0165B9}" srcOrd="0" destOrd="0" presId="urn:microsoft.com/office/officeart/2008/layout/LinedList"/>
    <dgm:cxn modelId="{383BFAE7-9E53-469F-82A4-4B55914C4A28}" type="presOf" srcId="{4A1FB107-6645-4A3B-832B-FFFB34BBE18F}" destId="{929A1582-FE61-4263-9071-A18EEDB5602A}" srcOrd="0" destOrd="0" presId="urn:microsoft.com/office/officeart/2008/layout/LinedList"/>
    <dgm:cxn modelId="{3AAEDCE5-1346-4F1D-9799-38914E3C2A72}" type="presParOf" srcId="{F140958B-5AA3-4069-9A7E-00152A0165B9}" destId="{C6B8E4B5-2962-4959-877B-C2E210600C3A}" srcOrd="0" destOrd="0" presId="urn:microsoft.com/office/officeart/2008/layout/LinedList"/>
    <dgm:cxn modelId="{595CF3F7-0612-4B97-AB52-919CB5261957}" type="presParOf" srcId="{F140958B-5AA3-4069-9A7E-00152A0165B9}" destId="{56E6B676-1006-48F9-AA16-E8AB19F25A59}" srcOrd="1" destOrd="0" presId="urn:microsoft.com/office/officeart/2008/layout/LinedList"/>
    <dgm:cxn modelId="{623B707A-CFA7-465E-BC59-75D862AC329F}" type="presParOf" srcId="{56E6B676-1006-48F9-AA16-E8AB19F25A59}" destId="{929A1582-FE61-4263-9071-A18EEDB5602A}" srcOrd="0" destOrd="0" presId="urn:microsoft.com/office/officeart/2008/layout/LinedList"/>
    <dgm:cxn modelId="{33E8B200-8E43-475B-90C4-288DD2705DD7}" type="presParOf" srcId="{56E6B676-1006-48F9-AA16-E8AB19F25A59}" destId="{01A11CAB-2C17-4E67-8428-27A77EF2AECB}" srcOrd="1" destOrd="0" presId="urn:microsoft.com/office/officeart/2008/layout/LinedList"/>
    <dgm:cxn modelId="{3F6EF39C-C0F6-423C-96F8-57776376CC57}" type="presParOf" srcId="{F140958B-5AA3-4069-9A7E-00152A0165B9}" destId="{F0F0EE25-4ACD-40AA-A7F9-1A542E7DDE52}" srcOrd="2" destOrd="0" presId="urn:microsoft.com/office/officeart/2008/layout/LinedList"/>
    <dgm:cxn modelId="{18C7C4EA-F886-4DCE-AA75-E2A3B0714A05}" type="presParOf" srcId="{F140958B-5AA3-4069-9A7E-00152A0165B9}" destId="{693E15C5-7D4F-4F37-BFC9-318450476C3E}" srcOrd="3" destOrd="0" presId="urn:microsoft.com/office/officeart/2008/layout/LinedList"/>
    <dgm:cxn modelId="{BDA6C983-AA04-4F09-9791-E12B3CCCA604}" type="presParOf" srcId="{693E15C5-7D4F-4F37-BFC9-318450476C3E}" destId="{F4A5FC76-4C8D-4814-A305-7CA9E7C37308}" srcOrd="0" destOrd="0" presId="urn:microsoft.com/office/officeart/2008/layout/LinedList"/>
    <dgm:cxn modelId="{7909BFE0-EA06-4CF4-91BD-490291D088B2}" type="presParOf" srcId="{693E15C5-7D4F-4F37-BFC9-318450476C3E}" destId="{775D9119-264A-4FBC-8757-1D9D40CA18A2}" srcOrd="1" destOrd="0" presId="urn:microsoft.com/office/officeart/2008/layout/LinedList"/>
    <dgm:cxn modelId="{463C7BF7-480F-44FE-B5C1-BDDA8A6012B2}" type="presParOf" srcId="{F140958B-5AA3-4069-9A7E-00152A0165B9}" destId="{EBF3CE04-376D-4BAF-95D8-C560E5831E09}" srcOrd="4" destOrd="0" presId="urn:microsoft.com/office/officeart/2008/layout/LinedList"/>
    <dgm:cxn modelId="{694101F6-2D06-4075-ABBB-069B18A82A0B}" type="presParOf" srcId="{F140958B-5AA3-4069-9A7E-00152A0165B9}" destId="{F2C62616-1B42-448B-B1DC-53C8A2FD1FD9}" srcOrd="5" destOrd="0" presId="urn:microsoft.com/office/officeart/2008/layout/LinedList"/>
    <dgm:cxn modelId="{D101F328-D07B-4B88-AB08-EA0A5FD2EDB8}" type="presParOf" srcId="{F2C62616-1B42-448B-B1DC-53C8A2FD1FD9}" destId="{ACE8046F-79D2-4B3D-ACCD-7EAF8F1D4E32}" srcOrd="0" destOrd="0" presId="urn:microsoft.com/office/officeart/2008/layout/LinedList"/>
    <dgm:cxn modelId="{F7ABBAA5-1B52-49AF-92E3-22BC7D51BF9B}" type="presParOf" srcId="{F2C62616-1B42-448B-B1DC-53C8A2FD1FD9}" destId="{B81DC5C9-8BDF-4A0A-96C1-3EEECFEDAA0A}" srcOrd="1" destOrd="0" presId="urn:microsoft.com/office/officeart/2008/layout/LinedList"/>
    <dgm:cxn modelId="{202FCF9F-F338-44DF-9788-B5AB5D360809}" type="presParOf" srcId="{F140958B-5AA3-4069-9A7E-00152A0165B9}" destId="{F854A077-E7F1-4CC4-919F-E51AFC2B5AC2}" srcOrd="6" destOrd="0" presId="urn:microsoft.com/office/officeart/2008/layout/LinedList"/>
    <dgm:cxn modelId="{2D72857B-32DF-4CD0-9FE1-AE0E0A3653E1}" type="presParOf" srcId="{F140958B-5AA3-4069-9A7E-00152A0165B9}" destId="{30F2A411-6D56-442E-9763-4DC594CED004}" srcOrd="7" destOrd="0" presId="urn:microsoft.com/office/officeart/2008/layout/LinedList"/>
    <dgm:cxn modelId="{4BC8F105-4DA7-4B98-A63B-0A5429505176}" type="presParOf" srcId="{30F2A411-6D56-442E-9763-4DC594CED004}" destId="{7E90C3B4-D544-4A2A-A576-C2B71098CA4B}" srcOrd="0" destOrd="0" presId="urn:microsoft.com/office/officeart/2008/layout/LinedList"/>
    <dgm:cxn modelId="{2F62D0DE-EF4C-44A7-BA74-7CA3C5F413A9}" type="presParOf" srcId="{30F2A411-6D56-442E-9763-4DC594CED004}" destId="{8DF57087-F589-4C12-AB4F-AE8701987A19}" srcOrd="1" destOrd="0" presId="urn:microsoft.com/office/officeart/2008/layout/LinedList"/>
    <dgm:cxn modelId="{820E2116-9CAB-4E09-8A2B-B89991832CCF}" type="presParOf" srcId="{F140958B-5AA3-4069-9A7E-00152A0165B9}" destId="{43EE70AB-567A-4F84-8B16-29FEE384AA2B}" srcOrd="8" destOrd="0" presId="urn:microsoft.com/office/officeart/2008/layout/LinedList"/>
    <dgm:cxn modelId="{A28E0B03-FF37-41E6-AA66-D30BAFB39CB6}" type="presParOf" srcId="{F140958B-5AA3-4069-9A7E-00152A0165B9}" destId="{CD7FD5F2-9FA0-4AD5-B2E4-A33F201AEC9A}" srcOrd="9" destOrd="0" presId="urn:microsoft.com/office/officeart/2008/layout/LinedList"/>
    <dgm:cxn modelId="{B9EC8792-A6DD-4FC4-BC8F-BF6EAFA91F04}" type="presParOf" srcId="{CD7FD5F2-9FA0-4AD5-B2E4-A33F201AEC9A}" destId="{26055CBA-2070-42B2-BAA8-60E9F876DEF0}" srcOrd="0" destOrd="0" presId="urn:microsoft.com/office/officeart/2008/layout/LinedList"/>
    <dgm:cxn modelId="{8FC38E22-7C2A-42E3-A11F-8DA32899965D}" type="presParOf" srcId="{CD7FD5F2-9FA0-4AD5-B2E4-A33F201AEC9A}" destId="{1C7B9A75-3C0D-48F7-8F97-74E2D57C642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2C4ED-A2BE-4815-8DCE-78FABD74671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8BC9768-4AE8-41C8-867A-DFB6E567A38C}">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1. How do different </a:t>
          </a:r>
          <a:r>
            <a:rPr lang="en-US" altLang="zh-CN" dirty="0">
              <a:solidFill>
                <a:schemeClr val="bg1"/>
              </a:solidFill>
              <a:latin typeface="Times New Roman" panose="02020603050405020304" pitchFamily="18" charset="0"/>
              <a:cs typeface="Times New Roman" panose="02020603050405020304" pitchFamily="18" charset="0"/>
            </a:rPr>
            <a:t>SDG</a:t>
          </a:r>
          <a:r>
            <a:rPr lang="en-US" altLang="en-US" dirty="0">
              <a:solidFill>
                <a:schemeClr val="bg1"/>
              </a:solidFill>
              <a:latin typeface="Times New Roman" panose="02020603050405020304" pitchFamily="18" charset="0"/>
              <a:cs typeface="Times New Roman" panose="02020603050405020304" pitchFamily="18" charset="0"/>
            </a:rPr>
            <a:t>s interact with each other, and are they synergistic or trade-offs?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FA9B14A2-1D32-49B0-89CF-B6D86774A913}" type="parTrans" cxnId="{9F2AFF72-EABA-4B85-A77D-59575EA4B529}">
      <dgm:prSet/>
      <dgm:spPr/>
      <dgm:t>
        <a:bodyPr/>
        <a:lstStyle/>
        <a:p>
          <a:endParaRPr lang="zh-CN" altLang="en-US"/>
        </a:p>
      </dgm:t>
    </dgm:pt>
    <dgm:pt modelId="{806CB448-54B8-4BC2-8AF5-4A76905C206B}" type="sibTrans" cxnId="{9F2AFF72-EABA-4B85-A77D-59575EA4B529}">
      <dgm:prSet/>
      <dgm:spPr/>
      <dgm:t>
        <a:bodyPr/>
        <a:lstStyle/>
        <a:p>
          <a:endParaRPr lang="zh-CN" altLang="en-US"/>
        </a:p>
      </dgm:t>
    </dgm:pt>
    <dgm:pt modelId="{23FA23B1-C51C-49AC-87BE-705AD910AAEF}">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2.What is the relationship between economic growth-related SDGs and other SDGs?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AD5B1C97-07CC-4251-8021-BE9B2A2FA2A5}" type="parTrans" cxnId="{9B65BCA1-1A8B-4F81-AAA3-B0328E11F59B}">
      <dgm:prSet/>
      <dgm:spPr/>
      <dgm:t>
        <a:bodyPr/>
        <a:lstStyle/>
        <a:p>
          <a:endParaRPr lang="zh-CN" altLang="en-US"/>
        </a:p>
      </dgm:t>
    </dgm:pt>
    <dgm:pt modelId="{5CB7D7E7-AF71-459C-83E4-4EA675D0FD36}" type="sibTrans" cxnId="{9B65BCA1-1A8B-4F81-AAA3-B0328E11F59B}">
      <dgm:prSet/>
      <dgm:spPr/>
      <dgm:t>
        <a:bodyPr/>
        <a:lstStyle/>
        <a:p>
          <a:endParaRPr lang="zh-CN" altLang="en-US"/>
        </a:p>
      </dgm:t>
    </dgm:pt>
    <dgm:pt modelId="{C2CBDE63-271A-4AD2-8DEE-4769F7EDCE2F}">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3.How can digital transformation influence the achievement of SDGs, particularly those related to economic growth?</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900942BB-4AC8-45B9-90DD-704BCB0CAC0C}" type="parTrans" cxnId="{EB8920E7-5181-47C4-8E47-B9791BEDA229}">
      <dgm:prSet/>
      <dgm:spPr/>
      <dgm:t>
        <a:bodyPr/>
        <a:lstStyle/>
        <a:p>
          <a:endParaRPr lang="zh-CN" altLang="en-US"/>
        </a:p>
      </dgm:t>
    </dgm:pt>
    <dgm:pt modelId="{C1E87C25-D86C-4044-A2FB-90374397246E}" type="sibTrans" cxnId="{EB8920E7-5181-47C4-8E47-B9791BEDA229}">
      <dgm:prSet/>
      <dgm:spPr/>
      <dgm:t>
        <a:bodyPr/>
        <a:lstStyle/>
        <a:p>
          <a:endParaRPr lang="zh-CN" altLang="en-US"/>
        </a:p>
      </dgm:t>
    </dgm:pt>
    <dgm:pt modelId="{19039214-0FDC-4EBF-BCF5-95D820EC4FEA}">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Economic growth plays a key role in achieving the SDGs. Studying the interaction between SDGs from the perspective of economic growth can capture the focus of the problem.</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14D937FF-8766-4FFB-AEAD-A04BC434C657}" type="parTrans" cxnId="{7DAEEF4A-A986-4141-A9AE-648F92462625}">
      <dgm:prSet/>
      <dgm:spPr/>
      <dgm:t>
        <a:bodyPr/>
        <a:lstStyle/>
        <a:p>
          <a:endParaRPr lang="zh-CN" altLang="en-US"/>
        </a:p>
      </dgm:t>
    </dgm:pt>
    <dgm:pt modelId="{5671A6AF-E5D2-460C-B673-A08B27871FA8}" type="sibTrans" cxnId="{7DAEEF4A-A986-4141-A9AE-648F92462625}">
      <dgm:prSet/>
      <dgm:spPr/>
      <dgm:t>
        <a:bodyPr/>
        <a:lstStyle/>
        <a:p>
          <a:endParaRPr lang="zh-CN" altLang="en-US"/>
        </a:p>
      </dgm:t>
    </dgm:pt>
    <dgm:pt modelId="{D830E976-FC48-4F7A-8A49-C1C5B8118CA6}">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Specific links between SDGs related to economic growth (such as SDGs 8, 9 and 4) and other SDGs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4F20447B-9FA1-4AE7-BEA0-31CECE9198DA}" type="parTrans" cxnId="{F7DCBE2D-4B10-4797-AAD2-49E135A5013A}">
      <dgm:prSet/>
      <dgm:spPr/>
      <dgm:t>
        <a:bodyPr/>
        <a:lstStyle/>
        <a:p>
          <a:endParaRPr lang="zh-CN" altLang="en-US"/>
        </a:p>
      </dgm:t>
    </dgm:pt>
    <dgm:pt modelId="{E61F15E9-F0C4-498A-B779-C0D438AC151C}" type="sibTrans" cxnId="{F7DCBE2D-4B10-4797-AAD2-49E135A5013A}">
      <dgm:prSet/>
      <dgm:spPr/>
      <dgm:t>
        <a:bodyPr/>
        <a:lstStyle/>
        <a:p>
          <a:endParaRPr lang="zh-CN" altLang="en-US"/>
        </a:p>
      </dgm:t>
    </dgm:pt>
    <dgm:pt modelId="{E832AEB7-069B-4827-AE64-C97C7506BFC9}">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The impact of digital technologies on national economies and their potential to contribute to the achievement of the Sustainable Development Goals focusing on decent work, economic growth and industrial innovation were assessed.</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7F2F4A58-A85B-42D7-9DED-4F22B9B792F4}" type="parTrans" cxnId="{6A1828E9-D967-4BC6-823C-331E7BFE60BB}">
      <dgm:prSet/>
      <dgm:spPr/>
      <dgm:t>
        <a:bodyPr/>
        <a:lstStyle/>
        <a:p>
          <a:endParaRPr lang="zh-CN" altLang="en-US"/>
        </a:p>
      </dgm:t>
    </dgm:pt>
    <dgm:pt modelId="{DBE3076B-E69E-4293-81C7-1D22B1F783D7}" type="sibTrans" cxnId="{6A1828E9-D967-4BC6-823C-331E7BFE60BB}">
      <dgm:prSet/>
      <dgm:spPr/>
      <dgm:t>
        <a:bodyPr/>
        <a:lstStyle/>
        <a:p>
          <a:endParaRPr lang="zh-CN" altLang="en-US"/>
        </a:p>
      </dgm:t>
    </dgm:pt>
    <dgm:pt modelId="{5BEB7DA1-4B2C-4D09-9D0A-48440B2D65D2}" type="pres">
      <dgm:prSet presAssocID="{A902C4ED-A2BE-4815-8DCE-78FABD74671B}" presName="linear" presStyleCnt="0">
        <dgm:presLayoutVars>
          <dgm:dir/>
          <dgm:animLvl val="lvl"/>
          <dgm:resizeHandles val="exact"/>
        </dgm:presLayoutVars>
      </dgm:prSet>
      <dgm:spPr/>
    </dgm:pt>
    <dgm:pt modelId="{853CB6F3-906B-487A-ADAA-09D1C6574583}" type="pres">
      <dgm:prSet presAssocID="{28BC9768-4AE8-41C8-867A-DFB6E567A38C}" presName="parentLin" presStyleCnt="0"/>
      <dgm:spPr/>
    </dgm:pt>
    <dgm:pt modelId="{A24822BB-3EC7-4695-97BA-CEBACCF963F9}" type="pres">
      <dgm:prSet presAssocID="{28BC9768-4AE8-41C8-867A-DFB6E567A38C}" presName="parentLeftMargin" presStyleLbl="node1" presStyleIdx="0" presStyleCnt="3"/>
      <dgm:spPr/>
    </dgm:pt>
    <dgm:pt modelId="{2906EA64-AD86-4569-AC06-80EF881B691E}" type="pres">
      <dgm:prSet presAssocID="{28BC9768-4AE8-41C8-867A-DFB6E567A38C}" presName="parentText" presStyleLbl="node1" presStyleIdx="0" presStyleCnt="3" custScaleX="137337">
        <dgm:presLayoutVars>
          <dgm:chMax val="0"/>
          <dgm:bulletEnabled val="1"/>
        </dgm:presLayoutVars>
      </dgm:prSet>
      <dgm:spPr/>
    </dgm:pt>
    <dgm:pt modelId="{7F0A37E8-5F60-420E-9877-DAAC84FBBA60}" type="pres">
      <dgm:prSet presAssocID="{28BC9768-4AE8-41C8-867A-DFB6E567A38C}" presName="negativeSpace" presStyleCnt="0"/>
      <dgm:spPr/>
    </dgm:pt>
    <dgm:pt modelId="{611362AC-3685-4620-9B9F-FD92AB20B9FE}" type="pres">
      <dgm:prSet presAssocID="{28BC9768-4AE8-41C8-867A-DFB6E567A38C}" presName="childText" presStyleLbl="conFgAcc1" presStyleIdx="0" presStyleCnt="3">
        <dgm:presLayoutVars>
          <dgm:bulletEnabled val="1"/>
        </dgm:presLayoutVars>
      </dgm:prSet>
      <dgm:spPr/>
    </dgm:pt>
    <dgm:pt modelId="{3B6FB654-476C-4291-A211-B27433A01997}" type="pres">
      <dgm:prSet presAssocID="{806CB448-54B8-4BC2-8AF5-4A76905C206B}" presName="spaceBetweenRectangles" presStyleCnt="0"/>
      <dgm:spPr/>
    </dgm:pt>
    <dgm:pt modelId="{F8266899-DC67-4DE0-8521-DF8BA596240C}" type="pres">
      <dgm:prSet presAssocID="{23FA23B1-C51C-49AC-87BE-705AD910AAEF}" presName="parentLin" presStyleCnt="0"/>
      <dgm:spPr/>
    </dgm:pt>
    <dgm:pt modelId="{7F76B754-6045-4A57-9284-9EA2D5FD4FF9}" type="pres">
      <dgm:prSet presAssocID="{23FA23B1-C51C-49AC-87BE-705AD910AAEF}" presName="parentLeftMargin" presStyleLbl="node1" presStyleIdx="0" presStyleCnt="3"/>
      <dgm:spPr/>
    </dgm:pt>
    <dgm:pt modelId="{A2C3EE4F-A1EE-4AAE-815A-8C916F359D73}" type="pres">
      <dgm:prSet presAssocID="{23FA23B1-C51C-49AC-87BE-705AD910AAEF}" presName="parentText" presStyleLbl="node1" presStyleIdx="1" presStyleCnt="3" custScaleX="132213">
        <dgm:presLayoutVars>
          <dgm:chMax val="0"/>
          <dgm:bulletEnabled val="1"/>
        </dgm:presLayoutVars>
      </dgm:prSet>
      <dgm:spPr/>
    </dgm:pt>
    <dgm:pt modelId="{A75BC1DF-28A7-4488-BB4C-AF2CE1CA4DE7}" type="pres">
      <dgm:prSet presAssocID="{23FA23B1-C51C-49AC-87BE-705AD910AAEF}" presName="negativeSpace" presStyleCnt="0"/>
      <dgm:spPr/>
    </dgm:pt>
    <dgm:pt modelId="{5C9AB031-0421-4030-85A3-D492671242E3}" type="pres">
      <dgm:prSet presAssocID="{23FA23B1-C51C-49AC-87BE-705AD910AAEF}" presName="childText" presStyleLbl="conFgAcc1" presStyleIdx="1" presStyleCnt="3">
        <dgm:presLayoutVars>
          <dgm:bulletEnabled val="1"/>
        </dgm:presLayoutVars>
      </dgm:prSet>
      <dgm:spPr/>
    </dgm:pt>
    <dgm:pt modelId="{51E09251-8490-47DA-840B-9E64FAFD27FF}" type="pres">
      <dgm:prSet presAssocID="{5CB7D7E7-AF71-459C-83E4-4EA675D0FD36}" presName="spaceBetweenRectangles" presStyleCnt="0"/>
      <dgm:spPr/>
    </dgm:pt>
    <dgm:pt modelId="{B5A9837D-4A48-4707-98CF-8D4B0C2FCDB5}" type="pres">
      <dgm:prSet presAssocID="{C2CBDE63-271A-4AD2-8DEE-4769F7EDCE2F}" presName="parentLin" presStyleCnt="0"/>
      <dgm:spPr/>
    </dgm:pt>
    <dgm:pt modelId="{1270ACBA-65B3-4A3D-9E4B-8958F208544F}" type="pres">
      <dgm:prSet presAssocID="{C2CBDE63-271A-4AD2-8DEE-4769F7EDCE2F}" presName="parentLeftMargin" presStyleLbl="node1" presStyleIdx="1" presStyleCnt="3"/>
      <dgm:spPr/>
    </dgm:pt>
    <dgm:pt modelId="{F6BA4C48-6729-4E2F-BA7A-0892A70BE83A}" type="pres">
      <dgm:prSet presAssocID="{C2CBDE63-271A-4AD2-8DEE-4769F7EDCE2F}" presName="parentText" presStyleLbl="node1" presStyleIdx="2" presStyleCnt="3">
        <dgm:presLayoutVars>
          <dgm:chMax val="0"/>
          <dgm:bulletEnabled val="1"/>
        </dgm:presLayoutVars>
      </dgm:prSet>
      <dgm:spPr/>
    </dgm:pt>
    <dgm:pt modelId="{7ED2B798-15F8-4DC4-A735-9E13BDAFA780}" type="pres">
      <dgm:prSet presAssocID="{C2CBDE63-271A-4AD2-8DEE-4769F7EDCE2F}" presName="negativeSpace" presStyleCnt="0"/>
      <dgm:spPr/>
    </dgm:pt>
    <dgm:pt modelId="{2E5FE03B-712A-4580-93A5-002E89FBCE65}" type="pres">
      <dgm:prSet presAssocID="{C2CBDE63-271A-4AD2-8DEE-4769F7EDCE2F}" presName="childText" presStyleLbl="conFgAcc1" presStyleIdx="2" presStyleCnt="3">
        <dgm:presLayoutVars>
          <dgm:bulletEnabled val="1"/>
        </dgm:presLayoutVars>
      </dgm:prSet>
      <dgm:spPr/>
    </dgm:pt>
  </dgm:ptLst>
  <dgm:cxnLst>
    <dgm:cxn modelId="{1845D00B-51F2-47D5-9578-F58BE3B426C5}" type="presOf" srcId="{D830E976-FC48-4F7A-8A49-C1C5B8118CA6}" destId="{5C9AB031-0421-4030-85A3-D492671242E3}" srcOrd="0" destOrd="0" presId="urn:microsoft.com/office/officeart/2005/8/layout/list1"/>
    <dgm:cxn modelId="{F7DCBE2D-4B10-4797-AAD2-49E135A5013A}" srcId="{23FA23B1-C51C-49AC-87BE-705AD910AAEF}" destId="{D830E976-FC48-4F7A-8A49-C1C5B8118CA6}" srcOrd="0" destOrd="0" parTransId="{4F20447B-9FA1-4AE7-BEA0-31CECE9198DA}" sibTransId="{E61F15E9-F0C4-498A-B779-C0D438AC151C}"/>
    <dgm:cxn modelId="{4E20AE33-42FA-4F22-BB3B-8D84E27FD96B}" type="presOf" srcId="{28BC9768-4AE8-41C8-867A-DFB6E567A38C}" destId="{A24822BB-3EC7-4695-97BA-CEBACCF963F9}" srcOrd="0" destOrd="0" presId="urn:microsoft.com/office/officeart/2005/8/layout/list1"/>
    <dgm:cxn modelId="{A8035B34-12A3-487E-A5D2-2D9444A1B12C}" type="presOf" srcId="{C2CBDE63-271A-4AD2-8DEE-4769F7EDCE2F}" destId="{1270ACBA-65B3-4A3D-9E4B-8958F208544F}" srcOrd="0" destOrd="0" presId="urn:microsoft.com/office/officeart/2005/8/layout/list1"/>
    <dgm:cxn modelId="{8209E440-B17A-42C8-9851-2BF5EACF8F57}" type="presOf" srcId="{23FA23B1-C51C-49AC-87BE-705AD910AAEF}" destId="{7F76B754-6045-4A57-9284-9EA2D5FD4FF9}" srcOrd="0" destOrd="0" presId="urn:microsoft.com/office/officeart/2005/8/layout/list1"/>
    <dgm:cxn modelId="{7DAEEF4A-A986-4141-A9AE-648F92462625}" srcId="{28BC9768-4AE8-41C8-867A-DFB6E567A38C}" destId="{19039214-0FDC-4EBF-BCF5-95D820EC4FEA}" srcOrd="0" destOrd="0" parTransId="{14D937FF-8766-4FFB-AEAD-A04BC434C657}" sibTransId="{5671A6AF-E5D2-460C-B673-A08B27871FA8}"/>
    <dgm:cxn modelId="{9F2AFF72-EABA-4B85-A77D-59575EA4B529}" srcId="{A902C4ED-A2BE-4815-8DCE-78FABD74671B}" destId="{28BC9768-4AE8-41C8-867A-DFB6E567A38C}" srcOrd="0" destOrd="0" parTransId="{FA9B14A2-1D32-49B0-89CF-B6D86774A913}" sibTransId="{806CB448-54B8-4BC2-8AF5-4A76905C206B}"/>
    <dgm:cxn modelId="{A2BF7476-DFA7-4075-B6F4-6EB81A03F8E3}" type="presOf" srcId="{A902C4ED-A2BE-4815-8DCE-78FABD74671B}" destId="{5BEB7DA1-4B2C-4D09-9D0A-48440B2D65D2}" srcOrd="0" destOrd="0" presId="urn:microsoft.com/office/officeart/2005/8/layout/list1"/>
    <dgm:cxn modelId="{D0828790-7E0F-44C7-9BA8-76BD2FC8D4C3}" type="presOf" srcId="{E832AEB7-069B-4827-AE64-C97C7506BFC9}" destId="{2E5FE03B-712A-4580-93A5-002E89FBCE65}" srcOrd="0" destOrd="0" presId="urn:microsoft.com/office/officeart/2005/8/layout/list1"/>
    <dgm:cxn modelId="{31C8DF92-F3D8-4585-866C-EE6727D182CA}" type="presOf" srcId="{28BC9768-4AE8-41C8-867A-DFB6E567A38C}" destId="{2906EA64-AD86-4569-AC06-80EF881B691E}" srcOrd="1" destOrd="0" presId="urn:microsoft.com/office/officeart/2005/8/layout/list1"/>
    <dgm:cxn modelId="{63E1929F-8587-4407-96A4-4F105626E3FC}" type="presOf" srcId="{19039214-0FDC-4EBF-BCF5-95D820EC4FEA}" destId="{611362AC-3685-4620-9B9F-FD92AB20B9FE}" srcOrd="0" destOrd="0" presId="urn:microsoft.com/office/officeart/2005/8/layout/list1"/>
    <dgm:cxn modelId="{9B65BCA1-1A8B-4F81-AAA3-B0328E11F59B}" srcId="{A902C4ED-A2BE-4815-8DCE-78FABD74671B}" destId="{23FA23B1-C51C-49AC-87BE-705AD910AAEF}" srcOrd="1" destOrd="0" parTransId="{AD5B1C97-07CC-4251-8021-BE9B2A2FA2A5}" sibTransId="{5CB7D7E7-AF71-459C-83E4-4EA675D0FD36}"/>
    <dgm:cxn modelId="{C9BA2CB5-A969-4351-A868-CC25691C5FD9}" type="presOf" srcId="{C2CBDE63-271A-4AD2-8DEE-4769F7EDCE2F}" destId="{F6BA4C48-6729-4E2F-BA7A-0892A70BE83A}" srcOrd="1" destOrd="0" presId="urn:microsoft.com/office/officeart/2005/8/layout/list1"/>
    <dgm:cxn modelId="{EB8920E7-5181-47C4-8E47-B9791BEDA229}" srcId="{A902C4ED-A2BE-4815-8DCE-78FABD74671B}" destId="{C2CBDE63-271A-4AD2-8DEE-4769F7EDCE2F}" srcOrd="2" destOrd="0" parTransId="{900942BB-4AC8-45B9-90DD-704BCB0CAC0C}" sibTransId="{C1E87C25-D86C-4044-A2FB-90374397246E}"/>
    <dgm:cxn modelId="{6A1828E9-D967-4BC6-823C-331E7BFE60BB}" srcId="{C2CBDE63-271A-4AD2-8DEE-4769F7EDCE2F}" destId="{E832AEB7-069B-4827-AE64-C97C7506BFC9}" srcOrd="0" destOrd="0" parTransId="{7F2F4A58-A85B-42D7-9DED-4F22B9B792F4}" sibTransId="{DBE3076B-E69E-4293-81C7-1D22B1F783D7}"/>
    <dgm:cxn modelId="{236F1AEB-D92C-4848-930A-61932877F892}" type="presOf" srcId="{23FA23B1-C51C-49AC-87BE-705AD910AAEF}" destId="{A2C3EE4F-A1EE-4AAE-815A-8C916F359D73}" srcOrd="1" destOrd="0" presId="urn:microsoft.com/office/officeart/2005/8/layout/list1"/>
    <dgm:cxn modelId="{D6197F17-3363-4A16-A19B-A0290462C88B}" type="presParOf" srcId="{5BEB7DA1-4B2C-4D09-9D0A-48440B2D65D2}" destId="{853CB6F3-906B-487A-ADAA-09D1C6574583}" srcOrd="0" destOrd="0" presId="urn:microsoft.com/office/officeart/2005/8/layout/list1"/>
    <dgm:cxn modelId="{5D0E8DF3-D3E4-43C5-A2F2-B5A289DD9568}" type="presParOf" srcId="{853CB6F3-906B-487A-ADAA-09D1C6574583}" destId="{A24822BB-3EC7-4695-97BA-CEBACCF963F9}" srcOrd="0" destOrd="0" presId="urn:microsoft.com/office/officeart/2005/8/layout/list1"/>
    <dgm:cxn modelId="{9FD896C5-2EA7-4CCA-8EAA-034FCED25887}" type="presParOf" srcId="{853CB6F3-906B-487A-ADAA-09D1C6574583}" destId="{2906EA64-AD86-4569-AC06-80EF881B691E}" srcOrd="1" destOrd="0" presId="urn:microsoft.com/office/officeart/2005/8/layout/list1"/>
    <dgm:cxn modelId="{C11D63A8-E925-4AA3-B527-CE501651F17E}" type="presParOf" srcId="{5BEB7DA1-4B2C-4D09-9D0A-48440B2D65D2}" destId="{7F0A37E8-5F60-420E-9877-DAAC84FBBA60}" srcOrd="1" destOrd="0" presId="urn:microsoft.com/office/officeart/2005/8/layout/list1"/>
    <dgm:cxn modelId="{3CFA85AA-0A31-4098-9A9F-1428AE58D972}" type="presParOf" srcId="{5BEB7DA1-4B2C-4D09-9D0A-48440B2D65D2}" destId="{611362AC-3685-4620-9B9F-FD92AB20B9FE}" srcOrd="2" destOrd="0" presId="urn:microsoft.com/office/officeart/2005/8/layout/list1"/>
    <dgm:cxn modelId="{37DF6DD4-8D60-4D17-98D9-C944044361CC}" type="presParOf" srcId="{5BEB7DA1-4B2C-4D09-9D0A-48440B2D65D2}" destId="{3B6FB654-476C-4291-A211-B27433A01997}" srcOrd="3" destOrd="0" presId="urn:microsoft.com/office/officeart/2005/8/layout/list1"/>
    <dgm:cxn modelId="{521C1F4E-E4CB-4455-9CAF-3E24218B3799}" type="presParOf" srcId="{5BEB7DA1-4B2C-4D09-9D0A-48440B2D65D2}" destId="{F8266899-DC67-4DE0-8521-DF8BA596240C}" srcOrd="4" destOrd="0" presId="urn:microsoft.com/office/officeart/2005/8/layout/list1"/>
    <dgm:cxn modelId="{F029BC18-DD35-458F-ABC3-8E70890AD41A}" type="presParOf" srcId="{F8266899-DC67-4DE0-8521-DF8BA596240C}" destId="{7F76B754-6045-4A57-9284-9EA2D5FD4FF9}" srcOrd="0" destOrd="0" presId="urn:microsoft.com/office/officeart/2005/8/layout/list1"/>
    <dgm:cxn modelId="{0C3E4803-1AAA-4C51-AEFD-6C3503CCA7E8}" type="presParOf" srcId="{F8266899-DC67-4DE0-8521-DF8BA596240C}" destId="{A2C3EE4F-A1EE-4AAE-815A-8C916F359D73}" srcOrd="1" destOrd="0" presId="urn:microsoft.com/office/officeart/2005/8/layout/list1"/>
    <dgm:cxn modelId="{06EA0AF6-B7AA-4E7C-96CA-3E08825DE48E}" type="presParOf" srcId="{5BEB7DA1-4B2C-4D09-9D0A-48440B2D65D2}" destId="{A75BC1DF-28A7-4488-BB4C-AF2CE1CA4DE7}" srcOrd="5" destOrd="0" presId="urn:microsoft.com/office/officeart/2005/8/layout/list1"/>
    <dgm:cxn modelId="{0075B168-CB74-41C5-B9DA-1E40C8B7EF4F}" type="presParOf" srcId="{5BEB7DA1-4B2C-4D09-9D0A-48440B2D65D2}" destId="{5C9AB031-0421-4030-85A3-D492671242E3}" srcOrd="6" destOrd="0" presId="urn:microsoft.com/office/officeart/2005/8/layout/list1"/>
    <dgm:cxn modelId="{7876A00F-42B1-4074-8997-2C0B2EC9676B}" type="presParOf" srcId="{5BEB7DA1-4B2C-4D09-9D0A-48440B2D65D2}" destId="{51E09251-8490-47DA-840B-9E64FAFD27FF}" srcOrd="7" destOrd="0" presId="urn:microsoft.com/office/officeart/2005/8/layout/list1"/>
    <dgm:cxn modelId="{A846AEFF-1809-4364-8D44-3719EC3D38F0}" type="presParOf" srcId="{5BEB7DA1-4B2C-4D09-9D0A-48440B2D65D2}" destId="{B5A9837D-4A48-4707-98CF-8D4B0C2FCDB5}" srcOrd="8" destOrd="0" presId="urn:microsoft.com/office/officeart/2005/8/layout/list1"/>
    <dgm:cxn modelId="{6E45873F-A335-41F8-8D0A-8026A25344A2}" type="presParOf" srcId="{B5A9837D-4A48-4707-98CF-8D4B0C2FCDB5}" destId="{1270ACBA-65B3-4A3D-9E4B-8958F208544F}" srcOrd="0" destOrd="0" presId="urn:microsoft.com/office/officeart/2005/8/layout/list1"/>
    <dgm:cxn modelId="{451389C8-3BEB-4ECE-8621-662E796855A1}" type="presParOf" srcId="{B5A9837D-4A48-4707-98CF-8D4B0C2FCDB5}" destId="{F6BA4C48-6729-4E2F-BA7A-0892A70BE83A}" srcOrd="1" destOrd="0" presId="urn:microsoft.com/office/officeart/2005/8/layout/list1"/>
    <dgm:cxn modelId="{DC355931-FE14-4B0D-AC7A-A129B45165A3}" type="presParOf" srcId="{5BEB7DA1-4B2C-4D09-9D0A-48440B2D65D2}" destId="{7ED2B798-15F8-4DC4-A735-9E13BDAFA780}" srcOrd="9" destOrd="0" presId="urn:microsoft.com/office/officeart/2005/8/layout/list1"/>
    <dgm:cxn modelId="{D60BB736-71E1-4218-A395-BD035BEE7056}" type="presParOf" srcId="{5BEB7DA1-4B2C-4D09-9D0A-48440B2D65D2}" destId="{2E5FE03B-712A-4580-93A5-002E89FBCE6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02C4ED-A2BE-4815-8DCE-78FABD74671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5887EA9-50C3-49B4-9E6D-040AC9781233}">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4. How do food security, transnational business practices and agricultural productivity impact related economic sustainable development goals?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09C9EDEC-7100-463D-9A4B-41687D80F5AE}" type="parTrans" cxnId="{3C737E84-7713-4CB7-BF18-FBD392CDCC1E}">
      <dgm:prSet/>
      <dgm:spPr/>
      <dgm:t>
        <a:bodyPr/>
        <a:lstStyle/>
        <a:p>
          <a:endParaRPr lang="zh-CN" altLang="en-US"/>
        </a:p>
      </dgm:t>
    </dgm:pt>
    <dgm:pt modelId="{2EB5E48C-7D91-4498-8927-C0E44D38B678}" type="sibTrans" cxnId="{3C737E84-7713-4CB7-BF18-FBD392CDCC1E}">
      <dgm:prSet/>
      <dgm:spPr/>
      <dgm:t>
        <a:bodyPr/>
        <a:lstStyle/>
        <a:p>
          <a:endParaRPr lang="zh-CN" altLang="en-US"/>
        </a:p>
      </dgm:t>
    </dgm:pt>
    <dgm:pt modelId="{DEA55B4E-92D3-4B5E-9CEA-52A4BD4DF8E9}">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5. In an aging society, how do health, education and employment interact to drive sustainable economic development?</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3C0C3124-9A83-4633-B1BF-0FA25FBAB626}" type="parTrans" cxnId="{5FD46803-EBA8-4179-87EC-F4176A29C0E8}">
      <dgm:prSet/>
      <dgm:spPr/>
      <dgm:t>
        <a:bodyPr/>
        <a:lstStyle/>
        <a:p>
          <a:endParaRPr lang="zh-CN" altLang="en-US"/>
        </a:p>
      </dgm:t>
    </dgm:pt>
    <dgm:pt modelId="{41BBBFC9-340D-416D-B267-C4173D09E48B}" type="sibTrans" cxnId="{5FD46803-EBA8-4179-87EC-F4176A29C0E8}">
      <dgm:prSet/>
      <dgm:spPr/>
      <dgm:t>
        <a:bodyPr/>
        <a:lstStyle/>
        <a:p>
          <a:endParaRPr lang="zh-CN" altLang="en-US"/>
        </a:p>
      </dgm:t>
    </dgm:pt>
    <dgm:pt modelId="{AD63C75A-C6C9-47B4-BE4E-4C267E6CDE6B}">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Analysis of the impact of environmental and social factors such as food loss and waste and wealth inequality, multinational corporate profit shifting and employment conditions on economic performance, and the impact of cereal production on poverty rates.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06B21FBD-AF74-4616-AF17-F396B348B14A}" type="parTrans" cxnId="{831B5EB4-7CAF-44F5-8A3D-21ACC8A31B72}">
      <dgm:prSet/>
      <dgm:spPr/>
      <dgm:t>
        <a:bodyPr/>
        <a:lstStyle/>
        <a:p>
          <a:endParaRPr lang="zh-CN" altLang="en-US"/>
        </a:p>
      </dgm:t>
    </dgm:pt>
    <dgm:pt modelId="{ACA86F2D-0503-4BD3-BB4B-28DD20327FCB}" type="sibTrans" cxnId="{831B5EB4-7CAF-44F5-8A3D-21ACC8A31B72}">
      <dgm:prSet/>
      <dgm:spPr/>
      <dgm:t>
        <a:bodyPr/>
        <a:lstStyle/>
        <a:p>
          <a:endParaRPr lang="zh-CN" altLang="en-US"/>
        </a:p>
      </dgm:t>
    </dgm:pt>
    <dgm:pt modelId="{6B9B58BA-AD44-46C2-A54E-FAAE0FF2DA67}">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The impact of health and education on economic growth, and how changes in employment rates affect three key aspects of sustainable economic development in countries at different income levels.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82A6A831-F31A-4A2F-BC55-B028791EB4B1}" type="parTrans" cxnId="{60FAF883-5A66-48B9-944B-F05D1C8A7A66}">
      <dgm:prSet/>
      <dgm:spPr/>
      <dgm:t>
        <a:bodyPr/>
        <a:lstStyle/>
        <a:p>
          <a:endParaRPr lang="zh-CN" altLang="en-US"/>
        </a:p>
      </dgm:t>
    </dgm:pt>
    <dgm:pt modelId="{0B52D2DD-DBF2-49EE-BF2C-373324BB6EBF}" type="sibTrans" cxnId="{60FAF883-5A66-48B9-944B-F05D1C8A7A66}">
      <dgm:prSet/>
      <dgm:spPr/>
      <dgm:t>
        <a:bodyPr/>
        <a:lstStyle/>
        <a:p>
          <a:endParaRPr lang="zh-CN" altLang="en-US"/>
        </a:p>
      </dgm:t>
    </dgm:pt>
    <dgm:pt modelId="{5BEB7DA1-4B2C-4D09-9D0A-48440B2D65D2}" type="pres">
      <dgm:prSet presAssocID="{A902C4ED-A2BE-4815-8DCE-78FABD74671B}" presName="linear" presStyleCnt="0">
        <dgm:presLayoutVars>
          <dgm:dir/>
          <dgm:animLvl val="lvl"/>
          <dgm:resizeHandles val="exact"/>
        </dgm:presLayoutVars>
      </dgm:prSet>
      <dgm:spPr/>
    </dgm:pt>
    <dgm:pt modelId="{CC3FF382-54AF-4086-B2E7-2B4AA45DE997}" type="pres">
      <dgm:prSet presAssocID="{B5887EA9-50C3-49B4-9E6D-040AC9781233}" presName="parentLin" presStyleCnt="0"/>
      <dgm:spPr/>
    </dgm:pt>
    <dgm:pt modelId="{9A5F43F3-27E4-4A5A-AEBC-8950B670F5CC}" type="pres">
      <dgm:prSet presAssocID="{B5887EA9-50C3-49B4-9E6D-040AC9781233}" presName="parentLeftMargin" presStyleLbl="node1" presStyleIdx="0" presStyleCnt="2"/>
      <dgm:spPr/>
    </dgm:pt>
    <dgm:pt modelId="{003FF924-7910-4394-829C-F26F3605CD30}" type="pres">
      <dgm:prSet presAssocID="{B5887EA9-50C3-49B4-9E6D-040AC9781233}" presName="parentText" presStyleLbl="node1" presStyleIdx="0" presStyleCnt="2">
        <dgm:presLayoutVars>
          <dgm:chMax val="0"/>
          <dgm:bulletEnabled val="1"/>
        </dgm:presLayoutVars>
      </dgm:prSet>
      <dgm:spPr/>
    </dgm:pt>
    <dgm:pt modelId="{9E6BCB5C-247B-46B4-A644-D602D583AFB6}" type="pres">
      <dgm:prSet presAssocID="{B5887EA9-50C3-49B4-9E6D-040AC9781233}" presName="negativeSpace" presStyleCnt="0"/>
      <dgm:spPr/>
    </dgm:pt>
    <dgm:pt modelId="{5376D6A0-E45C-497C-83B0-AB23DFB931A7}" type="pres">
      <dgm:prSet presAssocID="{B5887EA9-50C3-49B4-9E6D-040AC9781233}" presName="childText" presStyleLbl="conFgAcc1" presStyleIdx="0" presStyleCnt="2">
        <dgm:presLayoutVars>
          <dgm:bulletEnabled val="1"/>
        </dgm:presLayoutVars>
      </dgm:prSet>
      <dgm:spPr/>
    </dgm:pt>
    <dgm:pt modelId="{D9CEEE7F-17A0-4371-B2B8-E6B922522EB4}" type="pres">
      <dgm:prSet presAssocID="{2EB5E48C-7D91-4498-8927-C0E44D38B678}" presName="spaceBetweenRectangles" presStyleCnt="0"/>
      <dgm:spPr/>
    </dgm:pt>
    <dgm:pt modelId="{9CE22C12-F09F-4E28-9886-7108BF373211}" type="pres">
      <dgm:prSet presAssocID="{DEA55B4E-92D3-4B5E-9CEA-52A4BD4DF8E9}" presName="parentLin" presStyleCnt="0"/>
      <dgm:spPr/>
    </dgm:pt>
    <dgm:pt modelId="{23A1BF8B-66AC-4712-BB40-02AB4D540AFA}" type="pres">
      <dgm:prSet presAssocID="{DEA55B4E-92D3-4B5E-9CEA-52A4BD4DF8E9}" presName="parentLeftMargin" presStyleLbl="node1" presStyleIdx="0" presStyleCnt="2"/>
      <dgm:spPr/>
    </dgm:pt>
    <dgm:pt modelId="{2A0FCC60-249A-4358-A162-C96BC17A9E02}" type="pres">
      <dgm:prSet presAssocID="{DEA55B4E-92D3-4B5E-9CEA-52A4BD4DF8E9}" presName="parentText" presStyleLbl="node1" presStyleIdx="1" presStyleCnt="2">
        <dgm:presLayoutVars>
          <dgm:chMax val="0"/>
          <dgm:bulletEnabled val="1"/>
        </dgm:presLayoutVars>
      </dgm:prSet>
      <dgm:spPr/>
    </dgm:pt>
    <dgm:pt modelId="{29648D98-9C1E-4619-B798-06EF3898823D}" type="pres">
      <dgm:prSet presAssocID="{DEA55B4E-92D3-4B5E-9CEA-52A4BD4DF8E9}" presName="negativeSpace" presStyleCnt="0"/>
      <dgm:spPr/>
    </dgm:pt>
    <dgm:pt modelId="{162121E9-9E4B-4369-878C-EAE51543B846}" type="pres">
      <dgm:prSet presAssocID="{DEA55B4E-92D3-4B5E-9CEA-52A4BD4DF8E9}" presName="childText" presStyleLbl="conFgAcc1" presStyleIdx="1" presStyleCnt="2">
        <dgm:presLayoutVars>
          <dgm:bulletEnabled val="1"/>
        </dgm:presLayoutVars>
      </dgm:prSet>
      <dgm:spPr/>
    </dgm:pt>
  </dgm:ptLst>
  <dgm:cxnLst>
    <dgm:cxn modelId="{5FD46803-EBA8-4179-87EC-F4176A29C0E8}" srcId="{A902C4ED-A2BE-4815-8DCE-78FABD74671B}" destId="{DEA55B4E-92D3-4B5E-9CEA-52A4BD4DF8E9}" srcOrd="1" destOrd="0" parTransId="{3C0C3124-9A83-4633-B1BF-0FA25FBAB626}" sibTransId="{41BBBFC9-340D-416D-B267-C4173D09E48B}"/>
    <dgm:cxn modelId="{56638D28-6F8D-4F42-AD9C-5AC0641EBD8E}" type="presOf" srcId="{B5887EA9-50C3-49B4-9E6D-040AC9781233}" destId="{9A5F43F3-27E4-4A5A-AEBC-8950B670F5CC}" srcOrd="0" destOrd="0" presId="urn:microsoft.com/office/officeart/2005/8/layout/list1"/>
    <dgm:cxn modelId="{03049250-0A50-46C9-8B40-DA8E2E5BC487}" type="presOf" srcId="{DEA55B4E-92D3-4B5E-9CEA-52A4BD4DF8E9}" destId="{2A0FCC60-249A-4358-A162-C96BC17A9E02}" srcOrd="1" destOrd="0" presId="urn:microsoft.com/office/officeart/2005/8/layout/list1"/>
    <dgm:cxn modelId="{A2BF7476-DFA7-4075-B6F4-6EB81A03F8E3}" type="presOf" srcId="{A902C4ED-A2BE-4815-8DCE-78FABD74671B}" destId="{5BEB7DA1-4B2C-4D09-9D0A-48440B2D65D2}" srcOrd="0" destOrd="0" presId="urn:microsoft.com/office/officeart/2005/8/layout/list1"/>
    <dgm:cxn modelId="{014E5882-795C-490F-8B97-0265C1012B06}" type="presOf" srcId="{B5887EA9-50C3-49B4-9E6D-040AC9781233}" destId="{003FF924-7910-4394-829C-F26F3605CD30}" srcOrd="1" destOrd="0" presId="urn:microsoft.com/office/officeart/2005/8/layout/list1"/>
    <dgm:cxn modelId="{60FAF883-5A66-48B9-944B-F05D1C8A7A66}" srcId="{DEA55B4E-92D3-4B5E-9CEA-52A4BD4DF8E9}" destId="{6B9B58BA-AD44-46C2-A54E-FAAE0FF2DA67}" srcOrd="0" destOrd="0" parTransId="{82A6A831-F31A-4A2F-BC55-B028791EB4B1}" sibTransId="{0B52D2DD-DBF2-49EE-BF2C-373324BB6EBF}"/>
    <dgm:cxn modelId="{3C737E84-7713-4CB7-BF18-FBD392CDCC1E}" srcId="{A902C4ED-A2BE-4815-8DCE-78FABD74671B}" destId="{B5887EA9-50C3-49B4-9E6D-040AC9781233}" srcOrd="0" destOrd="0" parTransId="{09C9EDEC-7100-463D-9A4B-41687D80F5AE}" sibTransId="{2EB5E48C-7D91-4498-8927-C0E44D38B678}"/>
    <dgm:cxn modelId="{831B5EB4-7CAF-44F5-8A3D-21ACC8A31B72}" srcId="{B5887EA9-50C3-49B4-9E6D-040AC9781233}" destId="{AD63C75A-C6C9-47B4-BE4E-4C267E6CDE6B}" srcOrd="0" destOrd="0" parTransId="{06B21FBD-AF74-4616-AF17-F396B348B14A}" sibTransId="{ACA86F2D-0503-4BD3-BB4B-28DD20327FCB}"/>
    <dgm:cxn modelId="{1B0061B4-9EA4-46F6-8832-D16FA2CB25DE}" type="presOf" srcId="{DEA55B4E-92D3-4B5E-9CEA-52A4BD4DF8E9}" destId="{23A1BF8B-66AC-4712-BB40-02AB4D540AFA}" srcOrd="0" destOrd="0" presId="urn:microsoft.com/office/officeart/2005/8/layout/list1"/>
    <dgm:cxn modelId="{9FF262CF-5E0D-472F-BEA6-416BF5426A58}" type="presOf" srcId="{AD63C75A-C6C9-47B4-BE4E-4C267E6CDE6B}" destId="{5376D6A0-E45C-497C-83B0-AB23DFB931A7}" srcOrd="0" destOrd="0" presId="urn:microsoft.com/office/officeart/2005/8/layout/list1"/>
    <dgm:cxn modelId="{812E8FFC-76F6-42CA-9A71-30C19B6A05E4}" type="presOf" srcId="{6B9B58BA-AD44-46C2-A54E-FAAE0FF2DA67}" destId="{162121E9-9E4B-4369-878C-EAE51543B846}" srcOrd="0" destOrd="0" presId="urn:microsoft.com/office/officeart/2005/8/layout/list1"/>
    <dgm:cxn modelId="{05B2D183-DC14-4807-A2EA-A5989A9A847C}" type="presParOf" srcId="{5BEB7DA1-4B2C-4D09-9D0A-48440B2D65D2}" destId="{CC3FF382-54AF-4086-B2E7-2B4AA45DE997}" srcOrd="0" destOrd="0" presId="urn:microsoft.com/office/officeart/2005/8/layout/list1"/>
    <dgm:cxn modelId="{E73FCF86-2A2E-43BB-A76A-1E11E59B4852}" type="presParOf" srcId="{CC3FF382-54AF-4086-B2E7-2B4AA45DE997}" destId="{9A5F43F3-27E4-4A5A-AEBC-8950B670F5CC}" srcOrd="0" destOrd="0" presId="urn:microsoft.com/office/officeart/2005/8/layout/list1"/>
    <dgm:cxn modelId="{BDF6822F-A0EB-483D-A34D-DC0D6449B292}" type="presParOf" srcId="{CC3FF382-54AF-4086-B2E7-2B4AA45DE997}" destId="{003FF924-7910-4394-829C-F26F3605CD30}" srcOrd="1" destOrd="0" presId="urn:microsoft.com/office/officeart/2005/8/layout/list1"/>
    <dgm:cxn modelId="{9095D169-809A-4299-A2FC-2AA600A4AABC}" type="presParOf" srcId="{5BEB7DA1-4B2C-4D09-9D0A-48440B2D65D2}" destId="{9E6BCB5C-247B-46B4-A644-D602D583AFB6}" srcOrd="1" destOrd="0" presId="urn:microsoft.com/office/officeart/2005/8/layout/list1"/>
    <dgm:cxn modelId="{281EC609-7EC4-49E4-B79C-EC082DDF949D}" type="presParOf" srcId="{5BEB7DA1-4B2C-4D09-9D0A-48440B2D65D2}" destId="{5376D6A0-E45C-497C-83B0-AB23DFB931A7}" srcOrd="2" destOrd="0" presId="urn:microsoft.com/office/officeart/2005/8/layout/list1"/>
    <dgm:cxn modelId="{CEB9B124-E219-4DB5-8C88-EA844CBF661B}" type="presParOf" srcId="{5BEB7DA1-4B2C-4D09-9D0A-48440B2D65D2}" destId="{D9CEEE7F-17A0-4371-B2B8-E6B922522EB4}" srcOrd="3" destOrd="0" presId="urn:microsoft.com/office/officeart/2005/8/layout/list1"/>
    <dgm:cxn modelId="{5F6C8882-2F4C-4FA0-B7EE-8DE3FF72B876}" type="presParOf" srcId="{5BEB7DA1-4B2C-4D09-9D0A-48440B2D65D2}" destId="{9CE22C12-F09F-4E28-9886-7108BF373211}" srcOrd="4" destOrd="0" presId="urn:microsoft.com/office/officeart/2005/8/layout/list1"/>
    <dgm:cxn modelId="{473ADEF8-C10A-408B-B97B-4943D9E12408}" type="presParOf" srcId="{9CE22C12-F09F-4E28-9886-7108BF373211}" destId="{23A1BF8B-66AC-4712-BB40-02AB4D540AFA}" srcOrd="0" destOrd="0" presId="urn:microsoft.com/office/officeart/2005/8/layout/list1"/>
    <dgm:cxn modelId="{4A8CA36E-A850-46AA-9A7B-F147FD94D53F}" type="presParOf" srcId="{9CE22C12-F09F-4E28-9886-7108BF373211}" destId="{2A0FCC60-249A-4358-A162-C96BC17A9E02}" srcOrd="1" destOrd="0" presId="urn:microsoft.com/office/officeart/2005/8/layout/list1"/>
    <dgm:cxn modelId="{AB5BAC99-6079-4F74-8848-AEA1A2C452ED}" type="presParOf" srcId="{5BEB7DA1-4B2C-4D09-9D0A-48440B2D65D2}" destId="{29648D98-9C1E-4619-B798-06EF3898823D}" srcOrd="5" destOrd="0" presId="urn:microsoft.com/office/officeart/2005/8/layout/list1"/>
    <dgm:cxn modelId="{99F5A074-2FAD-4097-BA7A-87B62FCD1FF7}" type="presParOf" srcId="{5BEB7DA1-4B2C-4D09-9D0A-48440B2D65D2}" destId="{162121E9-9E4B-4369-878C-EAE51543B84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181473-FCC0-47A8-919D-904F69FCC4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661BAF-A220-4FAB-AD50-50FD24E12D7C}">
      <dgm:prSet phldrT="[文本]"/>
      <dgm:spPr/>
      <dgm:t>
        <a:bodyPr/>
        <a:lstStyle/>
        <a:p>
          <a:r>
            <a:rPr lang="en-US" altLang="zh-CN" b="1" i="0" dirty="0">
              <a:solidFill>
                <a:schemeClr val="bg1"/>
              </a:solidFill>
              <a:effectLst/>
              <a:latin typeface="Times New Roman" panose="02020603050405020304" pitchFamily="18" charset="0"/>
              <a:cs typeface="Times New Roman" panose="02020603050405020304" pitchFamily="18" charset="0"/>
            </a:rPr>
            <a:t>Big data warehouse processes data hierarchically</a:t>
          </a:r>
          <a:endParaRPr lang="zh-CN" altLang="en-US" b="1" dirty="0">
            <a:solidFill>
              <a:schemeClr val="bg1"/>
            </a:solidFill>
          </a:endParaRPr>
        </a:p>
      </dgm:t>
    </dgm:pt>
    <dgm:pt modelId="{54414DA0-BAD9-49A2-B5FC-08599E3B53D0}" type="parTrans" cxnId="{E3EBDE58-6B7A-4534-8DD4-20BD3598642A}">
      <dgm:prSet/>
      <dgm:spPr/>
      <dgm:t>
        <a:bodyPr/>
        <a:lstStyle/>
        <a:p>
          <a:endParaRPr lang="zh-CN" altLang="en-US"/>
        </a:p>
      </dgm:t>
    </dgm:pt>
    <dgm:pt modelId="{5F4522B5-3FA0-4FBB-8D6E-23E276D8D6A8}" type="sibTrans" cxnId="{E3EBDE58-6B7A-4534-8DD4-20BD3598642A}">
      <dgm:prSet/>
      <dgm:spPr/>
      <dgm:t>
        <a:bodyPr/>
        <a:lstStyle/>
        <a:p>
          <a:endParaRPr lang="zh-CN" altLang="en-US"/>
        </a:p>
      </dgm:t>
    </dgm:pt>
    <dgm:pt modelId="{C163F9D8-92B2-4395-AA24-C427209421E6}">
      <dgm:prSet/>
      <dgm:spPr/>
      <dgm:t>
        <a:bodyPr/>
        <a:lstStyle/>
        <a:p>
          <a:r>
            <a:rPr lang="en-US" altLang="zh-CN" b="1" i="0" dirty="0">
              <a:solidFill>
                <a:schemeClr val="bg1"/>
              </a:solidFill>
              <a:effectLst/>
              <a:latin typeface="Times New Roman" panose="02020603050405020304" pitchFamily="18" charset="0"/>
              <a:cs typeface="Times New Roman" panose="02020603050405020304" pitchFamily="18" charset="0"/>
            </a:rPr>
            <a:t>Autoregressive integral moving average model</a:t>
          </a:r>
        </a:p>
      </dgm:t>
    </dgm:pt>
    <dgm:pt modelId="{841B4357-8824-4C4B-BDCF-0CB80D7BA39D}" type="parTrans" cxnId="{59C54670-E1CF-4162-84EA-EB0DEE50EFB2}">
      <dgm:prSet/>
      <dgm:spPr/>
      <dgm:t>
        <a:bodyPr/>
        <a:lstStyle/>
        <a:p>
          <a:endParaRPr lang="zh-CN" altLang="en-US"/>
        </a:p>
      </dgm:t>
    </dgm:pt>
    <dgm:pt modelId="{8339839C-9E31-446A-9FBA-A50F3F0B4B4C}" type="sibTrans" cxnId="{59C54670-E1CF-4162-84EA-EB0DEE50EFB2}">
      <dgm:prSet/>
      <dgm:spPr/>
      <dgm:t>
        <a:bodyPr/>
        <a:lstStyle/>
        <a:p>
          <a:endParaRPr lang="zh-CN" altLang="en-US"/>
        </a:p>
      </dgm:t>
    </dgm:pt>
    <dgm:pt modelId="{5F0FC70F-5F45-44DE-A2EE-4CF32A6C3513}">
      <dgm:prSet/>
      <dgm:spPr/>
      <dgm:t>
        <a:bodyPr/>
        <a:lstStyle/>
        <a:p>
          <a:r>
            <a:rPr lang="en-US" altLang="zh-CN" b="0" dirty="0">
              <a:solidFill>
                <a:schemeClr val="bg1"/>
              </a:solidFill>
              <a:latin typeface="Times New Roman" panose="02020603050405020304" pitchFamily="18" charset="0"/>
              <a:cs typeface="Times New Roman" panose="02020603050405020304" pitchFamily="18" charset="0"/>
            </a:rPr>
            <a:t>Used for time series data analysis to predict the unemployment rate for the next five years (2024-2028).</a:t>
          </a:r>
        </a:p>
      </dgm:t>
    </dgm:pt>
    <dgm:pt modelId="{412FF440-6E2F-47BD-A5AD-8D7774227C61}" type="parTrans" cxnId="{308ECAD1-70C5-4478-8169-6699BFC12DF2}">
      <dgm:prSet/>
      <dgm:spPr/>
      <dgm:t>
        <a:bodyPr/>
        <a:lstStyle/>
        <a:p>
          <a:endParaRPr lang="zh-CN" altLang="en-US"/>
        </a:p>
      </dgm:t>
    </dgm:pt>
    <dgm:pt modelId="{E2F9DC94-41B4-4DAD-AFC8-03E1E8383F9E}" type="sibTrans" cxnId="{308ECAD1-70C5-4478-8169-6699BFC12DF2}">
      <dgm:prSet/>
      <dgm:spPr/>
      <dgm:t>
        <a:bodyPr/>
        <a:lstStyle/>
        <a:p>
          <a:endParaRPr lang="zh-CN" altLang="en-US"/>
        </a:p>
      </dgm:t>
    </dgm:pt>
    <dgm:pt modelId="{2255663B-3A09-4769-814F-87665DA8C249}">
      <dgm:prSet/>
      <dgm:spPr/>
      <dgm:t>
        <a:bodyPr/>
        <a:lstStyle/>
        <a:p>
          <a:r>
            <a:rPr lang="en-US" altLang="zh-CN" b="1" i="0" dirty="0">
              <a:solidFill>
                <a:schemeClr val="bg1"/>
              </a:solidFill>
              <a:effectLst/>
              <a:latin typeface="Times New Roman" panose="02020603050405020304" pitchFamily="18" charset="0"/>
              <a:cs typeface="Times New Roman" panose="02020603050405020304" pitchFamily="18" charset="0"/>
            </a:rPr>
            <a:t>Principal component analysis</a:t>
          </a:r>
        </a:p>
      </dgm:t>
    </dgm:pt>
    <dgm:pt modelId="{77627619-7748-4C88-AAD4-1A2BC255495E}" type="parTrans" cxnId="{0F62B94D-EA39-4621-9D18-A2BAA30AEAB8}">
      <dgm:prSet/>
      <dgm:spPr/>
      <dgm:t>
        <a:bodyPr/>
        <a:lstStyle/>
        <a:p>
          <a:endParaRPr lang="zh-CN" altLang="en-US"/>
        </a:p>
      </dgm:t>
    </dgm:pt>
    <dgm:pt modelId="{E616C9A2-44A4-4959-8F91-64239F6B72B7}" type="sibTrans" cxnId="{0F62B94D-EA39-4621-9D18-A2BAA30AEAB8}">
      <dgm:prSet/>
      <dgm:spPr/>
      <dgm:t>
        <a:bodyPr/>
        <a:lstStyle/>
        <a:p>
          <a:endParaRPr lang="zh-CN" altLang="en-US"/>
        </a:p>
      </dgm:t>
    </dgm:pt>
    <dgm:pt modelId="{D494473D-5785-424F-9DEA-A1C1EA79DE61}">
      <dgm:prSet/>
      <dgm:spPr/>
      <dgm:t>
        <a:bodyPr/>
        <a:lstStyle/>
        <a:p>
          <a:r>
            <a:rPr lang="en-US" altLang="zh-CN" b="0" dirty="0">
              <a:solidFill>
                <a:schemeClr val="bg1"/>
              </a:solidFill>
              <a:latin typeface="Times New Roman" panose="02020603050405020304" pitchFamily="18" charset="0"/>
              <a:cs typeface="Times New Roman" panose="02020603050405020304" pitchFamily="18" charset="0"/>
            </a:rPr>
            <a:t>Identify the direction of the largest variance in the data set and the next largest variance in its orthogonal direction to achieve the purpose of dimensionality reduction. This is used to analyze the impact of data drive on economic-related indicators.</a:t>
          </a:r>
        </a:p>
      </dgm:t>
    </dgm:pt>
    <dgm:pt modelId="{72AECE5F-6FBD-4C78-9CDA-D3E889F1658C}" type="parTrans" cxnId="{01F7AF4D-882E-4B96-93A9-0D08A9507393}">
      <dgm:prSet/>
      <dgm:spPr/>
      <dgm:t>
        <a:bodyPr/>
        <a:lstStyle/>
        <a:p>
          <a:endParaRPr lang="zh-CN" altLang="en-US"/>
        </a:p>
      </dgm:t>
    </dgm:pt>
    <dgm:pt modelId="{E9A4054A-1F3C-40F7-968A-BB7E0C0825C8}" type="sibTrans" cxnId="{01F7AF4D-882E-4B96-93A9-0D08A9507393}">
      <dgm:prSet/>
      <dgm:spPr/>
      <dgm:t>
        <a:bodyPr/>
        <a:lstStyle/>
        <a:p>
          <a:endParaRPr lang="zh-CN" altLang="en-US"/>
        </a:p>
      </dgm:t>
    </dgm:pt>
    <dgm:pt modelId="{BD8902B4-60B0-4390-B323-56EF5ACC1354}">
      <dgm:prSet phldrT="[文本]"/>
      <dgm:spPr/>
      <dgm:t>
        <a:bodyPr/>
        <a:lstStyle/>
        <a:p>
          <a:r>
            <a:rPr lang="en-US" altLang="en-US" b="0" dirty="0">
              <a:solidFill>
                <a:schemeClr val="bg1"/>
              </a:solidFill>
            </a:rPr>
            <a:t>Use the three-layer structure of ODS, DWD, and ADS to process data in a structured manner. (Completed based on the built Hadoop cluster)</a:t>
          </a:r>
          <a:endParaRPr lang="zh-CN" altLang="en-US" b="0" dirty="0">
            <a:solidFill>
              <a:schemeClr val="bg1"/>
            </a:solidFill>
          </a:endParaRPr>
        </a:p>
      </dgm:t>
    </dgm:pt>
    <dgm:pt modelId="{77316BF2-F4F5-40FD-B42F-B8AED721DDFE}" type="parTrans" cxnId="{7729E851-9BC6-49C5-84FD-4EF698D507B5}">
      <dgm:prSet/>
      <dgm:spPr/>
      <dgm:t>
        <a:bodyPr/>
        <a:lstStyle/>
        <a:p>
          <a:endParaRPr lang="zh-CN" altLang="en-US"/>
        </a:p>
      </dgm:t>
    </dgm:pt>
    <dgm:pt modelId="{93A8F782-01F1-4BE1-ABEE-306FA96DAA85}" type="sibTrans" cxnId="{7729E851-9BC6-49C5-84FD-4EF698D507B5}">
      <dgm:prSet/>
      <dgm:spPr/>
      <dgm:t>
        <a:bodyPr/>
        <a:lstStyle/>
        <a:p>
          <a:endParaRPr lang="zh-CN" altLang="en-US"/>
        </a:p>
      </dgm:t>
    </dgm:pt>
    <dgm:pt modelId="{850E18CD-C0E6-4782-A12E-03F90E352C62}" type="pres">
      <dgm:prSet presAssocID="{04181473-FCC0-47A8-919D-904F69FCC4D5}" presName="linear" presStyleCnt="0">
        <dgm:presLayoutVars>
          <dgm:animLvl val="lvl"/>
          <dgm:resizeHandles val="exact"/>
        </dgm:presLayoutVars>
      </dgm:prSet>
      <dgm:spPr/>
    </dgm:pt>
    <dgm:pt modelId="{172EA85D-CF38-40CA-B3AC-C75974EC7393}" type="pres">
      <dgm:prSet presAssocID="{F1661BAF-A220-4FAB-AD50-50FD24E12D7C}" presName="parentText" presStyleLbl="node1" presStyleIdx="0" presStyleCnt="3">
        <dgm:presLayoutVars>
          <dgm:chMax val="0"/>
          <dgm:bulletEnabled val="1"/>
        </dgm:presLayoutVars>
      </dgm:prSet>
      <dgm:spPr/>
    </dgm:pt>
    <dgm:pt modelId="{946EAC3E-F576-49C4-A458-6B90378132F0}" type="pres">
      <dgm:prSet presAssocID="{F1661BAF-A220-4FAB-AD50-50FD24E12D7C}" presName="childText" presStyleLbl="revTx" presStyleIdx="0" presStyleCnt="3">
        <dgm:presLayoutVars>
          <dgm:bulletEnabled val="1"/>
        </dgm:presLayoutVars>
      </dgm:prSet>
      <dgm:spPr/>
    </dgm:pt>
    <dgm:pt modelId="{B343F011-1F3B-43C2-BE3B-17E59EE8B08F}" type="pres">
      <dgm:prSet presAssocID="{C163F9D8-92B2-4395-AA24-C427209421E6}" presName="parentText" presStyleLbl="node1" presStyleIdx="1" presStyleCnt="3">
        <dgm:presLayoutVars>
          <dgm:chMax val="0"/>
          <dgm:bulletEnabled val="1"/>
        </dgm:presLayoutVars>
      </dgm:prSet>
      <dgm:spPr/>
    </dgm:pt>
    <dgm:pt modelId="{7758405B-9B47-4AED-98B3-893AC6447C8C}" type="pres">
      <dgm:prSet presAssocID="{C163F9D8-92B2-4395-AA24-C427209421E6}" presName="childText" presStyleLbl="revTx" presStyleIdx="1" presStyleCnt="3">
        <dgm:presLayoutVars>
          <dgm:bulletEnabled val="1"/>
        </dgm:presLayoutVars>
      </dgm:prSet>
      <dgm:spPr/>
    </dgm:pt>
    <dgm:pt modelId="{4544DF18-538A-47A9-9D3F-5D50AFD544B0}" type="pres">
      <dgm:prSet presAssocID="{2255663B-3A09-4769-814F-87665DA8C249}" presName="parentText" presStyleLbl="node1" presStyleIdx="2" presStyleCnt="3">
        <dgm:presLayoutVars>
          <dgm:chMax val="0"/>
          <dgm:bulletEnabled val="1"/>
        </dgm:presLayoutVars>
      </dgm:prSet>
      <dgm:spPr/>
    </dgm:pt>
    <dgm:pt modelId="{6A07C20C-5AA0-41E1-B45E-1A00769FF8A6}" type="pres">
      <dgm:prSet presAssocID="{2255663B-3A09-4769-814F-87665DA8C249}" presName="childText" presStyleLbl="revTx" presStyleIdx="2" presStyleCnt="3">
        <dgm:presLayoutVars>
          <dgm:bulletEnabled val="1"/>
        </dgm:presLayoutVars>
      </dgm:prSet>
      <dgm:spPr/>
    </dgm:pt>
  </dgm:ptLst>
  <dgm:cxnLst>
    <dgm:cxn modelId="{12729216-7408-4423-B02E-1A1792575008}" type="presOf" srcId="{D494473D-5785-424F-9DEA-A1C1EA79DE61}" destId="{6A07C20C-5AA0-41E1-B45E-1A00769FF8A6}" srcOrd="0" destOrd="0" presId="urn:microsoft.com/office/officeart/2005/8/layout/vList2"/>
    <dgm:cxn modelId="{7C58712F-4208-4E81-BC26-752F1FC45947}" type="presOf" srcId="{2255663B-3A09-4769-814F-87665DA8C249}" destId="{4544DF18-538A-47A9-9D3F-5D50AFD544B0}" srcOrd="0" destOrd="0" presId="urn:microsoft.com/office/officeart/2005/8/layout/vList2"/>
    <dgm:cxn modelId="{18CA7C5B-3426-455A-A116-AED2A03BD8C2}" type="presOf" srcId="{5F0FC70F-5F45-44DE-A2EE-4CF32A6C3513}" destId="{7758405B-9B47-4AED-98B3-893AC6447C8C}" srcOrd="0" destOrd="0" presId="urn:microsoft.com/office/officeart/2005/8/layout/vList2"/>
    <dgm:cxn modelId="{01F7AF4D-882E-4B96-93A9-0D08A9507393}" srcId="{2255663B-3A09-4769-814F-87665DA8C249}" destId="{D494473D-5785-424F-9DEA-A1C1EA79DE61}" srcOrd="0" destOrd="0" parTransId="{72AECE5F-6FBD-4C78-9CDA-D3E889F1658C}" sibTransId="{E9A4054A-1F3C-40F7-968A-BB7E0C0825C8}"/>
    <dgm:cxn modelId="{0F62B94D-EA39-4621-9D18-A2BAA30AEAB8}" srcId="{04181473-FCC0-47A8-919D-904F69FCC4D5}" destId="{2255663B-3A09-4769-814F-87665DA8C249}" srcOrd="2" destOrd="0" parTransId="{77627619-7748-4C88-AAD4-1A2BC255495E}" sibTransId="{E616C9A2-44A4-4959-8F91-64239F6B72B7}"/>
    <dgm:cxn modelId="{58753670-FA4E-449B-93C9-50A7CB47FAD2}" type="presOf" srcId="{F1661BAF-A220-4FAB-AD50-50FD24E12D7C}" destId="{172EA85D-CF38-40CA-B3AC-C75974EC7393}" srcOrd="0" destOrd="0" presId="urn:microsoft.com/office/officeart/2005/8/layout/vList2"/>
    <dgm:cxn modelId="{59C54670-E1CF-4162-84EA-EB0DEE50EFB2}" srcId="{04181473-FCC0-47A8-919D-904F69FCC4D5}" destId="{C163F9D8-92B2-4395-AA24-C427209421E6}" srcOrd="1" destOrd="0" parTransId="{841B4357-8824-4C4B-BDCF-0CB80D7BA39D}" sibTransId="{8339839C-9E31-446A-9FBA-A50F3F0B4B4C}"/>
    <dgm:cxn modelId="{7729E851-9BC6-49C5-84FD-4EF698D507B5}" srcId="{F1661BAF-A220-4FAB-AD50-50FD24E12D7C}" destId="{BD8902B4-60B0-4390-B323-56EF5ACC1354}" srcOrd="0" destOrd="0" parTransId="{77316BF2-F4F5-40FD-B42F-B8AED721DDFE}" sibTransId="{93A8F782-01F1-4BE1-ABEE-306FA96DAA85}"/>
    <dgm:cxn modelId="{E3EBDE58-6B7A-4534-8DD4-20BD3598642A}" srcId="{04181473-FCC0-47A8-919D-904F69FCC4D5}" destId="{F1661BAF-A220-4FAB-AD50-50FD24E12D7C}" srcOrd="0" destOrd="0" parTransId="{54414DA0-BAD9-49A2-B5FC-08599E3B53D0}" sibTransId="{5F4522B5-3FA0-4FBB-8D6E-23E276D8D6A8}"/>
    <dgm:cxn modelId="{B6ED4D9B-6E37-4988-8A57-D559896CF6A9}" type="presOf" srcId="{BD8902B4-60B0-4390-B323-56EF5ACC1354}" destId="{946EAC3E-F576-49C4-A458-6B90378132F0}" srcOrd="0" destOrd="0" presId="urn:microsoft.com/office/officeart/2005/8/layout/vList2"/>
    <dgm:cxn modelId="{002F93A2-A656-4ABA-9406-9DB37F19DC14}" type="presOf" srcId="{C163F9D8-92B2-4395-AA24-C427209421E6}" destId="{B343F011-1F3B-43C2-BE3B-17E59EE8B08F}" srcOrd="0" destOrd="0" presId="urn:microsoft.com/office/officeart/2005/8/layout/vList2"/>
    <dgm:cxn modelId="{308ECAD1-70C5-4478-8169-6699BFC12DF2}" srcId="{C163F9D8-92B2-4395-AA24-C427209421E6}" destId="{5F0FC70F-5F45-44DE-A2EE-4CF32A6C3513}" srcOrd="0" destOrd="0" parTransId="{412FF440-6E2F-47BD-A5AD-8D7774227C61}" sibTransId="{E2F9DC94-41B4-4DAD-AFC8-03E1E8383F9E}"/>
    <dgm:cxn modelId="{D2B1C3D9-1964-439C-B623-37D742C075B0}" type="presOf" srcId="{04181473-FCC0-47A8-919D-904F69FCC4D5}" destId="{850E18CD-C0E6-4782-A12E-03F90E352C62}" srcOrd="0" destOrd="0" presId="urn:microsoft.com/office/officeart/2005/8/layout/vList2"/>
    <dgm:cxn modelId="{D59FA8F5-FAD8-463D-8BA6-3C041056BF43}" type="presParOf" srcId="{850E18CD-C0E6-4782-A12E-03F90E352C62}" destId="{172EA85D-CF38-40CA-B3AC-C75974EC7393}" srcOrd="0" destOrd="0" presId="urn:microsoft.com/office/officeart/2005/8/layout/vList2"/>
    <dgm:cxn modelId="{4C6F1C42-9FA6-48CF-B579-5BA2C1B3392D}" type="presParOf" srcId="{850E18CD-C0E6-4782-A12E-03F90E352C62}" destId="{946EAC3E-F576-49C4-A458-6B90378132F0}" srcOrd="1" destOrd="0" presId="urn:microsoft.com/office/officeart/2005/8/layout/vList2"/>
    <dgm:cxn modelId="{69E54E2D-155D-4279-B96E-647D533A09B3}" type="presParOf" srcId="{850E18CD-C0E6-4782-A12E-03F90E352C62}" destId="{B343F011-1F3B-43C2-BE3B-17E59EE8B08F}" srcOrd="2" destOrd="0" presId="urn:microsoft.com/office/officeart/2005/8/layout/vList2"/>
    <dgm:cxn modelId="{18623454-6D62-43CD-9A66-6941EA252F3D}" type="presParOf" srcId="{850E18CD-C0E6-4782-A12E-03F90E352C62}" destId="{7758405B-9B47-4AED-98B3-893AC6447C8C}" srcOrd="3" destOrd="0" presId="urn:microsoft.com/office/officeart/2005/8/layout/vList2"/>
    <dgm:cxn modelId="{97611ADA-2006-48F8-92D5-520E8BEB31D4}" type="presParOf" srcId="{850E18CD-C0E6-4782-A12E-03F90E352C62}" destId="{4544DF18-538A-47A9-9D3F-5D50AFD544B0}" srcOrd="4" destOrd="0" presId="urn:microsoft.com/office/officeart/2005/8/layout/vList2"/>
    <dgm:cxn modelId="{B499953B-212A-4470-BEFB-CF2EA9D69780}" type="presParOf" srcId="{850E18CD-C0E6-4782-A12E-03F90E352C62}" destId="{6A07C20C-5AA0-41E1-B45E-1A00769FF8A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81473-FCC0-47A8-919D-904F69FCC4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01298DD-A204-4695-A494-FC950241670B}">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Linear regression models were used to explore the impact of food loss and waste on wealth inequality. Structural equation modeling is used to study the relationship between profit shifting, performance indicators, and unemployment rates in multinational corporations.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C6EEEC38-F96B-4CC4-8303-299081D5360F}" type="parTrans" cxnId="{0C94A193-9E62-428B-A024-F1DF336A9A59}">
      <dgm:prSet/>
      <dgm:spPr/>
      <dgm:t>
        <a:bodyPr/>
        <a:lstStyle/>
        <a:p>
          <a:endParaRPr lang="zh-CN" altLang="en-US"/>
        </a:p>
      </dgm:t>
    </dgm:pt>
    <dgm:pt modelId="{41E03A49-847E-4984-B900-11DA9B1B1259}" type="sibTrans" cxnId="{0C94A193-9E62-428B-A024-F1DF336A9A59}">
      <dgm:prSet/>
      <dgm:spPr/>
      <dgm:t>
        <a:bodyPr/>
        <a:lstStyle/>
        <a:p>
          <a:endParaRPr lang="zh-CN" altLang="en-US"/>
        </a:p>
      </dgm:t>
    </dgm:pt>
    <dgm:pt modelId="{20A85E8B-6A32-4CAA-9E42-5182EAC04CF4}">
      <dgm:prSet/>
      <dgm:spPr/>
      <dgm:t>
        <a:bodyPr/>
        <a:lstStyle/>
        <a:p>
          <a:r>
            <a:rPr lang="en-US" altLang="zh-CN" b="1" i="0">
              <a:solidFill>
                <a:schemeClr val="bg1"/>
              </a:solidFill>
              <a:effectLst/>
              <a:latin typeface="Times New Roman" panose="02020603050405020304" pitchFamily="18" charset="0"/>
              <a:cs typeface="Times New Roman" panose="02020603050405020304" pitchFamily="18" charset="0"/>
            </a:rPr>
            <a:t>Apriori algorithm</a:t>
          </a:r>
          <a:endParaRPr lang="en-US" altLang="zh-CN" b="1" i="0" dirty="0">
            <a:solidFill>
              <a:schemeClr val="bg1"/>
            </a:solidFill>
            <a:effectLst/>
            <a:latin typeface="Times New Roman" panose="02020603050405020304" pitchFamily="18" charset="0"/>
            <a:cs typeface="Times New Roman" panose="02020603050405020304" pitchFamily="18" charset="0"/>
          </a:endParaRPr>
        </a:p>
      </dgm:t>
    </dgm:pt>
    <dgm:pt modelId="{6836EB31-055F-40D6-A866-72D345D27C5A}" type="parTrans" cxnId="{2DF4CD3A-8F9A-443A-80AA-8B750A7D3BB4}">
      <dgm:prSet/>
      <dgm:spPr/>
      <dgm:t>
        <a:bodyPr/>
        <a:lstStyle/>
        <a:p>
          <a:endParaRPr lang="zh-CN" altLang="en-US"/>
        </a:p>
      </dgm:t>
    </dgm:pt>
    <dgm:pt modelId="{EEB93914-01E9-4C82-9F2F-42C33773E394}" type="sibTrans" cxnId="{2DF4CD3A-8F9A-443A-80AA-8B750A7D3BB4}">
      <dgm:prSet/>
      <dgm:spPr/>
      <dgm:t>
        <a:bodyPr/>
        <a:lstStyle/>
        <a:p>
          <a:endParaRPr lang="zh-CN" altLang="en-US"/>
        </a:p>
      </dgm:t>
    </dgm:pt>
    <dgm:pt modelId="{9BEEEA8D-95EB-4E21-A47D-C435F758FBB6}">
      <dgm:prSet/>
      <dgm:spPr/>
      <dgm:t>
        <a:bodyPr/>
        <a:lstStyle/>
        <a:p>
          <a:r>
            <a:rPr lang="en-US" altLang="zh-CN" b="0" dirty="0">
              <a:solidFill>
                <a:schemeClr val="bg1"/>
              </a:solidFill>
              <a:latin typeface="Times New Roman" panose="02020603050405020304" pitchFamily="18" charset="0"/>
              <a:cs typeface="Times New Roman" panose="02020603050405020304" pitchFamily="18" charset="0"/>
            </a:rPr>
            <a:t>Used to identify frequent itemsets in large databases and generate association rules based on these itemsets. Used to calculate the average of SDG indicators and convert each row of data into a list of transactions based on their score above or below the average.</a:t>
          </a:r>
        </a:p>
      </dgm:t>
    </dgm:pt>
    <dgm:pt modelId="{E42EE6E0-D65C-4A14-8CDF-4115DD28027E}" type="parTrans" cxnId="{B5D8740B-D0F0-4F5B-8E4A-2704EAD10452}">
      <dgm:prSet/>
      <dgm:spPr/>
      <dgm:t>
        <a:bodyPr/>
        <a:lstStyle/>
        <a:p>
          <a:endParaRPr lang="zh-CN" altLang="en-US"/>
        </a:p>
      </dgm:t>
    </dgm:pt>
    <dgm:pt modelId="{6F234C97-4441-45EB-B489-E9777E0EC2AA}" type="sibTrans" cxnId="{B5D8740B-D0F0-4F5B-8E4A-2704EAD10452}">
      <dgm:prSet/>
      <dgm:spPr/>
      <dgm:t>
        <a:bodyPr/>
        <a:lstStyle/>
        <a:p>
          <a:endParaRPr lang="zh-CN" altLang="en-US"/>
        </a:p>
      </dgm:t>
    </dgm:pt>
    <dgm:pt modelId="{F2FB7B89-B3C9-439E-901E-2873565E422B}">
      <dgm:prSet/>
      <dgm:spPr/>
      <dgm:t>
        <a:bodyPr/>
        <a:lstStyle/>
        <a:p>
          <a:r>
            <a:rPr lang="en-US" altLang="zh-CN" b="1" i="0">
              <a:solidFill>
                <a:schemeClr val="bg1"/>
              </a:solidFill>
              <a:effectLst/>
              <a:latin typeface="Times New Roman" panose="02020603050405020304" pitchFamily="18" charset="0"/>
              <a:cs typeface="Times New Roman" panose="02020603050405020304" pitchFamily="18" charset="0"/>
            </a:rPr>
            <a:t>Linear regression and structural equation model evaluation</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7E67866F-0D2A-48ED-B6E6-1AD61E2745B8}" type="parTrans" cxnId="{D6610C0C-3230-42FF-AF3D-9C15859EDEE8}">
      <dgm:prSet/>
      <dgm:spPr/>
      <dgm:t>
        <a:bodyPr/>
        <a:lstStyle/>
        <a:p>
          <a:endParaRPr lang="zh-CN" altLang="en-US"/>
        </a:p>
      </dgm:t>
    </dgm:pt>
    <dgm:pt modelId="{131F19BD-CDC7-4CE4-841E-FCE2D6D067C4}" type="sibTrans" cxnId="{D6610C0C-3230-42FF-AF3D-9C15859EDEE8}">
      <dgm:prSet/>
      <dgm:spPr/>
      <dgm:t>
        <a:bodyPr/>
        <a:lstStyle/>
        <a:p>
          <a:endParaRPr lang="zh-CN" altLang="en-US"/>
        </a:p>
      </dgm:t>
    </dgm:pt>
    <dgm:pt modelId="{850E18CD-C0E6-4782-A12E-03F90E352C62}" type="pres">
      <dgm:prSet presAssocID="{04181473-FCC0-47A8-919D-904F69FCC4D5}" presName="linear" presStyleCnt="0">
        <dgm:presLayoutVars>
          <dgm:animLvl val="lvl"/>
          <dgm:resizeHandles val="exact"/>
        </dgm:presLayoutVars>
      </dgm:prSet>
      <dgm:spPr/>
    </dgm:pt>
    <dgm:pt modelId="{C2066202-C2C5-42FA-83D1-E9C5BC25C7F5}" type="pres">
      <dgm:prSet presAssocID="{20A85E8B-6A32-4CAA-9E42-5182EAC04CF4}" presName="parentText" presStyleLbl="node1" presStyleIdx="0" presStyleCnt="2">
        <dgm:presLayoutVars>
          <dgm:chMax val="0"/>
          <dgm:bulletEnabled val="1"/>
        </dgm:presLayoutVars>
      </dgm:prSet>
      <dgm:spPr/>
    </dgm:pt>
    <dgm:pt modelId="{B8585FC7-E5CB-4928-A3DD-43C0CC1EFEAF}" type="pres">
      <dgm:prSet presAssocID="{20A85E8B-6A32-4CAA-9E42-5182EAC04CF4}" presName="childText" presStyleLbl="revTx" presStyleIdx="0" presStyleCnt="2">
        <dgm:presLayoutVars>
          <dgm:bulletEnabled val="1"/>
        </dgm:presLayoutVars>
      </dgm:prSet>
      <dgm:spPr/>
    </dgm:pt>
    <dgm:pt modelId="{E68FC7B2-2E20-4E69-8809-31842FD7D077}" type="pres">
      <dgm:prSet presAssocID="{F2FB7B89-B3C9-439E-901E-2873565E422B}" presName="parentText" presStyleLbl="node1" presStyleIdx="1" presStyleCnt="2">
        <dgm:presLayoutVars>
          <dgm:chMax val="0"/>
          <dgm:bulletEnabled val="1"/>
        </dgm:presLayoutVars>
      </dgm:prSet>
      <dgm:spPr/>
    </dgm:pt>
    <dgm:pt modelId="{C1AE1A07-0B28-4EAD-BB51-677A96443287}" type="pres">
      <dgm:prSet presAssocID="{F2FB7B89-B3C9-439E-901E-2873565E422B}" presName="childText" presStyleLbl="revTx" presStyleIdx="1" presStyleCnt="2">
        <dgm:presLayoutVars>
          <dgm:bulletEnabled val="1"/>
        </dgm:presLayoutVars>
      </dgm:prSet>
      <dgm:spPr/>
    </dgm:pt>
  </dgm:ptLst>
  <dgm:cxnLst>
    <dgm:cxn modelId="{472B9802-10BF-47D5-864C-B0F0775A3236}" type="presOf" srcId="{20A85E8B-6A32-4CAA-9E42-5182EAC04CF4}" destId="{C2066202-C2C5-42FA-83D1-E9C5BC25C7F5}" srcOrd="0" destOrd="0" presId="urn:microsoft.com/office/officeart/2005/8/layout/vList2"/>
    <dgm:cxn modelId="{B5D8740B-D0F0-4F5B-8E4A-2704EAD10452}" srcId="{20A85E8B-6A32-4CAA-9E42-5182EAC04CF4}" destId="{9BEEEA8D-95EB-4E21-A47D-C435F758FBB6}" srcOrd="0" destOrd="0" parTransId="{E42EE6E0-D65C-4A14-8CDF-4115DD28027E}" sibTransId="{6F234C97-4441-45EB-B489-E9777E0EC2AA}"/>
    <dgm:cxn modelId="{D6610C0C-3230-42FF-AF3D-9C15859EDEE8}" srcId="{04181473-FCC0-47A8-919D-904F69FCC4D5}" destId="{F2FB7B89-B3C9-439E-901E-2873565E422B}" srcOrd="1" destOrd="0" parTransId="{7E67866F-0D2A-48ED-B6E6-1AD61E2745B8}" sibTransId="{131F19BD-CDC7-4CE4-841E-FCE2D6D067C4}"/>
    <dgm:cxn modelId="{2DF4CD3A-8F9A-443A-80AA-8B750A7D3BB4}" srcId="{04181473-FCC0-47A8-919D-904F69FCC4D5}" destId="{20A85E8B-6A32-4CAA-9E42-5182EAC04CF4}" srcOrd="0" destOrd="0" parTransId="{6836EB31-055F-40D6-A866-72D345D27C5A}" sibTransId="{EEB93914-01E9-4C82-9F2F-42C33773E394}"/>
    <dgm:cxn modelId="{ECFCEE5C-2693-4D6C-BF02-564C0D053684}" type="presOf" srcId="{9BEEEA8D-95EB-4E21-A47D-C435F758FBB6}" destId="{B8585FC7-E5CB-4928-A3DD-43C0CC1EFEAF}" srcOrd="0" destOrd="0" presId="urn:microsoft.com/office/officeart/2005/8/layout/vList2"/>
    <dgm:cxn modelId="{0C94A193-9E62-428B-A024-F1DF336A9A59}" srcId="{F2FB7B89-B3C9-439E-901E-2873565E422B}" destId="{601298DD-A204-4695-A494-FC950241670B}" srcOrd="0" destOrd="0" parTransId="{C6EEEC38-F96B-4CC4-8303-299081D5360F}" sibTransId="{41E03A49-847E-4984-B900-11DA9B1B1259}"/>
    <dgm:cxn modelId="{0CFE71B6-6B05-4030-B5CA-F045F1A9D197}" type="presOf" srcId="{601298DD-A204-4695-A494-FC950241670B}" destId="{C1AE1A07-0B28-4EAD-BB51-677A96443287}" srcOrd="0" destOrd="0" presId="urn:microsoft.com/office/officeart/2005/8/layout/vList2"/>
    <dgm:cxn modelId="{D2B1C3D9-1964-439C-B623-37D742C075B0}" type="presOf" srcId="{04181473-FCC0-47A8-919D-904F69FCC4D5}" destId="{850E18CD-C0E6-4782-A12E-03F90E352C62}" srcOrd="0" destOrd="0" presId="urn:microsoft.com/office/officeart/2005/8/layout/vList2"/>
    <dgm:cxn modelId="{62BAA5F6-AF6A-412C-9E7F-8D25917AB84E}" type="presOf" srcId="{F2FB7B89-B3C9-439E-901E-2873565E422B}" destId="{E68FC7B2-2E20-4E69-8809-31842FD7D077}" srcOrd="0" destOrd="0" presId="urn:microsoft.com/office/officeart/2005/8/layout/vList2"/>
    <dgm:cxn modelId="{BAB3D35B-8869-4479-93D4-44BFEECEC1CD}" type="presParOf" srcId="{850E18CD-C0E6-4782-A12E-03F90E352C62}" destId="{C2066202-C2C5-42FA-83D1-E9C5BC25C7F5}" srcOrd="0" destOrd="0" presId="urn:microsoft.com/office/officeart/2005/8/layout/vList2"/>
    <dgm:cxn modelId="{6996890E-42D8-4A05-9C1C-2D09AB5D8CD3}" type="presParOf" srcId="{850E18CD-C0E6-4782-A12E-03F90E352C62}" destId="{B8585FC7-E5CB-4928-A3DD-43C0CC1EFEAF}" srcOrd="1" destOrd="0" presId="urn:microsoft.com/office/officeart/2005/8/layout/vList2"/>
    <dgm:cxn modelId="{49CF793D-D7C3-4A90-8FC9-228E07958373}" type="presParOf" srcId="{850E18CD-C0E6-4782-A12E-03F90E352C62}" destId="{E68FC7B2-2E20-4E69-8809-31842FD7D077}" srcOrd="2" destOrd="0" presId="urn:microsoft.com/office/officeart/2005/8/layout/vList2"/>
    <dgm:cxn modelId="{E258028F-7F9B-4B88-86F0-C0242E7079B6}" type="presParOf" srcId="{850E18CD-C0E6-4782-A12E-03F90E352C62}" destId="{C1AE1A07-0B28-4EAD-BB51-677A964432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A8FE79-6013-418D-882D-C1586DCB279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576A47F-84F5-4CE1-8C83-73BD3BF17702}">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SDG 8 Correlations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1271976F-FD43-4C59-A3FB-D3252C8A9020}" type="parTrans" cxnId="{93A2DFAE-4DD4-4C9A-8129-8FA9ECB082C1}">
      <dgm:prSet/>
      <dgm:spPr/>
      <dgm:t>
        <a:bodyPr/>
        <a:lstStyle/>
        <a:p>
          <a:endParaRPr lang="zh-CN" altLang="en-US"/>
        </a:p>
      </dgm:t>
    </dgm:pt>
    <dgm:pt modelId="{87065A8C-6374-4694-B53F-10569549696B}" type="sibTrans" cxnId="{93A2DFAE-4DD4-4C9A-8129-8FA9ECB082C1}">
      <dgm:prSet/>
      <dgm:spPr/>
      <dgm:t>
        <a:bodyPr/>
        <a:lstStyle/>
        <a:p>
          <a:endParaRPr lang="zh-CN" altLang="en-US"/>
        </a:p>
      </dgm:t>
    </dgm:pt>
    <dgm:pt modelId="{5DD1A4B8-96F0-41F7-AFD0-FF32AA917D95}">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Negative with SDG 11:</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81CE507F-1415-4DEF-85D7-5C7BCBEB8989}" type="parTrans" cxnId="{2C2F479D-7BDF-4FDA-B3AE-B74DF22B0F97}">
      <dgm:prSet/>
      <dgm:spPr/>
      <dgm:t>
        <a:bodyPr/>
        <a:lstStyle/>
        <a:p>
          <a:endParaRPr lang="zh-CN" altLang="en-US"/>
        </a:p>
      </dgm:t>
    </dgm:pt>
    <dgm:pt modelId="{BC0662DE-5255-444B-8E8F-9876F16D7940}" type="sibTrans" cxnId="{2C2F479D-7BDF-4FDA-B3AE-B74DF22B0F97}">
      <dgm:prSet/>
      <dgm:spPr/>
      <dgm:t>
        <a:bodyPr/>
        <a:lstStyle/>
        <a:p>
          <a:endParaRPr lang="zh-CN" altLang="en-US"/>
        </a:p>
      </dgm:t>
    </dgm:pt>
    <dgm:pt modelId="{79C3DDD6-D30D-42F5-8A45-BA0D86AF9109}">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SDG 9 Correlations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919E63F8-96F9-4A16-A549-619BFE646CBA}" type="parTrans" cxnId="{13CE5676-39FD-43CD-8A55-ED1BC8F2F70A}">
      <dgm:prSet/>
      <dgm:spPr/>
      <dgm:t>
        <a:bodyPr/>
        <a:lstStyle/>
        <a:p>
          <a:endParaRPr lang="zh-CN" altLang="en-US"/>
        </a:p>
      </dgm:t>
    </dgm:pt>
    <dgm:pt modelId="{11190B69-13B7-40E6-BE85-2D45CE4B8157}" type="sibTrans" cxnId="{13CE5676-39FD-43CD-8A55-ED1BC8F2F70A}">
      <dgm:prSet/>
      <dgm:spPr/>
      <dgm:t>
        <a:bodyPr/>
        <a:lstStyle/>
        <a:p>
          <a:endParaRPr lang="zh-CN" altLang="en-US"/>
        </a:p>
      </dgm:t>
    </dgm:pt>
    <dgm:pt modelId="{705BE656-9602-403E-8247-FE323E0AB0AA}">
      <dgm:prSet phldrT="[文本]"/>
      <dgm:spPr/>
      <dgm:t>
        <a:bodyPr/>
        <a:lstStyle/>
        <a:p>
          <a:r>
            <a:rPr lang="en-US" altLang="en-US" dirty="0">
              <a:solidFill>
                <a:schemeClr val="bg1"/>
              </a:solidFill>
              <a:latin typeface="Times New Roman" panose="02020603050405020304" pitchFamily="18" charset="0"/>
              <a:cs typeface="Times New Roman" panose="02020603050405020304" pitchFamily="18" charset="0"/>
            </a:rPr>
            <a:t> Negative with SDG 11 (Low Scores):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749E4214-0A8B-4C13-9079-C60260EBF169}" type="parTrans" cxnId="{FC8D9036-8A68-402F-9B90-84E0E319A906}">
      <dgm:prSet/>
      <dgm:spPr/>
      <dgm:t>
        <a:bodyPr/>
        <a:lstStyle/>
        <a:p>
          <a:endParaRPr lang="zh-CN" altLang="en-US"/>
        </a:p>
      </dgm:t>
    </dgm:pt>
    <dgm:pt modelId="{AF46626D-D556-4F0A-8EF5-CEE131204D21}" type="sibTrans" cxnId="{FC8D9036-8A68-402F-9B90-84E0E319A906}">
      <dgm:prSet/>
      <dgm:spPr/>
      <dgm:t>
        <a:bodyPr/>
        <a:lstStyle/>
        <a:p>
          <a:endParaRPr lang="zh-CN" altLang="en-US"/>
        </a:p>
      </dgm:t>
    </dgm:pt>
    <dgm:pt modelId="{7878B6BA-7A9A-4F31-98D8-C553BD50107B}">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 High occurrence and reliable prediction of dual low performance.</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1BCCEC9F-702C-461A-ADB2-6DE6793630D4}" type="parTrans" cxnId="{CFF749AA-3120-457A-9724-D39F0EF30601}">
      <dgm:prSet/>
      <dgm:spPr/>
      <dgm:t>
        <a:bodyPr/>
        <a:lstStyle/>
        <a:p>
          <a:endParaRPr lang="zh-CN" altLang="en-US"/>
        </a:p>
      </dgm:t>
    </dgm:pt>
    <dgm:pt modelId="{B4F1DE61-4F38-46BB-B85D-BF70CF7A44C8}" type="sibTrans" cxnId="{CFF749AA-3120-457A-9724-D39F0EF30601}">
      <dgm:prSet/>
      <dgm:spPr/>
      <dgm:t>
        <a:bodyPr/>
        <a:lstStyle/>
        <a:p>
          <a:endParaRPr lang="zh-CN" altLang="en-US"/>
        </a:p>
      </dgm:t>
    </dgm:pt>
    <dgm:pt modelId="{7FCD24FB-E478-4256-87EA-75E4F2EDA205}">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 Trade-off with SDG 13 (High Scores):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3B3472F8-0B88-4D28-8CAB-6AE2E979A048}" type="parTrans" cxnId="{B6C5056A-66A6-46EB-BEDE-F6F2689FDFCF}">
      <dgm:prSet/>
      <dgm:spPr/>
      <dgm:t>
        <a:bodyPr/>
        <a:lstStyle/>
        <a:p>
          <a:endParaRPr lang="zh-CN" altLang="en-US"/>
        </a:p>
      </dgm:t>
    </dgm:pt>
    <dgm:pt modelId="{1ABFC49A-3A7C-4C76-9BCE-533872BFCC4E}" type="sibTrans" cxnId="{B6C5056A-66A6-46EB-BEDE-F6F2689FDFCF}">
      <dgm:prSet/>
      <dgm:spPr/>
      <dgm:t>
        <a:bodyPr/>
        <a:lstStyle/>
        <a:p>
          <a:endParaRPr lang="zh-CN" altLang="en-US"/>
        </a:p>
      </dgm:t>
    </dgm:pt>
    <dgm:pt modelId="{72ADDCBE-0ECF-4D5F-8B86-0471C3DA1F3E}">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 Indicates a conflict between industrial progress and climate action.</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168EFB6C-8871-42AA-8C15-AF6D47A034AB}" type="parTrans" cxnId="{85E7B9E4-345C-4FBA-AAB1-B81A7AF78EC7}">
      <dgm:prSet/>
      <dgm:spPr/>
      <dgm:t>
        <a:bodyPr/>
        <a:lstStyle/>
        <a:p>
          <a:endParaRPr lang="zh-CN" altLang="en-US"/>
        </a:p>
      </dgm:t>
    </dgm:pt>
    <dgm:pt modelId="{DA03D2FC-FF3F-4943-AFF2-DE0D07B54477}" type="sibTrans" cxnId="{85E7B9E4-345C-4FBA-AAB1-B81A7AF78EC7}">
      <dgm:prSet/>
      <dgm:spPr/>
      <dgm:t>
        <a:bodyPr/>
        <a:lstStyle/>
        <a:p>
          <a:endParaRPr lang="zh-CN" altLang="en-US"/>
        </a:p>
      </dgm:t>
    </dgm:pt>
    <dgm:pt modelId="{85ED3744-629B-49F9-B5D1-694BA4BB51B8}">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High occurrence and reliable prediction of dual low performance, highlighting challenges in achieving sustainable urban development alongside economic growth.</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712B5A21-B7B2-4504-99A0-4E34466BDCC4}" type="parTrans" cxnId="{27E74D09-E3DE-455C-9903-F5D651DCA266}">
      <dgm:prSet/>
      <dgm:spPr/>
      <dgm:t>
        <a:bodyPr/>
        <a:lstStyle/>
        <a:p>
          <a:endParaRPr lang="zh-CN" altLang="en-US"/>
        </a:p>
      </dgm:t>
    </dgm:pt>
    <dgm:pt modelId="{A93A3C44-86DE-4FDD-BC80-0633B8D89387}" type="sibTrans" cxnId="{27E74D09-E3DE-455C-9903-F5D651DCA266}">
      <dgm:prSet/>
      <dgm:spPr/>
      <dgm:t>
        <a:bodyPr/>
        <a:lstStyle/>
        <a:p>
          <a:endParaRPr lang="zh-CN" altLang="en-US"/>
        </a:p>
      </dgm:t>
    </dgm:pt>
    <dgm:pt modelId="{7CCC9C73-B0D9-4533-AD18-6ECADA9EBECA}">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Positive with SDG 1 :</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091012A5-5B46-4D97-8167-BC94FBD1D7E6}" type="parTrans" cxnId="{39C2179A-C165-4496-A30F-DEAEF8156E3C}">
      <dgm:prSet/>
      <dgm:spPr/>
      <dgm:t>
        <a:bodyPr/>
        <a:lstStyle/>
        <a:p>
          <a:endParaRPr lang="zh-CN" altLang="en-US"/>
        </a:p>
      </dgm:t>
    </dgm:pt>
    <dgm:pt modelId="{FB7171E4-0F7C-45AE-9567-6F6499949A75}" type="sibTrans" cxnId="{39C2179A-C165-4496-A30F-DEAEF8156E3C}">
      <dgm:prSet/>
      <dgm:spPr/>
      <dgm:t>
        <a:bodyPr/>
        <a:lstStyle/>
        <a:p>
          <a:endParaRPr lang="zh-CN" altLang="en-US"/>
        </a:p>
      </dgm:t>
    </dgm:pt>
    <dgm:pt modelId="{1AC21314-8505-4FFA-B79F-28C915CF2FE0}">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Strong correlation suggesting that improvements in economic growth significantly contribute to poverty reduction.</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84FFB716-7039-44F3-B7B6-BC61A2C27944}" type="parTrans" cxnId="{FC6B419A-C6BC-4552-AA77-802FD69AF21F}">
      <dgm:prSet/>
      <dgm:spPr/>
      <dgm:t>
        <a:bodyPr/>
        <a:lstStyle/>
        <a:p>
          <a:endParaRPr lang="zh-CN" altLang="en-US"/>
        </a:p>
      </dgm:t>
    </dgm:pt>
    <dgm:pt modelId="{F71D52D2-EE9D-48E4-B0CA-B405B5903997}" type="sibTrans" cxnId="{FC6B419A-C6BC-4552-AA77-802FD69AF21F}">
      <dgm:prSet/>
      <dgm:spPr/>
      <dgm:t>
        <a:bodyPr/>
        <a:lstStyle/>
        <a:p>
          <a:endParaRPr lang="zh-CN" altLang="en-US"/>
        </a:p>
      </dgm:t>
    </dgm:pt>
    <dgm:pt modelId="{A7A37080-02AC-4A04-A2AE-0DF6BEDAFFC5}">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Positive with SDG 3:</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3F31DCDA-C5A8-40C5-BA70-1CC514C78ED9}" type="parTrans" cxnId="{AC623BEF-4E03-43A9-BE05-8E17937EB93B}">
      <dgm:prSet/>
      <dgm:spPr/>
      <dgm:t>
        <a:bodyPr/>
        <a:lstStyle/>
        <a:p>
          <a:endParaRPr lang="zh-CN" altLang="en-US"/>
        </a:p>
      </dgm:t>
    </dgm:pt>
    <dgm:pt modelId="{7565B10F-F978-4CFC-B07A-0E8CFABBADFF}" type="sibTrans" cxnId="{AC623BEF-4E03-43A9-BE05-8E17937EB93B}">
      <dgm:prSet/>
      <dgm:spPr/>
      <dgm:t>
        <a:bodyPr/>
        <a:lstStyle/>
        <a:p>
          <a:endParaRPr lang="zh-CN" altLang="en-US"/>
        </a:p>
      </dgm:t>
    </dgm:pt>
    <dgm:pt modelId="{9E1509BF-A9F0-44E9-8FE5-7FC54237411F}">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Frequent correlation, indicating that economic growth often supports better health outcomes.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5588E411-775C-4B30-B41D-33FE54D85453}" type="parTrans" cxnId="{8B543B06-6A43-4F8C-88F0-71251026DB26}">
      <dgm:prSet/>
      <dgm:spPr/>
      <dgm:t>
        <a:bodyPr/>
        <a:lstStyle/>
        <a:p>
          <a:endParaRPr lang="zh-CN" altLang="en-US"/>
        </a:p>
      </dgm:t>
    </dgm:pt>
    <dgm:pt modelId="{565E34D2-3C2A-439F-B745-24A74B792926}" type="sibTrans" cxnId="{8B543B06-6A43-4F8C-88F0-71251026DB26}">
      <dgm:prSet/>
      <dgm:spPr/>
      <dgm:t>
        <a:bodyPr/>
        <a:lstStyle/>
        <a:p>
          <a:endParaRPr lang="zh-CN" altLang="en-US"/>
        </a:p>
      </dgm:t>
    </dgm:pt>
    <dgm:pt modelId="{E1F8A6D4-A709-4C2E-92DD-622664CF5DA8}">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Positive with SDG 4 :</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89509891-DDC8-42EE-B114-FDF3EFF8BCBB}" type="parTrans" cxnId="{824AB7D5-EE8F-4775-A59D-C454D86A6CA9}">
      <dgm:prSet/>
      <dgm:spPr/>
      <dgm:t>
        <a:bodyPr/>
        <a:lstStyle/>
        <a:p>
          <a:endParaRPr lang="zh-CN" altLang="en-US"/>
        </a:p>
      </dgm:t>
    </dgm:pt>
    <dgm:pt modelId="{EECB5905-06ED-4569-B985-54DAD0DE1F14}" type="sibTrans" cxnId="{824AB7D5-EE8F-4775-A59D-C454D86A6CA9}">
      <dgm:prSet/>
      <dgm:spPr/>
      <dgm:t>
        <a:bodyPr/>
        <a:lstStyle/>
        <a:p>
          <a:endParaRPr lang="zh-CN" altLang="en-US"/>
        </a:p>
      </dgm:t>
    </dgm:pt>
    <dgm:pt modelId="{BD0DAA71-2016-4694-B7F1-4D695933199E}">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Consistent association showing that economic growth is likely to enhance educational achievements.</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991E9B8B-EAAF-45F4-A975-8AE5DED5691A}" type="parTrans" cxnId="{C37C0961-155F-4C44-8EBE-2D8051ADD5ED}">
      <dgm:prSet/>
      <dgm:spPr/>
      <dgm:t>
        <a:bodyPr/>
        <a:lstStyle/>
        <a:p>
          <a:endParaRPr lang="zh-CN" altLang="en-US"/>
        </a:p>
      </dgm:t>
    </dgm:pt>
    <dgm:pt modelId="{9514B2AA-7B8F-4362-9FA6-7B4124A4D392}" type="sibTrans" cxnId="{C37C0961-155F-4C44-8EBE-2D8051ADD5ED}">
      <dgm:prSet/>
      <dgm:spPr/>
      <dgm:t>
        <a:bodyPr/>
        <a:lstStyle/>
        <a:p>
          <a:endParaRPr lang="zh-CN" altLang="en-US"/>
        </a:p>
      </dgm:t>
    </dgm:pt>
    <dgm:pt modelId="{9330958D-A2E7-4826-9586-7C97212292A5}">
      <dgm:prSet/>
      <dgm:spPr/>
      <dgm:t>
        <a:bodyPr/>
        <a:lstStyle/>
        <a:p>
          <a:r>
            <a:rPr lang="en-US" altLang="en-US" dirty="0">
              <a:solidFill>
                <a:schemeClr val="bg1"/>
              </a:solidFill>
              <a:latin typeface="Times New Roman" panose="02020603050405020304" pitchFamily="18" charset="0"/>
              <a:cs typeface="Times New Roman" panose="02020603050405020304" pitchFamily="18" charset="0"/>
            </a:rPr>
            <a:t>Economic growth not only affects urban development, but also has positive impacts on health, education and poverty reduction. In contrast, while industrial progress under industry, innovation and infrastructure may improve educational outcomes, its drawbacks may hinder sustainable urban development and climate action.</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62E08150-0563-4414-AACF-96D71FC0203B}" type="parTrans" cxnId="{E14B8299-94A2-4EB1-AFF0-6F44AB43E7A3}">
      <dgm:prSet/>
      <dgm:spPr/>
      <dgm:t>
        <a:bodyPr/>
        <a:lstStyle/>
        <a:p>
          <a:endParaRPr lang="zh-CN" altLang="en-US"/>
        </a:p>
      </dgm:t>
    </dgm:pt>
    <dgm:pt modelId="{1A9C2EC9-9BD9-4AF5-BC8E-7AC1C89A3567}" type="sibTrans" cxnId="{E14B8299-94A2-4EB1-AFF0-6F44AB43E7A3}">
      <dgm:prSet/>
      <dgm:spPr/>
      <dgm:t>
        <a:bodyPr/>
        <a:lstStyle/>
        <a:p>
          <a:endParaRPr lang="zh-CN" altLang="en-US"/>
        </a:p>
      </dgm:t>
    </dgm:pt>
    <dgm:pt modelId="{2BC99EE0-057B-4161-8D19-072915D21031}">
      <dgm:prSet/>
      <dgm:spPr/>
      <dgm:t>
        <a:bodyPr/>
        <a:lstStyle/>
        <a:p>
          <a:r>
            <a:rPr lang="en-US" b="1" i="0" dirty="0">
              <a:solidFill>
                <a:schemeClr val="bg1"/>
              </a:solidFill>
              <a:latin typeface="Times New Roman" panose="02020603050405020304" pitchFamily="18" charset="0"/>
              <a:cs typeface="Times New Roman" panose="02020603050405020304" pitchFamily="18" charset="0"/>
            </a:rPr>
            <a:t>Conclusion</a:t>
          </a:r>
          <a:endParaRPr lang="zh-CN" altLang="en-US" dirty="0">
            <a:solidFill>
              <a:schemeClr val="bg1"/>
            </a:solidFill>
            <a:latin typeface="Times New Roman" panose="02020603050405020304" pitchFamily="18" charset="0"/>
            <a:cs typeface="Times New Roman" panose="02020603050405020304" pitchFamily="18" charset="0"/>
          </a:endParaRPr>
        </a:p>
      </dgm:t>
    </dgm:pt>
    <dgm:pt modelId="{FD905417-7174-46DF-9B92-337CB12F9D13}" type="parTrans" cxnId="{F1B09D94-BA28-4B64-8CAE-E110CF1ED225}">
      <dgm:prSet/>
      <dgm:spPr/>
      <dgm:t>
        <a:bodyPr/>
        <a:lstStyle/>
        <a:p>
          <a:endParaRPr lang="zh-CN" altLang="en-US"/>
        </a:p>
      </dgm:t>
    </dgm:pt>
    <dgm:pt modelId="{9CFB414B-94D9-4463-970D-BC43BABD3DC9}" type="sibTrans" cxnId="{F1B09D94-BA28-4B64-8CAE-E110CF1ED225}">
      <dgm:prSet/>
      <dgm:spPr/>
      <dgm:t>
        <a:bodyPr/>
        <a:lstStyle/>
        <a:p>
          <a:endParaRPr lang="zh-CN" altLang="en-US"/>
        </a:p>
      </dgm:t>
    </dgm:pt>
    <dgm:pt modelId="{F0ED173B-F00F-4593-878C-565830D48B60}" type="pres">
      <dgm:prSet presAssocID="{94A8FE79-6013-418D-882D-C1586DCB279F}" presName="linear" presStyleCnt="0">
        <dgm:presLayoutVars>
          <dgm:dir/>
          <dgm:animLvl val="lvl"/>
          <dgm:resizeHandles val="exact"/>
        </dgm:presLayoutVars>
      </dgm:prSet>
      <dgm:spPr/>
    </dgm:pt>
    <dgm:pt modelId="{AA8ACD96-7BC6-4049-8018-353B3FD8F2A8}" type="pres">
      <dgm:prSet presAssocID="{C576A47F-84F5-4CE1-8C83-73BD3BF17702}" presName="parentLin" presStyleCnt="0"/>
      <dgm:spPr/>
    </dgm:pt>
    <dgm:pt modelId="{B389618C-39E3-4BFC-891F-28A106B21E6F}" type="pres">
      <dgm:prSet presAssocID="{C576A47F-84F5-4CE1-8C83-73BD3BF17702}" presName="parentLeftMargin" presStyleLbl="node1" presStyleIdx="0" presStyleCnt="3"/>
      <dgm:spPr/>
    </dgm:pt>
    <dgm:pt modelId="{A429A927-2F21-4213-A4CA-7CC5C6E56E3C}" type="pres">
      <dgm:prSet presAssocID="{C576A47F-84F5-4CE1-8C83-73BD3BF17702}" presName="parentText" presStyleLbl="node1" presStyleIdx="0" presStyleCnt="3">
        <dgm:presLayoutVars>
          <dgm:chMax val="0"/>
          <dgm:bulletEnabled val="1"/>
        </dgm:presLayoutVars>
      </dgm:prSet>
      <dgm:spPr/>
    </dgm:pt>
    <dgm:pt modelId="{06A24040-D003-4ABC-A06E-55BA3224B6A2}" type="pres">
      <dgm:prSet presAssocID="{C576A47F-84F5-4CE1-8C83-73BD3BF17702}" presName="negativeSpace" presStyleCnt="0"/>
      <dgm:spPr/>
    </dgm:pt>
    <dgm:pt modelId="{D003F79D-C6F6-4E8F-995F-FF2C7AD28322}" type="pres">
      <dgm:prSet presAssocID="{C576A47F-84F5-4CE1-8C83-73BD3BF17702}" presName="childText" presStyleLbl="conFgAcc1" presStyleIdx="0" presStyleCnt="3">
        <dgm:presLayoutVars>
          <dgm:bulletEnabled val="1"/>
        </dgm:presLayoutVars>
      </dgm:prSet>
      <dgm:spPr/>
    </dgm:pt>
    <dgm:pt modelId="{F89314ED-0D4F-4888-980A-466620B0A3C5}" type="pres">
      <dgm:prSet presAssocID="{87065A8C-6374-4694-B53F-10569549696B}" presName="spaceBetweenRectangles" presStyleCnt="0"/>
      <dgm:spPr/>
    </dgm:pt>
    <dgm:pt modelId="{4D61916B-007E-473E-B04A-3F6B404F7C9C}" type="pres">
      <dgm:prSet presAssocID="{79C3DDD6-D30D-42F5-8A45-BA0D86AF9109}" presName="parentLin" presStyleCnt="0"/>
      <dgm:spPr/>
    </dgm:pt>
    <dgm:pt modelId="{3254F62A-63E0-4289-BBCC-718412AD2002}" type="pres">
      <dgm:prSet presAssocID="{79C3DDD6-D30D-42F5-8A45-BA0D86AF9109}" presName="parentLeftMargin" presStyleLbl="node1" presStyleIdx="0" presStyleCnt="3"/>
      <dgm:spPr/>
    </dgm:pt>
    <dgm:pt modelId="{5E347D34-B0BD-4122-A48B-1A84786CE206}" type="pres">
      <dgm:prSet presAssocID="{79C3DDD6-D30D-42F5-8A45-BA0D86AF9109}" presName="parentText" presStyleLbl="node1" presStyleIdx="1" presStyleCnt="3">
        <dgm:presLayoutVars>
          <dgm:chMax val="0"/>
          <dgm:bulletEnabled val="1"/>
        </dgm:presLayoutVars>
      </dgm:prSet>
      <dgm:spPr/>
    </dgm:pt>
    <dgm:pt modelId="{5931C10D-1213-4DD6-8F8A-1B620419FBAD}" type="pres">
      <dgm:prSet presAssocID="{79C3DDD6-D30D-42F5-8A45-BA0D86AF9109}" presName="negativeSpace" presStyleCnt="0"/>
      <dgm:spPr/>
    </dgm:pt>
    <dgm:pt modelId="{E099A546-D86F-4012-B724-35ABF8AF66CD}" type="pres">
      <dgm:prSet presAssocID="{79C3DDD6-D30D-42F5-8A45-BA0D86AF9109}" presName="childText" presStyleLbl="conFgAcc1" presStyleIdx="1" presStyleCnt="3">
        <dgm:presLayoutVars>
          <dgm:bulletEnabled val="1"/>
        </dgm:presLayoutVars>
      </dgm:prSet>
      <dgm:spPr/>
    </dgm:pt>
    <dgm:pt modelId="{CF953A2C-605A-4A75-BCBF-417210E9554C}" type="pres">
      <dgm:prSet presAssocID="{11190B69-13B7-40E6-BE85-2D45CE4B8157}" presName="spaceBetweenRectangles" presStyleCnt="0"/>
      <dgm:spPr/>
    </dgm:pt>
    <dgm:pt modelId="{58638269-C8F9-490A-9D71-AF12BCE0C133}" type="pres">
      <dgm:prSet presAssocID="{2BC99EE0-057B-4161-8D19-072915D21031}" presName="parentLin" presStyleCnt="0"/>
      <dgm:spPr/>
    </dgm:pt>
    <dgm:pt modelId="{81877CCF-1CBD-4332-BE0E-0474C539F6B5}" type="pres">
      <dgm:prSet presAssocID="{2BC99EE0-057B-4161-8D19-072915D21031}" presName="parentLeftMargin" presStyleLbl="node1" presStyleIdx="1" presStyleCnt="3"/>
      <dgm:spPr/>
    </dgm:pt>
    <dgm:pt modelId="{850A1A18-F5D4-4FA9-B44F-EC6722915DBB}" type="pres">
      <dgm:prSet presAssocID="{2BC99EE0-057B-4161-8D19-072915D21031}" presName="parentText" presStyleLbl="node1" presStyleIdx="2" presStyleCnt="3">
        <dgm:presLayoutVars>
          <dgm:chMax val="0"/>
          <dgm:bulletEnabled val="1"/>
        </dgm:presLayoutVars>
      </dgm:prSet>
      <dgm:spPr/>
    </dgm:pt>
    <dgm:pt modelId="{2EE8A59C-DB53-473E-A165-13BBF596C37D}" type="pres">
      <dgm:prSet presAssocID="{2BC99EE0-057B-4161-8D19-072915D21031}" presName="negativeSpace" presStyleCnt="0"/>
      <dgm:spPr/>
    </dgm:pt>
    <dgm:pt modelId="{984C568B-B904-4C34-9051-472BA10956B2}" type="pres">
      <dgm:prSet presAssocID="{2BC99EE0-057B-4161-8D19-072915D21031}" presName="childText" presStyleLbl="conFgAcc1" presStyleIdx="2" presStyleCnt="3">
        <dgm:presLayoutVars>
          <dgm:bulletEnabled val="1"/>
        </dgm:presLayoutVars>
      </dgm:prSet>
      <dgm:spPr/>
    </dgm:pt>
  </dgm:ptLst>
  <dgm:cxnLst>
    <dgm:cxn modelId="{8B543B06-6A43-4F8C-88F0-71251026DB26}" srcId="{A7A37080-02AC-4A04-A2AE-0DF6BEDAFFC5}" destId="{9E1509BF-A9F0-44E9-8FE5-7FC54237411F}" srcOrd="0" destOrd="0" parTransId="{5588E411-775C-4B30-B41D-33FE54D85453}" sibTransId="{565E34D2-3C2A-439F-B745-24A74B792926}"/>
    <dgm:cxn modelId="{27E74D09-E3DE-455C-9903-F5D651DCA266}" srcId="{5DD1A4B8-96F0-41F7-AFD0-FF32AA917D95}" destId="{85ED3744-629B-49F9-B5D1-694BA4BB51B8}" srcOrd="0" destOrd="0" parTransId="{712B5A21-B7B2-4504-99A0-4E34466BDCC4}" sibTransId="{A93A3C44-86DE-4FDD-BC80-0633B8D89387}"/>
    <dgm:cxn modelId="{A7DBCC14-B53B-4655-BE69-3C173415BF8C}" type="presOf" srcId="{E1F8A6D4-A709-4C2E-92DD-622664CF5DA8}" destId="{D003F79D-C6F6-4E8F-995F-FF2C7AD28322}" srcOrd="0" destOrd="6" presId="urn:microsoft.com/office/officeart/2005/8/layout/list1"/>
    <dgm:cxn modelId="{6EFCC019-FE71-4D8A-9F3B-830C18DC1D15}" type="presOf" srcId="{9E1509BF-A9F0-44E9-8FE5-7FC54237411F}" destId="{D003F79D-C6F6-4E8F-995F-FF2C7AD28322}" srcOrd="0" destOrd="5" presId="urn:microsoft.com/office/officeart/2005/8/layout/list1"/>
    <dgm:cxn modelId="{1911DA1C-A670-44A0-A3EA-C44AD970B4F6}" type="presOf" srcId="{9330958D-A2E7-4826-9586-7C97212292A5}" destId="{984C568B-B904-4C34-9051-472BA10956B2}" srcOrd="0" destOrd="0" presId="urn:microsoft.com/office/officeart/2005/8/layout/list1"/>
    <dgm:cxn modelId="{9DBB5D30-6FFB-4729-9307-EF121D88366F}" type="presOf" srcId="{72ADDCBE-0ECF-4D5F-8B86-0471C3DA1F3E}" destId="{E099A546-D86F-4012-B724-35ABF8AF66CD}" srcOrd="0" destOrd="3" presId="urn:microsoft.com/office/officeart/2005/8/layout/list1"/>
    <dgm:cxn modelId="{C2EBF734-4150-4B61-B8D2-614827A8F493}" type="presOf" srcId="{A7A37080-02AC-4A04-A2AE-0DF6BEDAFFC5}" destId="{D003F79D-C6F6-4E8F-995F-FF2C7AD28322}" srcOrd="0" destOrd="4" presId="urn:microsoft.com/office/officeart/2005/8/layout/list1"/>
    <dgm:cxn modelId="{FC8D9036-8A68-402F-9B90-84E0E319A906}" srcId="{79C3DDD6-D30D-42F5-8A45-BA0D86AF9109}" destId="{705BE656-9602-403E-8247-FE323E0AB0AA}" srcOrd="0" destOrd="0" parTransId="{749E4214-0A8B-4C13-9079-C60260EBF169}" sibTransId="{AF46626D-D556-4F0A-8EF5-CEE131204D21}"/>
    <dgm:cxn modelId="{E5931139-7D5A-47A5-ACD5-D48EDF12CA51}" type="presOf" srcId="{C576A47F-84F5-4CE1-8C83-73BD3BF17702}" destId="{B389618C-39E3-4BFC-891F-28A106B21E6F}" srcOrd="0" destOrd="0" presId="urn:microsoft.com/office/officeart/2005/8/layout/list1"/>
    <dgm:cxn modelId="{B5270F3D-EAFF-4061-B3BB-B97669B5E56E}" type="presOf" srcId="{705BE656-9602-403E-8247-FE323E0AB0AA}" destId="{E099A546-D86F-4012-B724-35ABF8AF66CD}" srcOrd="0" destOrd="0" presId="urn:microsoft.com/office/officeart/2005/8/layout/list1"/>
    <dgm:cxn modelId="{C37C0961-155F-4C44-8EBE-2D8051ADD5ED}" srcId="{E1F8A6D4-A709-4C2E-92DD-622664CF5DA8}" destId="{BD0DAA71-2016-4694-B7F1-4D695933199E}" srcOrd="0" destOrd="0" parTransId="{991E9B8B-EAAF-45F4-A975-8AE5DED5691A}" sibTransId="{9514B2AA-7B8F-4362-9FA6-7B4124A4D392}"/>
    <dgm:cxn modelId="{B3F46743-C096-44F0-B515-F9761AE0A151}" type="presOf" srcId="{79C3DDD6-D30D-42F5-8A45-BA0D86AF9109}" destId="{5E347D34-B0BD-4122-A48B-1A84786CE206}" srcOrd="1" destOrd="0" presId="urn:microsoft.com/office/officeart/2005/8/layout/list1"/>
    <dgm:cxn modelId="{B6C5056A-66A6-46EB-BEDE-F6F2689FDFCF}" srcId="{79C3DDD6-D30D-42F5-8A45-BA0D86AF9109}" destId="{7FCD24FB-E478-4256-87EA-75E4F2EDA205}" srcOrd="1" destOrd="0" parTransId="{3B3472F8-0B88-4D28-8CAB-6AE2E979A048}" sibTransId="{1ABFC49A-3A7C-4C76-9BCE-533872BFCC4E}"/>
    <dgm:cxn modelId="{BA520E70-FDFD-42BE-84A6-3F348E3036F5}" type="presOf" srcId="{BD0DAA71-2016-4694-B7F1-4D695933199E}" destId="{D003F79D-C6F6-4E8F-995F-FF2C7AD28322}" srcOrd="0" destOrd="7" presId="urn:microsoft.com/office/officeart/2005/8/layout/list1"/>
    <dgm:cxn modelId="{6B3F6053-1F53-4335-AE1D-370D7B9DCCB1}" type="presOf" srcId="{7CCC9C73-B0D9-4533-AD18-6ECADA9EBECA}" destId="{D003F79D-C6F6-4E8F-995F-FF2C7AD28322}" srcOrd="0" destOrd="2" presId="urn:microsoft.com/office/officeart/2005/8/layout/list1"/>
    <dgm:cxn modelId="{13CE5676-39FD-43CD-8A55-ED1BC8F2F70A}" srcId="{94A8FE79-6013-418D-882D-C1586DCB279F}" destId="{79C3DDD6-D30D-42F5-8A45-BA0D86AF9109}" srcOrd="1" destOrd="0" parTransId="{919E63F8-96F9-4A16-A549-619BFE646CBA}" sibTransId="{11190B69-13B7-40E6-BE85-2D45CE4B8157}"/>
    <dgm:cxn modelId="{682C4794-B654-4D20-90E8-CEA2208DA81F}" type="presOf" srcId="{79C3DDD6-D30D-42F5-8A45-BA0D86AF9109}" destId="{3254F62A-63E0-4289-BBCC-718412AD2002}" srcOrd="0" destOrd="0" presId="urn:microsoft.com/office/officeart/2005/8/layout/list1"/>
    <dgm:cxn modelId="{F1B09D94-BA28-4B64-8CAE-E110CF1ED225}" srcId="{94A8FE79-6013-418D-882D-C1586DCB279F}" destId="{2BC99EE0-057B-4161-8D19-072915D21031}" srcOrd="2" destOrd="0" parTransId="{FD905417-7174-46DF-9B92-337CB12F9D13}" sibTransId="{9CFB414B-94D9-4463-970D-BC43BABD3DC9}"/>
    <dgm:cxn modelId="{E14B8299-94A2-4EB1-AFF0-6F44AB43E7A3}" srcId="{2BC99EE0-057B-4161-8D19-072915D21031}" destId="{9330958D-A2E7-4826-9586-7C97212292A5}" srcOrd="0" destOrd="0" parTransId="{62E08150-0563-4414-AACF-96D71FC0203B}" sibTransId="{1A9C2EC9-9BD9-4AF5-BC8E-7AC1C89A3567}"/>
    <dgm:cxn modelId="{39C2179A-C165-4496-A30F-DEAEF8156E3C}" srcId="{C576A47F-84F5-4CE1-8C83-73BD3BF17702}" destId="{7CCC9C73-B0D9-4533-AD18-6ECADA9EBECA}" srcOrd="1" destOrd="0" parTransId="{091012A5-5B46-4D97-8167-BC94FBD1D7E6}" sibTransId="{FB7171E4-0F7C-45AE-9567-6F6499949A75}"/>
    <dgm:cxn modelId="{FC6B419A-C6BC-4552-AA77-802FD69AF21F}" srcId="{7CCC9C73-B0D9-4533-AD18-6ECADA9EBECA}" destId="{1AC21314-8505-4FFA-B79F-28C915CF2FE0}" srcOrd="0" destOrd="0" parTransId="{84FFB716-7039-44F3-B7B6-BC61A2C27944}" sibTransId="{F71D52D2-EE9D-48E4-B0CA-B405B5903997}"/>
    <dgm:cxn modelId="{2C2F479D-7BDF-4FDA-B3AE-B74DF22B0F97}" srcId="{C576A47F-84F5-4CE1-8C83-73BD3BF17702}" destId="{5DD1A4B8-96F0-41F7-AFD0-FF32AA917D95}" srcOrd="0" destOrd="0" parTransId="{81CE507F-1415-4DEF-85D7-5C7BCBEB8989}" sibTransId="{BC0662DE-5255-444B-8E8F-9876F16D7940}"/>
    <dgm:cxn modelId="{8B2938A4-BD9C-48FA-81FA-8A5CBCE035F5}" type="presOf" srcId="{5DD1A4B8-96F0-41F7-AFD0-FF32AA917D95}" destId="{D003F79D-C6F6-4E8F-995F-FF2C7AD28322}" srcOrd="0" destOrd="0" presId="urn:microsoft.com/office/officeart/2005/8/layout/list1"/>
    <dgm:cxn modelId="{EA31D6A5-9A1C-47A6-98E7-2CCCABAA93F5}" type="presOf" srcId="{7FCD24FB-E478-4256-87EA-75E4F2EDA205}" destId="{E099A546-D86F-4012-B724-35ABF8AF66CD}" srcOrd="0" destOrd="2" presId="urn:microsoft.com/office/officeart/2005/8/layout/list1"/>
    <dgm:cxn modelId="{14D877A6-79BE-4561-ABA0-5E5A140E78C1}" type="presOf" srcId="{7878B6BA-7A9A-4F31-98D8-C553BD50107B}" destId="{E099A546-D86F-4012-B724-35ABF8AF66CD}" srcOrd="0" destOrd="1" presId="urn:microsoft.com/office/officeart/2005/8/layout/list1"/>
    <dgm:cxn modelId="{CFF749AA-3120-457A-9724-D39F0EF30601}" srcId="{705BE656-9602-403E-8247-FE323E0AB0AA}" destId="{7878B6BA-7A9A-4F31-98D8-C553BD50107B}" srcOrd="0" destOrd="0" parTransId="{1BCCEC9F-702C-461A-ADB2-6DE6793630D4}" sibTransId="{B4F1DE61-4F38-46BB-B85D-BF70CF7A44C8}"/>
    <dgm:cxn modelId="{93A2DFAE-4DD4-4C9A-8129-8FA9ECB082C1}" srcId="{94A8FE79-6013-418D-882D-C1586DCB279F}" destId="{C576A47F-84F5-4CE1-8C83-73BD3BF17702}" srcOrd="0" destOrd="0" parTransId="{1271976F-FD43-4C59-A3FB-D3252C8A9020}" sibTransId="{87065A8C-6374-4694-B53F-10569549696B}"/>
    <dgm:cxn modelId="{283CC8B1-E885-4094-80A6-C75A5FA3B41E}" type="presOf" srcId="{94A8FE79-6013-418D-882D-C1586DCB279F}" destId="{F0ED173B-F00F-4593-878C-565830D48B60}" srcOrd="0" destOrd="0" presId="urn:microsoft.com/office/officeart/2005/8/layout/list1"/>
    <dgm:cxn modelId="{DCCED9C8-AE66-4A86-857A-B86735E02238}" type="presOf" srcId="{2BC99EE0-057B-4161-8D19-072915D21031}" destId="{850A1A18-F5D4-4FA9-B44F-EC6722915DBB}" srcOrd="1" destOrd="0" presId="urn:microsoft.com/office/officeart/2005/8/layout/list1"/>
    <dgm:cxn modelId="{824AB7D5-EE8F-4775-A59D-C454D86A6CA9}" srcId="{C576A47F-84F5-4CE1-8C83-73BD3BF17702}" destId="{E1F8A6D4-A709-4C2E-92DD-622664CF5DA8}" srcOrd="3" destOrd="0" parTransId="{89509891-DDC8-42EE-B114-FDF3EFF8BCBB}" sibTransId="{EECB5905-06ED-4569-B985-54DAD0DE1F14}"/>
    <dgm:cxn modelId="{9E4891DD-9A12-460B-A064-3C5AAB958440}" type="presOf" srcId="{1AC21314-8505-4FFA-B79F-28C915CF2FE0}" destId="{D003F79D-C6F6-4E8F-995F-FF2C7AD28322}" srcOrd="0" destOrd="3" presId="urn:microsoft.com/office/officeart/2005/8/layout/list1"/>
    <dgm:cxn modelId="{85E7B9E4-345C-4FBA-AAB1-B81A7AF78EC7}" srcId="{7FCD24FB-E478-4256-87EA-75E4F2EDA205}" destId="{72ADDCBE-0ECF-4D5F-8B86-0471C3DA1F3E}" srcOrd="0" destOrd="0" parTransId="{168EFB6C-8871-42AA-8C15-AF6D47A034AB}" sibTransId="{DA03D2FC-FF3F-4943-AFF2-DE0D07B54477}"/>
    <dgm:cxn modelId="{B726E4E8-7CF0-4650-80AB-7E20552D0051}" type="presOf" srcId="{2BC99EE0-057B-4161-8D19-072915D21031}" destId="{81877CCF-1CBD-4332-BE0E-0474C539F6B5}" srcOrd="0" destOrd="0" presId="urn:microsoft.com/office/officeart/2005/8/layout/list1"/>
    <dgm:cxn modelId="{7A90D3EC-B389-4A26-9B0B-C11C99EB8351}" type="presOf" srcId="{85ED3744-629B-49F9-B5D1-694BA4BB51B8}" destId="{D003F79D-C6F6-4E8F-995F-FF2C7AD28322}" srcOrd="0" destOrd="1" presId="urn:microsoft.com/office/officeart/2005/8/layout/list1"/>
    <dgm:cxn modelId="{AC623BEF-4E03-43A9-BE05-8E17937EB93B}" srcId="{C576A47F-84F5-4CE1-8C83-73BD3BF17702}" destId="{A7A37080-02AC-4A04-A2AE-0DF6BEDAFFC5}" srcOrd="2" destOrd="0" parTransId="{3F31DCDA-C5A8-40C5-BA70-1CC514C78ED9}" sibTransId="{7565B10F-F978-4CFC-B07A-0E8CFABBADFF}"/>
    <dgm:cxn modelId="{8B74A3F7-75A5-4767-A83B-B913424FCE64}" type="presOf" srcId="{C576A47F-84F5-4CE1-8C83-73BD3BF17702}" destId="{A429A927-2F21-4213-A4CA-7CC5C6E56E3C}" srcOrd="1" destOrd="0" presId="urn:microsoft.com/office/officeart/2005/8/layout/list1"/>
    <dgm:cxn modelId="{359E79C2-21E9-4AE8-9886-3098734C3D93}" type="presParOf" srcId="{F0ED173B-F00F-4593-878C-565830D48B60}" destId="{AA8ACD96-7BC6-4049-8018-353B3FD8F2A8}" srcOrd="0" destOrd="0" presId="urn:microsoft.com/office/officeart/2005/8/layout/list1"/>
    <dgm:cxn modelId="{D00770AE-1DD4-49D4-866E-DF1F1CFA8ACB}" type="presParOf" srcId="{AA8ACD96-7BC6-4049-8018-353B3FD8F2A8}" destId="{B389618C-39E3-4BFC-891F-28A106B21E6F}" srcOrd="0" destOrd="0" presId="urn:microsoft.com/office/officeart/2005/8/layout/list1"/>
    <dgm:cxn modelId="{71E54C8A-A6C1-4EDF-A49D-9405DD5B2231}" type="presParOf" srcId="{AA8ACD96-7BC6-4049-8018-353B3FD8F2A8}" destId="{A429A927-2F21-4213-A4CA-7CC5C6E56E3C}" srcOrd="1" destOrd="0" presId="urn:microsoft.com/office/officeart/2005/8/layout/list1"/>
    <dgm:cxn modelId="{F74164BE-AB8B-4638-A746-018112E27C1F}" type="presParOf" srcId="{F0ED173B-F00F-4593-878C-565830D48B60}" destId="{06A24040-D003-4ABC-A06E-55BA3224B6A2}" srcOrd="1" destOrd="0" presId="urn:microsoft.com/office/officeart/2005/8/layout/list1"/>
    <dgm:cxn modelId="{F0F2C5EA-1E68-4502-AD84-88754B1C67C3}" type="presParOf" srcId="{F0ED173B-F00F-4593-878C-565830D48B60}" destId="{D003F79D-C6F6-4E8F-995F-FF2C7AD28322}" srcOrd="2" destOrd="0" presId="urn:microsoft.com/office/officeart/2005/8/layout/list1"/>
    <dgm:cxn modelId="{32EEA54B-5DA7-4338-B37A-2084B1B4DA92}" type="presParOf" srcId="{F0ED173B-F00F-4593-878C-565830D48B60}" destId="{F89314ED-0D4F-4888-980A-466620B0A3C5}" srcOrd="3" destOrd="0" presId="urn:microsoft.com/office/officeart/2005/8/layout/list1"/>
    <dgm:cxn modelId="{3FB274E0-8206-4B0D-8D5C-4EFC2D25DF42}" type="presParOf" srcId="{F0ED173B-F00F-4593-878C-565830D48B60}" destId="{4D61916B-007E-473E-B04A-3F6B404F7C9C}" srcOrd="4" destOrd="0" presId="urn:microsoft.com/office/officeart/2005/8/layout/list1"/>
    <dgm:cxn modelId="{27BC276D-9868-4580-90DC-121CF919A765}" type="presParOf" srcId="{4D61916B-007E-473E-B04A-3F6B404F7C9C}" destId="{3254F62A-63E0-4289-BBCC-718412AD2002}" srcOrd="0" destOrd="0" presId="urn:microsoft.com/office/officeart/2005/8/layout/list1"/>
    <dgm:cxn modelId="{29BCB205-5186-45F7-92BA-BF92F16644D0}" type="presParOf" srcId="{4D61916B-007E-473E-B04A-3F6B404F7C9C}" destId="{5E347D34-B0BD-4122-A48B-1A84786CE206}" srcOrd="1" destOrd="0" presId="urn:microsoft.com/office/officeart/2005/8/layout/list1"/>
    <dgm:cxn modelId="{B83CE62D-CAE7-43D5-940D-D6431374295E}" type="presParOf" srcId="{F0ED173B-F00F-4593-878C-565830D48B60}" destId="{5931C10D-1213-4DD6-8F8A-1B620419FBAD}" srcOrd="5" destOrd="0" presId="urn:microsoft.com/office/officeart/2005/8/layout/list1"/>
    <dgm:cxn modelId="{C088D605-ED44-4F30-A383-1ADD9D2FE662}" type="presParOf" srcId="{F0ED173B-F00F-4593-878C-565830D48B60}" destId="{E099A546-D86F-4012-B724-35ABF8AF66CD}" srcOrd="6" destOrd="0" presId="urn:microsoft.com/office/officeart/2005/8/layout/list1"/>
    <dgm:cxn modelId="{1E336D14-5D57-4CF7-8527-6D06968F0906}" type="presParOf" srcId="{F0ED173B-F00F-4593-878C-565830D48B60}" destId="{CF953A2C-605A-4A75-BCBF-417210E9554C}" srcOrd="7" destOrd="0" presId="urn:microsoft.com/office/officeart/2005/8/layout/list1"/>
    <dgm:cxn modelId="{0EE1959E-BD94-480C-B420-55759B3CE138}" type="presParOf" srcId="{F0ED173B-F00F-4593-878C-565830D48B60}" destId="{58638269-C8F9-490A-9D71-AF12BCE0C133}" srcOrd="8" destOrd="0" presId="urn:microsoft.com/office/officeart/2005/8/layout/list1"/>
    <dgm:cxn modelId="{EBBCBF03-96A3-4F6B-8EC1-956BF1EDFBD5}" type="presParOf" srcId="{58638269-C8F9-490A-9D71-AF12BCE0C133}" destId="{81877CCF-1CBD-4332-BE0E-0474C539F6B5}" srcOrd="0" destOrd="0" presId="urn:microsoft.com/office/officeart/2005/8/layout/list1"/>
    <dgm:cxn modelId="{D8AAB6F3-3195-4F4C-A342-92A906E83D61}" type="presParOf" srcId="{58638269-C8F9-490A-9D71-AF12BCE0C133}" destId="{850A1A18-F5D4-4FA9-B44F-EC6722915DBB}" srcOrd="1" destOrd="0" presId="urn:microsoft.com/office/officeart/2005/8/layout/list1"/>
    <dgm:cxn modelId="{DE7D0EB4-30E2-46D1-8362-0039F9A80F54}" type="presParOf" srcId="{F0ED173B-F00F-4593-878C-565830D48B60}" destId="{2EE8A59C-DB53-473E-A165-13BBF596C37D}" srcOrd="9" destOrd="0" presId="urn:microsoft.com/office/officeart/2005/8/layout/list1"/>
    <dgm:cxn modelId="{F614649F-8639-4543-AD4A-4CA995980CED}" type="presParOf" srcId="{F0ED173B-F00F-4593-878C-565830D48B60}" destId="{984C568B-B904-4C34-9051-472BA10956B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8E4B5-2962-4959-877B-C2E210600C3A}">
      <dsp:nvSpPr>
        <dsp:cNvPr id="0" name=""/>
        <dsp:cNvSpPr/>
      </dsp:nvSpPr>
      <dsp:spPr>
        <a:xfrm>
          <a:off x="0" y="531"/>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29A1582-FE61-4263-9071-A18EEDB5602A}">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altLang="zh-CN" sz="4100" kern="1200"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Introduction: Understanding the SDGs</a:t>
          </a:r>
          <a:endParaRPr lang="en-US" sz="4100" kern="1200" dirty="0">
            <a:solidFill>
              <a:schemeClr val="bg1"/>
            </a:solidFill>
            <a:latin typeface="Times New Roman" panose="02020603050405020304" pitchFamily="18" charset="0"/>
            <a:cs typeface="Times New Roman" panose="02020603050405020304" pitchFamily="18" charset="0"/>
          </a:endParaRPr>
        </a:p>
      </dsp:txBody>
      <dsp:txXfrm>
        <a:off x="0" y="531"/>
        <a:ext cx="10515600" cy="870055"/>
      </dsp:txXfrm>
    </dsp:sp>
    <dsp:sp modelId="{F0F0EE25-4ACD-40AA-A7F9-1A542E7DDE52}">
      <dsp:nvSpPr>
        <dsp:cNvPr id="0" name=""/>
        <dsp:cNvSpPr/>
      </dsp:nvSpPr>
      <dsp:spPr>
        <a:xfrm>
          <a:off x="0" y="870586"/>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A5FC76-4C8D-4814-A305-7CA9E7C37308}">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solidFill>
                <a:schemeClr val="bg1"/>
              </a:solidFill>
              <a:latin typeface="Times New Roman" panose="02020603050405020304" pitchFamily="18" charset="0"/>
              <a:cs typeface="Times New Roman" panose="02020603050405020304" pitchFamily="18" charset="0"/>
            </a:rPr>
            <a:t>Research question</a:t>
          </a:r>
        </a:p>
      </dsp:txBody>
      <dsp:txXfrm>
        <a:off x="0" y="870586"/>
        <a:ext cx="10515600" cy="870055"/>
      </dsp:txXfrm>
    </dsp:sp>
    <dsp:sp modelId="{EBF3CE04-376D-4BAF-95D8-C560E5831E09}">
      <dsp:nvSpPr>
        <dsp:cNvPr id="0" name=""/>
        <dsp:cNvSpPr/>
      </dsp:nvSpPr>
      <dsp:spPr>
        <a:xfrm>
          <a:off x="0" y="1740641"/>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CE8046F-79D2-4B3D-ACCD-7EAF8F1D4E32}">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solidFill>
                <a:schemeClr val="bg1"/>
              </a:solidFill>
              <a:latin typeface="Times New Roman" panose="02020603050405020304" pitchFamily="18" charset="0"/>
              <a:cs typeface="Times New Roman" panose="02020603050405020304" pitchFamily="18" charset="0"/>
            </a:rPr>
            <a:t>Methodology</a:t>
          </a:r>
        </a:p>
      </dsp:txBody>
      <dsp:txXfrm>
        <a:off x="0" y="1740641"/>
        <a:ext cx="10515600" cy="870055"/>
      </dsp:txXfrm>
    </dsp:sp>
    <dsp:sp modelId="{F854A077-E7F1-4CC4-919F-E51AFC2B5AC2}">
      <dsp:nvSpPr>
        <dsp:cNvPr id="0" name=""/>
        <dsp:cNvSpPr/>
      </dsp:nvSpPr>
      <dsp:spPr>
        <a:xfrm>
          <a:off x="0" y="2610696"/>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E90C3B4-D544-4A2A-A576-C2B71098CA4B}">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solidFill>
                <a:schemeClr val="bg1"/>
              </a:solidFill>
              <a:latin typeface="Times New Roman" panose="02020603050405020304" pitchFamily="18" charset="0"/>
              <a:cs typeface="Times New Roman" panose="02020603050405020304" pitchFamily="18" charset="0"/>
            </a:rPr>
            <a:t>Results </a:t>
          </a:r>
          <a:r>
            <a:rPr lang="en-US" altLang="zh-CN" sz="4100" kern="1200" dirty="0">
              <a:solidFill>
                <a:schemeClr val="bg1"/>
              </a:solidFill>
              <a:latin typeface="Times New Roman" panose="02020603050405020304" pitchFamily="18" charset="0"/>
              <a:cs typeface="Times New Roman" panose="02020603050405020304" pitchFamily="18" charset="0"/>
            </a:rPr>
            <a:t>and </a:t>
          </a:r>
          <a:r>
            <a:rPr lang="en-US" sz="4100" kern="1200" dirty="0">
              <a:solidFill>
                <a:schemeClr val="bg1"/>
              </a:solidFill>
              <a:latin typeface="Times New Roman" panose="02020603050405020304" pitchFamily="18" charset="0"/>
              <a:cs typeface="Times New Roman" panose="02020603050405020304" pitchFamily="18" charset="0"/>
            </a:rPr>
            <a:t>Conclusion</a:t>
          </a:r>
        </a:p>
      </dsp:txBody>
      <dsp:txXfrm>
        <a:off x="0" y="2610696"/>
        <a:ext cx="10515600" cy="870055"/>
      </dsp:txXfrm>
    </dsp:sp>
    <dsp:sp modelId="{43EE70AB-567A-4F84-8B16-29FEE384AA2B}">
      <dsp:nvSpPr>
        <dsp:cNvPr id="0" name=""/>
        <dsp:cNvSpPr/>
      </dsp:nvSpPr>
      <dsp:spPr>
        <a:xfrm>
          <a:off x="0" y="3480751"/>
          <a:ext cx="10515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055CBA-2070-42B2-BAA8-60E9F876DEF0}">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solidFill>
                <a:schemeClr val="bg1"/>
              </a:solidFill>
              <a:latin typeface="Times New Roman" panose="02020603050405020304" pitchFamily="18" charset="0"/>
              <a:cs typeface="Times New Roman" panose="02020603050405020304" pitchFamily="18" charset="0"/>
            </a:rPr>
            <a:t>References</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362AC-3685-4620-9B9F-FD92AB20B9FE}">
      <dsp:nvSpPr>
        <dsp:cNvPr id="0" name=""/>
        <dsp:cNvSpPr/>
      </dsp:nvSpPr>
      <dsp:spPr>
        <a:xfrm>
          <a:off x="0" y="293280"/>
          <a:ext cx="1061654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3961" tIns="374904" rIns="823961"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solidFill>
                <a:schemeClr val="bg1"/>
              </a:solidFill>
              <a:latin typeface="Times New Roman" panose="02020603050405020304" pitchFamily="18" charset="0"/>
              <a:cs typeface="Times New Roman" panose="02020603050405020304" pitchFamily="18" charset="0"/>
            </a:rPr>
            <a:t>Economic growth plays a key role in achieving the SDGs. Studying the interaction between SDGs from the perspective of economic growth can capture the focus of the problem.</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0" y="293280"/>
        <a:ext cx="10616540" cy="992250"/>
      </dsp:txXfrm>
    </dsp:sp>
    <dsp:sp modelId="{2906EA64-AD86-4569-AC06-80EF881B691E}">
      <dsp:nvSpPr>
        <dsp:cNvPr id="0" name=""/>
        <dsp:cNvSpPr/>
      </dsp:nvSpPr>
      <dsp:spPr>
        <a:xfrm>
          <a:off x="524606" y="27600"/>
          <a:ext cx="10086701"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96" tIns="0" rIns="280896" bIns="0" numCol="1" spcCol="1270" anchor="ctr" anchorCtr="0">
          <a:noAutofit/>
        </a:bodyPr>
        <a:lstStyle/>
        <a:p>
          <a:pPr marL="0" lvl="0" indent="0" algn="l" defTabSz="800100">
            <a:lnSpc>
              <a:spcPct val="90000"/>
            </a:lnSpc>
            <a:spcBef>
              <a:spcPct val="0"/>
            </a:spcBef>
            <a:spcAft>
              <a:spcPct val="35000"/>
            </a:spcAft>
            <a:buNone/>
          </a:pPr>
          <a:r>
            <a:rPr lang="en-US" altLang="en-US" sz="1800" kern="1200" dirty="0">
              <a:solidFill>
                <a:schemeClr val="bg1"/>
              </a:solidFill>
              <a:latin typeface="Times New Roman" panose="02020603050405020304" pitchFamily="18" charset="0"/>
              <a:cs typeface="Times New Roman" panose="02020603050405020304" pitchFamily="18" charset="0"/>
            </a:rPr>
            <a:t>1. How do different </a:t>
          </a:r>
          <a:r>
            <a:rPr lang="en-US" altLang="zh-CN" sz="1800" kern="1200" dirty="0">
              <a:solidFill>
                <a:schemeClr val="bg1"/>
              </a:solidFill>
              <a:latin typeface="Times New Roman" panose="02020603050405020304" pitchFamily="18" charset="0"/>
              <a:cs typeface="Times New Roman" panose="02020603050405020304" pitchFamily="18" charset="0"/>
            </a:rPr>
            <a:t>SDG</a:t>
          </a:r>
          <a:r>
            <a:rPr lang="en-US" altLang="en-US" sz="1800" kern="1200" dirty="0">
              <a:solidFill>
                <a:schemeClr val="bg1"/>
              </a:solidFill>
              <a:latin typeface="Times New Roman" panose="02020603050405020304" pitchFamily="18" charset="0"/>
              <a:cs typeface="Times New Roman" panose="02020603050405020304" pitchFamily="18" charset="0"/>
            </a:rPr>
            <a:t>s interact with each other, and are they synergistic or trade-offs?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550545" y="53539"/>
        <a:ext cx="10034823" cy="479482"/>
      </dsp:txXfrm>
    </dsp:sp>
    <dsp:sp modelId="{5C9AB031-0421-4030-85A3-D492671242E3}">
      <dsp:nvSpPr>
        <dsp:cNvPr id="0" name=""/>
        <dsp:cNvSpPr/>
      </dsp:nvSpPr>
      <dsp:spPr>
        <a:xfrm>
          <a:off x="0" y="1648410"/>
          <a:ext cx="1061654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3961" tIns="374904" rIns="823961"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solidFill>
                <a:schemeClr val="bg1"/>
              </a:solidFill>
              <a:latin typeface="Times New Roman" panose="02020603050405020304" pitchFamily="18" charset="0"/>
              <a:cs typeface="Times New Roman" panose="02020603050405020304" pitchFamily="18" charset="0"/>
            </a:rPr>
            <a:t>Specific links between SDGs related to economic growth (such as SDGs 8, 9 and 4) and other SDGs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0" y="1648410"/>
        <a:ext cx="10616540" cy="992250"/>
      </dsp:txXfrm>
    </dsp:sp>
    <dsp:sp modelId="{A2C3EE4F-A1EE-4AAE-815A-8C916F359D73}">
      <dsp:nvSpPr>
        <dsp:cNvPr id="0" name=""/>
        <dsp:cNvSpPr/>
      </dsp:nvSpPr>
      <dsp:spPr>
        <a:xfrm>
          <a:off x="530827" y="1382730"/>
          <a:ext cx="982551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96" tIns="0" rIns="280896" bIns="0" numCol="1" spcCol="1270" anchor="ctr" anchorCtr="0">
          <a:noAutofit/>
        </a:bodyPr>
        <a:lstStyle/>
        <a:p>
          <a:pPr marL="0" lvl="0" indent="0" algn="l" defTabSz="800100">
            <a:lnSpc>
              <a:spcPct val="90000"/>
            </a:lnSpc>
            <a:spcBef>
              <a:spcPct val="0"/>
            </a:spcBef>
            <a:spcAft>
              <a:spcPct val="35000"/>
            </a:spcAft>
            <a:buNone/>
          </a:pPr>
          <a:r>
            <a:rPr lang="en-US" altLang="en-US" sz="1800" kern="1200" dirty="0">
              <a:solidFill>
                <a:schemeClr val="bg1"/>
              </a:solidFill>
              <a:latin typeface="Times New Roman" panose="02020603050405020304" pitchFamily="18" charset="0"/>
              <a:cs typeface="Times New Roman" panose="02020603050405020304" pitchFamily="18" charset="0"/>
            </a:rPr>
            <a:t>2.What is the relationship between economic growth-related SDGs and other SDGs?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556766" y="1408669"/>
        <a:ext cx="9773634" cy="479482"/>
      </dsp:txXfrm>
    </dsp:sp>
    <dsp:sp modelId="{2E5FE03B-712A-4580-93A5-002E89FBCE65}">
      <dsp:nvSpPr>
        <dsp:cNvPr id="0" name=""/>
        <dsp:cNvSpPr/>
      </dsp:nvSpPr>
      <dsp:spPr>
        <a:xfrm>
          <a:off x="0" y="3003540"/>
          <a:ext cx="10616540" cy="1219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3961" tIns="374904" rIns="823961"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solidFill>
                <a:schemeClr val="bg1"/>
              </a:solidFill>
              <a:latin typeface="Times New Roman" panose="02020603050405020304" pitchFamily="18" charset="0"/>
              <a:cs typeface="Times New Roman" panose="02020603050405020304" pitchFamily="18" charset="0"/>
            </a:rPr>
            <a:t>The impact of digital technologies on national economies and their potential to contribute to the achievement of the Sustainable Development Goals focusing on decent work, economic growth and industrial innovation were assessed.</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0" y="3003540"/>
        <a:ext cx="10616540" cy="1219050"/>
      </dsp:txXfrm>
    </dsp:sp>
    <dsp:sp modelId="{F6BA4C48-6729-4E2F-BA7A-0892A70BE83A}">
      <dsp:nvSpPr>
        <dsp:cNvPr id="0" name=""/>
        <dsp:cNvSpPr/>
      </dsp:nvSpPr>
      <dsp:spPr>
        <a:xfrm>
          <a:off x="530827" y="2737860"/>
          <a:ext cx="743157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96" tIns="0" rIns="280896" bIns="0" numCol="1" spcCol="1270" anchor="ctr" anchorCtr="0">
          <a:noAutofit/>
        </a:bodyPr>
        <a:lstStyle/>
        <a:p>
          <a:pPr marL="0" lvl="0" indent="0" algn="l" defTabSz="800100">
            <a:lnSpc>
              <a:spcPct val="90000"/>
            </a:lnSpc>
            <a:spcBef>
              <a:spcPct val="0"/>
            </a:spcBef>
            <a:spcAft>
              <a:spcPct val="35000"/>
            </a:spcAft>
            <a:buNone/>
          </a:pPr>
          <a:r>
            <a:rPr lang="en-US" altLang="en-US" sz="1800" kern="1200" dirty="0">
              <a:solidFill>
                <a:schemeClr val="bg1"/>
              </a:solidFill>
              <a:latin typeface="Times New Roman" panose="02020603050405020304" pitchFamily="18" charset="0"/>
              <a:cs typeface="Times New Roman" panose="02020603050405020304" pitchFamily="18" charset="0"/>
            </a:rPr>
            <a:t>3.How can digital transformation influence the achievement of SDGs, particularly those related to economic growth?</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556766" y="2763799"/>
        <a:ext cx="7379700"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6D6A0-E45C-497C-83B0-AB23DFB931A7}">
      <dsp:nvSpPr>
        <dsp:cNvPr id="0" name=""/>
        <dsp:cNvSpPr/>
      </dsp:nvSpPr>
      <dsp:spPr>
        <a:xfrm>
          <a:off x="0" y="857445"/>
          <a:ext cx="10616540" cy="1219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3961" tIns="374904" rIns="823961"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solidFill>
                <a:schemeClr val="bg1"/>
              </a:solidFill>
              <a:latin typeface="Times New Roman" panose="02020603050405020304" pitchFamily="18" charset="0"/>
              <a:cs typeface="Times New Roman" panose="02020603050405020304" pitchFamily="18" charset="0"/>
            </a:rPr>
            <a:t>Analysis of the impact of environmental and social factors such as food loss and waste and wealth inequality, multinational corporate profit shifting and employment conditions on economic performance, and the impact of cereal production on poverty rates.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0" y="857445"/>
        <a:ext cx="10616540" cy="1219050"/>
      </dsp:txXfrm>
    </dsp:sp>
    <dsp:sp modelId="{003FF924-7910-4394-829C-F26F3605CD30}">
      <dsp:nvSpPr>
        <dsp:cNvPr id="0" name=""/>
        <dsp:cNvSpPr/>
      </dsp:nvSpPr>
      <dsp:spPr>
        <a:xfrm>
          <a:off x="530827" y="591765"/>
          <a:ext cx="743157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96" tIns="0" rIns="280896" bIns="0" numCol="1" spcCol="1270" anchor="ctr" anchorCtr="0">
          <a:noAutofit/>
        </a:bodyPr>
        <a:lstStyle/>
        <a:p>
          <a:pPr marL="0" lvl="0" indent="0" algn="l" defTabSz="800100">
            <a:lnSpc>
              <a:spcPct val="90000"/>
            </a:lnSpc>
            <a:spcBef>
              <a:spcPct val="0"/>
            </a:spcBef>
            <a:spcAft>
              <a:spcPct val="35000"/>
            </a:spcAft>
            <a:buNone/>
          </a:pPr>
          <a:r>
            <a:rPr lang="en-US" altLang="en-US" sz="1800" kern="1200" dirty="0">
              <a:solidFill>
                <a:schemeClr val="bg1"/>
              </a:solidFill>
              <a:latin typeface="Times New Roman" panose="02020603050405020304" pitchFamily="18" charset="0"/>
              <a:cs typeface="Times New Roman" panose="02020603050405020304" pitchFamily="18" charset="0"/>
            </a:rPr>
            <a:t>4. How do food security, transnational business practices and agricultural productivity impact related economic sustainable development goals?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556766" y="617704"/>
        <a:ext cx="7379700" cy="479482"/>
      </dsp:txXfrm>
    </dsp:sp>
    <dsp:sp modelId="{162121E9-9E4B-4369-878C-EAE51543B846}">
      <dsp:nvSpPr>
        <dsp:cNvPr id="0" name=""/>
        <dsp:cNvSpPr/>
      </dsp:nvSpPr>
      <dsp:spPr>
        <a:xfrm>
          <a:off x="0" y="2439375"/>
          <a:ext cx="10616540" cy="1219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3961" tIns="374904" rIns="823961"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kern="1200" dirty="0">
              <a:solidFill>
                <a:schemeClr val="bg1"/>
              </a:solidFill>
              <a:latin typeface="Times New Roman" panose="02020603050405020304" pitchFamily="18" charset="0"/>
              <a:cs typeface="Times New Roman" panose="02020603050405020304" pitchFamily="18" charset="0"/>
            </a:rPr>
            <a:t>The impact of health and education on economic growth, and how changes in employment rates affect three key aspects of sustainable economic development in countries at different income levels.</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0" y="2439375"/>
        <a:ext cx="10616540" cy="1219050"/>
      </dsp:txXfrm>
    </dsp:sp>
    <dsp:sp modelId="{2A0FCC60-249A-4358-A162-C96BC17A9E02}">
      <dsp:nvSpPr>
        <dsp:cNvPr id="0" name=""/>
        <dsp:cNvSpPr/>
      </dsp:nvSpPr>
      <dsp:spPr>
        <a:xfrm>
          <a:off x="530827" y="2173695"/>
          <a:ext cx="743157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96" tIns="0" rIns="280896" bIns="0" numCol="1" spcCol="1270" anchor="ctr" anchorCtr="0">
          <a:noAutofit/>
        </a:bodyPr>
        <a:lstStyle/>
        <a:p>
          <a:pPr marL="0" lvl="0" indent="0" algn="l" defTabSz="800100">
            <a:lnSpc>
              <a:spcPct val="90000"/>
            </a:lnSpc>
            <a:spcBef>
              <a:spcPct val="0"/>
            </a:spcBef>
            <a:spcAft>
              <a:spcPct val="35000"/>
            </a:spcAft>
            <a:buNone/>
          </a:pPr>
          <a:r>
            <a:rPr lang="en-US" altLang="en-US" sz="1800" kern="1200" dirty="0">
              <a:solidFill>
                <a:schemeClr val="bg1"/>
              </a:solidFill>
              <a:latin typeface="Times New Roman" panose="02020603050405020304" pitchFamily="18" charset="0"/>
              <a:cs typeface="Times New Roman" panose="02020603050405020304" pitchFamily="18" charset="0"/>
            </a:rPr>
            <a:t>5. In an aging society, how do health, education and employment interact to drive sustainable economic development?</a:t>
          </a:r>
          <a:endParaRPr lang="zh-CN" altLang="en-US" sz="1800" kern="1200" dirty="0">
            <a:solidFill>
              <a:schemeClr val="bg1"/>
            </a:solidFill>
            <a:latin typeface="Times New Roman" panose="02020603050405020304" pitchFamily="18" charset="0"/>
            <a:cs typeface="Times New Roman" panose="02020603050405020304" pitchFamily="18" charset="0"/>
          </a:endParaRPr>
        </a:p>
      </dsp:txBody>
      <dsp:txXfrm>
        <a:off x="556766" y="2199634"/>
        <a:ext cx="7379700"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EA85D-CF38-40CA-B3AC-C75974EC7393}">
      <dsp:nvSpPr>
        <dsp:cNvPr id="0" name=""/>
        <dsp:cNvSpPr/>
      </dsp:nvSpPr>
      <dsp:spPr>
        <a:xfrm>
          <a:off x="0" y="10137"/>
          <a:ext cx="10164278"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i="0" kern="1200" dirty="0">
              <a:solidFill>
                <a:schemeClr val="bg1"/>
              </a:solidFill>
              <a:effectLst/>
              <a:latin typeface="Times New Roman" panose="02020603050405020304" pitchFamily="18" charset="0"/>
              <a:cs typeface="Times New Roman" panose="02020603050405020304" pitchFamily="18" charset="0"/>
            </a:rPr>
            <a:t>Big data warehouse processes data hierarchically</a:t>
          </a:r>
          <a:endParaRPr lang="zh-CN" altLang="en-US" sz="2400" b="1" kern="1200" dirty="0">
            <a:solidFill>
              <a:schemeClr val="bg1"/>
            </a:solidFill>
          </a:endParaRPr>
        </a:p>
      </dsp:txBody>
      <dsp:txXfrm>
        <a:off x="27415" y="37552"/>
        <a:ext cx="10109448" cy="506769"/>
      </dsp:txXfrm>
    </dsp:sp>
    <dsp:sp modelId="{946EAC3E-F576-49C4-A458-6B90378132F0}">
      <dsp:nvSpPr>
        <dsp:cNvPr id="0" name=""/>
        <dsp:cNvSpPr/>
      </dsp:nvSpPr>
      <dsp:spPr>
        <a:xfrm>
          <a:off x="0" y="571737"/>
          <a:ext cx="10164278" cy="55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71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altLang="en-US" sz="1900" b="0" kern="1200" dirty="0">
              <a:solidFill>
                <a:schemeClr val="bg1"/>
              </a:solidFill>
            </a:rPr>
            <a:t>Use the three-layer structure of ODS, DWD, and ADS to process data in a structured manner. (Completed based on the built Hadoop cluster)</a:t>
          </a:r>
          <a:endParaRPr lang="zh-CN" altLang="en-US" sz="1900" b="0" kern="1200" dirty="0">
            <a:solidFill>
              <a:schemeClr val="bg1"/>
            </a:solidFill>
          </a:endParaRPr>
        </a:p>
      </dsp:txBody>
      <dsp:txXfrm>
        <a:off x="0" y="571737"/>
        <a:ext cx="10164278" cy="558900"/>
      </dsp:txXfrm>
    </dsp:sp>
    <dsp:sp modelId="{B343F011-1F3B-43C2-BE3B-17E59EE8B08F}">
      <dsp:nvSpPr>
        <dsp:cNvPr id="0" name=""/>
        <dsp:cNvSpPr/>
      </dsp:nvSpPr>
      <dsp:spPr>
        <a:xfrm>
          <a:off x="0" y="1130637"/>
          <a:ext cx="10164278"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i="0" kern="1200" dirty="0">
              <a:solidFill>
                <a:schemeClr val="bg1"/>
              </a:solidFill>
              <a:effectLst/>
              <a:latin typeface="Times New Roman" panose="02020603050405020304" pitchFamily="18" charset="0"/>
              <a:cs typeface="Times New Roman" panose="02020603050405020304" pitchFamily="18" charset="0"/>
            </a:rPr>
            <a:t>Autoregressive integral moving average model</a:t>
          </a:r>
        </a:p>
      </dsp:txBody>
      <dsp:txXfrm>
        <a:off x="27415" y="1158052"/>
        <a:ext cx="10109448" cy="506769"/>
      </dsp:txXfrm>
    </dsp:sp>
    <dsp:sp modelId="{7758405B-9B47-4AED-98B3-893AC6447C8C}">
      <dsp:nvSpPr>
        <dsp:cNvPr id="0" name=""/>
        <dsp:cNvSpPr/>
      </dsp:nvSpPr>
      <dsp:spPr>
        <a:xfrm>
          <a:off x="0" y="1692237"/>
          <a:ext cx="10164278"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71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altLang="zh-CN" sz="1900" b="0" kern="1200" dirty="0">
              <a:solidFill>
                <a:schemeClr val="bg1"/>
              </a:solidFill>
              <a:latin typeface="Times New Roman" panose="02020603050405020304" pitchFamily="18" charset="0"/>
              <a:cs typeface="Times New Roman" panose="02020603050405020304" pitchFamily="18" charset="0"/>
            </a:rPr>
            <a:t>Used for time series data analysis to predict the unemployment rate for the next five years (2024-2028).</a:t>
          </a:r>
        </a:p>
      </dsp:txBody>
      <dsp:txXfrm>
        <a:off x="0" y="1692237"/>
        <a:ext cx="10164278" cy="571320"/>
      </dsp:txXfrm>
    </dsp:sp>
    <dsp:sp modelId="{4544DF18-538A-47A9-9D3F-5D50AFD544B0}">
      <dsp:nvSpPr>
        <dsp:cNvPr id="0" name=""/>
        <dsp:cNvSpPr/>
      </dsp:nvSpPr>
      <dsp:spPr>
        <a:xfrm>
          <a:off x="0" y="2263557"/>
          <a:ext cx="10164278" cy="561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i="0" kern="1200" dirty="0">
              <a:solidFill>
                <a:schemeClr val="bg1"/>
              </a:solidFill>
              <a:effectLst/>
              <a:latin typeface="Times New Roman" panose="02020603050405020304" pitchFamily="18" charset="0"/>
              <a:cs typeface="Times New Roman" panose="02020603050405020304" pitchFamily="18" charset="0"/>
            </a:rPr>
            <a:t>Principal component analysis</a:t>
          </a:r>
        </a:p>
      </dsp:txBody>
      <dsp:txXfrm>
        <a:off x="27415" y="2290972"/>
        <a:ext cx="10109448" cy="506769"/>
      </dsp:txXfrm>
    </dsp:sp>
    <dsp:sp modelId="{6A07C20C-5AA0-41E1-B45E-1A00769FF8A6}">
      <dsp:nvSpPr>
        <dsp:cNvPr id="0" name=""/>
        <dsp:cNvSpPr/>
      </dsp:nvSpPr>
      <dsp:spPr>
        <a:xfrm>
          <a:off x="0" y="2825157"/>
          <a:ext cx="10164278"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71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altLang="zh-CN" sz="1900" b="0" kern="1200" dirty="0">
              <a:solidFill>
                <a:schemeClr val="bg1"/>
              </a:solidFill>
              <a:latin typeface="Times New Roman" panose="02020603050405020304" pitchFamily="18" charset="0"/>
              <a:cs typeface="Times New Roman" panose="02020603050405020304" pitchFamily="18" charset="0"/>
            </a:rPr>
            <a:t>Identify the direction of the largest variance in the data set and the next largest variance in its orthogonal direction to achieve the purpose of dimensionality reduction. This is used to analyze the impact of data drive on economic-related indicators.</a:t>
          </a:r>
        </a:p>
      </dsp:txBody>
      <dsp:txXfrm>
        <a:off x="0" y="2825157"/>
        <a:ext cx="10164278" cy="819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6202-C2C5-42FA-83D1-E9C5BC25C7F5}">
      <dsp:nvSpPr>
        <dsp:cNvPr id="0" name=""/>
        <dsp:cNvSpPr/>
      </dsp:nvSpPr>
      <dsp:spPr>
        <a:xfrm>
          <a:off x="0" y="273522"/>
          <a:ext cx="10664792"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b="1" i="0" kern="1200">
              <a:solidFill>
                <a:schemeClr val="bg1"/>
              </a:solidFill>
              <a:effectLst/>
              <a:latin typeface="Times New Roman" panose="02020603050405020304" pitchFamily="18" charset="0"/>
              <a:cs typeface="Times New Roman" panose="02020603050405020304" pitchFamily="18" charset="0"/>
            </a:rPr>
            <a:t>Apriori algorithm</a:t>
          </a:r>
          <a:endParaRPr lang="en-US" altLang="zh-CN" sz="2700" b="1" i="0" kern="1200" dirty="0">
            <a:solidFill>
              <a:schemeClr val="bg1"/>
            </a:solidFill>
            <a:effectLst/>
            <a:latin typeface="Times New Roman" panose="02020603050405020304" pitchFamily="18" charset="0"/>
            <a:cs typeface="Times New Roman" panose="02020603050405020304" pitchFamily="18" charset="0"/>
          </a:endParaRPr>
        </a:p>
      </dsp:txBody>
      <dsp:txXfrm>
        <a:off x="30842" y="304364"/>
        <a:ext cx="10603108" cy="570116"/>
      </dsp:txXfrm>
    </dsp:sp>
    <dsp:sp modelId="{B8585FC7-E5CB-4928-A3DD-43C0CC1EFEAF}">
      <dsp:nvSpPr>
        <dsp:cNvPr id="0" name=""/>
        <dsp:cNvSpPr/>
      </dsp:nvSpPr>
      <dsp:spPr>
        <a:xfrm>
          <a:off x="0" y="905322"/>
          <a:ext cx="10664792" cy="92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altLang="zh-CN" sz="2100" b="0" kern="1200" dirty="0">
              <a:solidFill>
                <a:schemeClr val="bg1"/>
              </a:solidFill>
              <a:latin typeface="Times New Roman" panose="02020603050405020304" pitchFamily="18" charset="0"/>
              <a:cs typeface="Times New Roman" panose="02020603050405020304" pitchFamily="18" charset="0"/>
            </a:rPr>
            <a:t>Used to identify frequent itemsets in large databases and generate association rules based on these itemsets. Used to calculate the average of SDG indicators and convert each row of data into a list of transactions based on their score above or below the average.</a:t>
          </a:r>
        </a:p>
      </dsp:txBody>
      <dsp:txXfrm>
        <a:off x="0" y="905322"/>
        <a:ext cx="10664792" cy="922184"/>
      </dsp:txXfrm>
    </dsp:sp>
    <dsp:sp modelId="{E68FC7B2-2E20-4E69-8809-31842FD7D077}">
      <dsp:nvSpPr>
        <dsp:cNvPr id="0" name=""/>
        <dsp:cNvSpPr/>
      </dsp:nvSpPr>
      <dsp:spPr>
        <a:xfrm>
          <a:off x="0" y="1827507"/>
          <a:ext cx="10664792"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b="1" i="0" kern="1200">
              <a:solidFill>
                <a:schemeClr val="bg1"/>
              </a:solidFill>
              <a:effectLst/>
              <a:latin typeface="Times New Roman" panose="02020603050405020304" pitchFamily="18" charset="0"/>
              <a:cs typeface="Times New Roman" panose="02020603050405020304" pitchFamily="18" charset="0"/>
            </a:rPr>
            <a:t>Linear regression and structural equation model evaluation</a:t>
          </a:r>
          <a:endParaRPr lang="zh-CN" altLang="en-US" sz="2700" kern="1200" dirty="0">
            <a:solidFill>
              <a:schemeClr val="bg1"/>
            </a:solidFill>
            <a:latin typeface="Times New Roman" panose="02020603050405020304" pitchFamily="18" charset="0"/>
            <a:cs typeface="Times New Roman" panose="02020603050405020304" pitchFamily="18" charset="0"/>
          </a:endParaRPr>
        </a:p>
      </dsp:txBody>
      <dsp:txXfrm>
        <a:off x="30842" y="1858349"/>
        <a:ext cx="10603108" cy="570116"/>
      </dsp:txXfrm>
    </dsp:sp>
    <dsp:sp modelId="{C1AE1A07-0B28-4EAD-BB51-677A96443287}">
      <dsp:nvSpPr>
        <dsp:cNvPr id="0" name=""/>
        <dsp:cNvSpPr/>
      </dsp:nvSpPr>
      <dsp:spPr>
        <a:xfrm>
          <a:off x="0" y="2459307"/>
          <a:ext cx="10664792" cy="92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altLang="en-US" sz="2100" kern="1200" dirty="0">
              <a:solidFill>
                <a:schemeClr val="bg1"/>
              </a:solidFill>
              <a:latin typeface="Times New Roman" panose="02020603050405020304" pitchFamily="18" charset="0"/>
              <a:cs typeface="Times New Roman" panose="02020603050405020304" pitchFamily="18" charset="0"/>
            </a:rPr>
            <a:t>Linear regression models were used to explore the impact of food loss and waste on wealth inequality. Structural equation modeling is used to study the relationship between profit shifting, performance indicators, and unemployment rates in multinational corporations.</a:t>
          </a:r>
          <a:endParaRPr lang="zh-CN" altLang="en-US" sz="2100" kern="1200" dirty="0">
            <a:solidFill>
              <a:schemeClr val="bg1"/>
            </a:solidFill>
            <a:latin typeface="Times New Roman" panose="02020603050405020304" pitchFamily="18" charset="0"/>
            <a:cs typeface="Times New Roman" panose="02020603050405020304" pitchFamily="18" charset="0"/>
          </a:endParaRPr>
        </a:p>
      </dsp:txBody>
      <dsp:txXfrm>
        <a:off x="0" y="2459307"/>
        <a:ext cx="10664792" cy="9221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3F79D-C6F6-4E8F-995F-FF2C7AD28322}">
      <dsp:nvSpPr>
        <dsp:cNvPr id="0" name=""/>
        <dsp:cNvSpPr/>
      </dsp:nvSpPr>
      <dsp:spPr>
        <a:xfrm>
          <a:off x="0" y="335745"/>
          <a:ext cx="5026628" cy="214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122" tIns="208280" rIns="390122" bIns="71120" numCol="1" spcCol="1270" anchor="t" anchorCtr="0">
          <a:noAutofit/>
        </a:bodyPr>
        <a:lstStyle/>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Negative with SDG 11:</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High occurrence and reliable prediction of dual low performance, highlighting challenges in achieving sustainable urban development alongside economic growth.</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Positive with SDG 1 :</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Strong correlation suggesting that improvements in economic growth significantly contribute to poverty reduction.</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Positive with SDG 3:</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Frequent correlation, indicating that economic growth often supports better health outcomes.</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Positive with SDG 4 :</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Consistent association showing that economic growth is likely to enhance educational achievements.</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0" y="335745"/>
        <a:ext cx="5026628" cy="2142000"/>
      </dsp:txXfrm>
    </dsp:sp>
    <dsp:sp modelId="{A429A927-2F21-4213-A4CA-7CC5C6E56E3C}">
      <dsp:nvSpPr>
        <dsp:cNvPr id="0" name=""/>
        <dsp:cNvSpPr/>
      </dsp:nvSpPr>
      <dsp:spPr>
        <a:xfrm>
          <a:off x="251331" y="188145"/>
          <a:ext cx="3518639"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996" tIns="0" rIns="132996" bIns="0" numCol="1" spcCol="1270" anchor="ctr" anchorCtr="0">
          <a:noAutofit/>
        </a:bodyPr>
        <a:lstStyle/>
        <a:p>
          <a:pPr marL="0" lvl="0" indent="0" algn="l" defTabSz="444500">
            <a:lnSpc>
              <a:spcPct val="90000"/>
            </a:lnSpc>
            <a:spcBef>
              <a:spcPct val="0"/>
            </a:spcBef>
            <a:spcAft>
              <a:spcPct val="35000"/>
            </a:spcAft>
            <a:buNone/>
          </a:pPr>
          <a:r>
            <a:rPr lang="en-US" altLang="en-US" sz="1000" kern="1200" dirty="0">
              <a:solidFill>
                <a:schemeClr val="bg1"/>
              </a:solidFill>
              <a:latin typeface="Times New Roman" panose="02020603050405020304" pitchFamily="18" charset="0"/>
              <a:cs typeface="Times New Roman" panose="02020603050405020304" pitchFamily="18" charset="0"/>
            </a:rPr>
            <a:t>SDG 8 Correlations</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265741" y="202555"/>
        <a:ext cx="3489819" cy="266380"/>
      </dsp:txXfrm>
    </dsp:sp>
    <dsp:sp modelId="{E099A546-D86F-4012-B724-35ABF8AF66CD}">
      <dsp:nvSpPr>
        <dsp:cNvPr id="0" name=""/>
        <dsp:cNvSpPr/>
      </dsp:nvSpPr>
      <dsp:spPr>
        <a:xfrm>
          <a:off x="0" y="2679345"/>
          <a:ext cx="5026628"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122" tIns="208280" rIns="390122" bIns="71120" numCol="1" spcCol="1270" anchor="t" anchorCtr="0">
          <a:noAutofit/>
        </a:bodyPr>
        <a:lstStyle/>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 Negative with SDG 11 (Low Scores):</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 High occurrence and reliable prediction of dual low performance.</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 Trade-off with SDG 13 (High Scores):</a:t>
          </a:r>
          <a:endParaRPr lang="zh-CN" altLang="en-US" sz="1000" kern="1200" dirty="0">
            <a:solidFill>
              <a:schemeClr val="bg1"/>
            </a:solidFill>
            <a:latin typeface="Times New Roman" panose="02020603050405020304" pitchFamily="18" charset="0"/>
            <a:cs typeface="Times New Roman" panose="02020603050405020304" pitchFamily="18" charset="0"/>
          </a:endParaRPr>
        </a:p>
        <a:p>
          <a:pPr marL="114300" lvl="2"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 Indicates a conflict between industrial progress and climate action.</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0" y="2679345"/>
        <a:ext cx="5026628" cy="882000"/>
      </dsp:txXfrm>
    </dsp:sp>
    <dsp:sp modelId="{5E347D34-B0BD-4122-A48B-1A84786CE206}">
      <dsp:nvSpPr>
        <dsp:cNvPr id="0" name=""/>
        <dsp:cNvSpPr/>
      </dsp:nvSpPr>
      <dsp:spPr>
        <a:xfrm>
          <a:off x="251331" y="2531745"/>
          <a:ext cx="3518639"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996" tIns="0" rIns="132996" bIns="0" numCol="1" spcCol="1270" anchor="ctr" anchorCtr="0">
          <a:noAutofit/>
        </a:bodyPr>
        <a:lstStyle/>
        <a:p>
          <a:pPr marL="0" lvl="0" indent="0" algn="l" defTabSz="444500">
            <a:lnSpc>
              <a:spcPct val="90000"/>
            </a:lnSpc>
            <a:spcBef>
              <a:spcPct val="0"/>
            </a:spcBef>
            <a:spcAft>
              <a:spcPct val="35000"/>
            </a:spcAft>
            <a:buNone/>
          </a:pPr>
          <a:r>
            <a:rPr lang="en-US" altLang="en-US" sz="1000" kern="1200" dirty="0">
              <a:solidFill>
                <a:schemeClr val="bg1"/>
              </a:solidFill>
              <a:latin typeface="Times New Roman" panose="02020603050405020304" pitchFamily="18" charset="0"/>
              <a:cs typeface="Times New Roman" panose="02020603050405020304" pitchFamily="18" charset="0"/>
            </a:rPr>
            <a:t>SDG 9 Correlations</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265741" y="2546155"/>
        <a:ext cx="3489819" cy="266380"/>
      </dsp:txXfrm>
    </dsp:sp>
    <dsp:sp modelId="{984C568B-B904-4C34-9051-472BA10956B2}">
      <dsp:nvSpPr>
        <dsp:cNvPr id="0" name=""/>
        <dsp:cNvSpPr/>
      </dsp:nvSpPr>
      <dsp:spPr>
        <a:xfrm>
          <a:off x="0" y="3762945"/>
          <a:ext cx="5026628" cy="94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122" tIns="208280" rIns="390122" bIns="71120" numCol="1" spcCol="1270" anchor="t" anchorCtr="0">
          <a:noAutofit/>
        </a:bodyPr>
        <a:lstStyle/>
        <a:p>
          <a:pPr marL="57150" lvl="1" indent="-57150" algn="l" defTabSz="444500">
            <a:lnSpc>
              <a:spcPct val="90000"/>
            </a:lnSpc>
            <a:spcBef>
              <a:spcPct val="0"/>
            </a:spcBef>
            <a:spcAft>
              <a:spcPct val="15000"/>
            </a:spcAft>
            <a:buChar char="•"/>
          </a:pPr>
          <a:r>
            <a:rPr lang="en-US" altLang="en-US" sz="1000" kern="1200" dirty="0">
              <a:solidFill>
                <a:schemeClr val="bg1"/>
              </a:solidFill>
              <a:latin typeface="Times New Roman" panose="02020603050405020304" pitchFamily="18" charset="0"/>
              <a:cs typeface="Times New Roman" panose="02020603050405020304" pitchFamily="18" charset="0"/>
            </a:rPr>
            <a:t>Economic growth not only affects urban development, but also has positive impacts on health, education and poverty reduction. In contrast, while industrial progress under industry, innovation and infrastructure may improve educational outcomes, its drawbacks may hinder sustainable urban development and climate action.</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0" y="3762945"/>
        <a:ext cx="5026628" cy="945000"/>
      </dsp:txXfrm>
    </dsp:sp>
    <dsp:sp modelId="{850A1A18-F5D4-4FA9-B44F-EC6722915DBB}">
      <dsp:nvSpPr>
        <dsp:cNvPr id="0" name=""/>
        <dsp:cNvSpPr/>
      </dsp:nvSpPr>
      <dsp:spPr>
        <a:xfrm>
          <a:off x="251331" y="3615345"/>
          <a:ext cx="3518639"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996" tIns="0" rIns="132996" bIns="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bg1"/>
              </a:solidFill>
              <a:latin typeface="Times New Roman" panose="02020603050405020304" pitchFamily="18" charset="0"/>
              <a:cs typeface="Times New Roman" panose="02020603050405020304" pitchFamily="18" charset="0"/>
            </a:rPr>
            <a:t>Conclusion</a:t>
          </a:r>
          <a:endParaRPr lang="zh-CN" altLang="en-US" sz="1000" kern="1200" dirty="0">
            <a:solidFill>
              <a:schemeClr val="bg1"/>
            </a:solidFill>
            <a:latin typeface="Times New Roman" panose="02020603050405020304" pitchFamily="18" charset="0"/>
            <a:cs typeface="Times New Roman" panose="02020603050405020304" pitchFamily="18" charset="0"/>
          </a:endParaRPr>
        </a:p>
      </dsp:txBody>
      <dsp:txXfrm>
        <a:off x="265741" y="3629755"/>
        <a:ext cx="3489819" cy="266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F32C39B4-1C2F-46CB-8CDC-53823627074F}" type="datetime1">
              <a:rPr lang="zh-CN" altLang="en-US" smtClean="0">
                <a:latin typeface="Microsoft YaHei UI" panose="020B0503020204020204" pitchFamily="34" charset="-122"/>
                <a:ea typeface="Microsoft YaHei UI" panose="020B0503020204020204" pitchFamily="34" charset="-122"/>
              </a:rPr>
              <a:t>2024/5/15</a:t>
            </a:fld>
            <a:endParaRPr lang="zh-CN" dirty="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E2C230DF-5933-439D-898F-38E9AC9BA688}" type="slidenum">
              <a:rPr lang="zh-CN" smtClean="0">
                <a:latin typeface="Microsoft YaHei UI" panose="020B0503020204020204" pitchFamily="34" charset="-122"/>
                <a:ea typeface="Microsoft YaHei UI" panose="020B0503020204020204" pitchFamily="34" charset="-122"/>
              </a:rPr>
              <a:t>‹#›</a:t>
            </a:fld>
            <a:endParaRPr lang="zh-CN" dirty="0">
              <a:latin typeface="Microsoft YaHei UI" panose="020B0503020204020204" pitchFamily="34" charset="-122"/>
              <a:ea typeface="Microsoft YaHei UI" panose="020B0503020204020204" pitchFamily="34" charset="-122"/>
            </a:endParaRPr>
          </a:p>
        </p:txBody>
      </p:sp>
      <p:sp>
        <p:nvSpPr>
          <p:cNvPr id="7" name="页脚占位符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8" name="页眉占位符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E526AB7C-14EB-4F76-BC62-F231A270ACC9}" type="datetime1">
              <a:rPr lang="en-US" altLang="zh-CN" smtClean="0"/>
              <a:pPr/>
              <a:t>5/15/2024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noProof="0" smtClean="0"/>
              <a:pPr/>
              <a:t>‹#›</a:t>
            </a:fld>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10895658-EA1F-4910-80AB-4DA76E167475}" type="slidenum">
              <a:rPr lang="en-US" altLang="zh-CN" smtClean="0"/>
              <a:t>1</a:t>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10895658-EA1F-4910-80AB-4DA76E167475}" type="slidenum">
              <a:rPr lang="en-US" altLang="zh-CN" smtClean="0"/>
              <a:t>2</a:t>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3</a:t>
            </a:fld>
            <a:endParaRPr lang="zh-CN"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20</a:t>
            </a:fld>
            <a:endParaRPr lang="zh-CN"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21</a:t>
            </a:fld>
            <a:endParaRPr lang="zh-CN" dirty="0"/>
          </a:p>
        </p:txBody>
      </p:sp>
    </p:spTree>
    <p:extLst>
      <p:ext uri="{BB962C8B-B14F-4D97-AF65-F5344CB8AC3E}">
        <p14:creationId xmlns:p14="http://schemas.microsoft.com/office/powerpoint/2010/main" val="67174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22</a:t>
            </a:fld>
            <a:endParaRPr lang="zh-CN" dirty="0"/>
          </a:p>
        </p:txBody>
      </p:sp>
    </p:spTree>
    <p:extLst>
      <p:ext uri="{BB962C8B-B14F-4D97-AF65-F5344CB8AC3E}">
        <p14:creationId xmlns:p14="http://schemas.microsoft.com/office/powerpoint/2010/main" val="114152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26</a:t>
            </a:fld>
            <a:endParaRPr lang="zh-CN" dirty="0"/>
          </a:p>
        </p:txBody>
      </p:sp>
    </p:spTree>
    <p:extLst>
      <p:ext uri="{BB962C8B-B14F-4D97-AF65-F5344CB8AC3E}">
        <p14:creationId xmlns:p14="http://schemas.microsoft.com/office/powerpoint/2010/main" val="186809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A89C7E07-3C67-C64C-8DA0-0404F6303970}" type="slidenum">
              <a:rPr lang="en-US" altLang="zh-CN" smtClean="0"/>
              <a:t>27</a:t>
            </a:fld>
            <a:endParaRPr lang="zh-CN"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1">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grpSp>
        <p:nvGrpSpPr>
          <p:cNvPr id="9" name="组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和表格">
    <p:bg>
      <p:bgPr>
        <a:solidFill>
          <a:schemeClr val="tx1"/>
        </a:solidFill>
        <a:effectLst/>
      </p:bgPr>
    </p:bg>
    <p:spTree>
      <p:nvGrpSpPr>
        <p:cNvPr id="1" name=""/>
        <p:cNvGrpSpPr/>
        <p:nvPr/>
      </p:nvGrpSpPr>
      <p:grpSpPr>
        <a:xfrm>
          <a:off x="0" y="0"/>
          <a:ext cx="0" cy="0"/>
          <a:chOff x="0" y="0"/>
          <a:chExt cx="0" cy="0"/>
        </a:xfrm>
      </p:grpSpPr>
      <p:grpSp>
        <p:nvGrpSpPr>
          <p:cNvPr id="5" name="组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任意多边形(F)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5" name="任意多边形(F)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7" name="任意多边形(F)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457200" indent="0">
              <a:spcBef>
                <a:spcPts val="1800"/>
              </a:spcBef>
              <a:buNone/>
              <a:defRPr lang="zh-CN" sz="2000">
                <a:latin typeface="Microsoft YaHei UI" panose="020B0503020204020204" pitchFamily="34" charset="-122"/>
                <a:ea typeface="Microsoft YaHei UI" panose="020B0503020204020204" pitchFamily="34" charset="-122"/>
              </a:defRPr>
            </a:lvl2pPr>
            <a:lvl3pPr marL="914400" indent="0">
              <a:spcBef>
                <a:spcPts val="1800"/>
              </a:spcBef>
              <a:buNone/>
              <a:defRPr lang="zh-CN" sz="2000">
                <a:latin typeface="Microsoft YaHei UI" panose="020B0503020204020204" pitchFamily="34" charset="-122"/>
                <a:ea typeface="Microsoft YaHei UI" panose="020B0503020204020204" pitchFamily="34" charset="-122"/>
              </a:defRPr>
            </a:lvl3pPr>
            <a:lvl4pPr marL="1371600" indent="0">
              <a:spcBef>
                <a:spcPts val="1800"/>
              </a:spcBef>
              <a:buNone/>
              <a:defRPr lang="zh-CN" sz="2000">
                <a:latin typeface="Microsoft YaHei UI" panose="020B0503020204020204" pitchFamily="34" charset="-122"/>
                <a:ea typeface="Microsoft YaHei UI" panose="020B0503020204020204" pitchFamily="34" charset="-122"/>
              </a:defRPr>
            </a:lvl4pPr>
            <a:lvl5pPr marL="1828800" indent="0">
              <a:spcBef>
                <a:spcPts val="1800"/>
              </a:spcBef>
              <a:buNone/>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内容占位符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两栏内容">
    <p:bg>
      <p:bgPr>
        <a:solidFill>
          <a:schemeClr val="tx1"/>
        </a:solidFill>
        <a:effectLst/>
      </p:bgPr>
    </p:bg>
    <p:spTree>
      <p:nvGrpSpPr>
        <p:cNvPr id="1" name=""/>
        <p:cNvGrpSpPr/>
        <p:nvPr/>
      </p:nvGrpSpPr>
      <p:grpSpPr>
        <a:xfrm>
          <a:off x="0" y="0"/>
          <a:ext cx="0" cy="0"/>
          <a:chOff x="0" y="0"/>
          <a:chExt cx="0" cy="0"/>
        </a:xfrm>
      </p:grpSpPr>
      <p:grpSp>
        <p:nvGrpSpPr>
          <p:cNvPr id="11" name="组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任意多边形(F)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内容占位符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zh-CN" sz="2000">
                <a:latin typeface="Microsoft YaHei UI" panose="020B0503020204020204" pitchFamily="34" charset="-122"/>
                <a:ea typeface="Microsoft YaHei UI" panose="020B0503020204020204" pitchFamily="34" charset="-122"/>
              </a:defRPr>
            </a:lvl1pPr>
            <a:lvl2pPr>
              <a:spcBef>
                <a:spcPts val="6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7" name="内容占位符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a:spcBef>
                <a:spcPts val="1800"/>
              </a:spcBef>
              <a:defRPr lang="zh-CN" sz="2000">
                <a:latin typeface="Microsoft YaHei UI" panose="020B0503020204020204" pitchFamily="34" charset="-122"/>
                <a:ea typeface="Microsoft YaHei UI" panose="020B0503020204020204" pitchFamily="34" charset="-122"/>
              </a:defRPr>
            </a:lvl2pPr>
            <a:lvl3pPr>
              <a:spcBef>
                <a:spcPts val="1800"/>
              </a:spcBef>
              <a:defRPr lang="zh-CN" sz="2000">
                <a:latin typeface="Microsoft YaHei UI" panose="020B0503020204020204" pitchFamily="34" charset="-122"/>
                <a:ea typeface="Microsoft YaHei UI" panose="020B0503020204020204" pitchFamily="34" charset="-122"/>
              </a:defRPr>
            </a:lvl3pPr>
            <a:lvl4pPr>
              <a:spcBef>
                <a:spcPts val="1800"/>
              </a:spcBef>
              <a:defRPr lang="zh-CN" sz="2000">
                <a:latin typeface="Microsoft YaHei UI" panose="020B0503020204020204" pitchFamily="34" charset="-122"/>
                <a:ea typeface="Microsoft YaHei UI" panose="020B0503020204020204" pitchFamily="34" charset="-122"/>
              </a:defRPr>
            </a:lvl4pPr>
            <a:lvl5pPr>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格 2">
    <p:bg>
      <p:bgPr>
        <a:solidFill>
          <a:schemeClr val="tx1"/>
        </a:solidFill>
        <a:effectLst/>
      </p:bgPr>
    </p:bg>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9" name="表格占位符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594360" y="2628629"/>
            <a:ext cx="10972800" cy="3636740"/>
          </a:xfrm>
        </p:spPr>
        <p:txBody>
          <a:bodyPr rtlCol="0">
            <a:normAutofit/>
          </a:bodyPr>
          <a:lstStyle>
            <a:lvl1pPr>
              <a:defRPr lang="zh-CN">
                <a:latin typeface="Microsoft YaHei UI" panose="020B0503020204020204" pitchFamily="34" charset="-122"/>
                <a:ea typeface="Microsoft YaHei UI" panose="020B0503020204020204" pitchFamily="34" charset="-122"/>
              </a:defRPr>
            </a:lvl1pPr>
          </a:lstStyle>
          <a:p>
            <a:pPr rtl="0"/>
            <a:r>
              <a:rPr lang="zh-CN" dirty="0"/>
              <a:t>单击图标以添加表格</a:t>
            </a:r>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 3">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grpSp>
        <p:nvGrpSpPr>
          <p:cNvPr id="9" name="组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p>
        </p:txBody>
      </p:sp>
      <p:cxnSp>
        <p:nvCxnSpPr>
          <p:cNvPr id="4" name="直接连接符​​(S)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accent2"/>
        </a:solidFill>
        <a:effectLst/>
      </p:bgPr>
    </p:bg>
    <p:spTree>
      <p:nvGrpSpPr>
        <p:cNvPr id="1" name=""/>
        <p:cNvGrpSpPr/>
        <p:nvPr/>
      </p:nvGrpSpPr>
      <p:grpSpPr>
        <a:xfrm>
          <a:off x="0" y="0"/>
          <a:ext cx="0" cy="0"/>
          <a:chOff x="0" y="0"/>
          <a:chExt cx="0" cy="0"/>
        </a:xfrm>
      </p:grpSpPr>
      <p:sp>
        <p:nvSpPr>
          <p:cNvPr id="344" name="长方形 343"/>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 name="标题 1"/>
          <p:cNvSpPr>
            <a:spLocks noGrp="1"/>
          </p:cNvSpPr>
          <p:nvPr>
            <p:ph type="ctrTitle" hasCustomPrompt="1"/>
          </p:nvPr>
        </p:nvSpPr>
        <p:spPr>
          <a:xfrm>
            <a:off x="6084664" y="1122363"/>
            <a:ext cx="5486400" cy="2387600"/>
          </a:xfrm>
        </p:spPr>
        <p:txBody>
          <a:bodyPr rtlCol="0" anchor="b"/>
          <a:lstStyle>
            <a:lvl1pPr algn="l">
              <a:defRPr lang="zh-CN" sz="6000" cap="all" baseline="0">
                <a:solidFill>
                  <a:schemeClr val="tx2"/>
                </a:solidFill>
              </a:defRPr>
            </a:lvl1pPr>
          </a:lstStyle>
          <a:p>
            <a:pPr rtl="0"/>
            <a:r>
              <a:rPr lang="zh-CN" dirty="0"/>
              <a:t>单击此处添加标题</a:t>
            </a:r>
          </a:p>
        </p:txBody>
      </p:sp>
      <p:sp>
        <p:nvSpPr>
          <p:cNvPr id="3" name="副标题 2"/>
          <p:cNvSpPr>
            <a:spLocks noGrp="1"/>
          </p:cNvSpPr>
          <p:nvPr>
            <p:ph type="subTitle" idx="1"/>
          </p:nvPr>
        </p:nvSpPr>
        <p:spPr>
          <a:xfrm>
            <a:off x="6080759" y="3602038"/>
            <a:ext cx="5486400" cy="1655762"/>
          </a:xfrm>
        </p:spPr>
        <p:txBody>
          <a:bodyPr rtlCol="0">
            <a:normAutofit/>
          </a:bodyPr>
          <a:lstStyle>
            <a:lvl1pPr marL="0" indent="0" algn="l">
              <a:lnSpc>
                <a:spcPts val="2800"/>
              </a:lnSpc>
              <a:spcBef>
                <a:spcPts val="0"/>
              </a:spcBef>
              <a:buNone/>
              <a:defRPr lang="zh-CN" sz="1800">
                <a:solidFill>
                  <a:schemeClr val="tx2"/>
                </a:solidFill>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dirty="0"/>
          </a:p>
        </p:txBody>
      </p:sp>
      <p:sp>
        <p:nvSpPr>
          <p:cNvPr id="5" name="页脚占位符 4"/>
          <p:cNvSpPr>
            <a:spLocks noGrp="1"/>
          </p:cNvSpPr>
          <p:nvPr>
            <p:ph type="ftr" sz="quarter" idx="11"/>
          </p:nvPr>
        </p:nvSpPr>
        <p:spPr>
          <a:xfrm>
            <a:off x="8727198" y="6355080"/>
            <a:ext cx="2286000" cy="365125"/>
          </a:xfrm>
        </p:spPr>
        <p:txBody>
          <a:bodyPr rtlCol="0"/>
          <a:lstStyle>
            <a:lvl1pPr>
              <a:defRPr lang="zh-CN">
                <a:solidFill>
                  <a:schemeClr val="bg1"/>
                </a:solidFill>
              </a:defRPr>
            </a:lvl1pPr>
          </a:lstStyle>
          <a:p>
            <a:pPr rtl="0"/>
            <a:r>
              <a:rPr lang="zh-CN" dirty="0"/>
              <a:t>融资演讲稿标题</a:t>
            </a:r>
          </a:p>
        </p:txBody>
      </p:sp>
      <p:sp>
        <p:nvSpPr>
          <p:cNvPr id="6" name="幻灯片编号占位符 5"/>
          <p:cNvSpPr>
            <a:spLocks noGrp="1"/>
          </p:cNvSpPr>
          <p:nvPr>
            <p:ph type="sldNum" sz="quarter" idx="12"/>
          </p:nvPr>
        </p:nvSpPr>
        <p:spPr>
          <a:xfrm>
            <a:off x="11123295" y="6356350"/>
            <a:ext cx="457200" cy="365125"/>
          </a:xfrm>
        </p:spPr>
        <p:txBody>
          <a:bodyPr rtlCol="0"/>
          <a:lstStyle>
            <a:lvl1pPr>
              <a:defRPr lang="zh-CN">
                <a:solidFill>
                  <a:schemeClr val="bg1"/>
                </a:solidFill>
              </a:defRPr>
            </a:lvl1pPr>
          </a:lstStyle>
          <a:p>
            <a:pPr rtl="0"/>
            <a:fld id="{B5CEABB6-07DC-46E8-9B57-56EC44A396E5}" type="slidenum">
              <a:rPr lang="en-US" altLang="zh-CN" smtClean="0"/>
              <a:t>‹#›</a:t>
            </a:fld>
            <a:endParaRPr lang="zh-CN" dirty="0"/>
          </a:p>
        </p:txBody>
      </p:sp>
      <p:sp>
        <p:nvSpPr>
          <p:cNvPr id="10" name="长方形 9"/>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1" fmla="*/ 0 w 1828800"/>
              <a:gd name="connsiteY0-2" fmla="*/ 0 h 1828800"/>
              <a:gd name="connsiteX1-3" fmla="*/ 1828800 w 1828800"/>
              <a:gd name="connsiteY1-4" fmla="*/ 1828800 h 1828800"/>
              <a:gd name="connsiteX2-5" fmla="*/ 0 w 1828800"/>
              <a:gd name="connsiteY2-6" fmla="*/ 1828800 h 1828800"/>
              <a:gd name="connsiteX3-7" fmla="*/ 0 w 1828800"/>
              <a:gd name="connsiteY3-8" fmla="*/ 0 h 1828800"/>
            </a:gdLst>
            <a:ahLst/>
            <a:cxnLst>
              <a:cxn ang="0">
                <a:pos x="connsiteX0-1" y="connsiteY0-2"/>
              </a:cxn>
              <a:cxn ang="0">
                <a:pos x="connsiteX1-3" y="connsiteY1-4"/>
              </a:cxn>
              <a:cxn ang="0">
                <a:pos x="connsiteX2-5" y="connsiteY2-6"/>
              </a:cxn>
              <a:cxn ang="0">
                <a:pos x="connsiteX3-7" y="connsiteY3-8"/>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2" name="长方形 11"/>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7" name="长方形 9"/>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1" fmla="*/ 0 w 1828800"/>
              <a:gd name="connsiteY0-2" fmla="*/ 0 h 1828800"/>
              <a:gd name="connsiteX1-3" fmla="*/ 1828800 w 1828800"/>
              <a:gd name="connsiteY1-4" fmla="*/ 1828800 h 1828800"/>
              <a:gd name="connsiteX2-5" fmla="*/ 0 w 1828800"/>
              <a:gd name="connsiteY2-6" fmla="*/ 1828800 h 1828800"/>
              <a:gd name="connsiteX3-7" fmla="*/ 0 w 1828800"/>
              <a:gd name="connsiteY3-8" fmla="*/ 0 h 1828800"/>
            </a:gdLst>
            <a:ahLst/>
            <a:cxnLst>
              <a:cxn ang="0">
                <a:pos x="connsiteX0-1" y="connsiteY0-2"/>
              </a:cxn>
              <a:cxn ang="0">
                <a:pos x="connsiteX1-3" y="connsiteY1-4"/>
              </a:cxn>
              <a:cxn ang="0">
                <a:pos x="connsiteX2-5" y="connsiteY2-6"/>
              </a:cxn>
              <a:cxn ang="0">
                <a:pos x="connsiteX3-7" y="connsiteY3-8"/>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116" name="组 115"/>
          <p:cNvGrpSpPr/>
          <p:nvPr userDrawn="1"/>
        </p:nvGrpSpPr>
        <p:grpSpPr>
          <a:xfrm>
            <a:off x="23853" y="2101527"/>
            <a:ext cx="1920240" cy="1920240"/>
            <a:chOff x="5361924" y="7472790"/>
            <a:chExt cx="1828800" cy="1828800"/>
          </a:xfrm>
        </p:grpSpPr>
        <p:grpSp>
          <p:nvGrpSpPr>
            <p:cNvPr id="115" name="组 114"/>
            <p:cNvGrpSpPr/>
            <p:nvPr userDrawn="1"/>
          </p:nvGrpSpPr>
          <p:grpSpPr>
            <a:xfrm>
              <a:off x="5361924" y="7472790"/>
              <a:ext cx="1828800" cy="1828800"/>
              <a:chOff x="5361924" y="7472790"/>
              <a:chExt cx="1828800" cy="1828800"/>
            </a:xfrm>
          </p:grpSpPr>
          <p:grpSp>
            <p:nvGrpSpPr>
              <p:cNvPr id="99" name="组 98"/>
              <p:cNvGrpSpPr/>
              <p:nvPr userDrawn="1"/>
            </p:nvGrpSpPr>
            <p:grpSpPr>
              <a:xfrm>
                <a:off x="5361924" y="7472790"/>
                <a:ext cx="1828800" cy="1828800"/>
                <a:chOff x="5388428" y="7173291"/>
                <a:chExt cx="1828800" cy="1828800"/>
              </a:xfrm>
            </p:grpSpPr>
            <p:grpSp>
              <p:nvGrpSpPr>
                <p:cNvPr id="96" name="组 95"/>
                <p:cNvGrpSpPr/>
                <p:nvPr userDrawn="1"/>
              </p:nvGrpSpPr>
              <p:grpSpPr>
                <a:xfrm>
                  <a:off x="5388428" y="7173291"/>
                  <a:ext cx="1828800" cy="1828800"/>
                  <a:chOff x="5388428" y="7173291"/>
                  <a:chExt cx="1828800" cy="1828800"/>
                </a:xfrm>
              </p:grpSpPr>
              <p:grpSp>
                <p:nvGrpSpPr>
                  <p:cNvPr id="90" name="组 89"/>
                  <p:cNvGrpSpPr/>
                  <p:nvPr userDrawn="1"/>
                </p:nvGrpSpPr>
                <p:grpSpPr>
                  <a:xfrm>
                    <a:off x="5388428" y="7173291"/>
                    <a:ext cx="1828800" cy="1828800"/>
                    <a:chOff x="5579044" y="7049770"/>
                    <a:chExt cx="1828800" cy="1828800"/>
                  </a:xfrm>
                </p:grpSpPr>
                <p:grpSp>
                  <p:nvGrpSpPr>
                    <p:cNvPr id="89" name="组 88"/>
                    <p:cNvGrpSpPr/>
                    <p:nvPr userDrawn="1"/>
                  </p:nvGrpSpPr>
                  <p:grpSpPr>
                    <a:xfrm>
                      <a:off x="5579044" y="7049770"/>
                      <a:ext cx="1828800" cy="1828800"/>
                      <a:chOff x="5579044" y="7049770"/>
                      <a:chExt cx="1828800" cy="1828800"/>
                    </a:xfrm>
                  </p:grpSpPr>
                  <p:grpSp>
                    <p:nvGrpSpPr>
                      <p:cNvPr id="86" name="组 85"/>
                      <p:cNvGrpSpPr/>
                      <p:nvPr userDrawn="1"/>
                    </p:nvGrpSpPr>
                    <p:grpSpPr>
                      <a:xfrm>
                        <a:off x="5579044" y="7049770"/>
                        <a:ext cx="1828800" cy="1828800"/>
                        <a:chOff x="5579044" y="7049770"/>
                        <a:chExt cx="1828800" cy="1828800"/>
                      </a:xfrm>
                    </p:grpSpPr>
                    <p:grpSp>
                      <p:nvGrpSpPr>
                        <p:cNvPr id="83" name="组 82"/>
                        <p:cNvGrpSpPr/>
                        <p:nvPr userDrawn="1"/>
                      </p:nvGrpSpPr>
                      <p:grpSpPr>
                        <a:xfrm>
                          <a:off x="5579044" y="7049770"/>
                          <a:ext cx="1828800" cy="1828800"/>
                          <a:chOff x="5579044" y="7049770"/>
                          <a:chExt cx="1828800" cy="1828800"/>
                        </a:xfrm>
                      </p:grpSpPr>
                      <p:sp>
                        <p:nvSpPr>
                          <p:cNvPr id="78" name="椭圆形 77"/>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80" name="椭圆形 79"/>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82" name="椭圆形 81"/>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85" name="椭圆形 84"/>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88" name="椭圆形 87"/>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92" name="椭圆形 91"/>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95" name="椭圆形 94"/>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98" name="椭圆形 97"/>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102" name="椭圆形 101"/>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105" name="椭圆形 104"/>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108" name="椭圆形 107"/>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110" name="椭圆形 109"/>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113" name="椭圆形 112"/>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23" name="任意多边形：形状 22"/>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68" name="长方形 9"/>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1" fmla="*/ 0 w 1828800"/>
              <a:gd name="connsiteY0-2" fmla="*/ 0 h 1828800"/>
              <a:gd name="connsiteX1-3" fmla="*/ 1828800 w 1828800"/>
              <a:gd name="connsiteY1-4" fmla="*/ 1828800 h 1828800"/>
              <a:gd name="connsiteX2-5" fmla="*/ 0 w 1828800"/>
              <a:gd name="connsiteY2-6" fmla="*/ 1828800 h 1828800"/>
              <a:gd name="connsiteX3-7" fmla="*/ 0 w 1828800"/>
              <a:gd name="connsiteY3-8" fmla="*/ 0 h 1828800"/>
            </a:gdLst>
            <a:ahLst/>
            <a:cxnLst>
              <a:cxn ang="0">
                <a:pos x="connsiteX0-1" y="connsiteY0-2"/>
              </a:cxn>
              <a:cxn ang="0">
                <a:pos x="connsiteX1-3" y="connsiteY1-4"/>
              </a:cxn>
              <a:cxn ang="0">
                <a:pos x="connsiteX2-5" y="connsiteY2-6"/>
              </a:cxn>
              <a:cxn ang="0">
                <a:pos x="connsiteX3-7" y="connsiteY3-8"/>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75" name="椭圆形 174"/>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91" name="长方形 290"/>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297" name="图形 29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图形 29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直接连接符​​(S) 169"/>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a:xfrm>
            <a:off x="7508027" y="6353175"/>
            <a:ext cx="1097280" cy="365125"/>
          </a:xfrm>
        </p:spPr>
        <p:txBody>
          <a:bodyPr rtlCol="0"/>
          <a:lstStyle>
            <a:lvl1pPr>
              <a:defRPr lang="zh-CN">
                <a:solidFill>
                  <a:schemeClr val="bg1"/>
                </a:solidFill>
              </a:defRPr>
            </a:lvl1pPr>
          </a:lstStyle>
          <a:p>
            <a:pPr rtl="0"/>
            <a:r>
              <a:rPr lang="en-US" altLang="zh-CN"/>
              <a:t>20XX</a:t>
            </a:r>
            <a:endParaRPr lang="zh-CN"/>
          </a:p>
        </p:txBody>
      </p:sp>
    </p:spTree>
    <p:extLst>
      <p:ext uri="{BB962C8B-B14F-4D97-AF65-F5344CB8AC3E}">
        <p14:creationId xmlns:p14="http://schemas.microsoft.com/office/powerpoint/2010/main" val="284601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靠右">
    <p:bg>
      <p:bgPr>
        <a:solidFill>
          <a:schemeClr val="tx2"/>
        </a:solidFill>
        <a:effectLst/>
      </p:bgPr>
    </p:bg>
    <p:spTree>
      <p:nvGrpSpPr>
        <p:cNvPr id="1" name=""/>
        <p:cNvGrpSpPr/>
        <p:nvPr/>
      </p:nvGrpSpPr>
      <p:grpSpPr>
        <a:xfrm>
          <a:off x="0" y="0"/>
          <a:ext cx="0" cy="0"/>
          <a:chOff x="0" y="0"/>
          <a:chExt cx="0" cy="0"/>
        </a:xfrm>
      </p:grpSpPr>
      <p:sp>
        <p:nvSpPr>
          <p:cNvPr id="64" name="长方形 63"/>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 name="标题 1"/>
          <p:cNvSpPr>
            <a:spLocks noGrp="1"/>
          </p:cNvSpPr>
          <p:nvPr>
            <p:ph type="title" hasCustomPrompt="1"/>
          </p:nvPr>
        </p:nvSpPr>
        <p:spPr>
          <a:xfrm>
            <a:off x="4933950" y="898524"/>
            <a:ext cx="6343650" cy="1325880"/>
          </a:xfrm>
        </p:spPr>
        <p:txBody>
          <a:bodyPr rtlCol="0" anchor="t" anchorCtr="0"/>
          <a:lstStyle>
            <a:lvl1pPr>
              <a:defRPr lang="zh-CN" cap="all" baseline="0">
                <a:solidFill>
                  <a:schemeClr val="accent1"/>
                </a:solidFill>
              </a:defRPr>
            </a:lvl1pPr>
          </a:lstStyle>
          <a:p>
            <a:pPr rtl="0"/>
            <a:r>
              <a:rPr lang="zh-CN" dirty="0"/>
              <a:t>单击此处添加标题</a:t>
            </a:r>
          </a:p>
        </p:txBody>
      </p:sp>
      <p:sp>
        <p:nvSpPr>
          <p:cNvPr id="10" name="文本占位符 9"/>
          <p:cNvSpPr>
            <a:spLocks noGrp="1"/>
          </p:cNvSpPr>
          <p:nvPr>
            <p:ph type="body" sz="quarter" idx="13"/>
          </p:nvPr>
        </p:nvSpPr>
        <p:spPr>
          <a:xfrm>
            <a:off x="4933949" y="2310817"/>
            <a:ext cx="6400800" cy="3657600"/>
          </a:xfrm>
        </p:spPr>
        <p:txBody>
          <a:bodyPr rtlCol="0">
            <a:normAutofit/>
          </a:bodyPr>
          <a:lstStyle>
            <a:lvl1pPr marL="0" indent="0">
              <a:lnSpc>
                <a:spcPts val="2800"/>
              </a:lnSpc>
              <a:spcBef>
                <a:spcPts val="0"/>
              </a:spcBef>
              <a:buNone/>
              <a:defRPr lang="zh-CN" sz="1800" baseline="0"/>
            </a:lvl1pPr>
            <a:lvl2pPr marL="457200" indent="0">
              <a:buNone/>
              <a:defRPr lang="zh-CN" sz="1800"/>
            </a:lvl2pPr>
            <a:lvl3pPr marL="914400" indent="0">
              <a:buNone/>
              <a:defRPr lang="zh-CN" sz="1800"/>
            </a:lvl3pPr>
            <a:lvl4pPr marL="1371600" indent="0">
              <a:buNone/>
              <a:defRPr lang="zh-CN" sz="1800"/>
            </a:lvl4pPr>
            <a:lvl5pPr marL="1828800" indent="0">
              <a:buNone/>
              <a:defRPr lang="zh-CN" sz="1800"/>
            </a:lvl5pPr>
          </a:lstStyle>
          <a:p>
            <a:pPr lvl="0" rtl="0"/>
            <a:r>
              <a:rPr lang="zh-CN" altLang="en-US"/>
              <a:t>单击此处编辑母版文本样式</a:t>
            </a:r>
          </a:p>
        </p:txBody>
      </p:sp>
      <p:sp>
        <p:nvSpPr>
          <p:cNvPr id="24" name="长方形 23"/>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1" fmla="*/ 0 w 2029968"/>
              <a:gd name="connsiteY0-2" fmla="*/ 0 h 2029968"/>
              <a:gd name="connsiteX1-3" fmla="*/ 2029968 w 2029968"/>
              <a:gd name="connsiteY1-4" fmla="*/ 2029968 h 2029968"/>
              <a:gd name="connsiteX2-5" fmla="*/ 0 w 2029968"/>
              <a:gd name="connsiteY2-6" fmla="*/ 2029968 h 2029968"/>
              <a:gd name="connsiteX3-7" fmla="*/ 0 w 2029968"/>
              <a:gd name="connsiteY3-8" fmla="*/ 0 h 2029968"/>
            </a:gdLst>
            <a:ahLst/>
            <a:cxnLst>
              <a:cxn ang="0">
                <a:pos x="connsiteX0-1" y="connsiteY0-2"/>
              </a:cxn>
              <a:cxn ang="0">
                <a:pos x="connsiteX1-3" y="connsiteY1-4"/>
              </a:cxn>
              <a:cxn ang="0">
                <a:pos x="connsiteX2-5" y="connsiteY2-6"/>
              </a:cxn>
              <a:cxn ang="0">
                <a:pos x="connsiteX3-7" y="connsiteY3-8"/>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8" name="长方形 17"/>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20" name="图片 19" descr="黑白条纹图案&#10;&#10;自动生成的可信度较低的说明"/>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图形 2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长方形 30"/>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6" name="长方形 35"/>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4" name="图形 13"/>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组 39"/>
          <p:cNvGrpSpPr/>
          <p:nvPr userDrawn="1"/>
        </p:nvGrpSpPr>
        <p:grpSpPr>
          <a:xfrm>
            <a:off x="100242" y="2099803"/>
            <a:ext cx="1920240" cy="1920240"/>
            <a:chOff x="5361924" y="7472790"/>
            <a:chExt cx="1828800" cy="1828800"/>
          </a:xfrm>
        </p:grpSpPr>
        <p:grpSp>
          <p:nvGrpSpPr>
            <p:cNvPr id="41" name="组 40"/>
            <p:cNvGrpSpPr/>
            <p:nvPr userDrawn="1"/>
          </p:nvGrpSpPr>
          <p:grpSpPr>
            <a:xfrm>
              <a:off x="5361924" y="7472790"/>
              <a:ext cx="1828800" cy="1828800"/>
              <a:chOff x="5361924" y="7472790"/>
              <a:chExt cx="1828800" cy="1828800"/>
            </a:xfrm>
          </p:grpSpPr>
          <p:grpSp>
            <p:nvGrpSpPr>
              <p:cNvPr id="43" name="组 42"/>
              <p:cNvGrpSpPr/>
              <p:nvPr userDrawn="1"/>
            </p:nvGrpSpPr>
            <p:grpSpPr>
              <a:xfrm>
                <a:off x="5361924" y="7472790"/>
                <a:ext cx="1828800" cy="1828800"/>
                <a:chOff x="5388428" y="7173291"/>
                <a:chExt cx="1828800" cy="1828800"/>
              </a:xfrm>
            </p:grpSpPr>
            <p:grpSp>
              <p:nvGrpSpPr>
                <p:cNvPr id="49" name="组 48"/>
                <p:cNvGrpSpPr/>
                <p:nvPr userDrawn="1"/>
              </p:nvGrpSpPr>
              <p:grpSpPr>
                <a:xfrm>
                  <a:off x="5388428" y="7173291"/>
                  <a:ext cx="1828800" cy="1828800"/>
                  <a:chOff x="5388428" y="7173291"/>
                  <a:chExt cx="1828800" cy="1828800"/>
                </a:xfrm>
              </p:grpSpPr>
              <p:grpSp>
                <p:nvGrpSpPr>
                  <p:cNvPr id="51" name="组 50"/>
                  <p:cNvGrpSpPr/>
                  <p:nvPr userDrawn="1"/>
                </p:nvGrpSpPr>
                <p:grpSpPr>
                  <a:xfrm>
                    <a:off x="5388428" y="7173291"/>
                    <a:ext cx="1828800" cy="1828800"/>
                    <a:chOff x="5579044" y="7049770"/>
                    <a:chExt cx="1828800" cy="1828800"/>
                  </a:xfrm>
                </p:grpSpPr>
                <p:grpSp>
                  <p:nvGrpSpPr>
                    <p:cNvPr id="53" name="组 52"/>
                    <p:cNvGrpSpPr/>
                    <p:nvPr userDrawn="1"/>
                  </p:nvGrpSpPr>
                  <p:grpSpPr>
                    <a:xfrm>
                      <a:off x="5579044" y="7049770"/>
                      <a:ext cx="1828800" cy="1828800"/>
                      <a:chOff x="5579044" y="7049770"/>
                      <a:chExt cx="1828800" cy="1828800"/>
                    </a:xfrm>
                  </p:grpSpPr>
                  <p:grpSp>
                    <p:nvGrpSpPr>
                      <p:cNvPr id="55" name="组 54"/>
                      <p:cNvGrpSpPr/>
                      <p:nvPr userDrawn="1"/>
                    </p:nvGrpSpPr>
                    <p:grpSpPr>
                      <a:xfrm>
                        <a:off x="5579044" y="7049770"/>
                        <a:ext cx="1828800" cy="1828800"/>
                        <a:chOff x="5579044" y="7049770"/>
                        <a:chExt cx="1828800" cy="1828800"/>
                      </a:xfrm>
                    </p:grpSpPr>
                    <p:grpSp>
                      <p:nvGrpSpPr>
                        <p:cNvPr id="57" name="组 56"/>
                        <p:cNvGrpSpPr/>
                        <p:nvPr userDrawn="1"/>
                      </p:nvGrpSpPr>
                      <p:grpSpPr>
                        <a:xfrm>
                          <a:off x="5579044" y="7049770"/>
                          <a:ext cx="1828800" cy="1828800"/>
                          <a:chOff x="5579044" y="7049770"/>
                          <a:chExt cx="1828800" cy="1828800"/>
                        </a:xfrm>
                      </p:grpSpPr>
                      <p:sp>
                        <p:nvSpPr>
                          <p:cNvPr id="59" name="椭圆形 58"/>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60" name="椭圆形 59"/>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58" name="椭圆形 57"/>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56" name="椭圆形 55"/>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54" name="椭圆形 53"/>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52" name="椭圆形 51"/>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50" name="椭圆形 49"/>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44" name="椭圆形 43"/>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45" name="椭圆形 44"/>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46" name="椭圆形 45"/>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47" name="椭圆形 46"/>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sp>
            <p:nvSpPr>
              <p:cNvPr id="48" name="椭圆形 47"/>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42" name="椭圆形 41"/>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r>
                <a:rPr lang="zh-CN"/>
                <a:t> </a:t>
              </a:r>
            </a:p>
          </p:txBody>
        </p:sp>
      </p:grpSp>
      <p:sp>
        <p:nvSpPr>
          <p:cNvPr id="75" name="长方形 74"/>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74" name="任意多边形：形状 73"/>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cxnSp>
        <p:nvCxnSpPr>
          <p:cNvPr id="66" name="直接连接符​​(S) 65"/>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椭圆形 70"/>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12" name="日期占位符 3"/>
          <p:cNvSpPr>
            <a:spLocks noGrp="1"/>
          </p:cNvSpPr>
          <p:nvPr>
            <p:ph type="dt" sz="half" idx="10"/>
          </p:nvPr>
        </p:nvSpPr>
        <p:spPr>
          <a:xfrm>
            <a:off x="4937760" y="6353175"/>
            <a:ext cx="1097280" cy="365125"/>
          </a:xfrm>
        </p:spPr>
        <p:txBody>
          <a:bodyPr rtlCol="0"/>
          <a:lstStyle>
            <a:lvl1pPr>
              <a:defRPr lang="zh-CN">
                <a:solidFill>
                  <a:schemeClr val="tx1">
                    <a:lumMod val="75000"/>
                    <a:lumOff val="25000"/>
                  </a:schemeClr>
                </a:solidFill>
              </a:defRPr>
            </a:lvl1pPr>
          </a:lstStyle>
          <a:p>
            <a:pPr rtl="0"/>
            <a:r>
              <a:rPr lang="en-US" altLang="zh-CN"/>
              <a:t>20XX</a:t>
            </a:r>
            <a:endParaRPr lang="zh-CN" dirty="0"/>
          </a:p>
        </p:txBody>
      </p:sp>
      <p:sp>
        <p:nvSpPr>
          <p:cNvPr id="113" name="页脚占位符 4"/>
          <p:cNvSpPr>
            <a:spLocks noGrp="1"/>
          </p:cNvSpPr>
          <p:nvPr>
            <p:ph type="ftr" sz="quarter" idx="11"/>
          </p:nvPr>
        </p:nvSpPr>
        <p:spPr>
          <a:xfrm>
            <a:off x="7436167" y="6350000"/>
            <a:ext cx="2286000" cy="365125"/>
          </a:xfrm>
        </p:spPr>
        <p:txBody>
          <a:bodyPr rtlCol="0"/>
          <a:lstStyle>
            <a:lvl1pPr>
              <a:defRPr lang="zh-CN">
                <a:solidFill>
                  <a:schemeClr val="tx1">
                    <a:lumMod val="75000"/>
                    <a:lumOff val="25000"/>
                  </a:schemeClr>
                </a:solidFill>
              </a:defRPr>
            </a:lvl1pPr>
          </a:lstStyle>
          <a:p>
            <a:pPr rtl="0"/>
            <a:r>
              <a:rPr lang="zh-CN" dirty="0"/>
              <a:t>融资演讲稿标题</a:t>
            </a:r>
          </a:p>
        </p:txBody>
      </p:sp>
      <p:sp>
        <p:nvSpPr>
          <p:cNvPr id="114" name="幻灯片编号占位符 5"/>
          <p:cNvSpPr>
            <a:spLocks noGrp="1"/>
          </p:cNvSpPr>
          <p:nvPr>
            <p:ph type="sldNum" sz="quarter" idx="12"/>
          </p:nvPr>
        </p:nvSpPr>
        <p:spPr>
          <a:xfrm>
            <a:off x="11123295" y="6356350"/>
            <a:ext cx="457200" cy="365125"/>
          </a:xfrm>
        </p:spPr>
        <p:txBody>
          <a:bodyPr rtlCol="0"/>
          <a:lstStyle>
            <a:lvl1pPr>
              <a:defRPr lang="zh-CN">
                <a:solidFill>
                  <a:schemeClr val="tx1">
                    <a:lumMod val="75000"/>
                    <a:lumOff val="25000"/>
                  </a:schemeClr>
                </a:solidFill>
              </a:defRPr>
            </a:lvl1pPr>
          </a:lstStyle>
          <a:p>
            <a:pPr rtl="0"/>
            <a:fld id="{B5CEABB6-07DC-46E8-9B57-56EC44A396E5}" type="slidenum">
              <a:rPr lang="en-US" altLang="zh-CN" smtClean="0"/>
              <a:t>‹#›</a:t>
            </a:fld>
            <a:endParaRPr lang="zh-CN" dirty="0"/>
          </a:p>
        </p:txBody>
      </p:sp>
    </p:spTree>
    <p:extLst>
      <p:ext uri="{BB962C8B-B14F-4D97-AF65-F5344CB8AC3E}">
        <p14:creationId xmlns:p14="http://schemas.microsoft.com/office/powerpoint/2010/main" val="3433807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959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1">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自选图形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8" name="任意多边形(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9" name="任意多边形(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0" name="任意多边形(F)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2" name="标题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rmAutofit/>
          </a:bodyPr>
          <a:lstStyle>
            <a:lvl1pPr>
              <a:defRPr lang="zh-CN" sz="4400" b="1" i="0" spc="50" baseline="0">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2" name="内容占位符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zh-CN" sz="2400" b="1" i="0" kern="1200" dirty="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indent="-283464">
              <a:spcBef>
                <a:spcPts val="600"/>
              </a:spcBef>
              <a:defRPr lang="zh-CN" sz="2000">
                <a:latin typeface="Microsoft YaHei UI" panose="020B0503020204020204" pitchFamily="34" charset="-122"/>
                <a:ea typeface="Microsoft YaHei UI" panose="020B0503020204020204" pitchFamily="34" charset="-122"/>
              </a:defRPr>
            </a:lvl2pPr>
            <a:lvl3pPr indent="-283464">
              <a:spcBef>
                <a:spcPts val="1800"/>
              </a:spcBef>
              <a:defRPr lang="zh-CN" sz="2000">
                <a:latin typeface="Microsoft YaHei UI" panose="020B0503020204020204" pitchFamily="34" charset="-122"/>
                <a:ea typeface="Microsoft YaHei UI" panose="020B0503020204020204" pitchFamily="34" charset="-122"/>
              </a:defRPr>
            </a:lvl3pPr>
            <a:lvl4pPr indent="-283464">
              <a:spcBef>
                <a:spcPts val="1800"/>
              </a:spcBef>
              <a:defRPr lang="zh-CN" sz="2000">
                <a:latin typeface="Microsoft YaHei UI" panose="020B0503020204020204" pitchFamily="34" charset="-122"/>
                <a:ea typeface="Microsoft YaHei UI" panose="020B0503020204020204" pitchFamily="34" charset="-122"/>
              </a:defRPr>
            </a:lvl4pPr>
            <a:lvl5pPr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3" name="灯片编号占位符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42" name="日期占位符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3"/>
        </a:solidFill>
        <a:effectLst/>
      </p:bgPr>
    </p:bg>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B79D0555-EBDC-B53A-212D-A5921795FEC8}"/>
              </a:ext>
            </a:extLst>
          </p:cNvPr>
          <p:cNvSpPr>
            <a:spLocks noGrp="1"/>
          </p:cNvSpPr>
          <p:nvPr>
            <p:ph type="pic" sz="quarter" idx="13" hasCustomPrompt="1"/>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rmAutofit/>
          </a:bodyPr>
          <a:lstStyle>
            <a:lvl1pPr marL="0" indent="0" algn="ctr">
              <a:buNone/>
              <a:defRPr lang="zh-CN" sz="200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p>
        </p:txBody>
      </p:sp>
      <p:sp>
        <p:nvSpPr>
          <p:cNvPr id="18" name="标题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rmAutofit/>
          </a:bodyPr>
          <a:lstStyle>
            <a:lvl1pPr>
              <a:defRPr lang="zh-CN" sz="60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7" name="长方形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panose="020B0503020204020204" pitchFamily="34" charset="-122"/>
            </a:endParaRPr>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 2">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t>单击此处添加标题 </a:t>
            </a:r>
          </a:p>
        </p:txBody>
      </p:sp>
      <p:sp>
        <p:nvSpPr>
          <p:cNvPr id="6" name="图片占位符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zh-CN" sz="2000">
                <a:latin typeface="Microsoft YaHei UI" panose="020B0503020204020204" pitchFamily="34" charset="-122"/>
                <a:ea typeface="Microsoft YaHei UI" panose="020B0503020204020204" pitchFamily="34" charset="-122"/>
              </a:defRPr>
            </a:lvl1pPr>
          </a:lstStyle>
          <a:p>
            <a:pPr rtl="0"/>
            <a:r>
              <a:rPr lang="zh-CN"/>
              <a:t>单击图标以添加图片</a:t>
            </a:r>
          </a:p>
        </p:txBody>
      </p: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a:t>单击此处添加文本</a:t>
            </a:r>
          </a:p>
        </p:txBody>
      </p:sp>
      <p:cxnSp>
        <p:nvCxnSpPr>
          <p:cNvPr id="7" name="直接连接符​​(S)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汇总 2">
    <p:bg>
      <p:bgPr>
        <a:solidFill>
          <a:schemeClr val="tx1"/>
        </a:solidFill>
        <a:effectLst/>
      </p:bgPr>
    </p:bg>
    <p:spTree>
      <p:nvGrpSpPr>
        <p:cNvPr id="1" name=""/>
        <p:cNvGrpSpPr/>
        <p:nvPr/>
      </p:nvGrpSpPr>
      <p:grpSpPr>
        <a:xfrm>
          <a:off x="0" y="0"/>
          <a:ext cx="0" cy="0"/>
          <a:chOff x="0" y="0"/>
          <a:chExt cx="0" cy="0"/>
        </a:xfrm>
      </p:grpSpPr>
      <p:cxnSp>
        <p:nvCxnSpPr>
          <p:cNvPr id="9" name="直接连接符​​(S)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组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任意多边形(F)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rmAutofit/>
          </a:bodyPr>
          <a:lstStyle>
            <a:lvl1pPr>
              <a:defRPr lang="zh-CN" sz="4400" b="1" i="0">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2" name="内容占位符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zh-CN" sz="2000">
                <a:latin typeface="Microsoft YaHei UI" panose="020B0503020204020204" pitchFamily="34" charset="-122"/>
                <a:ea typeface="Microsoft YaHei UI" panose="020B0503020204020204" pitchFamily="34" charset="-122"/>
              </a:defRPr>
            </a:lvl1pPr>
            <a:lvl2pPr indent="-283464">
              <a:spcBef>
                <a:spcPts val="1800"/>
              </a:spcBef>
              <a:defRPr lang="zh-CN" sz="2000">
                <a:latin typeface="Microsoft YaHei UI" panose="020B0503020204020204" pitchFamily="34" charset="-122"/>
                <a:ea typeface="Microsoft YaHei UI" panose="020B0503020204020204" pitchFamily="34" charset="-122"/>
              </a:defRPr>
            </a:lvl2pPr>
            <a:lvl3pPr indent="-283464">
              <a:spcBef>
                <a:spcPts val="1800"/>
              </a:spcBef>
              <a:defRPr lang="zh-CN" sz="2000">
                <a:latin typeface="Microsoft YaHei UI" panose="020B0503020204020204" pitchFamily="34" charset="-122"/>
                <a:ea typeface="Microsoft YaHei UI" panose="020B0503020204020204" pitchFamily="34" charset="-122"/>
              </a:defRPr>
            </a:lvl3pPr>
            <a:lvl4pPr indent="-283464">
              <a:spcBef>
                <a:spcPts val="1800"/>
              </a:spcBef>
              <a:defRPr lang="zh-CN" sz="2000">
                <a:latin typeface="Microsoft YaHei UI" panose="020B0503020204020204" pitchFamily="34" charset="-122"/>
                <a:ea typeface="Microsoft YaHei UI" panose="020B0503020204020204" pitchFamily="34" charset="-122"/>
              </a:defRPr>
            </a:lvl4pPr>
            <a:lvl5pPr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8" name="灯片编号占位符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5" name="日期占位符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rmAutofit/>
          </a:bodyPr>
          <a:lstStyle>
            <a:lvl1pPr algn="l">
              <a:lnSpc>
                <a:spcPct val="80000"/>
              </a:lnSpc>
              <a:defRPr lang="zh-CN"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grpSp>
        <p:nvGrpSpPr>
          <p:cNvPr id="9" name="组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2" name="任意多边形(F)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cxnSp>
        <p:nvCxnSpPr>
          <p:cNvPr id="13" name="直接连接符​​(S)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rmAutofit/>
          </a:bodyPr>
          <a:lstStyle>
            <a:lvl1pPr marL="0" indent="0">
              <a:buNone/>
              <a:defRPr lang="zh-CN" sz="2400" b="1" i="0">
                <a:solidFill>
                  <a:schemeClr val="tx2">
                    <a:lumMod val="75000"/>
                  </a:schemeClr>
                </a:solidFill>
                <a:latin typeface="Microsoft YaHei UI" panose="020B0503020204020204" pitchFamily="34" charset="-122"/>
                <a:ea typeface="Microsoft YaHei UI" panose="020B0503020204020204" pitchFamily="34" charset="-122"/>
              </a:defRPr>
            </a:lvl1pPr>
            <a:lvl2pPr>
              <a:defRPr lang="zh-CN" sz="4000"/>
            </a:lvl2pPr>
            <a:lvl3pPr>
              <a:defRPr lang="zh-CN" sz="4000"/>
            </a:lvl3pPr>
            <a:lvl4pPr>
              <a:defRPr lang="zh-CN" sz="4000"/>
            </a:lvl4pPr>
            <a:lvl5pPr>
              <a:defRPr lang="zh-CN" sz="4000"/>
            </a:lvl5pPr>
          </a:lstStyle>
          <a:p>
            <a:pPr lvl="0" rtl="0"/>
            <a:r>
              <a:rPr lang="zh-CN" dirty="0"/>
              <a:t>单击此处添加文本</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两栏内容 2">
    <p:bg>
      <p:bgPr>
        <a:solidFill>
          <a:schemeClr val="tx1"/>
        </a:solidFill>
        <a:effectLst/>
      </p:bgPr>
    </p:bg>
    <p:spTree>
      <p:nvGrpSpPr>
        <p:cNvPr id="1" name=""/>
        <p:cNvGrpSpPr/>
        <p:nvPr/>
      </p:nvGrpSpPr>
      <p:grpSpPr>
        <a:xfrm>
          <a:off x="0" y="0"/>
          <a:ext cx="0" cy="0"/>
          <a:chOff x="0" y="0"/>
          <a:chExt cx="0" cy="0"/>
        </a:xfrm>
      </p:grpSpPr>
      <p:grpSp>
        <p:nvGrpSpPr>
          <p:cNvPr id="11" name="组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任意多边形(F)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2" name="内容占位符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464" indent="-283464">
              <a:spcBef>
                <a:spcPts val="1800"/>
              </a:spcBef>
              <a:defRPr lang="zh-CN" sz="2000">
                <a:latin typeface="Microsoft YaHei UI" panose="020B0503020204020204" pitchFamily="34" charset="-122"/>
                <a:ea typeface="Microsoft YaHei UI" panose="020B0503020204020204" pitchFamily="34" charset="-122"/>
              </a:defRPr>
            </a:lvl2pPr>
            <a:lvl3pPr marL="594360" indent="-283464">
              <a:spcBef>
                <a:spcPts val="1800"/>
              </a:spcBef>
              <a:defRPr lang="zh-CN" sz="2000">
                <a:latin typeface="Microsoft YaHei UI" panose="020B0503020204020204" pitchFamily="34" charset="-122"/>
                <a:ea typeface="Microsoft YaHei UI" panose="020B0503020204020204" pitchFamily="34" charset="-122"/>
              </a:defRPr>
            </a:lvl3pPr>
            <a:lvl4pPr marL="822960" indent="-283464">
              <a:spcBef>
                <a:spcPts val="1800"/>
              </a:spcBef>
              <a:defRPr lang="zh-CN" sz="2000">
                <a:latin typeface="Microsoft YaHei UI" panose="020B0503020204020204" pitchFamily="34" charset="-122"/>
                <a:ea typeface="Microsoft YaHei UI" panose="020B0503020204020204" pitchFamily="34" charset="-122"/>
              </a:defRPr>
            </a:lvl4pPr>
            <a:lvl5pPr marL="1005840"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3" name="内容占位符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464" indent="-283464">
              <a:spcBef>
                <a:spcPts val="1800"/>
              </a:spcBef>
              <a:defRPr lang="zh-CN" sz="2000">
                <a:latin typeface="Microsoft YaHei UI" panose="020B0503020204020204" pitchFamily="34" charset="-122"/>
                <a:ea typeface="Microsoft YaHei UI" panose="020B0503020204020204" pitchFamily="34" charset="-122"/>
              </a:defRPr>
            </a:lvl2pPr>
            <a:lvl3pPr marL="548640" indent="-283464">
              <a:spcBef>
                <a:spcPts val="1800"/>
              </a:spcBef>
              <a:defRPr lang="zh-CN" sz="2000">
                <a:latin typeface="Microsoft YaHei UI" panose="020B0503020204020204" pitchFamily="34" charset="-122"/>
                <a:ea typeface="Microsoft YaHei UI" panose="020B0503020204020204" pitchFamily="34" charset="-122"/>
              </a:defRPr>
            </a:lvl3pPr>
            <a:lvl4pPr marL="822960" indent="-283464">
              <a:spcBef>
                <a:spcPts val="1800"/>
              </a:spcBef>
              <a:defRPr lang="zh-CN" sz="2000">
                <a:latin typeface="Microsoft YaHei UI" panose="020B0503020204020204" pitchFamily="34" charset="-122"/>
                <a:ea typeface="Microsoft YaHei UI" panose="020B0503020204020204" pitchFamily="34" charset="-122"/>
              </a:defRPr>
            </a:lvl4pPr>
            <a:lvl5pPr marL="1005840"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tx1"/>
        </a:solidFill>
        <a:effectLst/>
      </p:bgPr>
    </p:bg>
    <p:spTree>
      <p:nvGrpSpPr>
        <p:cNvPr id="1" name=""/>
        <p:cNvGrpSpPr/>
        <p:nvPr/>
      </p:nvGrpSpPr>
      <p:grpSpPr>
        <a:xfrm>
          <a:off x="0" y="0"/>
          <a:ext cx="0" cy="0"/>
          <a:chOff x="0" y="0"/>
          <a:chExt cx="0" cy="0"/>
        </a:xfrm>
      </p:grpSpPr>
      <p:grpSp>
        <p:nvGrpSpPr>
          <p:cNvPr id="11" name="组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自选图形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3" name="任意多边形(F)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4" name="任意多边形(F)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8" name="任意多边形(F)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19" name="任意多边形(F)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内容占位符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zh-CN" sz="2000">
                <a:latin typeface="Microsoft YaHei UI" panose="020B0503020204020204" pitchFamily="34" charset="-122"/>
                <a:ea typeface="Microsoft YaHei UI" panose="020B0503020204020204" pitchFamily="34" charset="-122"/>
              </a:defRPr>
            </a:lvl1pPr>
            <a:lvl2pPr marL="914400" indent="-457200">
              <a:spcBef>
                <a:spcPts val="1800"/>
              </a:spcBef>
              <a:buFont typeface="+mj-lt"/>
              <a:buAutoNum type="alphaLcPeriod"/>
              <a:defRPr lang="zh-CN" sz="2000">
                <a:latin typeface="Microsoft YaHei UI" panose="020B0503020204020204" pitchFamily="34" charset="-122"/>
                <a:ea typeface="Microsoft YaHei UI" panose="020B0503020204020204" pitchFamily="34" charset="-122"/>
              </a:defRPr>
            </a:lvl2pPr>
            <a:lvl3pPr marL="1371600" indent="-457200">
              <a:spcBef>
                <a:spcPts val="1800"/>
              </a:spcBef>
              <a:buFont typeface="+mj-lt"/>
              <a:buAutoNum type="arabicParenR"/>
              <a:defRPr lang="zh-CN" sz="2000">
                <a:latin typeface="Microsoft YaHei UI" panose="020B0503020204020204" pitchFamily="34" charset="-122"/>
                <a:ea typeface="Microsoft YaHei UI" panose="020B0503020204020204" pitchFamily="34" charset="-122"/>
              </a:defRPr>
            </a:lvl3pPr>
            <a:lvl4pPr marL="1371600" indent="0">
              <a:spcBef>
                <a:spcPts val="1800"/>
              </a:spcBef>
              <a:buFont typeface="+mj-lt"/>
              <a:buNone/>
              <a:defRPr lang="zh-CN" sz="2000">
                <a:latin typeface="Microsoft YaHei UI" panose="020B0503020204020204" pitchFamily="34" charset="-122"/>
                <a:ea typeface="Microsoft YaHei UI" panose="020B0503020204020204" pitchFamily="34" charset="-122"/>
              </a:defRPr>
            </a:lvl4pPr>
            <a:lvl5pPr marL="2286000" indent="-457200">
              <a:spcBef>
                <a:spcPts val="1800"/>
              </a:spcBef>
              <a:buFont typeface="+mj-lt"/>
              <a:buAutoNum type="arabicPeriod"/>
              <a:defRPr lang="zh-CN" sz="2000"/>
            </a:lvl5pPr>
          </a:lstStyle>
          <a:p>
            <a:pPr lvl="0" rtl="0"/>
            <a:r>
              <a:rPr lang="zh-CN" dirty="0"/>
              <a:t>单击此处添加内容</a:t>
            </a:r>
          </a:p>
          <a:p>
            <a:pPr lvl="1" rtl="0"/>
            <a:r>
              <a:rPr lang="zh-CN" dirty="0"/>
              <a:t>第二级</a:t>
            </a:r>
          </a:p>
          <a:p>
            <a:pPr lvl="2" rtl="0"/>
            <a:r>
              <a:rPr lang="zh-CN" dirty="0"/>
              <a:t>第三级</a:t>
            </a:r>
          </a:p>
          <a:p>
            <a:pPr lvl="3" rtl="0"/>
            <a:endParaRPr lang="zh-CN" dirty="0"/>
          </a:p>
        </p:txBody>
      </p:sp>
      <p:sp>
        <p:nvSpPr>
          <p:cNvPr id="2" name="内容占位符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marL="283464" indent="-283464">
              <a:spcBef>
                <a:spcPts val="1800"/>
              </a:spcBef>
              <a:defRPr lang="zh-CN" sz="2000">
                <a:latin typeface="Microsoft YaHei UI" panose="020B0503020204020204" pitchFamily="34" charset="-122"/>
                <a:ea typeface="Microsoft YaHei UI" panose="020B0503020204020204" pitchFamily="34" charset="-122"/>
              </a:defRPr>
            </a:lvl2pPr>
            <a:lvl3pPr marL="548640" indent="-283464">
              <a:spcBef>
                <a:spcPts val="1800"/>
              </a:spcBef>
              <a:defRPr lang="zh-CN" sz="2000">
                <a:latin typeface="Microsoft YaHei UI" panose="020B0503020204020204" pitchFamily="34" charset="-122"/>
                <a:ea typeface="Microsoft YaHei UI" panose="020B0503020204020204" pitchFamily="34" charset="-122"/>
              </a:defRPr>
            </a:lvl3pPr>
            <a:lvl4pPr marL="822960" indent="-283464">
              <a:spcBef>
                <a:spcPts val="1800"/>
              </a:spcBef>
              <a:defRPr lang="zh-CN" sz="2000">
                <a:latin typeface="Microsoft YaHei UI" panose="020B0503020204020204" pitchFamily="34" charset="-122"/>
                <a:ea typeface="Microsoft YaHei UI" panose="020B0503020204020204" pitchFamily="34" charset="-122"/>
              </a:defRPr>
            </a:lvl4pPr>
            <a:lvl5pPr marL="1005840"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内容和图片">
    <p:bg>
      <p:bgPr>
        <a:solidFill>
          <a:schemeClr val="tx1"/>
        </a:solidFill>
        <a:effectLst/>
      </p:bgPr>
    </p:bg>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rmAutofit/>
          </a:bodyPr>
          <a:lstStyle>
            <a:lvl1pPr>
              <a:defRPr lang="zh-CN"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单击此处添加标题 </a:t>
            </a:r>
          </a:p>
        </p:txBody>
      </p:sp>
      <p:sp>
        <p:nvSpPr>
          <p:cNvPr id="3" name="内容占位符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1pPr>
            <a:lvl2pPr indent="-283464">
              <a:spcBef>
                <a:spcPts val="1800"/>
              </a:spcBef>
              <a:defRPr lang="zh-CN" sz="2000">
                <a:latin typeface="Microsoft YaHei UI" panose="020B0503020204020204" pitchFamily="34" charset="-122"/>
                <a:ea typeface="Microsoft YaHei UI" panose="020B0503020204020204" pitchFamily="34" charset="-122"/>
              </a:defRPr>
            </a:lvl2pPr>
            <a:lvl3pPr indent="-283464">
              <a:spcBef>
                <a:spcPts val="1800"/>
              </a:spcBef>
              <a:defRPr lang="zh-CN" sz="2000">
                <a:latin typeface="Microsoft YaHei UI" panose="020B0503020204020204" pitchFamily="34" charset="-122"/>
                <a:ea typeface="Microsoft YaHei UI" panose="020B0503020204020204" pitchFamily="34" charset="-122"/>
              </a:defRPr>
            </a:lvl3pPr>
            <a:lvl4pPr indent="-283464">
              <a:spcBef>
                <a:spcPts val="1800"/>
              </a:spcBef>
              <a:defRPr lang="zh-CN" sz="2000">
                <a:latin typeface="Microsoft YaHei UI" panose="020B0503020204020204" pitchFamily="34" charset="-122"/>
                <a:ea typeface="Microsoft YaHei UI" panose="020B0503020204020204" pitchFamily="34" charset="-122"/>
              </a:defRPr>
            </a:lvl4pPr>
            <a:lvl5pPr indent="-283464">
              <a:spcBef>
                <a:spcPts val="1800"/>
              </a:spcBef>
              <a:defRPr lang="zh-CN" sz="2000">
                <a:latin typeface="Microsoft YaHei UI" panose="020B0503020204020204" pitchFamily="34" charset="-122"/>
                <a:ea typeface="Microsoft YaHei UI" panose="020B0503020204020204" pitchFamily="34" charset="-122"/>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cxnSp>
        <p:nvCxnSpPr>
          <p:cNvPr id="4" name="直接连接符​​(S)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图片占位符 11">
            <a:extLst>
              <a:ext uri="{FF2B5EF4-FFF2-40B4-BE49-F238E27FC236}">
                <a16:creationId xmlns:a16="http://schemas.microsoft.com/office/drawing/2014/main" id="{4658637A-5D36-6127-19BC-C203E23FA49F}"/>
              </a:ext>
            </a:extLst>
          </p:cNvPr>
          <p:cNvSpPr>
            <a:spLocks noGrp="1"/>
          </p:cNvSpPr>
          <p:nvPr>
            <p:ph type="pic" sz="quarter" idx="15" hasCustomPrompt="1"/>
          </p:nvPr>
        </p:nvSpPr>
        <p:spPr>
          <a:xfrm>
            <a:off x="6096000" y="0"/>
            <a:ext cx="6118225" cy="6858000"/>
          </a:xfrm>
        </p:spPr>
        <p:txBody>
          <a:bodyPr rtlCol="0">
            <a:normAutofit/>
          </a:bodyPr>
          <a:lstStyle>
            <a:lvl1pPr marL="0" indent="0" algn="ctr">
              <a:buNone/>
              <a:defRPr lang="zh-CN" sz="2000">
                <a:solidFill>
                  <a:schemeClr val="bg1"/>
                </a:solidFill>
                <a:latin typeface="Microsoft YaHei UI" panose="020B0503020204020204" pitchFamily="34" charset="-122"/>
                <a:ea typeface="Microsoft YaHei UI" panose="020B0503020204020204" pitchFamily="34" charset="-122"/>
              </a:defRPr>
            </a:lvl1pPr>
          </a:lstStyle>
          <a:p>
            <a:pPr rtl="0"/>
            <a:r>
              <a:rPr lang="zh-CN" dirty="0"/>
              <a:t>单击图标以添加图片</a:t>
            </a:r>
          </a:p>
        </p:txBody>
      </p:sp>
      <p:sp>
        <p:nvSpPr>
          <p:cNvPr id="10" name="灯片编号占位符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zh-CN"/>
            </a:defPPr>
          </a:lstStyle>
          <a:p>
            <a:fld id="{294A09A9-5501-47C1-A89A-A340965A2BE2}" type="slidenum">
              <a:rPr lang="en-US" altLang="zh-CN" smtClean="0"/>
              <a:pPr/>
              <a:t>‹#›</a:t>
            </a:fld>
            <a:endParaRPr lang="zh-CN" altLang="en-US" dirty="0"/>
          </a:p>
        </p:txBody>
      </p:sp>
      <p:sp>
        <p:nvSpPr>
          <p:cNvPr id="8" name="日期占位符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zh-CN"/>
            </a:defPPr>
            <a:lvl1pPr>
              <a:defRPr>
                <a:latin typeface="Microsoft YaHei UI" panose="020B0503020204020204" pitchFamily="34" charset="-122"/>
              </a:defRPr>
            </a:lvl1pPr>
          </a:lstStyle>
          <a:p>
            <a:endParaRPr lang="zh-CN" altLang="en-US" dirty="0"/>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zh-CN"/>
            </a:def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2" name="标题占位符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zh-CN"/>
            </a:defPPr>
          </a:lstStyle>
          <a:p>
            <a:pPr rtl="0"/>
            <a:r>
              <a:rPr lang="zh-CN" altLang="en-US" noProof="0" dirty="0"/>
              <a:t>单击此处编辑母版标题样式</a:t>
            </a:r>
          </a:p>
        </p:txBody>
      </p:sp>
      <p:sp>
        <p:nvSpPr>
          <p:cNvPr id="30" name="日期占位符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zh-CN" sz="1100" b="0" i="0">
                <a:solidFill>
                  <a:schemeClr val="bg1"/>
                </a:solidFill>
                <a:latin typeface="Microsoft YaHei UI" panose="020B0503020204020204" pitchFamily="34" charset="-122"/>
                <a:ea typeface="Microsoft YaHei UI" panose="020B0503020204020204" pitchFamily="34" charset="-122"/>
              </a:defRPr>
            </a:lvl1pPr>
          </a:lstStyle>
          <a:p>
            <a:endParaRPr lang="zh-CN" altLang="en-US" noProof="0" dirty="0">
              <a:ea typeface="Microsoft YaHei UI" panose="020B0503020204020204" pitchFamily="34" charset="-122"/>
            </a:endParaRPr>
          </a:p>
        </p:txBody>
      </p:sp>
      <p:sp>
        <p:nvSpPr>
          <p:cNvPr id="32" name="幻灯片编号占位符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zh-CN" sz="1100" b="1"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dirty="0">
              <a:ea typeface="Microsoft YaHei UI" panose="020B0503020204020204" pitchFamily="34" charset="-122"/>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 id="2147483713" r:id="rId15"/>
    <p:sldLayoutId id="2147483714" r:id="rId16"/>
  </p:sldLayoutIdLst>
  <p:hf sldNum="0" hdr="0" ftr="0" dt="0"/>
  <p:txStyles>
    <p:titleStyle>
      <a:lvl1pPr algn="l" defTabSz="914400" rtl="0" eaLnBrk="1" latinLnBrk="0" hangingPunct="1">
        <a:lnSpc>
          <a:spcPct val="80000"/>
        </a:lnSpc>
        <a:spcBef>
          <a:spcPct val="0"/>
        </a:spcBef>
        <a:buNone/>
        <a:defRPr lang="zh-CN"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tream.massey.ac.nz/course/view.php?id=64349"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36.png"/><Relationship Id="rId4"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390/su14020658"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0136" y="410901"/>
            <a:ext cx="9227813" cy="2652270"/>
          </a:xfrm>
        </p:spPr>
        <p:txBody>
          <a:bodyPr vert="horz" lIns="91440" tIns="45720" rIns="91440" bIns="45720" rtlCol="0" anchor="b">
            <a:normAutofit fontScale="90000"/>
          </a:bodyPr>
          <a:lstStyle>
            <a:defPPr>
              <a:defRPr lang="zh-CN"/>
            </a:defPPr>
          </a:lstStyle>
          <a:p>
            <a:pPr algn="ctr"/>
            <a:r>
              <a:rPr lang="en-US" altLang="zh-CN" sz="4400" dirty="0">
                <a:solidFill>
                  <a:srgbClr val="FFFFFF"/>
                </a:solidFill>
                <a:latin typeface="Times New Roman" panose="02020603050405020304" pitchFamily="18" charset="0"/>
                <a:ea typeface="+mj-ea"/>
                <a:cs typeface="Times New Roman" panose="02020603050405020304" pitchFamily="18" charset="0"/>
              </a:rPr>
              <a:t>Evaluating compatibility between regional economic growth and the Sustainable Development Goal indicators through data warehousing</a:t>
            </a:r>
            <a:endParaRPr lang="en-US" altLang="zh-CN" sz="4400" kern="1200" dirty="0">
              <a:solidFill>
                <a:srgbClr val="FFFFFF"/>
              </a:solidFill>
              <a:effectLst/>
              <a:latin typeface="Times New Roman" panose="02020603050405020304" pitchFamily="18" charset="0"/>
              <a:ea typeface="+mj-ea"/>
              <a:cs typeface="Times New Roman" panose="02020603050405020304" pitchFamily="18" charset="0"/>
            </a:endParaRPr>
          </a:p>
        </p:txBody>
      </p:sp>
      <p:sp>
        <p:nvSpPr>
          <p:cNvPr id="3" name="副标题 2"/>
          <p:cNvSpPr>
            <a:spLocks noGrp="1"/>
          </p:cNvSpPr>
          <p:nvPr>
            <p:ph type="body" sz="quarter" idx="13"/>
          </p:nvPr>
        </p:nvSpPr>
        <p:spPr>
          <a:xfrm>
            <a:off x="4916587" y="2964787"/>
            <a:ext cx="6400800" cy="3657600"/>
          </a:xfrm>
        </p:spPr>
        <p:txBody>
          <a:bodyPr vert="horz" lIns="91440" tIns="45720" rIns="91440" bIns="45720" rtlCol="0" anchor="ctr">
            <a:noAutofit/>
          </a:bodyPr>
          <a:lstStyle>
            <a:defPPr>
              <a:defRPr lang="zh-CN"/>
            </a:defPPr>
          </a:lstStyle>
          <a:p>
            <a:pPr algn="ctr">
              <a:lnSpc>
                <a:spcPts val="2200"/>
              </a:lnSpc>
              <a:spcAft>
                <a:spcPts val="600"/>
              </a:spcAft>
            </a:pPr>
            <a:r>
              <a:rPr lang="en-US" altLang="zh-CN" sz="2000" b="1" dirty="0">
                <a:solidFill>
                  <a:schemeClr val="bg1"/>
                </a:solidFill>
                <a:latin typeface="Times New Roman" panose="02020603050405020304" pitchFamily="18" charset="0"/>
                <a:cs typeface="Times New Roman" panose="02020603050405020304" pitchFamily="18" charset="0"/>
              </a:rPr>
              <a:t>Group 5 team member:</a:t>
            </a:r>
          </a:p>
          <a:p>
            <a:pPr algn="ctr">
              <a:lnSpc>
                <a:spcPts val="2200"/>
              </a:lnSpc>
              <a:spcAft>
                <a:spcPts val="600"/>
              </a:spcAft>
            </a:pPr>
            <a:r>
              <a:rPr lang="en-US" altLang="zh-CN" sz="2000" b="1" dirty="0" err="1">
                <a:solidFill>
                  <a:schemeClr val="bg1"/>
                </a:solidFill>
                <a:latin typeface="Times New Roman" panose="02020603050405020304" pitchFamily="18" charset="0"/>
                <a:cs typeface="Times New Roman" panose="02020603050405020304" pitchFamily="18" charset="0"/>
              </a:rPr>
              <a:t>Kaipeng</a:t>
            </a:r>
            <a:r>
              <a:rPr lang="en-US" altLang="zh-CN" sz="2000" b="1" dirty="0">
                <a:solidFill>
                  <a:schemeClr val="bg1"/>
                </a:solidFill>
                <a:latin typeface="Times New Roman" panose="02020603050405020304" pitchFamily="18" charset="0"/>
                <a:cs typeface="Times New Roman" panose="02020603050405020304" pitchFamily="18" charset="0"/>
              </a:rPr>
              <a:t> Han 23019676 (Team Leader)       </a:t>
            </a:r>
          </a:p>
          <a:p>
            <a:pPr algn="ctr">
              <a:lnSpc>
                <a:spcPts val="2200"/>
              </a:lnSpc>
              <a:spcAft>
                <a:spcPts val="600"/>
              </a:spcAft>
            </a:pPr>
            <a:r>
              <a:rPr lang="en-US" altLang="zh-CN" sz="2000" b="1" dirty="0" err="1">
                <a:solidFill>
                  <a:schemeClr val="bg1"/>
                </a:solidFill>
                <a:latin typeface="Times New Roman" panose="02020603050405020304" pitchFamily="18" charset="0"/>
                <a:cs typeface="Times New Roman" panose="02020603050405020304" pitchFamily="18" charset="0"/>
              </a:rPr>
              <a:t>Shengliang</a:t>
            </a:r>
            <a:r>
              <a:rPr lang="en-US" altLang="zh-CN" sz="2000" b="1" dirty="0">
                <a:solidFill>
                  <a:schemeClr val="bg1"/>
                </a:solidFill>
                <a:latin typeface="Times New Roman" panose="02020603050405020304" pitchFamily="18" charset="0"/>
                <a:cs typeface="Times New Roman" panose="02020603050405020304" pitchFamily="18" charset="0"/>
              </a:rPr>
              <a:t> Zou 21008572</a:t>
            </a:r>
          </a:p>
          <a:p>
            <a:pPr algn="ctr">
              <a:lnSpc>
                <a:spcPts val="2200"/>
              </a:lnSpc>
              <a:spcAft>
                <a:spcPts val="600"/>
              </a:spcAft>
            </a:pPr>
            <a:r>
              <a:rPr lang="en-US" altLang="zh-CN" sz="2000" b="1" dirty="0" err="1">
                <a:solidFill>
                  <a:schemeClr val="bg1"/>
                </a:solidFill>
                <a:latin typeface="Times New Roman" panose="02020603050405020304" pitchFamily="18" charset="0"/>
                <a:cs typeface="Times New Roman" panose="02020603050405020304" pitchFamily="18" charset="0"/>
              </a:rPr>
              <a:t>Zhangrui</a:t>
            </a:r>
            <a:r>
              <a:rPr lang="en-US" altLang="zh-CN" sz="2000" b="1" dirty="0">
                <a:solidFill>
                  <a:schemeClr val="bg1"/>
                </a:solidFill>
                <a:latin typeface="Times New Roman" panose="02020603050405020304" pitchFamily="18" charset="0"/>
                <a:cs typeface="Times New Roman" panose="02020603050405020304" pitchFamily="18" charset="0"/>
              </a:rPr>
              <a:t> Ren 23019674       </a:t>
            </a:r>
            <a:r>
              <a:rPr lang="en-US" altLang="zh-CN" sz="2000" b="1" dirty="0" err="1">
                <a:solidFill>
                  <a:schemeClr val="bg1"/>
                </a:solidFill>
                <a:latin typeface="Times New Roman" panose="02020603050405020304" pitchFamily="18" charset="0"/>
                <a:cs typeface="Times New Roman" panose="02020603050405020304" pitchFamily="18" charset="0"/>
              </a:rPr>
              <a:t>Yixuan</a:t>
            </a:r>
            <a:r>
              <a:rPr lang="en-US" altLang="zh-CN" sz="2000" b="1" dirty="0">
                <a:solidFill>
                  <a:schemeClr val="bg1"/>
                </a:solidFill>
                <a:latin typeface="Times New Roman" panose="02020603050405020304" pitchFamily="18" charset="0"/>
                <a:cs typeface="Times New Roman" panose="02020603050405020304" pitchFamily="18" charset="0"/>
              </a:rPr>
              <a:t> </a:t>
            </a:r>
            <a:r>
              <a:rPr lang="en-US" altLang="zh-CN" sz="2000" b="1" dirty="0" err="1">
                <a:solidFill>
                  <a:schemeClr val="bg1"/>
                </a:solidFill>
                <a:latin typeface="Times New Roman" panose="02020603050405020304" pitchFamily="18" charset="0"/>
                <a:cs typeface="Times New Roman" panose="02020603050405020304" pitchFamily="18" charset="0"/>
              </a:rPr>
              <a:t>Niu</a:t>
            </a:r>
            <a:r>
              <a:rPr lang="en-US" altLang="zh-CN" sz="2000" b="1" dirty="0">
                <a:solidFill>
                  <a:schemeClr val="bg1"/>
                </a:solidFill>
                <a:latin typeface="Times New Roman" panose="02020603050405020304" pitchFamily="18" charset="0"/>
                <a:cs typeface="Times New Roman" panose="02020603050405020304" pitchFamily="18" charset="0"/>
              </a:rPr>
              <a:t> 23019678 </a:t>
            </a:r>
          </a:p>
          <a:p>
            <a:pPr algn="ctr">
              <a:lnSpc>
                <a:spcPts val="2200"/>
              </a:lnSpc>
              <a:spcAft>
                <a:spcPts val="600"/>
              </a:spcAft>
            </a:pPr>
            <a:r>
              <a:rPr lang="en-US" altLang="zh-CN" sz="2000" b="1" dirty="0">
                <a:solidFill>
                  <a:schemeClr val="bg1"/>
                </a:solidFill>
                <a:latin typeface="Times New Roman" panose="02020603050405020304" pitchFamily="18" charset="0"/>
                <a:cs typeface="Times New Roman" panose="02020603050405020304" pitchFamily="18" charset="0"/>
              </a:rPr>
              <a:t>Paper coordinator: Sanjay Mathrani</a:t>
            </a:r>
          </a:p>
          <a:p>
            <a:pPr marR="0" algn="ctr">
              <a:lnSpc>
                <a:spcPts val="2200"/>
              </a:lnSpc>
              <a:spcBef>
                <a:spcPts val="0"/>
              </a:spcBef>
              <a:spcAft>
                <a:spcPts val="600"/>
              </a:spcAft>
            </a:pPr>
            <a:r>
              <a:rPr lang="en-US" altLang="zh-CN" sz="2000" b="1"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158.888 </a:t>
            </a:r>
            <a:r>
              <a:rPr lang="en-US" altLang="zh-CN" sz="2000" b="1" u="sng" dirty="0">
                <a:solidFill>
                  <a:schemeClr val="bg1"/>
                </a:solidFill>
                <a:latin typeface="Times New Roman" panose="02020603050405020304" pitchFamily="18" charset="0"/>
                <a:cs typeface="Times New Roman" panose="02020603050405020304" pitchFamily="18" charset="0"/>
              </a:rPr>
              <a:t>Information Technology Professional Project</a:t>
            </a:r>
          </a:p>
          <a:p>
            <a:pPr marR="0" algn="ctr">
              <a:lnSpc>
                <a:spcPts val="2200"/>
              </a:lnSpc>
              <a:spcBef>
                <a:spcPts val="0"/>
              </a:spcBef>
              <a:spcAft>
                <a:spcPts val="600"/>
              </a:spcAft>
            </a:pPr>
            <a:r>
              <a:rPr lang="en-US" altLang="zh-CN" sz="2000" b="1" dirty="0">
                <a:solidFill>
                  <a:schemeClr val="bg1"/>
                </a:solidFill>
                <a:latin typeface="Times New Roman" panose="02020603050405020304" pitchFamily="18" charset="0"/>
                <a:cs typeface="Times New Roman" panose="02020603050405020304" pitchFamily="18" charset="0"/>
              </a:rPr>
              <a:t>Date</a:t>
            </a:r>
            <a:r>
              <a:rPr lang="zh-CN" altLang="en-US" sz="2000" b="1" dirty="0">
                <a:solidFill>
                  <a:schemeClr val="bg1"/>
                </a:solidFill>
                <a:latin typeface="Times New Roman" panose="02020603050405020304" pitchFamily="18" charset="0"/>
                <a:cs typeface="Times New Roman" panose="02020603050405020304" pitchFamily="18" charset="0"/>
              </a:rPr>
              <a:t>：</a:t>
            </a:r>
            <a:r>
              <a:rPr lang="en-US" altLang="zh-CN" sz="2000" b="1" dirty="0">
                <a:solidFill>
                  <a:schemeClr val="bg1"/>
                </a:solidFill>
                <a:latin typeface="Times New Roman" panose="02020603050405020304" pitchFamily="18" charset="0"/>
                <a:cs typeface="Times New Roman" panose="02020603050405020304" pitchFamily="18" charset="0"/>
              </a:rPr>
              <a:t>15/5/2024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p:cNvSpPr txBox="1">
            <a:spLocks noChangeArrowheads="1"/>
          </p:cNvSpPr>
          <p:nvPr/>
        </p:nvSpPr>
        <p:spPr bwMode="auto">
          <a:xfrm>
            <a:off x="272834" y="367539"/>
            <a:ext cx="93812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dirty="0">
                <a:solidFill>
                  <a:schemeClr val="bg1"/>
                </a:solidFill>
                <a:latin typeface="Times New Roman" panose="02020603050405020304" pitchFamily="18" charset="0"/>
                <a:cs typeface="Times New Roman" panose="02020603050405020304" pitchFamily="18" charset="0"/>
              </a:rPr>
              <a:t>4.Results and Conclusion</a:t>
            </a:r>
            <a:endParaRPr lang="en-US" altLang="zh-CN" sz="2200" b="1" dirty="0">
              <a:solidFill>
                <a:schemeClr val="bg1"/>
              </a:solidFill>
              <a:latin typeface="Times New Roman" panose="02020603050405020304" pitchFamily="18" charset="0"/>
              <a:cs typeface="Times New Roman" panose="02020603050405020304" pitchFamily="18" charset="0"/>
            </a:endParaRPr>
          </a:p>
          <a:p>
            <a:pPr eaLnBrk="1" hangingPunct="1"/>
            <a:r>
              <a:rPr lang="en-US" altLang="zh-CN" sz="2200" b="1" dirty="0">
                <a:solidFill>
                  <a:schemeClr val="bg1"/>
                </a:solidFill>
                <a:latin typeface="Times New Roman" panose="02020603050405020304" pitchFamily="18" charset="0"/>
                <a:cs typeface="Times New Roman" panose="02020603050405020304" pitchFamily="18" charset="0"/>
              </a:rPr>
              <a:t>Geographical distribution of economic growth index scores drawn by QGI</a:t>
            </a:r>
            <a:r>
              <a:rPr lang="en-US" altLang="zh-CN" sz="2200" dirty="0">
                <a:solidFill>
                  <a:schemeClr val="bg1"/>
                </a:solidFill>
                <a:latin typeface="Times New Roman" panose="02020603050405020304" pitchFamily="18" charset="0"/>
                <a:cs typeface="Times New Roman" panose="02020603050405020304" pitchFamily="18" charset="0"/>
              </a:rPr>
              <a:t>S</a:t>
            </a:r>
            <a:endParaRPr lang="zh-CN" altLang="en-US" sz="2200" dirty="0">
              <a:solidFill>
                <a:schemeClr val="bg1"/>
              </a:solidFill>
              <a:latin typeface="Times New Roman" panose="02020603050405020304" pitchFamily="18" charset="0"/>
              <a:cs typeface="Times New Roman" panose="02020603050405020304" pitchFamily="18" charset="0"/>
            </a:endParaRPr>
          </a:p>
        </p:txBody>
      </p:sp>
      <p:pic>
        <p:nvPicPr>
          <p:cNvPr id="7" name="图片 7" descr="200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10" y="1155941"/>
            <a:ext cx="3759119" cy="229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descr="20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7528" y="1311512"/>
            <a:ext cx="3603276" cy="221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p:cNvSpPr>
            <a:spLocks noChangeArrowheads="1"/>
          </p:cNvSpPr>
          <p:nvPr/>
        </p:nvSpPr>
        <p:spPr bwMode="auto">
          <a:xfrm>
            <a:off x="200637" y="3479109"/>
            <a:ext cx="52292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600" dirty="0">
                <a:solidFill>
                  <a:schemeClr val="bg1"/>
                </a:solidFill>
                <a:latin typeface="Times New Roman" panose="02020603050405020304" pitchFamily="18" charset="0"/>
                <a:cs typeface="Times New Roman" panose="02020603050405020304" pitchFamily="18" charset="0"/>
              </a:rPr>
              <a:t>Fig. 4.2. Global distribution of economic growth index scores in 2002.</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12" name="TextBox 9"/>
          <p:cNvSpPr txBox="1">
            <a:spLocks noChangeArrowheads="1"/>
          </p:cNvSpPr>
          <p:nvPr/>
        </p:nvSpPr>
        <p:spPr bwMode="auto">
          <a:xfrm>
            <a:off x="6185340" y="3435171"/>
            <a:ext cx="5760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600" dirty="0">
                <a:solidFill>
                  <a:schemeClr val="bg1"/>
                </a:solidFill>
                <a:latin typeface="Times New Roman" panose="02020603050405020304" pitchFamily="18" charset="0"/>
                <a:cs typeface="Times New Roman" panose="02020603050405020304" pitchFamily="18" charset="0"/>
              </a:rPr>
              <a:t>Fig. 4.3. Global distribution of economic growth index scores in 2012.</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pic>
        <p:nvPicPr>
          <p:cNvPr id="9" name="图片 10" descr="202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378" y="4118788"/>
            <a:ext cx="3718721" cy="21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a:spLocks noChangeArrowheads="1"/>
          </p:cNvSpPr>
          <p:nvPr/>
        </p:nvSpPr>
        <p:spPr bwMode="auto">
          <a:xfrm>
            <a:off x="220724" y="6273225"/>
            <a:ext cx="56231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600" dirty="0">
                <a:solidFill>
                  <a:schemeClr val="bg1"/>
                </a:solidFill>
                <a:latin typeface="Times New Roman" panose="02020603050405020304" pitchFamily="18" charset="0"/>
                <a:cs typeface="Times New Roman" panose="02020603050405020304" pitchFamily="18" charset="0"/>
              </a:rPr>
              <a:t>Fig. 4.4. Global distribution of economic growth index scores in 2022.</a:t>
            </a:r>
            <a:endParaRPr lang="zh-CN" altLang="en-US" sz="1600" dirty="0">
              <a:solidFill>
                <a:schemeClr val="bg1"/>
              </a:solidFill>
              <a:cs typeface="Times New Roman" panose="02020603050405020304" pitchFamily="18" charset="0"/>
            </a:endParaRPr>
          </a:p>
        </p:txBody>
      </p:sp>
      <p:sp>
        <p:nvSpPr>
          <p:cNvPr id="13" name="TextBox 12"/>
          <p:cNvSpPr txBox="1">
            <a:spLocks noChangeArrowheads="1"/>
          </p:cNvSpPr>
          <p:nvPr/>
        </p:nvSpPr>
        <p:spPr bwMode="auto">
          <a:xfrm>
            <a:off x="5675586" y="3995850"/>
            <a:ext cx="6516414"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2875" indent="-1428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7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700" b="1" dirty="0">
                <a:solidFill>
                  <a:schemeClr val="bg1"/>
                </a:solidFill>
                <a:latin typeface="Times New Roman" panose="02020603050405020304" pitchFamily="18" charset="0"/>
                <a:cs typeface="Times New Roman" panose="02020603050405020304" pitchFamily="18" charset="0"/>
              </a:rPr>
              <a:t>More red</a:t>
            </a:r>
            <a:r>
              <a:rPr lang="en-US" altLang="zh-CN" sz="1700" dirty="0">
                <a:solidFill>
                  <a:schemeClr val="bg1"/>
                </a:solidFill>
                <a:latin typeface="Times New Roman" panose="02020603050405020304" pitchFamily="18" charset="0"/>
                <a:cs typeface="Times New Roman" panose="02020603050405020304" pitchFamily="18" charset="0"/>
              </a:rPr>
              <a:t> the color on the map, </a:t>
            </a:r>
            <a:r>
              <a:rPr lang="en-US" altLang="zh-CN" sz="1700" b="1" dirty="0">
                <a:solidFill>
                  <a:schemeClr val="bg1"/>
                </a:solidFill>
                <a:latin typeface="Times New Roman" panose="02020603050405020304" pitchFamily="18" charset="0"/>
                <a:cs typeface="Times New Roman" panose="02020603050405020304" pitchFamily="18" charset="0"/>
              </a:rPr>
              <a:t>the higher </a:t>
            </a:r>
            <a:r>
              <a:rPr lang="en-US" altLang="zh-CN" sz="1700" dirty="0">
                <a:solidFill>
                  <a:schemeClr val="bg1"/>
                </a:solidFill>
                <a:latin typeface="Times New Roman" panose="02020603050405020304" pitchFamily="18" charset="0"/>
                <a:cs typeface="Times New Roman" panose="02020603050405020304" pitchFamily="18" charset="0"/>
              </a:rPr>
              <a:t>the economic growth index. Grey areas represent countries with missing data, whose economic growth index is 0. </a:t>
            </a:r>
          </a:p>
          <a:p>
            <a:pPr eaLnBrk="1" hangingPunct="1"/>
            <a:r>
              <a:rPr lang="en-US" altLang="zh-CN" sz="17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700" dirty="0">
                <a:solidFill>
                  <a:schemeClr val="bg1"/>
                </a:solidFill>
                <a:latin typeface="Times New Roman" panose="02020603050405020304" pitchFamily="18" charset="0"/>
                <a:cs typeface="Times New Roman" panose="02020603050405020304" pitchFamily="18" charset="0"/>
              </a:rPr>
              <a:t>North America, Europe and Australia have a relatively high economic growth index.</a:t>
            </a:r>
          </a:p>
          <a:p>
            <a:pPr eaLnBrk="1" hangingPunct="1"/>
            <a:r>
              <a:rPr lang="en-US" altLang="zh-CN" sz="17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700" dirty="0">
                <a:solidFill>
                  <a:schemeClr val="bg1"/>
                </a:solidFill>
                <a:latin typeface="Times New Roman" panose="02020603050405020304" pitchFamily="18" charset="0"/>
                <a:cs typeface="Times New Roman" panose="02020603050405020304" pitchFamily="18" charset="0"/>
              </a:rPr>
              <a:t>The economic growth index of all regions shows an </a:t>
            </a:r>
            <a:r>
              <a:rPr lang="en-US" altLang="zh-CN" sz="1700" b="1" dirty="0">
                <a:solidFill>
                  <a:schemeClr val="bg1"/>
                </a:solidFill>
                <a:latin typeface="Times New Roman" panose="02020603050405020304" pitchFamily="18" charset="0"/>
                <a:cs typeface="Times New Roman" panose="02020603050405020304" pitchFamily="18" charset="0"/>
              </a:rPr>
              <a:t>upward trend with the year</a:t>
            </a:r>
            <a:r>
              <a:rPr lang="en-US" altLang="zh-CN" sz="1700" dirty="0">
                <a:solidFill>
                  <a:schemeClr val="bg1"/>
                </a:solidFill>
                <a:latin typeface="Times New Roman" panose="02020603050405020304" pitchFamily="18" charset="0"/>
                <a:cs typeface="Times New Roman" panose="02020603050405020304" pitchFamily="18" charset="0"/>
              </a:rPr>
              <a:t>.</a:t>
            </a:r>
          </a:p>
          <a:p>
            <a:pPr eaLnBrk="1" hangingPunct="1"/>
            <a:r>
              <a:rPr lang="en-US" altLang="zh-CN" sz="17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700" dirty="0">
                <a:solidFill>
                  <a:schemeClr val="bg1"/>
                </a:solidFill>
                <a:latin typeface="Times New Roman" panose="02020603050405020304" pitchFamily="18" charset="0"/>
                <a:cs typeface="Times New Roman" panose="02020603050405020304" pitchFamily="18" charset="0"/>
              </a:rPr>
              <a:t>Some countries, such as the United States and China, have seen rapid economic development due to heavy investment in R&amp;D in recent years.</a:t>
            </a:r>
            <a:endParaRPr lang="zh-CN" alt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80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548" y="523797"/>
            <a:ext cx="4433152"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4"/>
          <p:cNvSpPr txBox="1">
            <a:spLocks noChangeArrowheads="1"/>
          </p:cNvSpPr>
          <p:nvPr/>
        </p:nvSpPr>
        <p:spPr bwMode="auto">
          <a:xfrm>
            <a:off x="535779" y="3882244"/>
            <a:ext cx="5408612"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chemeClr val="bg1"/>
                </a:solidFill>
                <a:latin typeface="Times New Roman" panose="02020603050405020304" pitchFamily="18" charset="0"/>
                <a:cs typeface="Times New Roman" panose="02020603050405020304" pitchFamily="18" charset="0"/>
              </a:rPr>
              <a:t>Fig. 4.5. </a:t>
            </a:r>
            <a:r>
              <a:rPr lang="en-US" altLang="zh-CN" sz="1900" dirty="0">
                <a:solidFill>
                  <a:schemeClr val="bg1"/>
                </a:solidFill>
                <a:latin typeface="Times New Roman" panose="02020603050405020304" pitchFamily="18" charset="0"/>
                <a:cs typeface="Times New Roman" panose="02020603050405020304" pitchFamily="18" charset="0"/>
              </a:rPr>
              <a:t>The variation of the economic growth index of different regions by year.</a:t>
            </a:r>
            <a:endParaRPr lang="zh-CN" altLang="en-US" sz="1900" dirty="0">
              <a:solidFill>
                <a:schemeClr val="bg1"/>
              </a:solidFill>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7939" y="459049"/>
            <a:ext cx="4415129"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998040" y="3870422"/>
            <a:ext cx="571574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dirty="0">
                <a:solidFill>
                  <a:schemeClr val="bg1"/>
                </a:solidFill>
                <a:latin typeface="Times New Roman" panose="02020603050405020304" pitchFamily="18" charset="0"/>
                <a:cs typeface="Times New Roman" panose="02020603050405020304" pitchFamily="18" charset="0"/>
              </a:rPr>
              <a:t>Fig. 4.6. </a:t>
            </a:r>
            <a:r>
              <a:rPr lang="en-US" altLang="zh-CN" sz="1900" dirty="0">
                <a:solidFill>
                  <a:schemeClr val="bg1"/>
                </a:solidFill>
                <a:latin typeface="Times New Roman" panose="02020603050405020304" pitchFamily="18" charset="0"/>
                <a:cs typeface="Times New Roman" panose="02020603050405020304" pitchFamily="18" charset="0"/>
              </a:rPr>
              <a:t>The variation of the economic growth index by year for countries with different income levels.</a:t>
            </a:r>
            <a:endParaRPr lang="zh-CN" altLang="en-US" sz="1900" dirty="0">
              <a:solidFill>
                <a:schemeClr val="bg1"/>
              </a:solidFill>
              <a:latin typeface="Times New Roman" panose="02020603050405020304" pitchFamily="18" charset="0"/>
              <a:cs typeface="Times New Roman" panose="02020603050405020304" pitchFamily="18" charset="0"/>
            </a:endParaRPr>
          </a:p>
        </p:txBody>
      </p:sp>
      <p:sp>
        <p:nvSpPr>
          <p:cNvPr id="11" name="TextBox 12"/>
          <p:cNvSpPr txBox="1">
            <a:spLocks noChangeArrowheads="1"/>
          </p:cNvSpPr>
          <p:nvPr/>
        </p:nvSpPr>
        <p:spPr bwMode="auto">
          <a:xfrm>
            <a:off x="443063" y="5093142"/>
            <a:ext cx="110839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chemeClr val="bg1"/>
                </a:solidFill>
                <a:latin typeface="Times New Roman" panose="02020603050405020304" pitchFamily="18" charset="0"/>
                <a:cs typeface="Times New Roman" panose="02020603050405020304" pitchFamily="18" charset="0"/>
              </a:rPr>
              <a:t>The higher </a:t>
            </a:r>
            <a:r>
              <a:rPr lang="en-US" altLang="zh-CN" sz="2000" dirty="0">
                <a:solidFill>
                  <a:schemeClr val="bg1"/>
                </a:solidFill>
                <a:latin typeface="Times New Roman" panose="02020603050405020304" pitchFamily="18" charset="0"/>
                <a:cs typeface="Times New Roman" panose="02020603050405020304" pitchFamily="18" charset="0"/>
              </a:rPr>
              <a:t>the income level of a country, </a:t>
            </a:r>
            <a:r>
              <a:rPr lang="en-US" altLang="zh-CN" sz="2000" b="1" dirty="0">
                <a:solidFill>
                  <a:schemeClr val="bg1"/>
                </a:solidFill>
                <a:latin typeface="Times New Roman" panose="02020603050405020304" pitchFamily="18" charset="0"/>
                <a:cs typeface="Times New Roman" panose="02020603050405020304" pitchFamily="18" charset="0"/>
              </a:rPr>
              <a:t>the higher </a:t>
            </a:r>
            <a:r>
              <a:rPr lang="en-US" altLang="zh-CN" sz="2000" dirty="0">
                <a:solidFill>
                  <a:schemeClr val="bg1"/>
                </a:solidFill>
                <a:latin typeface="Times New Roman" panose="02020603050405020304" pitchFamily="18" charset="0"/>
                <a:cs typeface="Times New Roman" panose="02020603050405020304" pitchFamily="18" charset="0"/>
              </a:rPr>
              <a:t>its economic growth index. </a:t>
            </a:r>
          </a:p>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a:solidFill>
                  <a:schemeClr val="bg1"/>
                </a:solidFill>
                <a:latin typeface="Times New Roman" panose="02020603050405020304" pitchFamily="18" charset="0"/>
                <a:cs typeface="Times New Roman" panose="02020603050405020304" pitchFamily="18" charset="0"/>
              </a:rPr>
              <a:t>The economic growth index of countries at all income levels </a:t>
            </a:r>
            <a:r>
              <a:rPr lang="en-US" altLang="zh-CN" sz="2000" b="1" dirty="0">
                <a:solidFill>
                  <a:schemeClr val="bg1"/>
                </a:solidFill>
                <a:latin typeface="Times New Roman" panose="02020603050405020304" pitchFamily="18" charset="0"/>
                <a:cs typeface="Times New Roman" panose="02020603050405020304" pitchFamily="18" charset="0"/>
              </a:rPr>
              <a:t>increases by year.</a:t>
            </a:r>
            <a:endParaRPr lang="zh-CN" altLang="zh-C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92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300942" y="424547"/>
            <a:ext cx="97742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dirty="0">
                <a:solidFill>
                  <a:schemeClr val="bg1"/>
                </a:solidFill>
                <a:latin typeface="Times New Roman" panose="02020603050405020304" pitchFamily="18" charset="0"/>
                <a:cs typeface="Times New Roman" panose="02020603050405020304" pitchFamily="18" charset="0"/>
              </a:rPr>
              <a:t>4.Results and Conclusion</a:t>
            </a:r>
            <a:endParaRPr lang="en-US" altLang="zh-CN" sz="2200" b="1" dirty="0">
              <a:solidFill>
                <a:schemeClr val="bg1"/>
              </a:solidFill>
              <a:latin typeface="Times New Roman" panose="02020603050405020304" pitchFamily="18" charset="0"/>
              <a:cs typeface="Times New Roman" panose="02020603050405020304" pitchFamily="18" charset="0"/>
            </a:endParaRPr>
          </a:p>
          <a:p>
            <a:pPr eaLnBrk="1" hangingPunct="1"/>
            <a:r>
              <a:rPr lang="en-US" altLang="zh-CN" sz="2400" b="1" dirty="0">
                <a:solidFill>
                  <a:schemeClr val="bg1"/>
                </a:solidFill>
                <a:latin typeface="Times New Roman" panose="02020603050405020304" pitchFamily="18" charset="0"/>
                <a:cs typeface="Times New Roman" panose="02020603050405020304" pitchFamily="18" charset="0"/>
              </a:rPr>
              <a:t>Relationship between the economic growth level and the social SDGs</a:t>
            </a:r>
            <a:endParaRPr lang="zh-CN" altLang="en-US" sz="2200" dirty="0">
              <a:solidFill>
                <a:schemeClr val="bg1"/>
              </a:solidFill>
              <a:latin typeface="Times New Roman" panose="02020603050405020304" pitchFamily="18" charset="0"/>
              <a:cs typeface="Times New Roman" panose="02020603050405020304" pitchFamily="18" charset="0"/>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42" y="1379965"/>
            <a:ext cx="5293930" cy="288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724" y="1379965"/>
            <a:ext cx="5293930" cy="30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20663" y="4296981"/>
            <a:ext cx="56708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4.7. Comparison of the economic growth index with SDGs 1, 2, and 3 scores for different regions of the world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3" name="TextBox 6"/>
          <p:cNvSpPr txBox="1">
            <a:spLocks noChangeArrowheads="1"/>
          </p:cNvSpPr>
          <p:nvPr/>
        </p:nvSpPr>
        <p:spPr bwMode="auto">
          <a:xfrm>
            <a:off x="6453187" y="4311690"/>
            <a:ext cx="55181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4.8. Comparison of the economic growth index with SDGs 1, 2, and 3 scores for countries at different income levels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4" name="TextBox 12"/>
          <p:cNvSpPr txBox="1">
            <a:spLocks noChangeArrowheads="1"/>
          </p:cNvSpPr>
          <p:nvPr/>
        </p:nvSpPr>
        <p:spPr bwMode="auto">
          <a:xfrm>
            <a:off x="149225" y="5237163"/>
            <a:ext cx="118395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T</a:t>
            </a:r>
            <a:r>
              <a:rPr lang="en-US" altLang="zh-CN" sz="2000" dirty="0">
                <a:solidFill>
                  <a:schemeClr val="bg1"/>
                </a:solidFill>
                <a:latin typeface="Times New Roman" panose="02020603050405020304" pitchFamily="18" charset="0"/>
                <a:cs typeface="Times New Roman" panose="02020603050405020304" pitchFamily="18" charset="0"/>
              </a:rPr>
              <a:t>he change trend of </a:t>
            </a:r>
            <a:r>
              <a:rPr lang="en-US" altLang="zh-CN" sz="2000" b="1" dirty="0">
                <a:solidFill>
                  <a:schemeClr val="bg1"/>
                </a:solidFill>
                <a:latin typeface="Times New Roman" panose="02020603050405020304" pitchFamily="18" charset="0"/>
                <a:cs typeface="Times New Roman" panose="02020603050405020304" pitchFamily="18" charset="0"/>
              </a:rPr>
              <a:t>SDGs 1-3 </a:t>
            </a:r>
            <a:r>
              <a:rPr lang="en-US" altLang="zh-CN" sz="2000" dirty="0">
                <a:solidFill>
                  <a:schemeClr val="bg1"/>
                </a:solidFill>
                <a:latin typeface="Times New Roman" panose="02020603050405020304" pitchFamily="18" charset="0"/>
                <a:cs typeface="Times New Roman" panose="02020603050405020304" pitchFamily="18" charset="0"/>
              </a:rPr>
              <a:t>scores is consistent with that of the economic growth index, indicating that economic growth helps to eliminate poverty and hunger and improve people's health and well-being, because economic growth can create more jobs and produce more goods and services, thereby improve people's incomes and living standards. </a:t>
            </a:r>
          </a:p>
        </p:txBody>
      </p:sp>
    </p:spTree>
    <p:extLst>
      <p:ext uri="{BB962C8B-B14F-4D97-AF65-F5344CB8AC3E}">
        <p14:creationId xmlns:p14="http://schemas.microsoft.com/office/powerpoint/2010/main" val="266909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841" y="272214"/>
            <a:ext cx="5734050"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4988" y="272213"/>
            <a:ext cx="5908675"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5"/>
          <p:cNvSpPr txBox="1">
            <a:spLocks noChangeArrowheads="1"/>
          </p:cNvSpPr>
          <p:nvPr/>
        </p:nvSpPr>
        <p:spPr bwMode="auto">
          <a:xfrm>
            <a:off x="224841" y="3646655"/>
            <a:ext cx="5895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4.9. Comparison of the economic growth index with SDGs 5 and 10 scores for different regions of the world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5" name="TextBox 6"/>
          <p:cNvSpPr txBox="1">
            <a:spLocks noChangeArrowheads="1"/>
          </p:cNvSpPr>
          <p:nvPr/>
        </p:nvSpPr>
        <p:spPr bwMode="auto">
          <a:xfrm>
            <a:off x="6120816" y="3646655"/>
            <a:ext cx="6037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4.10. Comparison of the economic growth index with SDGs 5 and 10 scores for countries at different income levels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6" name="TextBox 12"/>
          <p:cNvSpPr txBox="1">
            <a:spLocks noChangeArrowheads="1"/>
          </p:cNvSpPr>
          <p:nvPr/>
        </p:nvSpPr>
        <p:spPr bwMode="auto">
          <a:xfrm>
            <a:off x="108201" y="4570580"/>
            <a:ext cx="1195546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a:solidFill>
                  <a:schemeClr val="bg1"/>
                </a:solidFill>
                <a:latin typeface="Times New Roman" panose="02020603050405020304" pitchFamily="18" charset="0"/>
                <a:cs typeface="Times New Roman" panose="02020603050405020304" pitchFamily="18" charset="0"/>
              </a:rPr>
              <a:t>The changes of </a:t>
            </a:r>
            <a:r>
              <a:rPr lang="en-US" altLang="zh-CN" sz="2000" b="1" dirty="0">
                <a:solidFill>
                  <a:schemeClr val="bg1"/>
                </a:solidFill>
                <a:latin typeface="Times New Roman" panose="02020603050405020304" pitchFamily="18" charset="0"/>
                <a:cs typeface="Times New Roman" panose="02020603050405020304" pitchFamily="18" charset="0"/>
              </a:rPr>
              <a:t>SDG 5</a:t>
            </a:r>
            <a:r>
              <a:rPr lang="en-US" altLang="zh-CN" sz="2000" dirty="0">
                <a:solidFill>
                  <a:schemeClr val="bg1"/>
                </a:solidFill>
                <a:latin typeface="Times New Roman" panose="02020603050405020304" pitchFamily="18" charset="0"/>
                <a:cs typeface="Times New Roman" panose="02020603050405020304" pitchFamily="18" charset="0"/>
              </a:rPr>
              <a:t> score with region and income level are not completely consistent with those of economic growth index, indicating that economic growth cannot significantly reduce gender inequality.</a:t>
            </a:r>
          </a:p>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a:solidFill>
                  <a:schemeClr val="bg1"/>
                </a:solidFill>
                <a:latin typeface="Times New Roman" panose="02020603050405020304" pitchFamily="18" charset="0"/>
                <a:cs typeface="Times New Roman" panose="02020603050405020304" pitchFamily="18" charset="0"/>
              </a:rPr>
              <a:t>The change of </a:t>
            </a:r>
            <a:r>
              <a:rPr lang="en-US" altLang="zh-CN" sz="2000" b="1" dirty="0">
                <a:solidFill>
                  <a:schemeClr val="bg1"/>
                </a:solidFill>
                <a:latin typeface="Times New Roman" panose="02020603050405020304" pitchFamily="18" charset="0"/>
                <a:cs typeface="Times New Roman" panose="02020603050405020304" pitchFamily="18" charset="0"/>
              </a:rPr>
              <a:t>SDG 10 </a:t>
            </a:r>
            <a:r>
              <a:rPr lang="en-US" altLang="zh-CN" sz="2000" dirty="0">
                <a:solidFill>
                  <a:schemeClr val="bg1"/>
                </a:solidFill>
                <a:latin typeface="Times New Roman" panose="02020603050405020304" pitchFamily="18" charset="0"/>
                <a:cs typeface="Times New Roman" panose="02020603050405020304" pitchFamily="18" charset="0"/>
              </a:rPr>
              <a:t>scores is clearly inconsistent with that of the economic growth index, indicating that economic growth cannot reduce inequality, because economic growth can widen the Gini coefficient.</a:t>
            </a:r>
          </a:p>
          <a:p>
            <a:pPr eaLnBrk="1" hangingPunct="1">
              <a:spcBef>
                <a:spcPts val="12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chemeClr val="bg1"/>
                </a:solidFill>
                <a:latin typeface="Times New Roman" panose="02020603050405020304" pitchFamily="18" charset="0"/>
                <a:cs typeface="Times New Roman" panose="02020603050405020304" pitchFamily="18" charset="0"/>
              </a:rPr>
              <a:t>Above results show that the economic growth has a synergistic relationship with SDGs 1, 2 and 3, but has no direct relationship with SDG 5 and no correlation with SDG 10.</a:t>
            </a:r>
          </a:p>
        </p:txBody>
      </p:sp>
    </p:spTree>
    <p:extLst>
      <p:ext uri="{BB962C8B-B14F-4D97-AF65-F5344CB8AC3E}">
        <p14:creationId xmlns:p14="http://schemas.microsoft.com/office/powerpoint/2010/main" val="193209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773113" y="204788"/>
            <a:ext cx="1084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200" b="1" dirty="0">
                <a:solidFill>
                  <a:schemeClr val="bg1"/>
                </a:solidFill>
                <a:latin typeface="Times New Roman" panose="02020603050405020304" pitchFamily="18" charset="0"/>
                <a:cs typeface="Times New Roman" panose="02020603050405020304" pitchFamily="18" charset="0"/>
              </a:rPr>
              <a:t>4.3 </a:t>
            </a:r>
            <a:r>
              <a:rPr lang="en-US" altLang="zh-CN" sz="2400" b="1" dirty="0">
                <a:solidFill>
                  <a:schemeClr val="bg1"/>
                </a:solidFill>
                <a:latin typeface="Times New Roman" panose="02020603050405020304" pitchFamily="18" charset="0"/>
                <a:cs typeface="Times New Roman" panose="02020603050405020304" pitchFamily="18" charset="0"/>
              </a:rPr>
              <a:t>Relationship between the economic growth level and the environmental SDGs</a:t>
            </a:r>
            <a:endParaRPr lang="zh-CN" altLang="en-US" sz="2200" dirty="0">
              <a:solidFill>
                <a:schemeClr val="bg1"/>
              </a:solidFill>
              <a:latin typeface="Times New Roman" panose="02020603050405020304" pitchFamily="18" charset="0"/>
              <a:cs typeface="Times New Roman" panose="02020603050405020304" pitchFamily="18"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346"/>
            <a:ext cx="59626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013" y="1013997"/>
            <a:ext cx="60817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p:cNvSpPr txBox="1">
            <a:spLocks noChangeArrowheads="1"/>
          </p:cNvSpPr>
          <p:nvPr/>
        </p:nvSpPr>
        <p:spPr bwMode="auto">
          <a:xfrm>
            <a:off x="250825" y="4075074"/>
            <a:ext cx="5927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4.11. Comparison of the economic growth index with SDGs 6 and 7 scores for different regions of the world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4" name="TextBox 10"/>
          <p:cNvSpPr txBox="1">
            <a:spLocks noChangeArrowheads="1"/>
          </p:cNvSpPr>
          <p:nvPr/>
        </p:nvSpPr>
        <p:spPr bwMode="auto">
          <a:xfrm>
            <a:off x="6178550" y="4075074"/>
            <a:ext cx="60864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4.12. Comparison of the economic growth index with SDGs 6 and 7 scores for countries at different income levels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7" name="TextBox 8"/>
          <p:cNvSpPr txBox="1">
            <a:spLocks noChangeArrowheads="1"/>
          </p:cNvSpPr>
          <p:nvPr/>
        </p:nvSpPr>
        <p:spPr bwMode="auto">
          <a:xfrm>
            <a:off x="250825" y="5015173"/>
            <a:ext cx="11477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T</a:t>
            </a:r>
            <a:r>
              <a:rPr lang="en-US" altLang="zh-CN" sz="2000" dirty="0">
                <a:solidFill>
                  <a:schemeClr val="bg1"/>
                </a:solidFill>
                <a:latin typeface="Times New Roman" panose="02020603050405020304" pitchFamily="18" charset="0"/>
                <a:cs typeface="Times New Roman" panose="02020603050405020304" pitchFamily="18" charset="0"/>
              </a:rPr>
              <a:t>he change trend of </a:t>
            </a:r>
            <a:r>
              <a:rPr lang="en-US" altLang="zh-CN" sz="2000" b="1" dirty="0">
                <a:solidFill>
                  <a:schemeClr val="bg1"/>
                </a:solidFill>
                <a:latin typeface="Times New Roman" panose="02020603050405020304" pitchFamily="18" charset="0"/>
                <a:cs typeface="Times New Roman" panose="02020603050405020304" pitchFamily="18" charset="0"/>
              </a:rPr>
              <a:t>SDGs 6 and 7 </a:t>
            </a:r>
            <a:r>
              <a:rPr lang="en-US" altLang="zh-CN" sz="2000" dirty="0">
                <a:solidFill>
                  <a:schemeClr val="bg1"/>
                </a:solidFill>
                <a:latin typeface="Times New Roman" panose="02020603050405020304" pitchFamily="18" charset="0"/>
                <a:cs typeface="Times New Roman" panose="02020603050405020304" pitchFamily="18" charset="0"/>
              </a:rPr>
              <a:t>scores is consistent with that of economic growth index, indicating that economic growth helps improve sanitation, access to clean water, increase the capacity to treat wastewater, and increase the proportion of using clean fuels and renewable energy, thus helping to protect the environment.</a:t>
            </a:r>
          </a:p>
        </p:txBody>
      </p:sp>
    </p:spTree>
    <p:extLst>
      <p:ext uri="{BB962C8B-B14F-4D97-AF65-F5344CB8AC3E}">
        <p14:creationId xmlns:p14="http://schemas.microsoft.com/office/powerpoint/2010/main" val="171755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38" y="192088"/>
            <a:ext cx="570071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69875"/>
            <a:ext cx="62357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p:cNvSpPr txBox="1">
            <a:spLocks noChangeArrowheads="1"/>
          </p:cNvSpPr>
          <p:nvPr/>
        </p:nvSpPr>
        <p:spPr bwMode="auto">
          <a:xfrm>
            <a:off x="141288" y="3468688"/>
            <a:ext cx="59912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4.13.Comparison of the economic growth index with SDGs 12 and13 scores for different regions of the world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5" name="TextBox 10"/>
          <p:cNvSpPr txBox="1">
            <a:spLocks noChangeArrowheads="1"/>
          </p:cNvSpPr>
          <p:nvPr/>
        </p:nvSpPr>
        <p:spPr bwMode="auto">
          <a:xfrm>
            <a:off x="6064250" y="3432175"/>
            <a:ext cx="60864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4.14. Comparison of the economic growth index with SDGs 12 and13 scores for countries at different income levels in 2022.</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6" name="TextBox 11"/>
          <p:cNvSpPr txBox="1">
            <a:spLocks noChangeArrowheads="1"/>
          </p:cNvSpPr>
          <p:nvPr/>
        </p:nvSpPr>
        <p:spPr bwMode="auto">
          <a:xfrm>
            <a:off x="160338" y="4688056"/>
            <a:ext cx="114760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T</a:t>
            </a:r>
            <a:r>
              <a:rPr lang="en-US" altLang="zh-CN" sz="2000" dirty="0">
                <a:solidFill>
                  <a:schemeClr val="bg1"/>
                </a:solidFill>
                <a:latin typeface="Times New Roman" panose="02020603050405020304" pitchFamily="18" charset="0"/>
                <a:cs typeface="Times New Roman" panose="02020603050405020304" pitchFamily="18" charset="0"/>
              </a:rPr>
              <a:t>he change of </a:t>
            </a:r>
            <a:r>
              <a:rPr lang="en-US" altLang="zh-CN" sz="2000" b="1" dirty="0">
                <a:solidFill>
                  <a:schemeClr val="bg1"/>
                </a:solidFill>
                <a:latin typeface="Times New Roman" panose="02020603050405020304" pitchFamily="18" charset="0"/>
                <a:cs typeface="Times New Roman" panose="02020603050405020304" pitchFamily="18" charset="0"/>
              </a:rPr>
              <a:t>SDGs 12 and 13 </a:t>
            </a:r>
            <a:r>
              <a:rPr lang="en-US" altLang="zh-CN" sz="2000" dirty="0">
                <a:solidFill>
                  <a:schemeClr val="bg1"/>
                </a:solidFill>
                <a:latin typeface="Times New Roman" panose="02020603050405020304" pitchFamily="18" charset="0"/>
                <a:cs typeface="Times New Roman" panose="02020603050405020304" pitchFamily="18" charset="0"/>
              </a:rPr>
              <a:t>scores is opposite to that of the economic growth index, indicating that the higher a country's economic growth index, the more municipal solid waste, e-waste, sulfur dioxide emissions and plastic waste exports it produces, and the less climate action it takes.</a:t>
            </a:r>
          </a:p>
          <a:p>
            <a:pPr eaLnBrk="1" hangingPunct="1">
              <a:spcBef>
                <a:spcPts val="1200"/>
              </a:spcBef>
            </a:pPr>
            <a:r>
              <a:rPr lang="en-US" altLang="zh-C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chemeClr val="bg1"/>
                </a:solidFill>
                <a:latin typeface="Times New Roman" panose="02020603050405020304" pitchFamily="18" charset="0"/>
                <a:cs typeface="Times New Roman" panose="02020603050405020304" pitchFamily="18" charset="0"/>
              </a:rPr>
              <a:t>Above results indicate that the economic growth has a synergy relationship with SDGs 6 and 7, but a tradeoff relationship with SDGs 12 and 13.</a:t>
            </a:r>
            <a:endParaRPr lang="zh-CN" altLang="zh-C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2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40381" y="485792"/>
            <a:ext cx="108458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200" b="1" dirty="0">
                <a:solidFill>
                  <a:schemeClr val="bg1"/>
                </a:solidFill>
                <a:latin typeface="Times New Roman" panose="02020603050405020304" pitchFamily="18" charset="0"/>
                <a:cs typeface="Times New Roman" panose="02020603050405020304" pitchFamily="18" charset="0"/>
              </a:rPr>
              <a:t>4.Results and Conclusion</a:t>
            </a:r>
          </a:p>
          <a:p>
            <a:pPr eaLnBrk="1" hangingPunct="1"/>
            <a:r>
              <a:rPr lang="en-US" altLang="zh-CN" sz="2400" b="1" dirty="0">
                <a:solidFill>
                  <a:schemeClr val="bg1"/>
                </a:solidFill>
                <a:latin typeface="Times New Roman" panose="02020603050405020304" pitchFamily="18" charset="0"/>
                <a:cs typeface="Times New Roman" panose="02020603050405020304" pitchFamily="18" charset="0"/>
              </a:rPr>
              <a:t>Relationship between the economic growth level and the institutional SDGs</a:t>
            </a:r>
            <a:endParaRPr lang="zh-CN" altLang="en-US" sz="2200" dirty="0">
              <a:solidFill>
                <a:schemeClr val="bg1"/>
              </a:solidFill>
              <a:latin typeface="Times New Roman" panose="02020603050405020304" pitchFamily="18" charset="0"/>
              <a:cs typeface="Times New Roman" panose="02020603050405020304" pitchFamily="18" charset="0"/>
            </a:endParaRPr>
          </a:p>
        </p:txBody>
      </p:sp>
      <p:pic>
        <p:nvPicPr>
          <p:cNvPr id="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163" y="1461497"/>
            <a:ext cx="5595701" cy="276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196" y="1481351"/>
            <a:ext cx="5299547" cy="278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p:cNvSpPr txBox="1">
            <a:spLocks noChangeArrowheads="1"/>
          </p:cNvSpPr>
          <p:nvPr/>
        </p:nvSpPr>
        <p:spPr bwMode="auto">
          <a:xfrm>
            <a:off x="142081" y="4264819"/>
            <a:ext cx="5927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4.15. Comparison of the economic growth index with SDGs 16 and 17 scores for different regions of the world.</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4" name="TextBox 10"/>
          <p:cNvSpPr txBox="1">
            <a:spLocks noChangeArrowheads="1"/>
          </p:cNvSpPr>
          <p:nvPr/>
        </p:nvSpPr>
        <p:spPr bwMode="auto">
          <a:xfrm>
            <a:off x="6265068" y="4194301"/>
            <a:ext cx="609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chemeClr val="bg1"/>
                </a:solidFill>
                <a:latin typeface="Times New Roman" panose="02020603050405020304" pitchFamily="18" charset="0"/>
                <a:cs typeface="Times New Roman" panose="02020603050405020304" pitchFamily="18" charset="0"/>
              </a:rPr>
              <a:t>Fig. 4.16. Comparison of the economic growth index with SDGs 16 and 17 scores for countries at different income levels.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7" name="TextBox 8"/>
          <p:cNvSpPr txBox="1">
            <a:spLocks noChangeArrowheads="1"/>
          </p:cNvSpPr>
          <p:nvPr/>
        </p:nvSpPr>
        <p:spPr bwMode="auto">
          <a:xfrm>
            <a:off x="240381" y="4910931"/>
            <a:ext cx="1169828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buFont typeface="Symbol" panose="05050102010706020507" pitchFamily="18" charset="2"/>
              <a:buChar char="·"/>
            </a:pPr>
            <a:r>
              <a:rPr lang="en-US" altLang="zh-CN" sz="2000" dirty="0">
                <a:solidFill>
                  <a:schemeClr val="bg1"/>
                </a:solidFill>
                <a:latin typeface="Times New Roman" panose="02020603050405020304" pitchFamily="18" charset="0"/>
                <a:cs typeface="Times New Roman" panose="02020603050405020304" pitchFamily="18" charset="0"/>
              </a:rPr>
              <a:t> The change of </a:t>
            </a:r>
            <a:r>
              <a:rPr lang="en-US" altLang="zh-CN" sz="2000" b="1" dirty="0">
                <a:solidFill>
                  <a:schemeClr val="bg1"/>
                </a:solidFill>
                <a:latin typeface="Times New Roman" panose="02020603050405020304" pitchFamily="18" charset="0"/>
                <a:cs typeface="Times New Roman" panose="02020603050405020304" pitchFamily="18" charset="0"/>
              </a:rPr>
              <a:t>SDGs 16 and 17 </a:t>
            </a:r>
            <a:r>
              <a:rPr lang="en-US" altLang="zh-CN" sz="2000" dirty="0">
                <a:solidFill>
                  <a:schemeClr val="bg1"/>
                </a:solidFill>
                <a:latin typeface="Times New Roman" panose="02020603050405020304" pitchFamily="18" charset="0"/>
                <a:cs typeface="Times New Roman" panose="02020603050405020304" pitchFamily="18" charset="0"/>
              </a:rPr>
              <a:t>scores is not consistent with that of economic growth index with region, but is consistent with that of economic growth index with income level, indicating that peace, justice, strong institutions, globalization and democracy are not directly correlated with economic growth, but correlated with country’s income level.</a:t>
            </a:r>
          </a:p>
          <a:p>
            <a:pPr eaLnBrk="1" hangingPunct="1">
              <a:spcBef>
                <a:spcPts val="600"/>
              </a:spcBef>
              <a:buFont typeface="Symbol" panose="05050102010706020507" pitchFamily="18" charset="2"/>
              <a:buChar char="·"/>
            </a:pPr>
            <a:r>
              <a:rPr lang="en-US" altLang="zh-CN" sz="2000" b="1" dirty="0">
                <a:solidFill>
                  <a:schemeClr val="bg1"/>
                </a:solidFill>
                <a:latin typeface="Times New Roman" panose="02020603050405020304" pitchFamily="18" charset="0"/>
                <a:cs typeface="Times New Roman" panose="02020603050405020304" pitchFamily="18" charset="0"/>
              </a:rPr>
              <a:t>Above results show that economic growth has no direct relationship with SDGs 16 and 17.</a:t>
            </a:r>
            <a:endParaRPr lang="zh-CN" altLang="zh-C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59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2DBC-81A6-E71B-9A38-4701BFAC7C74}"/>
              </a:ext>
            </a:extLst>
          </p:cNvPr>
          <p:cNvSpPr>
            <a:spLocks noGrp="1"/>
          </p:cNvSpPr>
          <p:nvPr>
            <p:ph type="title"/>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4.Results and Conclusion</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Mining the correlation of economic related indexes in SDG through association rules</a:t>
            </a:r>
            <a:br>
              <a:rPr lang="en-US" altLang="zh-CN" sz="4400" dirty="0">
                <a:latin typeface="Times New Roman" panose="02020603050405020304" pitchFamily="18" charset="0"/>
                <a:cs typeface="Times New Roman" panose="02020603050405020304" pitchFamily="18" charset="0"/>
              </a:rPr>
            </a:b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Key Insights from Association Rule Analysis</a:t>
            </a:r>
            <a:endParaRPr lang="zh-CN" altLang="en-US" sz="1800" dirty="0"/>
          </a:p>
        </p:txBody>
      </p:sp>
      <p:graphicFrame>
        <p:nvGraphicFramePr>
          <p:cNvPr id="5" name="表格 4">
            <a:extLst>
              <a:ext uri="{FF2B5EF4-FFF2-40B4-BE49-F238E27FC236}">
                <a16:creationId xmlns:a16="http://schemas.microsoft.com/office/drawing/2014/main" id="{93319F2D-D746-D6C8-52E2-05ADEE7DE13E}"/>
              </a:ext>
            </a:extLst>
          </p:cNvPr>
          <p:cNvGraphicFramePr>
            <a:graphicFrameLocks noGrp="1"/>
          </p:cNvGraphicFramePr>
          <p:nvPr>
            <p:extLst>
              <p:ext uri="{D42A27DB-BD31-4B8C-83A1-F6EECF244321}">
                <p14:modId xmlns:p14="http://schemas.microsoft.com/office/powerpoint/2010/main" val="67654813"/>
              </p:ext>
            </p:extLst>
          </p:nvPr>
        </p:nvGraphicFramePr>
        <p:xfrm>
          <a:off x="729848" y="2369058"/>
          <a:ext cx="5728825" cy="3470368"/>
        </p:xfrm>
        <a:graphic>
          <a:graphicData uri="http://schemas.openxmlformats.org/drawingml/2006/table">
            <a:tbl>
              <a:tblPr firstRow="1" bandRow="1">
                <a:tableStyleId>{8A107856-5554-42FB-B03E-39F5DBC370BA}</a:tableStyleId>
              </a:tblPr>
              <a:tblGrid>
                <a:gridCol w="1145765">
                  <a:extLst>
                    <a:ext uri="{9D8B030D-6E8A-4147-A177-3AD203B41FA5}">
                      <a16:colId xmlns:a16="http://schemas.microsoft.com/office/drawing/2014/main" val="3180897666"/>
                    </a:ext>
                  </a:extLst>
                </a:gridCol>
                <a:gridCol w="1145765">
                  <a:extLst>
                    <a:ext uri="{9D8B030D-6E8A-4147-A177-3AD203B41FA5}">
                      <a16:colId xmlns:a16="http://schemas.microsoft.com/office/drawing/2014/main" val="1512331103"/>
                    </a:ext>
                  </a:extLst>
                </a:gridCol>
                <a:gridCol w="1145765">
                  <a:extLst>
                    <a:ext uri="{9D8B030D-6E8A-4147-A177-3AD203B41FA5}">
                      <a16:colId xmlns:a16="http://schemas.microsoft.com/office/drawing/2014/main" val="3879113079"/>
                    </a:ext>
                  </a:extLst>
                </a:gridCol>
                <a:gridCol w="1145765">
                  <a:extLst>
                    <a:ext uri="{9D8B030D-6E8A-4147-A177-3AD203B41FA5}">
                      <a16:colId xmlns:a16="http://schemas.microsoft.com/office/drawing/2014/main" val="156421141"/>
                    </a:ext>
                  </a:extLst>
                </a:gridCol>
                <a:gridCol w="1145765">
                  <a:extLst>
                    <a:ext uri="{9D8B030D-6E8A-4147-A177-3AD203B41FA5}">
                      <a16:colId xmlns:a16="http://schemas.microsoft.com/office/drawing/2014/main" val="153916838"/>
                    </a:ext>
                  </a:extLst>
                </a:gridCol>
              </a:tblGrid>
              <a:tr h="433796">
                <a:tc>
                  <a:txBody>
                    <a:bodyPr/>
                    <a:lstStyle/>
                    <a:p>
                      <a:pPr algn="ctr">
                        <a:lnSpc>
                          <a:spcPct val="115000"/>
                        </a:lnSpc>
                        <a:spcBef>
                          <a:spcPts val="500"/>
                        </a:spcBef>
                        <a:spcAft>
                          <a:spcPts val="50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Antecedents</a:t>
                      </a:r>
                      <a:endParaRPr lang="en-US"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Consequents</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Support</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Confidence</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Lift</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347171469"/>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SDG8_Low</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SDG11_Low</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0.427184</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0.838095</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1.242069</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173400081"/>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SDG8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SDG1_High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0.388350</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0.792079</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1.371162</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700132391"/>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SDG8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SDG3_High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0.422330</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0.861386</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1.466492</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1581810972"/>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SDG8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SDG4_High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0.378641</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0.772277</a:t>
                      </a:r>
                      <a:endParaRPr lang="zh-CN" altLang="en-US"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1.359736</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895219333"/>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SDG9_Low</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SDG11_Low</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0.533981</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0.852713</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1.263733</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2146516663"/>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SDG9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SDG13_Low</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Aft>
                          <a:spcPts val="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0.310680</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0.831169</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1.403449</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810951199"/>
                  </a:ext>
                </a:extLst>
              </a:tr>
              <a:tr h="433796">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SDG9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SDG4 _High</a:t>
                      </a:r>
                      <a:endParaRPr 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0.334951</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a:effectLst/>
                          <a:latin typeface="Times New Roman" panose="02020603050405020304" pitchFamily="18" charset="0"/>
                          <a:ea typeface="宋体" panose="02010600030101010101" pitchFamily="2" charset="-122"/>
                          <a:cs typeface="Times New Roman" panose="02020603050405020304" pitchFamily="18" charset="0"/>
                        </a:rPr>
                        <a:t>0.896104</a:t>
                      </a:r>
                      <a:endParaRPr lang="zh-CN" altLang="en-US"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tc>
                  <a:txBody>
                    <a:bodyPr/>
                    <a:lstStyle/>
                    <a:p>
                      <a:pPr algn="ctr">
                        <a:lnSpc>
                          <a:spcPct val="115000"/>
                        </a:lnSpc>
                        <a:spcBef>
                          <a:spcPts val="500"/>
                        </a:spcBef>
                        <a:spcAft>
                          <a:spcPts val="500"/>
                        </a:spcAft>
                      </a:pP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1.577756</a:t>
                      </a:r>
                      <a:endParaRPr lang="zh-CN" altLang="en-US"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tc>
                <a:extLst>
                  <a:ext uri="{0D108BD9-81ED-4DB2-BD59-A6C34878D82A}">
                    <a16:rowId xmlns:a16="http://schemas.microsoft.com/office/drawing/2014/main" val="385063945"/>
                  </a:ext>
                </a:extLst>
              </a:tr>
            </a:tbl>
          </a:graphicData>
        </a:graphic>
      </p:graphicFrame>
      <p:graphicFrame>
        <p:nvGraphicFramePr>
          <p:cNvPr id="6" name="图示 5">
            <a:extLst>
              <a:ext uri="{FF2B5EF4-FFF2-40B4-BE49-F238E27FC236}">
                <a16:creationId xmlns:a16="http://schemas.microsoft.com/office/drawing/2014/main" id="{85ACBB89-C03C-EF0F-8521-D02377FE4915}"/>
              </a:ext>
            </a:extLst>
          </p:cNvPr>
          <p:cNvGraphicFramePr/>
          <p:nvPr>
            <p:extLst>
              <p:ext uri="{D42A27DB-BD31-4B8C-83A1-F6EECF244321}">
                <p14:modId xmlns:p14="http://schemas.microsoft.com/office/powerpoint/2010/main" val="3505607778"/>
              </p:ext>
            </p:extLst>
          </p:nvPr>
        </p:nvGraphicFramePr>
        <p:xfrm>
          <a:off x="6664602" y="1555052"/>
          <a:ext cx="5026628" cy="489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732D4A36-A12D-FCBA-C583-62A6F2BBF3FD}"/>
              </a:ext>
            </a:extLst>
          </p:cNvPr>
          <p:cNvSpPr txBox="1"/>
          <p:nvPr/>
        </p:nvSpPr>
        <p:spPr>
          <a:xfrm>
            <a:off x="594360" y="5970172"/>
            <a:ext cx="6096964" cy="646331"/>
          </a:xfrm>
          <a:prstGeom prst="rect">
            <a:avLst/>
          </a:prstGeom>
          <a:noFill/>
        </p:spPr>
        <p:txBody>
          <a:bodyPr wrap="square">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4.2 </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Frequent item set analysis table of economic related indicators</a:t>
            </a:r>
            <a:endParaRPr lang="en-US"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298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172D6-ABED-6F1E-BE30-68A48D4A484A}"/>
              </a:ext>
            </a:extLst>
          </p:cNvPr>
          <p:cNvSpPr>
            <a:spLocks noGrp="1"/>
          </p:cNvSpPr>
          <p:nvPr>
            <p:ph type="title"/>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4. Results and Conclusion</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Internet Usage and Economic Growth in Digital Transformation</a:t>
            </a:r>
            <a:br>
              <a:rPr lang="en-US" altLang="zh-CN" sz="2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Principal Component Analysis (PCA) Findings</a:t>
            </a:r>
            <a:endParaRPr lang="zh-CN" altLang="en-US" sz="1800" dirty="0">
              <a:latin typeface="Times New Roman" panose="02020603050405020304" pitchFamily="18" charset="0"/>
              <a:cs typeface="Times New Roman" panose="02020603050405020304" pitchFamily="18" charset="0"/>
            </a:endParaRPr>
          </a:p>
        </p:txBody>
      </p:sp>
      <p:pic>
        <p:nvPicPr>
          <p:cNvPr id="5" name="图片 4" descr="图表, 散点图">
            <a:extLst>
              <a:ext uri="{FF2B5EF4-FFF2-40B4-BE49-F238E27FC236}">
                <a16:creationId xmlns:a16="http://schemas.microsoft.com/office/drawing/2014/main" id="{C967AF0F-909F-D846-B2CF-EADC9D90C61A}"/>
              </a:ext>
            </a:extLst>
          </p:cNvPr>
          <p:cNvPicPr>
            <a:picLocks noChangeAspect="1"/>
          </p:cNvPicPr>
          <p:nvPr/>
        </p:nvPicPr>
        <p:blipFill>
          <a:blip r:embed="rId2" cstate="print"/>
          <a:stretch>
            <a:fillRect/>
          </a:stretch>
        </p:blipFill>
        <p:spPr>
          <a:xfrm>
            <a:off x="368534" y="1981973"/>
            <a:ext cx="4611839" cy="3858852"/>
          </a:xfrm>
          <a:prstGeom prst="rect">
            <a:avLst/>
          </a:prstGeom>
        </p:spPr>
      </p:pic>
      <p:sp>
        <p:nvSpPr>
          <p:cNvPr id="8" name="文本框 7">
            <a:extLst>
              <a:ext uri="{FF2B5EF4-FFF2-40B4-BE49-F238E27FC236}">
                <a16:creationId xmlns:a16="http://schemas.microsoft.com/office/drawing/2014/main" id="{76D01F3A-C81B-7D3E-2A27-D3FF68C173D3}"/>
              </a:ext>
            </a:extLst>
          </p:cNvPr>
          <p:cNvSpPr txBox="1"/>
          <p:nvPr/>
        </p:nvSpPr>
        <p:spPr>
          <a:xfrm>
            <a:off x="5908876" y="2326511"/>
            <a:ext cx="5525175" cy="3170099"/>
          </a:xfrm>
          <a:prstGeom prst="rect">
            <a:avLst/>
          </a:prstGeom>
          <a:noFill/>
        </p:spPr>
        <p:txBody>
          <a:bodyPr wrap="square" rtlCol="0">
            <a:spAutoFit/>
          </a:bodyPr>
          <a:lstStyle/>
          <a:p>
            <a:r>
              <a:rPr lang="en-US" altLang="zh-CN" sz="1900" b="1" dirty="0">
                <a:solidFill>
                  <a:schemeClr val="bg1"/>
                </a:solidFill>
                <a:latin typeface="Times New Roman" panose="02020603050405020304" pitchFamily="18" charset="0"/>
                <a:cs typeface="Times New Roman" panose="02020603050405020304" pitchFamily="18" charset="0"/>
              </a:rPr>
              <a:t>Principal Component 1 (PC1): </a:t>
            </a:r>
            <a:r>
              <a:rPr lang="en-US" altLang="zh-CN" dirty="0">
                <a:solidFill>
                  <a:schemeClr val="bg1"/>
                </a:solidFill>
                <a:latin typeface="Times New Roman" panose="02020603050405020304" pitchFamily="18" charset="0"/>
                <a:cs typeface="Times New Roman" panose="02020603050405020304" pitchFamily="18" charset="0"/>
              </a:rPr>
              <a:t>Represents the combined effect of internet connectivity on economic growth and environmental sustainability. Countries with higher values on this axis tend to have better internet infrastructure, which correlates with stronger economic performance and proactive environmental measures.</a:t>
            </a:r>
          </a:p>
          <a:p>
            <a:r>
              <a:rPr lang="en-US" altLang="zh-CN" sz="1900" b="1" dirty="0">
                <a:solidFill>
                  <a:schemeClr val="bg1"/>
                </a:solidFill>
                <a:latin typeface="Times New Roman" panose="02020603050405020304" pitchFamily="18" charset="0"/>
                <a:cs typeface="Times New Roman" panose="02020603050405020304" pitchFamily="18" charset="0"/>
              </a:rPr>
              <a:t>Principal Component 2 (PC2): </a:t>
            </a:r>
            <a:r>
              <a:rPr lang="en-US" altLang="zh-CN" dirty="0">
                <a:solidFill>
                  <a:schemeClr val="bg1"/>
                </a:solidFill>
                <a:latin typeface="Times New Roman" panose="02020603050405020304" pitchFamily="18" charset="0"/>
                <a:cs typeface="Times New Roman" panose="02020603050405020304" pitchFamily="18" charset="0"/>
              </a:rPr>
              <a:t>Captures the quality of data systems and their role in achieving sustainable economic goals. Higher values on this axis indicate more robust data systems, which support the realization of economic objectives in a sustainable manner.</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21B220A-9331-DB8E-F8A0-D0BF728402C5}"/>
              </a:ext>
            </a:extLst>
          </p:cNvPr>
          <p:cNvSpPr txBox="1"/>
          <p:nvPr/>
        </p:nvSpPr>
        <p:spPr>
          <a:xfrm>
            <a:off x="283642" y="5918710"/>
            <a:ext cx="7040436" cy="646331"/>
          </a:xfrm>
          <a:prstGeom prst="rect">
            <a:avLst/>
          </a:prstGeom>
          <a:noFill/>
        </p:spPr>
        <p:txBody>
          <a:bodyPr wrap="square">
            <a:spAutoFit/>
          </a:bodyPr>
          <a:lstStyle/>
          <a:p>
            <a:r>
              <a:rPr lang="en-US" altLang="zh-CN" dirty="0">
                <a:solidFill>
                  <a:schemeClr val="bg1"/>
                </a:solidFill>
                <a:latin typeface="Times New Roman" panose="02020603050405020304" pitchFamily="18" charset="0"/>
                <a:cs typeface="Times New Roman" panose="02020603050405020304" pitchFamily="18" charset="0"/>
              </a:rPr>
              <a:t>Fig. 4.17. </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Principal component analysis scatter plot of the correlation between country’s Internet usage and sustainable economic development</a:t>
            </a:r>
            <a:endParaRPr lang="en-US"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1146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172D6-ABED-6F1E-BE30-68A48D4A484A}"/>
              </a:ext>
            </a:extLst>
          </p:cNvPr>
          <p:cNvSpPr>
            <a:spLocks noGrp="1"/>
          </p:cNvSpPr>
          <p:nvPr>
            <p:ph type="title"/>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4. Results and Conclusion</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Internet Usage and Economic Growth in Digital Transformation</a:t>
            </a:r>
            <a:br>
              <a:rPr lang="en-US" altLang="zh-CN" sz="2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Cluster analysis</a:t>
            </a:r>
            <a:endParaRPr lang="zh-CN" altLang="en-US" sz="1800" dirty="0">
              <a:latin typeface="Times New Roman" panose="02020603050405020304" pitchFamily="18" charset="0"/>
              <a:cs typeface="Times New Roman" panose="02020603050405020304" pitchFamily="18" charset="0"/>
            </a:endParaRPr>
          </a:p>
        </p:txBody>
      </p:sp>
      <p:pic>
        <p:nvPicPr>
          <p:cNvPr id="3" name="图片 2" descr="图表, 折线图&#10;&#10;描述已自动生成">
            <a:extLst>
              <a:ext uri="{FF2B5EF4-FFF2-40B4-BE49-F238E27FC236}">
                <a16:creationId xmlns:a16="http://schemas.microsoft.com/office/drawing/2014/main" id="{DCF58984-990B-DFEF-6270-8B899A468BFE}"/>
              </a:ext>
            </a:extLst>
          </p:cNvPr>
          <p:cNvPicPr>
            <a:picLocks noChangeAspect="1"/>
          </p:cNvPicPr>
          <p:nvPr/>
        </p:nvPicPr>
        <p:blipFill>
          <a:blip r:embed="rId2" cstate="print"/>
          <a:stretch>
            <a:fillRect/>
          </a:stretch>
        </p:blipFill>
        <p:spPr>
          <a:xfrm>
            <a:off x="4810491" y="1673792"/>
            <a:ext cx="3772136" cy="1872598"/>
          </a:xfrm>
          <a:prstGeom prst="rect">
            <a:avLst/>
          </a:prstGeom>
        </p:spPr>
      </p:pic>
      <p:pic>
        <p:nvPicPr>
          <p:cNvPr id="4" name="图片 3">
            <a:extLst>
              <a:ext uri="{FF2B5EF4-FFF2-40B4-BE49-F238E27FC236}">
                <a16:creationId xmlns:a16="http://schemas.microsoft.com/office/drawing/2014/main" id="{F855C4CA-9C31-79CD-151C-E5D11697A618}"/>
              </a:ext>
            </a:extLst>
          </p:cNvPr>
          <p:cNvPicPr>
            <a:picLocks noChangeAspect="1"/>
          </p:cNvPicPr>
          <p:nvPr/>
        </p:nvPicPr>
        <p:blipFill>
          <a:blip r:embed="rId3" cstate="print"/>
          <a:stretch>
            <a:fillRect/>
          </a:stretch>
        </p:blipFill>
        <p:spPr>
          <a:xfrm>
            <a:off x="300120" y="1870094"/>
            <a:ext cx="4284578" cy="4114341"/>
          </a:xfrm>
          <a:prstGeom prst="rect">
            <a:avLst/>
          </a:prstGeom>
        </p:spPr>
      </p:pic>
      <p:sp>
        <p:nvSpPr>
          <p:cNvPr id="6" name="文本框 5">
            <a:extLst>
              <a:ext uri="{FF2B5EF4-FFF2-40B4-BE49-F238E27FC236}">
                <a16:creationId xmlns:a16="http://schemas.microsoft.com/office/drawing/2014/main" id="{7B2B043B-115C-E320-E86E-84D0335A2BF5}"/>
              </a:ext>
            </a:extLst>
          </p:cNvPr>
          <p:cNvSpPr txBox="1"/>
          <p:nvPr/>
        </p:nvSpPr>
        <p:spPr>
          <a:xfrm>
            <a:off x="5048121" y="3753047"/>
            <a:ext cx="6591782" cy="286232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Each color represents a different cluster:</a:t>
            </a:r>
          </a:p>
          <a:p>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b="1" dirty="0">
                <a:solidFill>
                  <a:schemeClr val="bg1"/>
                </a:solidFill>
                <a:latin typeface="Times New Roman" panose="02020603050405020304" pitchFamily="18" charset="0"/>
                <a:cs typeface="Times New Roman" panose="02020603050405020304" pitchFamily="18" charset="0"/>
              </a:rPr>
              <a:t>Purple (Cluster 0): </a:t>
            </a:r>
            <a:r>
              <a:rPr lang="en-US" altLang="zh-CN" dirty="0">
                <a:solidFill>
                  <a:schemeClr val="bg1"/>
                </a:solidFill>
                <a:latin typeface="Times New Roman" panose="02020603050405020304" pitchFamily="18" charset="0"/>
                <a:cs typeface="Times New Roman" panose="02020603050405020304" pitchFamily="18" charset="0"/>
              </a:rPr>
              <a:t>Lower performance in both economic growth and digital transformation.</a:t>
            </a:r>
          </a:p>
          <a:p>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b="1" dirty="0">
                <a:solidFill>
                  <a:schemeClr val="bg1"/>
                </a:solidFill>
                <a:latin typeface="Times New Roman" panose="02020603050405020304" pitchFamily="18" charset="0"/>
                <a:cs typeface="Times New Roman" panose="02020603050405020304" pitchFamily="18" charset="0"/>
              </a:rPr>
              <a:t>Blue (Cluster 1): </a:t>
            </a:r>
            <a:r>
              <a:rPr lang="en-US" altLang="zh-CN" dirty="0">
                <a:solidFill>
                  <a:schemeClr val="bg1"/>
                </a:solidFill>
                <a:latin typeface="Times New Roman" panose="02020603050405020304" pitchFamily="18" charset="0"/>
                <a:cs typeface="Times New Roman" panose="02020603050405020304" pitchFamily="18" charset="0"/>
              </a:rPr>
              <a:t>Moderate performance with potential for growth in digital infrastructure.</a:t>
            </a:r>
          </a:p>
          <a:p>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b="1" dirty="0">
                <a:solidFill>
                  <a:schemeClr val="bg1"/>
                </a:solidFill>
                <a:latin typeface="Times New Roman" panose="02020603050405020304" pitchFamily="18" charset="0"/>
                <a:cs typeface="Times New Roman" panose="02020603050405020304" pitchFamily="18" charset="0"/>
              </a:rPr>
              <a:t>Green (Cluster 2): </a:t>
            </a:r>
            <a:r>
              <a:rPr lang="en-US" altLang="zh-CN" dirty="0">
                <a:solidFill>
                  <a:schemeClr val="bg1"/>
                </a:solidFill>
                <a:latin typeface="Times New Roman" panose="02020603050405020304" pitchFamily="18" charset="0"/>
                <a:cs typeface="Times New Roman" panose="02020603050405020304" pitchFamily="18" charset="0"/>
              </a:rPr>
              <a:t>High performance in digital transformation, reflecting robust economic and environmental metrics.</a:t>
            </a:r>
          </a:p>
          <a:p>
            <a:r>
              <a:rPr lang="en-US" altLang="zh-CN" dirty="0">
                <a:solidFill>
                  <a:schemeClr val="bg1"/>
                </a:solidFill>
                <a:latin typeface="Times New Roman" panose="02020603050405020304" pitchFamily="18" charset="0"/>
                <a:cs typeface="Times New Roman" panose="02020603050405020304" pitchFamily="18" charset="0"/>
              </a:rPr>
              <a:t>  - </a:t>
            </a:r>
            <a:r>
              <a:rPr lang="en-US" altLang="zh-CN" b="1" dirty="0">
                <a:solidFill>
                  <a:schemeClr val="bg1"/>
                </a:solidFill>
                <a:latin typeface="Times New Roman" panose="02020603050405020304" pitchFamily="18" charset="0"/>
                <a:cs typeface="Times New Roman" panose="02020603050405020304" pitchFamily="18" charset="0"/>
              </a:rPr>
              <a:t>Yellow (Cluster 3): </a:t>
            </a:r>
            <a:r>
              <a:rPr lang="en-US" altLang="zh-CN" dirty="0">
                <a:solidFill>
                  <a:schemeClr val="bg1"/>
                </a:solidFill>
                <a:latin typeface="Times New Roman" panose="02020603050405020304" pitchFamily="18" charset="0"/>
                <a:cs typeface="Times New Roman" panose="02020603050405020304" pitchFamily="18" charset="0"/>
              </a:rPr>
              <a:t>Emerging economies with developing digital infrastructure but significant strides in specific economic or environmental areas.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60C9FBD-3E07-21DC-BEEC-A781D4BBD7C2}"/>
              </a:ext>
            </a:extLst>
          </p:cNvPr>
          <p:cNvSpPr txBox="1"/>
          <p:nvPr/>
        </p:nvSpPr>
        <p:spPr>
          <a:xfrm>
            <a:off x="8880728" y="1732928"/>
            <a:ext cx="2882113" cy="1754326"/>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Strong digital infrastructure and high internet connectivity are key drivers of economic growth and environmental sustainability</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80A7043-91E6-9DF2-D2CF-7E0A2647C788}"/>
              </a:ext>
            </a:extLst>
          </p:cNvPr>
          <p:cNvSpPr txBox="1"/>
          <p:nvPr/>
        </p:nvSpPr>
        <p:spPr>
          <a:xfrm>
            <a:off x="300120" y="5984435"/>
            <a:ext cx="4769030" cy="709233"/>
          </a:xfrm>
          <a:prstGeom prst="rect">
            <a:avLst/>
          </a:prstGeom>
          <a:noFill/>
        </p:spPr>
        <p:txBody>
          <a:bodyPr wrap="square">
            <a:spAutoFit/>
          </a:bodyPr>
          <a:lstStyle/>
          <a:p>
            <a:pPr>
              <a:lnSpc>
                <a:spcPct val="115000"/>
              </a:lnSpc>
              <a:spcAft>
                <a:spcPts val="800"/>
              </a:spcAft>
            </a:pPr>
            <a:r>
              <a:rPr lang="en-US" altLang="zh-CN" sz="1800" kern="1200" dirty="0">
                <a:solidFill>
                  <a:srgbClr val="000000"/>
                </a:solidFill>
                <a:effectLst/>
                <a:latin typeface="Times New Roman" panose="02020603050405020304" pitchFamily="18" charset="0"/>
                <a:ea typeface="+mn-ea"/>
                <a:cs typeface="Times New Roman" panose="02020603050405020304" pitchFamily="18" charset="0"/>
              </a:rPr>
              <a:t>Fig. 4.18. </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National K-means cluster visualization based on the first two principal components</a:t>
            </a:r>
            <a:endPar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175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背景图案&#10;&#10;描述已自动生成">
            <a:extLst>
              <a:ext uri="{FF2B5EF4-FFF2-40B4-BE49-F238E27FC236}">
                <a16:creationId xmlns:a16="http://schemas.microsoft.com/office/drawing/2014/main" id="{89CCBC07-95D1-BB17-0695-E4B4C98E4F07}"/>
              </a:ext>
            </a:extLst>
          </p:cNvPr>
          <p:cNvPicPr>
            <a:picLocks noChangeAspect="1"/>
          </p:cNvPicPr>
          <p:nvPr/>
        </p:nvPicPr>
        <p:blipFill rotWithShape="1">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2" name="标题 1"/>
          <p:cNvSpPr>
            <a:spLocks noGrp="1"/>
          </p:cNvSpPr>
          <p:nvPr>
            <p:ph type="title"/>
          </p:nvPr>
        </p:nvSpPr>
        <p:spPr>
          <a:xfrm>
            <a:off x="838200" y="365125"/>
            <a:ext cx="10515600" cy="1325563"/>
          </a:xfrm>
        </p:spPr>
        <p:txBody>
          <a:bodyPr vert="horz" lIns="91440" tIns="45720" rIns="91440" bIns="45720" rtlCol="0" anchor="ctr">
            <a:normAutofit/>
          </a:bodyPr>
          <a:lstStyle>
            <a:defPPr>
              <a:defRPr lang="zh-CN"/>
            </a:defPPr>
          </a:lstStyle>
          <a:p>
            <a:r>
              <a:rPr lang="en-US" altLang="zh-CN" dirty="0">
                <a:solidFill>
                  <a:schemeClr val="bg1"/>
                </a:solidFill>
                <a:latin typeface="+mj-lt"/>
              </a:rPr>
              <a:t>OUTLINE</a:t>
            </a:r>
          </a:p>
        </p:txBody>
      </p:sp>
      <p:sp>
        <p:nvSpPr>
          <p:cNvPr id="4" name="文本框 3">
            <a:extLst>
              <a:ext uri="{FF2B5EF4-FFF2-40B4-BE49-F238E27FC236}">
                <a16:creationId xmlns:a16="http://schemas.microsoft.com/office/drawing/2014/main" id="{F7FAB128-72AD-16D9-2078-DE59B30A0091}"/>
              </a:ext>
            </a:extLst>
          </p:cNvPr>
          <p:cNvSpPr txBox="1"/>
          <p:nvPr/>
        </p:nvSpPr>
        <p:spPr>
          <a:xfrm>
            <a:off x="11528384" y="6435524"/>
            <a:ext cx="358815" cy="338554"/>
          </a:xfrm>
          <a:prstGeom prst="rect">
            <a:avLst/>
          </a:prstGeom>
          <a:noFill/>
        </p:spPr>
        <p:txBody>
          <a:bodyPr wrap="square" rtlCol="0">
            <a:spAutoFit/>
          </a:bodyPr>
          <a:lstStyle/>
          <a:p>
            <a:pPr>
              <a:spcAft>
                <a:spcPts val="600"/>
              </a:spcAft>
            </a:pPr>
            <a:r>
              <a:rPr lang="en-US" altLang="zh-CN" sz="1600" dirty="0">
                <a:latin typeface="Times New Roman" panose="02020603050405020304" pitchFamily="18" charset="0"/>
                <a:cs typeface="Times New Roman" panose="02020603050405020304" pitchFamily="18" charset="0"/>
              </a:rPr>
              <a:t>1</a:t>
            </a:r>
            <a:endParaRPr lang="zh-CN" altLang="en-US" sz="1600">
              <a:latin typeface="Times New Roman" panose="02020603050405020304" pitchFamily="18" charset="0"/>
              <a:cs typeface="Times New Roman" panose="02020603050405020304" pitchFamily="18" charset="0"/>
            </a:endParaRPr>
          </a:p>
        </p:txBody>
      </p:sp>
      <p:graphicFrame>
        <p:nvGraphicFramePr>
          <p:cNvPr id="6" name="副标题 2">
            <a:extLst>
              <a:ext uri="{FF2B5EF4-FFF2-40B4-BE49-F238E27FC236}">
                <a16:creationId xmlns:a16="http://schemas.microsoft.com/office/drawing/2014/main" id="{B5399A4D-36F7-DC39-D892-9C7843FCEA53}"/>
              </a:ext>
            </a:extLst>
          </p:cNvPr>
          <p:cNvGraphicFramePr/>
          <p:nvPr>
            <p:extLst>
              <p:ext uri="{D42A27DB-BD31-4B8C-83A1-F6EECF244321}">
                <p14:modId xmlns:p14="http://schemas.microsoft.com/office/powerpoint/2010/main" val="4822866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normAutofit/>
          </a:bodyPr>
          <a:lstStyle>
            <a:defPPr>
              <a:defRPr lang="zh-CN"/>
            </a:defPPr>
          </a:lstStyle>
          <a:p>
            <a:pPr rtl="0"/>
            <a:r>
              <a:rPr lang="en-US" altLang="zh-CN" sz="2800" dirty="0">
                <a:latin typeface="Times New Roman" panose="02020603050405020304" pitchFamily="18" charset="0"/>
                <a:cs typeface="Times New Roman" panose="02020603050405020304" pitchFamily="18" charset="0"/>
              </a:rPr>
              <a:t>4.Results and Conclusion</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Food loss and food waste and wealth inequality</a:t>
            </a:r>
            <a:endParaRPr lang="zh-CN" sz="2800" dirty="0">
              <a:latin typeface="Times New Roman" panose="02020603050405020304" pitchFamily="18" charset="0"/>
              <a:cs typeface="Times New Roman" panose="02020603050405020304" pitchFamily="18" charset="0"/>
            </a:endParaRPr>
          </a:p>
        </p:txBody>
      </p:sp>
      <p:graphicFrame>
        <p:nvGraphicFramePr>
          <p:cNvPr id="12" name="内容占位符 11">
            <a:extLst>
              <a:ext uri="{FF2B5EF4-FFF2-40B4-BE49-F238E27FC236}">
                <a16:creationId xmlns:a16="http://schemas.microsoft.com/office/drawing/2014/main" id="{979B5B76-E0BC-BE02-C599-0CE8C9E7F888}"/>
              </a:ext>
            </a:extLst>
          </p:cNvPr>
          <p:cNvGraphicFramePr>
            <a:graphicFrameLocks noGrp="1"/>
          </p:cNvGraphicFramePr>
          <p:nvPr>
            <p:ph sz="quarter" idx="15"/>
          </p:nvPr>
        </p:nvGraphicFramePr>
        <p:xfrm>
          <a:off x="543561" y="2691130"/>
          <a:ext cx="5806439" cy="852170"/>
        </p:xfrm>
        <a:graphic>
          <a:graphicData uri="http://schemas.openxmlformats.org/drawingml/2006/table">
            <a:tbl>
              <a:tblPr firstRow="1" bandRow="1">
                <a:tableStyleId>{69CF1AB2-1976-4502-BF36-3FF5EA218861}</a:tableStyleId>
              </a:tblPr>
              <a:tblGrid>
                <a:gridCol w="840914">
                  <a:extLst>
                    <a:ext uri="{9D8B030D-6E8A-4147-A177-3AD203B41FA5}">
                      <a16:colId xmlns:a16="http://schemas.microsoft.com/office/drawing/2014/main" val="4217886109"/>
                    </a:ext>
                  </a:extLst>
                </a:gridCol>
                <a:gridCol w="1083387">
                  <a:extLst>
                    <a:ext uri="{9D8B030D-6E8A-4147-A177-3AD203B41FA5}">
                      <a16:colId xmlns:a16="http://schemas.microsoft.com/office/drawing/2014/main" val="1006232212"/>
                    </a:ext>
                  </a:extLst>
                </a:gridCol>
                <a:gridCol w="1186567">
                  <a:extLst>
                    <a:ext uri="{9D8B030D-6E8A-4147-A177-3AD203B41FA5}">
                      <a16:colId xmlns:a16="http://schemas.microsoft.com/office/drawing/2014/main" val="3536096078"/>
                    </a:ext>
                  </a:extLst>
                </a:gridCol>
                <a:gridCol w="1147875">
                  <a:extLst>
                    <a:ext uri="{9D8B030D-6E8A-4147-A177-3AD203B41FA5}">
                      <a16:colId xmlns:a16="http://schemas.microsoft.com/office/drawing/2014/main" val="1585166980"/>
                    </a:ext>
                  </a:extLst>
                </a:gridCol>
                <a:gridCol w="1547696">
                  <a:extLst>
                    <a:ext uri="{9D8B030D-6E8A-4147-A177-3AD203B41FA5}">
                      <a16:colId xmlns:a16="http://schemas.microsoft.com/office/drawing/2014/main" val="1861209699"/>
                    </a:ext>
                  </a:extLst>
                </a:gridCol>
              </a:tblGrid>
              <a:tr h="4176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R-squared</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F-statistic</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probability</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Log-Likelihood</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7188958"/>
                  </a:ext>
                </a:extLst>
              </a:tr>
              <a:tr h="43453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Value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0.009</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32.72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1.15e-08</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-16504.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435972"/>
                  </a:ext>
                </a:extLst>
              </a:tr>
            </a:tbl>
          </a:graphicData>
        </a:graphic>
      </p:graphicFrame>
      <p:graphicFrame>
        <p:nvGraphicFramePr>
          <p:cNvPr id="13" name="表格 12">
            <a:extLst>
              <a:ext uri="{FF2B5EF4-FFF2-40B4-BE49-F238E27FC236}">
                <a16:creationId xmlns:a16="http://schemas.microsoft.com/office/drawing/2014/main" id="{ED777019-1113-C644-1EBA-E5D1F28986A8}"/>
              </a:ext>
            </a:extLst>
          </p:cNvPr>
          <p:cNvGraphicFramePr>
            <a:graphicFrameLocks noGrp="1"/>
          </p:cNvGraphicFramePr>
          <p:nvPr/>
        </p:nvGraphicFramePr>
        <p:xfrm>
          <a:off x="543561" y="4461705"/>
          <a:ext cx="5806440" cy="1112520"/>
        </p:xfrm>
        <a:graphic>
          <a:graphicData uri="http://schemas.openxmlformats.org/drawingml/2006/table">
            <a:tbl>
              <a:tblPr firstRow="1" bandRow="1">
                <a:tableStyleId>{69CF1AB2-1976-4502-BF36-3FF5EA218861}</a:tableStyleId>
              </a:tblPr>
              <a:tblGrid>
                <a:gridCol w="1640840">
                  <a:extLst>
                    <a:ext uri="{9D8B030D-6E8A-4147-A177-3AD203B41FA5}">
                      <a16:colId xmlns:a16="http://schemas.microsoft.com/office/drawing/2014/main" val="710749435"/>
                    </a:ext>
                  </a:extLst>
                </a:gridCol>
                <a:gridCol w="1104900">
                  <a:extLst>
                    <a:ext uri="{9D8B030D-6E8A-4147-A177-3AD203B41FA5}">
                      <a16:colId xmlns:a16="http://schemas.microsoft.com/office/drawing/2014/main" val="478182056"/>
                    </a:ext>
                  </a:extLst>
                </a:gridCol>
                <a:gridCol w="1003300">
                  <a:extLst>
                    <a:ext uri="{9D8B030D-6E8A-4147-A177-3AD203B41FA5}">
                      <a16:colId xmlns:a16="http://schemas.microsoft.com/office/drawing/2014/main" val="486703225"/>
                    </a:ext>
                  </a:extLst>
                </a:gridCol>
                <a:gridCol w="1092200">
                  <a:extLst>
                    <a:ext uri="{9D8B030D-6E8A-4147-A177-3AD203B41FA5}">
                      <a16:colId xmlns:a16="http://schemas.microsoft.com/office/drawing/2014/main" val="2081045397"/>
                    </a:ext>
                  </a:extLst>
                </a:gridCol>
                <a:gridCol w="965200">
                  <a:extLst>
                    <a:ext uri="{9D8B030D-6E8A-4147-A177-3AD203B41FA5}">
                      <a16:colId xmlns:a16="http://schemas.microsoft.com/office/drawing/2014/main" val="2395867206"/>
                    </a:ext>
                  </a:extLst>
                </a:gridCol>
              </a:tblGrid>
              <a:tr h="3708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Coefficient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Std. Err</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t-value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578925"/>
                  </a:ext>
                </a:extLst>
              </a:tr>
              <a:tr h="3708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Intercept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62.9976</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0.981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64.195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054032"/>
                  </a:ext>
                </a:extLst>
              </a:tr>
              <a:tr h="37084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N_sdg2_wasting</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0.0762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0.013</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5.720</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0.000</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5296500"/>
                  </a:ext>
                </a:extLst>
              </a:tr>
            </a:tbl>
          </a:graphicData>
        </a:graphic>
      </p:graphicFrame>
      <p:sp>
        <p:nvSpPr>
          <p:cNvPr id="14" name="文本框 13">
            <a:extLst>
              <a:ext uri="{FF2B5EF4-FFF2-40B4-BE49-F238E27FC236}">
                <a16:creationId xmlns:a16="http://schemas.microsoft.com/office/drawing/2014/main" id="{2652873A-2E20-8897-291B-E305ADC04456}"/>
              </a:ext>
            </a:extLst>
          </p:cNvPr>
          <p:cNvSpPr txBox="1"/>
          <p:nvPr/>
        </p:nvSpPr>
        <p:spPr>
          <a:xfrm>
            <a:off x="594360" y="2356633"/>
            <a:ext cx="3355342" cy="369332"/>
          </a:xfrm>
          <a:prstGeom prst="rect">
            <a:avLst/>
          </a:prstGeom>
          <a:noFill/>
        </p:spPr>
        <p:txBody>
          <a:bodyPr wrap="none" rtlCol="0">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4.3 </a:t>
            </a:r>
            <a:r>
              <a:rPr lang="en-US" altLang="zh-CN" sz="1800" kern="100" dirty="0">
                <a:solidFill>
                  <a:schemeClr val="bg1"/>
                </a:solidFill>
                <a:effectLst/>
                <a:latin typeface="Times New Roman" panose="02020603050405020304" pitchFamily="18" charset="0"/>
                <a:ea typeface="宋体" panose="02010600030101010101" pitchFamily="2" charset="-122"/>
              </a:rPr>
              <a:t>OLS Regression Results</a:t>
            </a:r>
            <a:endParaRPr lang="zh-CN" altLang="en-US" dirty="0">
              <a:solidFill>
                <a:schemeClr val="bg1"/>
              </a:solidFill>
            </a:endParaRPr>
          </a:p>
        </p:txBody>
      </p:sp>
      <p:sp>
        <p:nvSpPr>
          <p:cNvPr id="15" name="文本框 14">
            <a:extLst>
              <a:ext uri="{FF2B5EF4-FFF2-40B4-BE49-F238E27FC236}">
                <a16:creationId xmlns:a16="http://schemas.microsoft.com/office/drawing/2014/main" id="{7997EF7D-846D-3CC2-4B56-0A4D68A9E369}"/>
              </a:ext>
            </a:extLst>
          </p:cNvPr>
          <p:cNvSpPr txBox="1"/>
          <p:nvPr/>
        </p:nvSpPr>
        <p:spPr>
          <a:xfrm>
            <a:off x="543561" y="4092373"/>
            <a:ext cx="3693255" cy="369332"/>
          </a:xfrm>
          <a:prstGeom prst="rect">
            <a:avLst/>
          </a:prstGeom>
          <a:noFill/>
        </p:spPr>
        <p:txBody>
          <a:bodyPr wrap="none" rtlCol="0">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4.4 </a:t>
            </a:r>
            <a:r>
              <a:rPr lang="en-US" altLang="zh-CN" sz="1800" kern="100" dirty="0">
                <a:solidFill>
                  <a:schemeClr val="bg1"/>
                </a:solidFill>
                <a:effectLst/>
                <a:latin typeface="Times New Roman" panose="02020603050405020304" pitchFamily="18" charset="0"/>
                <a:ea typeface="宋体" panose="02010600030101010101" pitchFamily="2" charset="-122"/>
              </a:rPr>
              <a:t>OLS regression coefficient</a:t>
            </a:r>
            <a:endParaRPr lang="zh-CN" altLang="en-US" dirty="0">
              <a:solidFill>
                <a:schemeClr val="bg1"/>
              </a:solidFill>
            </a:endParaRPr>
          </a:p>
        </p:txBody>
      </p:sp>
      <p:sp>
        <p:nvSpPr>
          <p:cNvPr id="16" name="内容占位符 4">
            <a:extLst>
              <a:ext uri="{FF2B5EF4-FFF2-40B4-BE49-F238E27FC236}">
                <a16:creationId xmlns:a16="http://schemas.microsoft.com/office/drawing/2014/main" id="{ECF828B0-B3D5-3BFC-DDB2-BE2A3CE8419D}"/>
              </a:ext>
            </a:extLst>
          </p:cNvPr>
          <p:cNvSpPr txBox="1">
            <a:spLocks/>
          </p:cNvSpPr>
          <p:nvPr/>
        </p:nvSpPr>
        <p:spPr>
          <a:xfrm>
            <a:off x="6694477" y="3117216"/>
            <a:ext cx="4711952" cy="2457010"/>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a:lstStyle>
          <a:p>
            <a:pPr marL="283464">
              <a:lnSpc>
                <a:spcPct val="100000"/>
              </a:lnSpc>
              <a:spcBef>
                <a:spcPts val="1800"/>
              </a:spcBef>
            </a:pPr>
            <a:r>
              <a:rPr lang="en-NZ" altLang="zh-CN" sz="1600" dirty="0">
                <a:latin typeface="Times New Roman" panose="02020603050405020304" pitchFamily="18" charset="0"/>
                <a:cs typeface="Times New Roman" panose="02020603050405020304" pitchFamily="18" charset="0"/>
              </a:rPr>
              <a:t>Data Sources</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n_sdg2_wasting</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n_sdg10_gini</a:t>
            </a:r>
          </a:p>
          <a:p>
            <a:pPr marL="283464">
              <a:lnSpc>
                <a:spcPct val="100000"/>
              </a:lnSpc>
              <a:spcBef>
                <a:spcPts val="1800"/>
              </a:spcBef>
            </a:pPr>
            <a:r>
              <a:rPr lang="en-US" altLang="zh-CN" sz="1600" dirty="0">
                <a:latin typeface="Times New Roman" panose="02020603050405020304" pitchFamily="18" charset="0"/>
                <a:cs typeface="Times New Roman" panose="02020603050405020304" pitchFamily="18" charset="0"/>
              </a:rPr>
              <a:t>Method:</a:t>
            </a:r>
            <a:r>
              <a:rPr lang="en-NZ" altLang="zh-CN" sz="1600" dirty="0">
                <a:latin typeface="Times New Roman" panose="02020603050405020304" pitchFamily="18" charset="0"/>
                <a:cs typeface="Times New Roman" panose="02020603050405020304" pitchFamily="18" charset="0"/>
              </a:rPr>
              <a:t> Regression analysis</a:t>
            </a:r>
            <a:endParaRPr lang="en-US" altLang="zh-CN" sz="1600" dirty="0">
              <a:latin typeface="Times New Roman" panose="02020603050405020304" pitchFamily="18" charset="0"/>
              <a:cs typeface="Times New Roman" panose="02020603050405020304" pitchFamily="18" charset="0"/>
            </a:endParaRPr>
          </a:p>
          <a:p>
            <a:pPr marL="283464">
              <a:lnSpc>
                <a:spcPct val="100000"/>
              </a:lnSpc>
              <a:spcBef>
                <a:spcPts val="1800"/>
              </a:spcBef>
            </a:pPr>
            <a:r>
              <a:rPr lang="en-US" altLang="zh-CN" sz="1600" dirty="0">
                <a:latin typeface="Times New Roman" panose="02020603050405020304" pitchFamily="18" charset="0"/>
                <a:cs typeface="Times New Roman" panose="02020603050405020304" pitchFamily="18" charset="0"/>
              </a:rPr>
              <a:t>Conclusion: The impact of food loss and waste on wealth inequality is very weak, and there may be other unaccounted for factors that influence inequality in wealth distribution.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27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619740" cy="1494596"/>
          </a:xfrm>
        </p:spPr>
        <p:txBody>
          <a:bodyPr rtlCol="0">
            <a:normAutofit/>
          </a:bodyPr>
          <a:lstStyle>
            <a:defPPr>
              <a:defRPr lang="zh-CN"/>
            </a:defPPr>
          </a:lstStyle>
          <a:p>
            <a:pPr rtl="0"/>
            <a:r>
              <a:rPr lang="en-US" altLang="zh-CN" sz="2800" dirty="0">
                <a:latin typeface="Times New Roman" panose="02020603050405020304" pitchFamily="18" charset="0"/>
                <a:cs typeface="Times New Roman" panose="02020603050405020304" pitchFamily="18" charset="0"/>
              </a:rPr>
              <a:t>4.Results and Conclusion</a:t>
            </a:r>
            <a:br>
              <a:rPr lang="en-US" altLang="zh-CN" sz="2800" b="1" kern="100" dirty="0">
                <a:effectLst/>
                <a:latin typeface="Times New Roman" panose="02020603050405020304" pitchFamily="18" charset="0"/>
                <a:ea typeface="Times New Roman" panose="02020603050405020304" pitchFamily="18" charset="0"/>
              </a:rPr>
            </a:br>
            <a:r>
              <a:rPr lang="en-US" altLang="zh-CN" sz="2800" b="1" kern="100" dirty="0">
                <a:effectLst/>
                <a:latin typeface="Times New Roman" panose="02020603050405020304" pitchFamily="18" charset="0"/>
                <a:ea typeface="Times New Roman" panose="02020603050405020304" pitchFamily="18" charset="0"/>
              </a:rPr>
              <a:t>Multinational profit shifting, performance index and unemployment rate</a:t>
            </a:r>
            <a:endParaRPr lang="zh-CN" sz="2800" dirty="0"/>
          </a:p>
        </p:txBody>
      </p:sp>
      <p:graphicFrame>
        <p:nvGraphicFramePr>
          <p:cNvPr id="12" name="内容占位符 11">
            <a:extLst>
              <a:ext uri="{FF2B5EF4-FFF2-40B4-BE49-F238E27FC236}">
                <a16:creationId xmlns:a16="http://schemas.microsoft.com/office/drawing/2014/main" id="{979B5B76-E0BC-BE02-C599-0CE8C9E7F888}"/>
              </a:ext>
            </a:extLst>
          </p:cNvPr>
          <p:cNvGraphicFramePr>
            <a:graphicFrameLocks noGrp="1"/>
          </p:cNvGraphicFramePr>
          <p:nvPr>
            <p:ph sz="quarter" idx="15"/>
          </p:nvPr>
        </p:nvGraphicFramePr>
        <p:xfrm>
          <a:off x="6223000" y="2564130"/>
          <a:ext cx="4904739" cy="1721230"/>
        </p:xfrm>
        <a:graphic>
          <a:graphicData uri="http://schemas.openxmlformats.org/drawingml/2006/table">
            <a:tbl>
              <a:tblPr firstRow="1" bandRow="1">
                <a:tableStyleId>{69CF1AB2-1976-4502-BF36-3FF5EA218861}</a:tableStyleId>
              </a:tblPr>
              <a:tblGrid>
                <a:gridCol w="1325824">
                  <a:extLst>
                    <a:ext uri="{9D8B030D-6E8A-4147-A177-3AD203B41FA5}">
                      <a16:colId xmlns:a16="http://schemas.microsoft.com/office/drawing/2014/main" val="4217886109"/>
                    </a:ext>
                  </a:extLst>
                </a:gridCol>
                <a:gridCol w="1708119">
                  <a:extLst>
                    <a:ext uri="{9D8B030D-6E8A-4147-A177-3AD203B41FA5}">
                      <a16:colId xmlns:a16="http://schemas.microsoft.com/office/drawing/2014/main" val="1006232212"/>
                    </a:ext>
                  </a:extLst>
                </a:gridCol>
                <a:gridCol w="1870796">
                  <a:extLst>
                    <a:ext uri="{9D8B030D-6E8A-4147-A177-3AD203B41FA5}">
                      <a16:colId xmlns:a16="http://schemas.microsoft.com/office/drawing/2014/main" val="3536096078"/>
                    </a:ext>
                  </a:extLst>
                </a:gridCol>
              </a:tblGrid>
              <a:tr h="4176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Lval</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Rval</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7188958"/>
                  </a:ext>
                </a:extLst>
              </a:tr>
              <a:tr h="43453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Unemployment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Performance</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435972"/>
                  </a:ext>
                </a:extLst>
              </a:tr>
              <a:tr h="43453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Unemployment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err="1">
                          <a:effectLst/>
                          <a:latin typeface="Times New Roman" panose="02020603050405020304" pitchFamily="18" charset="0"/>
                          <a:ea typeface="宋体" panose="02010600030101010101" pitchFamily="2" charset="-122"/>
                          <a:cs typeface="Times New Roman" panose="02020603050405020304" pitchFamily="18" charset="0"/>
                        </a:rPr>
                        <a:t>ProfitsTransfer</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7669089"/>
                  </a:ext>
                </a:extLst>
              </a:tr>
              <a:tr h="43453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Performance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err="1">
                          <a:effectLst/>
                          <a:latin typeface="Times New Roman" panose="02020603050405020304" pitchFamily="18" charset="0"/>
                          <a:ea typeface="宋体" panose="02010600030101010101" pitchFamily="2" charset="-122"/>
                          <a:cs typeface="Times New Roman" panose="02020603050405020304" pitchFamily="18" charset="0"/>
                        </a:rPr>
                        <a:t>ProfitsTransfer</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1454210"/>
                  </a:ext>
                </a:extLst>
              </a:tr>
            </a:tbl>
          </a:graphicData>
        </a:graphic>
      </p:graphicFrame>
      <p:graphicFrame>
        <p:nvGraphicFramePr>
          <p:cNvPr id="13" name="表格 12">
            <a:extLst>
              <a:ext uri="{FF2B5EF4-FFF2-40B4-BE49-F238E27FC236}">
                <a16:creationId xmlns:a16="http://schemas.microsoft.com/office/drawing/2014/main" id="{ED777019-1113-C644-1EBA-E5D1F28986A8}"/>
              </a:ext>
            </a:extLst>
          </p:cNvPr>
          <p:cNvGraphicFramePr>
            <a:graphicFrameLocks noGrp="1"/>
          </p:cNvGraphicFramePr>
          <p:nvPr/>
        </p:nvGraphicFramePr>
        <p:xfrm>
          <a:off x="6223000" y="4958276"/>
          <a:ext cx="4904739" cy="1483360"/>
        </p:xfrm>
        <a:graphic>
          <a:graphicData uri="http://schemas.openxmlformats.org/drawingml/2006/table">
            <a:tbl>
              <a:tblPr firstRow="1" bandRow="1">
                <a:tableStyleId>{69CF1AB2-1976-4502-BF36-3FF5EA218861}</a:tableStyleId>
              </a:tblPr>
              <a:tblGrid>
                <a:gridCol w="383539">
                  <a:extLst>
                    <a:ext uri="{9D8B030D-6E8A-4147-A177-3AD203B41FA5}">
                      <a16:colId xmlns:a16="http://schemas.microsoft.com/office/drawing/2014/main" val="710749435"/>
                    </a:ext>
                  </a:extLst>
                </a:gridCol>
                <a:gridCol w="1435100">
                  <a:extLst>
                    <a:ext uri="{9D8B030D-6E8A-4147-A177-3AD203B41FA5}">
                      <a16:colId xmlns:a16="http://schemas.microsoft.com/office/drawing/2014/main" val="478182056"/>
                    </a:ext>
                  </a:extLst>
                </a:gridCol>
                <a:gridCol w="1041400">
                  <a:extLst>
                    <a:ext uri="{9D8B030D-6E8A-4147-A177-3AD203B41FA5}">
                      <a16:colId xmlns:a16="http://schemas.microsoft.com/office/drawing/2014/main" val="486703225"/>
                    </a:ext>
                  </a:extLst>
                </a:gridCol>
                <a:gridCol w="1079500">
                  <a:extLst>
                    <a:ext uri="{9D8B030D-6E8A-4147-A177-3AD203B41FA5}">
                      <a16:colId xmlns:a16="http://schemas.microsoft.com/office/drawing/2014/main" val="2081045397"/>
                    </a:ext>
                  </a:extLst>
                </a:gridCol>
                <a:gridCol w="965200">
                  <a:extLst>
                    <a:ext uri="{9D8B030D-6E8A-4147-A177-3AD203B41FA5}">
                      <a16:colId xmlns:a16="http://schemas.microsoft.com/office/drawing/2014/main" val="2395867206"/>
                    </a:ext>
                  </a:extLst>
                </a:gridCol>
              </a:tblGrid>
              <a:tr h="3708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Estimate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Std. Err</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Z-value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578925"/>
                  </a:ext>
                </a:extLst>
              </a:tr>
              <a:tr h="370840">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-7.043351e+01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4.570986</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-15.408821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054032"/>
                  </a:ext>
                </a:extLst>
              </a:tr>
              <a:tr h="37084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2.005531e+00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1.641417</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1.221829</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0.221772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5296500"/>
                  </a:ext>
                </a:extLst>
              </a:tr>
              <a:tr h="370840">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2.847222e-02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0.023257</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1.224217</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0.22087</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8436213"/>
                  </a:ext>
                </a:extLst>
              </a:tr>
            </a:tbl>
          </a:graphicData>
        </a:graphic>
      </p:graphicFrame>
      <p:sp>
        <p:nvSpPr>
          <p:cNvPr id="14" name="文本框 13">
            <a:extLst>
              <a:ext uri="{FF2B5EF4-FFF2-40B4-BE49-F238E27FC236}">
                <a16:creationId xmlns:a16="http://schemas.microsoft.com/office/drawing/2014/main" id="{2652873A-2E20-8897-291B-E305ADC04456}"/>
              </a:ext>
            </a:extLst>
          </p:cNvPr>
          <p:cNvSpPr txBox="1"/>
          <p:nvPr/>
        </p:nvSpPr>
        <p:spPr>
          <a:xfrm>
            <a:off x="6223000" y="2145073"/>
            <a:ext cx="3222934" cy="369332"/>
          </a:xfrm>
          <a:prstGeom prst="rect">
            <a:avLst/>
          </a:prstGeom>
          <a:noFill/>
        </p:spPr>
        <p:txBody>
          <a:bodyPr wrap="none" rtlCol="0">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4.5 </a:t>
            </a:r>
            <a:r>
              <a:rPr lang="en-US" altLang="zh-CN" sz="1800" kern="100" dirty="0">
                <a:solidFill>
                  <a:schemeClr val="bg1"/>
                </a:solidFill>
                <a:effectLst/>
                <a:latin typeface="Times New Roman" panose="02020603050405020304" pitchFamily="18" charset="0"/>
                <a:ea typeface="宋体" panose="02010600030101010101" pitchFamily="2" charset="-122"/>
              </a:rPr>
              <a:t>SEM Path Coefficients</a:t>
            </a:r>
            <a:endParaRPr lang="zh-CN" altLang="en-US" dirty="0">
              <a:solidFill>
                <a:schemeClr val="bg1"/>
              </a:solidFill>
            </a:endParaRPr>
          </a:p>
        </p:txBody>
      </p:sp>
      <p:sp>
        <p:nvSpPr>
          <p:cNvPr id="15" name="文本框 14">
            <a:extLst>
              <a:ext uri="{FF2B5EF4-FFF2-40B4-BE49-F238E27FC236}">
                <a16:creationId xmlns:a16="http://schemas.microsoft.com/office/drawing/2014/main" id="{7997EF7D-846D-3CC2-4B56-0A4D68A9E369}"/>
              </a:ext>
            </a:extLst>
          </p:cNvPr>
          <p:cNvSpPr txBox="1"/>
          <p:nvPr/>
        </p:nvSpPr>
        <p:spPr>
          <a:xfrm>
            <a:off x="6223000" y="4588944"/>
            <a:ext cx="4736168" cy="369332"/>
          </a:xfrm>
          <a:prstGeom prst="rect">
            <a:avLst/>
          </a:prstGeom>
          <a:noFill/>
        </p:spPr>
        <p:txBody>
          <a:bodyPr wrap="none" rtlCol="0">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4.6 </a:t>
            </a:r>
            <a:r>
              <a:rPr lang="en-US" altLang="zh-CN" sz="1800" kern="100" dirty="0">
                <a:solidFill>
                  <a:schemeClr val="bg1"/>
                </a:solidFill>
                <a:effectLst/>
                <a:latin typeface="Times New Roman" panose="02020603050405020304" pitchFamily="18" charset="0"/>
                <a:ea typeface="宋体" panose="02010600030101010101" pitchFamily="2" charset="-122"/>
              </a:rPr>
              <a:t>The summary of estimates for the SEM</a:t>
            </a:r>
            <a:endParaRPr lang="zh-CN" altLang="en-US" dirty="0">
              <a:solidFill>
                <a:schemeClr val="bg1"/>
              </a:solidFill>
            </a:endParaRPr>
          </a:p>
        </p:txBody>
      </p:sp>
      <p:sp>
        <p:nvSpPr>
          <p:cNvPr id="16" name="内容占位符 4">
            <a:extLst>
              <a:ext uri="{FF2B5EF4-FFF2-40B4-BE49-F238E27FC236}">
                <a16:creationId xmlns:a16="http://schemas.microsoft.com/office/drawing/2014/main" id="{ECF828B0-B3D5-3BFC-DDB2-BE2A3CE8419D}"/>
              </a:ext>
            </a:extLst>
          </p:cNvPr>
          <p:cNvSpPr txBox="1">
            <a:spLocks/>
          </p:cNvSpPr>
          <p:nvPr/>
        </p:nvSpPr>
        <p:spPr>
          <a:xfrm>
            <a:off x="594360" y="3059691"/>
            <a:ext cx="4904739" cy="2820670"/>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a:lstStyle>
          <a:p>
            <a:pPr marL="283464">
              <a:lnSpc>
                <a:spcPct val="100000"/>
              </a:lnSpc>
              <a:spcBef>
                <a:spcPts val="1800"/>
              </a:spcBef>
            </a:pPr>
            <a:r>
              <a:rPr lang="en-NZ" altLang="zh-CN" sz="1600" dirty="0">
                <a:latin typeface="Times New Roman" panose="02020603050405020304" pitchFamily="18" charset="0"/>
                <a:cs typeface="Times New Roman" panose="02020603050405020304" pitchFamily="18" charset="0"/>
              </a:rPr>
              <a:t>Data Sources</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n_sdg17_statperf</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Shifted profits of multinationals</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n_sdg8_unemp</a:t>
            </a:r>
          </a:p>
          <a:p>
            <a:pPr marL="283464">
              <a:lnSpc>
                <a:spcPct val="100000"/>
              </a:lnSpc>
              <a:spcBef>
                <a:spcPts val="1800"/>
              </a:spcBef>
            </a:pPr>
            <a:r>
              <a:rPr lang="en-US" altLang="zh-CN" sz="1600" dirty="0">
                <a:latin typeface="Times New Roman" panose="02020603050405020304" pitchFamily="18" charset="0"/>
                <a:cs typeface="Times New Roman" panose="02020603050405020304" pitchFamily="18" charset="0"/>
              </a:rPr>
              <a:t>Method:</a:t>
            </a:r>
            <a:r>
              <a:rPr lang="en-NZ" altLang="zh-CN" sz="1600" dirty="0">
                <a:latin typeface="Times New Roman" panose="02020603050405020304" pitchFamily="18" charset="0"/>
                <a:cs typeface="Times New Roman" panose="02020603050405020304" pitchFamily="18" charset="0"/>
              </a:rPr>
              <a:t> Structural equation </a:t>
            </a:r>
            <a:r>
              <a:rPr lang="en-NZ" altLang="zh-CN" sz="1600" dirty="0" err="1">
                <a:latin typeface="Times New Roman" panose="02020603050405020304" pitchFamily="18" charset="0"/>
                <a:cs typeface="Times New Roman" panose="02020603050405020304" pitchFamily="18" charset="0"/>
              </a:rPr>
              <a:t>modeling</a:t>
            </a:r>
            <a:endParaRPr lang="en-US" altLang="zh-CN" sz="1600" dirty="0">
              <a:latin typeface="Times New Roman" panose="02020603050405020304" pitchFamily="18" charset="0"/>
              <a:cs typeface="Times New Roman" panose="02020603050405020304" pitchFamily="18" charset="0"/>
            </a:endParaRPr>
          </a:p>
          <a:p>
            <a:pPr marL="283464">
              <a:lnSpc>
                <a:spcPct val="100000"/>
              </a:lnSpc>
              <a:spcBef>
                <a:spcPts val="1800"/>
              </a:spcBef>
            </a:pPr>
            <a:r>
              <a:rPr lang="en-US" altLang="zh-CN" sz="1600" dirty="0">
                <a:latin typeface="Times New Roman" panose="02020603050405020304" pitchFamily="18" charset="0"/>
                <a:cs typeface="Times New Roman" panose="02020603050405020304" pitchFamily="18" charset="0"/>
              </a:rPr>
              <a:t>Conclusion: Performance index decreases as unemployment rate increases.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The impact of unemployment on profit shifting of multinational enterprises lacks statistical significance.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493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10619740" cy="1494596"/>
          </a:xfrm>
        </p:spPr>
        <p:txBody>
          <a:bodyPr rtlCol="0">
            <a:normAutofit/>
          </a:bodyPr>
          <a:lstStyle>
            <a:defPPr>
              <a:defRPr lang="zh-CN"/>
            </a:defPPr>
          </a:lstStyle>
          <a:p>
            <a:pPr rtl="0"/>
            <a:r>
              <a:rPr lang="en-US" altLang="zh-CN" sz="2800" dirty="0">
                <a:latin typeface="Times New Roman" panose="02020603050405020304" pitchFamily="18" charset="0"/>
                <a:cs typeface="Times New Roman" panose="02020603050405020304" pitchFamily="18" charset="0"/>
              </a:rPr>
              <a:t>4.Results and Conclusion</a:t>
            </a:r>
            <a:br>
              <a:rPr lang="en-US" altLang="zh-CN" sz="2800" b="1" kern="100" dirty="0">
                <a:effectLst/>
                <a:latin typeface="Times New Roman" panose="02020603050405020304" pitchFamily="18" charset="0"/>
                <a:ea typeface="Times New Roman" panose="02020603050405020304" pitchFamily="18" charset="0"/>
              </a:rPr>
            </a:br>
            <a:r>
              <a:rPr lang="en-US" altLang="zh-CN" sz="2800" b="1" kern="100" dirty="0">
                <a:effectLst/>
                <a:latin typeface="Times New Roman" panose="02020603050405020304" pitchFamily="18" charset="0"/>
                <a:ea typeface="Times New Roman" panose="02020603050405020304" pitchFamily="18" charset="0"/>
              </a:rPr>
              <a:t>Impact of cereal yields on poverty</a:t>
            </a:r>
            <a:endParaRPr lang="zh-CN" sz="2800" dirty="0"/>
          </a:p>
        </p:txBody>
      </p:sp>
      <p:graphicFrame>
        <p:nvGraphicFramePr>
          <p:cNvPr id="12" name="内容占位符 11">
            <a:extLst>
              <a:ext uri="{FF2B5EF4-FFF2-40B4-BE49-F238E27FC236}">
                <a16:creationId xmlns:a16="http://schemas.microsoft.com/office/drawing/2014/main" id="{979B5B76-E0BC-BE02-C599-0CE8C9E7F888}"/>
              </a:ext>
            </a:extLst>
          </p:cNvPr>
          <p:cNvGraphicFramePr>
            <a:graphicFrameLocks noGrp="1"/>
          </p:cNvGraphicFramePr>
          <p:nvPr>
            <p:ph sz="quarter" idx="15"/>
          </p:nvPr>
        </p:nvGraphicFramePr>
        <p:xfrm>
          <a:off x="543560" y="2691130"/>
          <a:ext cx="4739641" cy="1878329"/>
        </p:xfrm>
        <a:graphic>
          <a:graphicData uri="http://schemas.openxmlformats.org/drawingml/2006/table">
            <a:tbl>
              <a:tblPr firstRow="1" bandRow="1">
                <a:tableStyleId>{69CF1AB2-1976-4502-BF36-3FF5EA218861}</a:tableStyleId>
              </a:tblPr>
              <a:tblGrid>
                <a:gridCol w="1088028">
                  <a:extLst>
                    <a:ext uri="{9D8B030D-6E8A-4147-A177-3AD203B41FA5}">
                      <a16:colId xmlns:a16="http://schemas.microsoft.com/office/drawing/2014/main" val="4217886109"/>
                    </a:ext>
                  </a:extLst>
                </a:gridCol>
                <a:gridCol w="1060072">
                  <a:extLst>
                    <a:ext uri="{9D8B030D-6E8A-4147-A177-3AD203B41FA5}">
                      <a16:colId xmlns:a16="http://schemas.microsoft.com/office/drawing/2014/main" val="1006232212"/>
                    </a:ext>
                  </a:extLst>
                </a:gridCol>
                <a:gridCol w="1482937">
                  <a:extLst>
                    <a:ext uri="{9D8B030D-6E8A-4147-A177-3AD203B41FA5}">
                      <a16:colId xmlns:a16="http://schemas.microsoft.com/office/drawing/2014/main" val="3536096078"/>
                    </a:ext>
                  </a:extLst>
                </a:gridCol>
                <a:gridCol w="1108604">
                  <a:extLst>
                    <a:ext uri="{9D8B030D-6E8A-4147-A177-3AD203B41FA5}">
                      <a16:colId xmlns:a16="http://schemas.microsoft.com/office/drawing/2014/main" val="1457563668"/>
                    </a:ext>
                  </a:extLst>
                </a:gridCol>
              </a:tblGrid>
              <a:tr h="293370">
                <a:tc>
                  <a:txBody>
                    <a:bodyPr/>
                    <a:lstStyle/>
                    <a:p>
                      <a:pPr algn="ctr">
                        <a:lnSpc>
                          <a:spcPct val="115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R-squared</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0.0236</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Log-likelihood</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-1.184e+04</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7188958"/>
                  </a:ext>
                </a:extLst>
              </a:tr>
              <a:tr h="546100">
                <a:tc>
                  <a:txBody>
                    <a:bodyPr/>
                    <a:lstStyle/>
                    <a:p>
                      <a:pPr algn="ctr">
                        <a:lnSpc>
                          <a:spcPct val="115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R-squared (Between)</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0.1273</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F-statistic</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87.159</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435972"/>
                  </a:ext>
                </a:extLst>
              </a:tr>
              <a:tr h="505459">
                <a:tc>
                  <a:txBody>
                    <a:bodyPr/>
                    <a:lstStyle/>
                    <a:p>
                      <a:pPr algn="ctr">
                        <a:lnSpc>
                          <a:spcPct val="115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R-squared (Within)</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0.0236</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0.0000</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7669089"/>
                  </a:ext>
                </a:extLst>
              </a:tr>
              <a:tr h="533400">
                <a:tc>
                  <a:txBody>
                    <a:bodyPr/>
                    <a:lstStyle/>
                    <a:p>
                      <a:pPr algn="ctr">
                        <a:lnSpc>
                          <a:spcPct val="115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R-squared (Overal1)</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0.1223</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Distribution</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20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F(1,3607)</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1454210"/>
                  </a:ext>
                </a:extLst>
              </a:tr>
            </a:tbl>
          </a:graphicData>
        </a:graphic>
      </p:graphicFrame>
      <p:graphicFrame>
        <p:nvGraphicFramePr>
          <p:cNvPr id="13" name="表格 12">
            <a:extLst>
              <a:ext uri="{FF2B5EF4-FFF2-40B4-BE49-F238E27FC236}">
                <a16:creationId xmlns:a16="http://schemas.microsoft.com/office/drawing/2014/main" id="{ED777019-1113-C644-1EBA-E5D1F28986A8}"/>
              </a:ext>
            </a:extLst>
          </p:cNvPr>
          <p:cNvGraphicFramePr>
            <a:graphicFrameLocks noGrp="1"/>
          </p:cNvGraphicFramePr>
          <p:nvPr/>
        </p:nvGraphicFramePr>
        <p:xfrm>
          <a:off x="543560" y="5085276"/>
          <a:ext cx="4739640" cy="1079304"/>
        </p:xfrm>
        <a:graphic>
          <a:graphicData uri="http://schemas.openxmlformats.org/drawingml/2006/table">
            <a:tbl>
              <a:tblPr firstRow="1" bandRow="1">
                <a:tableStyleId>{69CF1AB2-1976-4502-BF36-3FF5EA218861}</a:tableStyleId>
              </a:tblPr>
              <a:tblGrid>
                <a:gridCol w="1234440">
                  <a:extLst>
                    <a:ext uri="{9D8B030D-6E8A-4147-A177-3AD203B41FA5}">
                      <a16:colId xmlns:a16="http://schemas.microsoft.com/office/drawing/2014/main" val="710749435"/>
                    </a:ext>
                  </a:extLst>
                </a:gridCol>
                <a:gridCol w="977900">
                  <a:extLst>
                    <a:ext uri="{9D8B030D-6E8A-4147-A177-3AD203B41FA5}">
                      <a16:colId xmlns:a16="http://schemas.microsoft.com/office/drawing/2014/main" val="478182056"/>
                    </a:ext>
                  </a:extLst>
                </a:gridCol>
                <a:gridCol w="812800">
                  <a:extLst>
                    <a:ext uri="{9D8B030D-6E8A-4147-A177-3AD203B41FA5}">
                      <a16:colId xmlns:a16="http://schemas.microsoft.com/office/drawing/2014/main" val="486703225"/>
                    </a:ext>
                  </a:extLst>
                </a:gridCol>
                <a:gridCol w="825500">
                  <a:extLst>
                    <a:ext uri="{9D8B030D-6E8A-4147-A177-3AD203B41FA5}">
                      <a16:colId xmlns:a16="http://schemas.microsoft.com/office/drawing/2014/main" val="2081045397"/>
                    </a:ext>
                  </a:extLst>
                </a:gridCol>
                <a:gridCol w="889000">
                  <a:extLst>
                    <a:ext uri="{9D8B030D-6E8A-4147-A177-3AD203B41FA5}">
                      <a16:colId xmlns:a16="http://schemas.microsoft.com/office/drawing/2014/main" val="2395867206"/>
                    </a:ext>
                  </a:extLst>
                </a:gridCol>
              </a:tblGrid>
              <a:tr h="337624">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Coefficient</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Std. Err</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t-value</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578925"/>
                  </a:ext>
                </a:extLst>
              </a:tr>
              <a:tr h="370840">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Intercept</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76.211</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0.5683</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134.11</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0.000</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054032"/>
                  </a:ext>
                </a:extLst>
              </a:tr>
              <a:tr h="370840">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N_sdg2_crlyld</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0.1229</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0.0132</a:t>
                      </a:r>
                      <a:endParaRPr lang="zh-CN" sz="1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9.3359</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800"/>
                        </a:spcAf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0.000</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5296500"/>
                  </a:ext>
                </a:extLst>
              </a:tr>
            </a:tbl>
          </a:graphicData>
        </a:graphic>
      </p:graphicFrame>
      <p:sp>
        <p:nvSpPr>
          <p:cNvPr id="14" name="文本框 13">
            <a:extLst>
              <a:ext uri="{FF2B5EF4-FFF2-40B4-BE49-F238E27FC236}">
                <a16:creationId xmlns:a16="http://schemas.microsoft.com/office/drawing/2014/main" id="{2652873A-2E20-8897-291B-E305ADC04456}"/>
              </a:ext>
            </a:extLst>
          </p:cNvPr>
          <p:cNvSpPr txBox="1"/>
          <p:nvPr/>
        </p:nvSpPr>
        <p:spPr>
          <a:xfrm>
            <a:off x="543560" y="2288542"/>
            <a:ext cx="4118372" cy="369332"/>
          </a:xfrm>
          <a:prstGeom prst="rect">
            <a:avLst/>
          </a:prstGeom>
          <a:noFill/>
        </p:spPr>
        <p:txBody>
          <a:bodyPr wrap="none" rtlCol="0">
            <a:spAutoFit/>
          </a:bodyPr>
          <a:lstStyle/>
          <a:p>
            <a:r>
              <a:rPr lang="en-US" altLang="zh-CN" sz="1800" dirty="0">
                <a:solidFill>
                  <a:schemeClr val="bg1"/>
                </a:solidFill>
                <a:latin typeface="Times New Roman" panose="02020603050405020304" pitchFamily="18" charset="0"/>
                <a:cs typeface="Times New Roman" panose="02020603050405020304" pitchFamily="18" charset="0"/>
              </a:rPr>
              <a:t>Table 4.9 </a:t>
            </a:r>
            <a:r>
              <a:rPr lang="en-US" altLang="zh-CN" sz="1800" kern="100" dirty="0">
                <a:solidFill>
                  <a:schemeClr val="bg1"/>
                </a:solidFill>
                <a:effectLst/>
                <a:latin typeface="Times New Roman" panose="02020603050405020304" pitchFamily="18" charset="0"/>
                <a:ea typeface="宋体" panose="02010600030101010101" pitchFamily="2" charset="-122"/>
              </a:rPr>
              <a:t>Panel OLS Estimation Summary</a:t>
            </a:r>
            <a:endParaRPr lang="zh-CN" altLang="en-US" dirty="0">
              <a:solidFill>
                <a:schemeClr val="bg1"/>
              </a:solidFill>
            </a:endParaRPr>
          </a:p>
        </p:txBody>
      </p:sp>
      <p:sp>
        <p:nvSpPr>
          <p:cNvPr id="15" name="文本框 14">
            <a:extLst>
              <a:ext uri="{FF2B5EF4-FFF2-40B4-BE49-F238E27FC236}">
                <a16:creationId xmlns:a16="http://schemas.microsoft.com/office/drawing/2014/main" id="{7997EF7D-846D-3CC2-4B56-0A4D68A9E369}"/>
              </a:ext>
            </a:extLst>
          </p:cNvPr>
          <p:cNvSpPr txBox="1"/>
          <p:nvPr/>
        </p:nvSpPr>
        <p:spPr>
          <a:xfrm>
            <a:off x="509638" y="4715944"/>
            <a:ext cx="3866379" cy="369332"/>
          </a:xfrm>
          <a:prstGeom prst="rect">
            <a:avLst/>
          </a:prstGeom>
          <a:noFill/>
        </p:spPr>
        <p:txBody>
          <a:bodyPr wrap="none" rtlCol="0">
            <a:spAutoFit/>
          </a:bodyPr>
          <a:lstStyle/>
          <a:p>
            <a:r>
              <a:rPr lang="en-US" altLang="zh-CN" sz="1800" kern="100" dirty="0">
                <a:solidFill>
                  <a:schemeClr val="bg1"/>
                </a:solidFill>
                <a:effectLst/>
                <a:latin typeface="Times New Roman" panose="02020603050405020304" pitchFamily="18" charset="0"/>
                <a:ea typeface="宋体" panose="02010600030101010101" pitchFamily="2" charset="-122"/>
              </a:rPr>
              <a:t> </a:t>
            </a:r>
            <a:r>
              <a:rPr lang="en-US" altLang="zh-CN" sz="1800" dirty="0">
                <a:solidFill>
                  <a:schemeClr val="bg1"/>
                </a:solidFill>
                <a:latin typeface="Times New Roman" panose="02020603050405020304" pitchFamily="18" charset="0"/>
                <a:cs typeface="Times New Roman" panose="02020603050405020304" pitchFamily="18" charset="0"/>
              </a:rPr>
              <a:t>Table 4.10 </a:t>
            </a:r>
            <a:r>
              <a:rPr lang="en-US" altLang="zh-CN" sz="1800" kern="100" dirty="0">
                <a:solidFill>
                  <a:schemeClr val="bg1"/>
                </a:solidFill>
                <a:effectLst/>
                <a:latin typeface="Times New Roman" panose="02020603050405020304" pitchFamily="18" charset="0"/>
                <a:ea typeface="宋体" panose="02010600030101010101" pitchFamily="2" charset="-122"/>
              </a:rPr>
              <a:t>OLS regression coefficient</a:t>
            </a:r>
            <a:endParaRPr lang="zh-CN" altLang="en-US" dirty="0">
              <a:solidFill>
                <a:schemeClr val="bg1"/>
              </a:solidFill>
            </a:endParaRPr>
          </a:p>
        </p:txBody>
      </p:sp>
      <p:sp>
        <p:nvSpPr>
          <p:cNvPr id="16" name="内容占位符 4">
            <a:extLst>
              <a:ext uri="{FF2B5EF4-FFF2-40B4-BE49-F238E27FC236}">
                <a16:creationId xmlns:a16="http://schemas.microsoft.com/office/drawing/2014/main" id="{ECF828B0-B3D5-3BFC-DDB2-BE2A3CE8419D}"/>
              </a:ext>
            </a:extLst>
          </p:cNvPr>
          <p:cNvSpPr txBox="1">
            <a:spLocks/>
          </p:cNvSpPr>
          <p:nvPr/>
        </p:nvSpPr>
        <p:spPr>
          <a:xfrm>
            <a:off x="6235872" y="2939318"/>
            <a:ext cx="4711952" cy="2457010"/>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a:lstStyle>
          <a:p>
            <a:pPr marL="283464">
              <a:lnSpc>
                <a:spcPct val="100000"/>
              </a:lnSpc>
              <a:spcBef>
                <a:spcPts val="1800"/>
              </a:spcBef>
            </a:pPr>
            <a:r>
              <a:rPr lang="en-NZ" altLang="zh-CN" sz="1800" dirty="0">
                <a:latin typeface="Times New Roman" panose="02020603050405020304" pitchFamily="18" charset="0"/>
                <a:cs typeface="Times New Roman" panose="02020603050405020304" pitchFamily="18" charset="0"/>
              </a:rPr>
              <a:t>Data Sources</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zh-CN" altLang="zh-CN" sz="1800" dirty="0">
                <a:latin typeface="Times New Roman" panose="02020603050405020304" pitchFamily="18" charset="0"/>
                <a:cs typeface="Times New Roman" panose="02020603050405020304" pitchFamily="18" charset="0"/>
              </a:rPr>
              <a:t>n_sdg2_crlyld</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	            </a:t>
            </a:r>
            <a:r>
              <a:rPr lang="zh-CN" altLang="zh-CN" sz="1800" dirty="0">
                <a:latin typeface="Times New Roman" panose="02020603050405020304" pitchFamily="18" charset="0"/>
                <a:cs typeface="Times New Roman" panose="02020603050405020304" pitchFamily="18" charset="0"/>
              </a:rPr>
              <a:t>n_sdg_</a:t>
            </a:r>
            <a:r>
              <a:rPr lang="en-US" altLang="zh-CN" sz="1800" dirty="0" err="1">
                <a:latin typeface="Times New Roman" panose="02020603050405020304" pitchFamily="18" charset="0"/>
                <a:cs typeface="Times New Roman" panose="02020603050405020304" pitchFamily="18" charset="0"/>
              </a:rPr>
              <a:t>wpc</a:t>
            </a:r>
            <a:endParaRPr lang="en-US" altLang="zh-CN" sz="1800" dirty="0">
              <a:latin typeface="Times New Roman" panose="02020603050405020304" pitchFamily="18" charset="0"/>
              <a:cs typeface="Times New Roman" panose="02020603050405020304" pitchFamily="18" charset="0"/>
            </a:endParaRPr>
          </a:p>
          <a:p>
            <a:pPr marL="283464">
              <a:lnSpc>
                <a:spcPct val="100000"/>
              </a:lnSpc>
              <a:spcBef>
                <a:spcPts val="1800"/>
              </a:spcBef>
            </a:pPr>
            <a:r>
              <a:rPr lang="en-US" altLang="zh-CN" sz="1800" dirty="0">
                <a:latin typeface="Times New Roman" panose="02020603050405020304" pitchFamily="18" charset="0"/>
                <a:cs typeface="Times New Roman" panose="02020603050405020304" pitchFamily="18" charset="0"/>
              </a:rPr>
              <a:t>Method: </a:t>
            </a:r>
            <a:r>
              <a:rPr lang="en-NZ" altLang="zh-CN" sz="1800" dirty="0">
                <a:latin typeface="Times New Roman" panose="02020603050405020304" pitchFamily="18" charset="0"/>
                <a:cs typeface="Times New Roman" panose="02020603050405020304" pitchFamily="18" charset="0"/>
              </a:rPr>
              <a:t>Panel data model</a:t>
            </a:r>
            <a:endParaRPr lang="en-US" altLang="zh-CN" sz="1800" dirty="0">
              <a:latin typeface="Times New Roman" panose="02020603050405020304" pitchFamily="18" charset="0"/>
              <a:cs typeface="Times New Roman" panose="02020603050405020304" pitchFamily="18" charset="0"/>
            </a:endParaRPr>
          </a:p>
          <a:p>
            <a:pPr marL="283464">
              <a:lnSpc>
                <a:spcPct val="100000"/>
              </a:lnSpc>
              <a:spcBef>
                <a:spcPts val="1800"/>
              </a:spcBef>
            </a:pPr>
            <a:r>
              <a:rPr lang="en-US" altLang="zh-CN" sz="1800" dirty="0">
                <a:latin typeface="Times New Roman" panose="02020603050405020304" pitchFamily="18" charset="0"/>
                <a:cs typeface="Times New Roman" panose="02020603050405020304" pitchFamily="18" charset="0"/>
              </a:rPr>
              <a:t>Conclusion: The impact of cereal yields on poverty rates is statistically significant</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8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94358" y="467133"/>
            <a:ext cx="10626092" cy="1326261"/>
          </a:xfrm>
        </p:spPr>
        <p:txBody>
          <a:bodyPr>
            <a:noAutofit/>
          </a:bodyPr>
          <a:lstStyle/>
          <a:p>
            <a:r>
              <a:rPr lang="en-US" altLang="zh-CN" sz="2800" dirty="0">
                <a:latin typeface="Times New Roman" panose="02020603050405020304" pitchFamily="18" charset="0"/>
                <a:cs typeface="Times New Roman" panose="02020603050405020304" pitchFamily="18" charset="0"/>
              </a:rPr>
              <a:t>4.Results and Conclusion</a:t>
            </a:r>
            <a:br>
              <a:rPr lang="en-US" altLang="zh-CN" sz="2800" spc="0" dirty="0">
                <a:uFillTx/>
                <a:latin typeface="Times New Roman" panose="02020603050405020304" charset="0"/>
                <a:cs typeface="Times New Roman" panose="02020603050405020304" charset="0"/>
              </a:rPr>
            </a:br>
            <a:r>
              <a:rPr lang="zh-CN" altLang="zh-CN" sz="2800" spc="0" dirty="0">
                <a:uFillTx/>
                <a:latin typeface="Times New Roman" panose="02020603050405020304" charset="0"/>
                <a:cs typeface="Times New Roman" panose="02020603050405020304" charset="0"/>
              </a:rPr>
              <a:t>Economic Adjustment and Welfare Sustainability in an Aging Society</a:t>
            </a:r>
          </a:p>
        </p:txBody>
      </p:sp>
      <p:sp>
        <p:nvSpPr>
          <p:cNvPr id="3" name="副标题 2"/>
          <p:cNvSpPr>
            <a:spLocks noGrp="1"/>
          </p:cNvSpPr>
          <p:nvPr>
            <p:ph sz="quarter" idx="13"/>
            <p:custDataLst>
              <p:tags r:id="rId3"/>
            </p:custDataLst>
          </p:nvPr>
        </p:nvSpPr>
        <p:spPr>
          <a:xfrm>
            <a:off x="594359" y="2281918"/>
            <a:ext cx="6600191" cy="3708517"/>
          </a:xfrm>
        </p:spPr>
        <p:txBody>
          <a:bodyPr>
            <a:normAutofit fontScale="87500"/>
          </a:bodyPr>
          <a:lstStyle/>
          <a:p>
            <a:pPr marL="0" indent="0" algn="ctr">
              <a:buNone/>
            </a:pPr>
            <a:r>
              <a:rPr lang="zh-CN" altLang="en-US" dirty="0">
                <a:latin typeface="Times New Roman" panose="02020603050405020304" pitchFamily="18" charset="0"/>
                <a:cs typeface="Times New Roman" panose="02020603050405020304" pitchFamily="18" charset="0"/>
              </a:rPr>
              <a:t>Multivariate Scatterplot Matrix</a:t>
            </a:r>
          </a:p>
          <a:p>
            <a:pPr algn="just"/>
            <a:r>
              <a:rPr lang="zh-CN" altLang="en-US" dirty="0">
                <a:solidFill>
                  <a:srgbClr val="FF0000"/>
                </a:solidFill>
                <a:latin typeface="Times New Roman" panose="02020603050405020304" pitchFamily="18" charset="0"/>
                <a:cs typeface="Times New Roman" panose="02020603050405020304" pitchFamily="18" charset="0"/>
              </a:rPr>
              <a:t>SDG3 and SDG4:</a:t>
            </a:r>
            <a:r>
              <a:rPr lang="zh-CN" altLang="en-US" dirty="0">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Good healthcare correlates with high education standards; health investment boosts education and productivity.</a:t>
            </a:r>
          </a:p>
          <a:p>
            <a:pPr algn="just"/>
            <a:r>
              <a:rPr lang="zh-CN" altLang="en-US" dirty="0">
                <a:solidFill>
                  <a:srgbClr val="FF0000"/>
                </a:solidFill>
                <a:latin typeface="Times New Roman" panose="02020603050405020304" pitchFamily="18" charset="0"/>
                <a:cs typeface="Times New Roman" panose="02020603050405020304" pitchFamily="18" charset="0"/>
              </a:rPr>
              <a:t>SDG3 and SDG8: </a:t>
            </a:r>
            <a:r>
              <a:rPr lang="zh-CN" altLang="en-US" dirty="0">
                <a:solidFill>
                  <a:schemeClr val="bg1"/>
                </a:solidFill>
                <a:latin typeface="Times New Roman" panose="02020603050405020304" pitchFamily="18" charset="0"/>
                <a:cs typeface="Times New Roman" panose="02020603050405020304" pitchFamily="18" charset="0"/>
              </a:rPr>
              <a:t>Healthy populations drive economic growth; good health policies are vital for sustainability; female employment boosts growth.</a:t>
            </a:r>
          </a:p>
          <a:p>
            <a:pPr algn="just"/>
            <a:r>
              <a:rPr lang="zh-CN" altLang="en-US" dirty="0">
                <a:solidFill>
                  <a:srgbClr val="FF0000"/>
                </a:solidFill>
                <a:latin typeface="Times New Roman" panose="02020603050405020304" pitchFamily="18" charset="0"/>
                <a:cs typeface="Times New Roman" panose="02020603050405020304" pitchFamily="18" charset="0"/>
              </a:rPr>
              <a:t>SDG4 and SDG8:</a:t>
            </a:r>
            <a:r>
              <a:rPr lang="zh-CN" altLang="en-US" dirty="0">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Education enhances economic growth and job quality, especially important to align with socio-demographics in developing countries.</a:t>
            </a:r>
          </a:p>
        </p:txBody>
      </p:sp>
      <p:pic>
        <p:nvPicPr>
          <p:cNvPr id="7" name="图片 7" descr="5"/>
          <p:cNvPicPr>
            <a:picLocks noChangeAspect="1"/>
          </p:cNvPicPr>
          <p:nvPr/>
        </p:nvPicPr>
        <p:blipFill>
          <a:blip r:embed="rId5" cstate="print"/>
          <a:srcRect t="4001"/>
          <a:stretch>
            <a:fillRect/>
          </a:stretch>
        </p:blipFill>
        <p:spPr>
          <a:xfrm>
            <a:off x="7556500" y="1922731"/>
            <a:ext cx="4293552" cy="3942987"/>
          </a:xfrm>
          <a:prstGeom prst="rect">
            <a:avLst/>
          </a:prstGeom>
        </p:spPr>
      </p:pic>
      <p:sp>
        <p:nvSpPr>
          <p:cNvPr id="5" name="文本框 4">
            <a:extLst>
              <a:ext uri="{FF2B5EF4-FFF2-40B4-BE49-F238E27FC236}">
                <a16:creationId xmlns:a16="http://schemas.microsoft.com/office/drawing/2014/main" id="{30A809F3-A6DB-E530-0634-0D91E4AF6FE9}"/>
              </a:ext>
            </a:extLst>
          </p:cNvPr>
          <p:cNvSpPr txBox="1"/>
          <p:nvPr/>
        </p:nvSpPr>
        <p:spPr>
          <a:xfrm>
            <a:off x="7861300" y="5887153"/>
            <a:ext cx="4083050" cy="738664"/>
          </a:xfrm>
          <a:prstGeom prst="rect">
            <a:avLst/>
          </a:prstGeom>
          <a:noFill/>
        </p:spPr>
        <p:txBody>
          <a:bodyPr wrap="square" rtlCol="0">
            <a:spAutoFit/>
          </a:bodyPr>
          <a:lstStyle/>
          <a:p>
            <a:pPr algn="ctr"/>
            <a:r>
              <a:rPr lang="en-US" altLang="zh-CN" sz="1400" kern="1200" dirty="0">
                <a:solidFill>
                  <a:srgbClr val="000000"/>
                </a:solidFill>
                <a:effectLst/>
                <a:latin typeface="Times New Roman" panose="02020603050405020304" pitchFamily="18" charset="0"/>
                <a:ea typeface="+mn-ea"/>
                <a:cs typeface="Times New Roman" panose="02020603050405020304" pitchFamily="18" charset="0"/>
              </a:rPr>
              <a:t>Fig. 4.19. </a:t>
            </a:r>
            <a:r>
              <a:rPr lang="zh-CN" altLang="en-US" sz="1400" dirty="0">
                <a:solidFill>
                  <a:schemeClr val="bg1"/>
                </a:solidFill>
                <a:latin typeface="Times New Roman" panose="02020603050405020304" pitchFamily="18" charset="0"/>
                <a:ea typeface="微软雅黑" panose="020B0503020204020204" charset="-122"/>
                <a:cs typeface="Times New Roman" panose="02020603050405020304" pitchFamily="18" charset="0"/>
              </a:rPr>
              <a:t>Correlation Matrix of SDG 3 (Good Health and Well-being), SDG 4 (Quality Education), and SDG 8 (Decent Work and Economic Growth)</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2"/>
          <p:cNvPicPr/>
          <p:nvPr/>
        </p:nvPicPr>
        <p:blipFill>
          <a:blip r:embed="rId5"/>
          <a:srcRect l="2646" t="5288" b="3980"/>
          <a:stretch>
            <a:fillRect/>
          </a:stretch>
        </p:blipFill>
        <p:spPr>
          <a:xfrm>
            <a:off x="510540" y="1912302"/>
            <a:ext cx="3268980" cy="3033395"/>
          </a:xfrm>
          <a:prstGeom prst="rect">
            <a:avLst/>
          </a:prstGeom>
          <a:noFill/>
          <a:ln>
            <a:noFill/>
          </a:ln>
        </p:spPr>
      </p:pic>
      <p:sp>
        <p:nvSpPr>
          <p:cNvPr id="8" name="标题 1"/>
          <p:cNvSpPr>
            <a:spLocks noGrp="1"/>
          </p:cNvSpPr>
          <p:nvPr>
            <p:custDataLst>
              <p:tags r:id="rId2"/>
            </p:custDataLst>
          </p:nvPr>
        </p:nvSpPr>
        <p:spPr>
          <a:xfrm>
            <a:off x="510540" y="788950"/>
            <a:ext cx="10741660" cy="99060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0" u="none" strike="noStrike" kern="1200" cap="none" spc="300" normalizeH="0" baseline="0">
                <a:solidFill>
                  <a:schemeClr val="tx1">
                    <a:lumMod val="85000"/>
                    <a:lumOff val="15000"/>
                  </a:schemeClr>
                </a:solidFill>
                <a:uFillTx/>
                <a:latin typeface="+mj-lt"/>
                <a:ea typeface="+mj-ea"/>
                <a:cs typeface="+mj-cs"/>
              </a:defRPr>
            </a:lvl1pPr>
          </a:lstStyle>
          <a:p>
            <a:pPr algn="just">
              <a:buClrTx/>
              <a:buSzTx/>
              <a:buFontTx/>
            </a:pPr>
            <a:r>
              <a:rPr lang="en-US" altLang="zh-CN" sz="2800" b="1" spc="50"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rPr>
              <a:t>4.Results and Conclusion</a:t>
            </a:r>
          </a:p>
          <a:p>
            <a:pPr algn="just">
              <a:buClrTx/>
              <a:buSzTx/>
              <a:buFontTx/>
            </a:pPr>
            <a:r>
              <a:rPr lang="zh-CN" altLang="zh-CN" sz="2800" b="1" spc="0" dirty="0">
                <a:solidFill>
                  <a:schemeClr val="bg1"/>
                </a:solidFill>
                <a:uFillTx/>
                <a:latin typeface="Times New Roman" panose="02020603050405020304" pitchFamily="18" charset="0"/>
                <a:cs typeface="Times New Roman" panose="02020603050405020304" pitchFamily="18" charset="0"/>
              </a:rPr>
              <a:t>Impact of employment rates on sustainable economic development</a:t>
            </a:r>
            <a:endParaRPr lang="en-US" altLang="zh-CN" sz="2800" b="1" spc="0" dirty="0">
              <a:solidFill>
                <a:schemeClr val="bg1"/>
              </a:solidFill>
              <a:uFillTx/>
              <a:latin typeface="Times New Roman" panose="02020603050405020304" pitchFamily="18" charset="0"/>
              <a:cs typeface="Times New Roman" panose="02020603050405020304" pitchFamily="18" charset="0"/>
            </a:endParaRPr>
          </a:p>
          <a:p>
            <a:pPr algn="just">
              <a:buClrTx/>
              <a:buSzTx/>
              <a:buFontTx/>
            </a:pPr>
            <a:r>
              <a:rPr lang="en-US" altLang="zh-CN" sz="1800" b="1" spc="0" dirty="0">
                <a:solidFill>
                  <a:schemeClr val="bg1"/>
                </a:solidFill>
                <a:uFillTx/>
                <a:latin typeface="Times New Roman" panose="02020603050405020304" pitchFamily="18" charset="0"/>
                <a:cs typeface="Times New Roman" panose="02020603050405020304" pitchFamily="18" charset="0"/>
                <a:sym typeface="+mn-ea"/>
              </a:rPr>
              <a:t>SDG8 Scores and Unemployment Rate</a:t>
            </a:r>
            <a:endParaRPr lang="zh-CN" altLang="en-US" sz="1800" b="1" spc="0" dirty="0">
              <a:solidFill>
                <a:schemeClr val="bg1"/>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5401310" y="1840230"/>
            <a:ext cx="541210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1800">
                <a:latin typeface="Arial" panose="020B0604020202020204" pitchFamily="34" charset="0"/>
                <a:ea typeface="微软雅黑" panose="020B0503020204020204" charset="-122"/>
              </a:rPr>
              <a:t>Forecast data and model selection: ARIMA model</a:t>
            </a:r>
          </a:p>
        </p:txBody>
      </p:sp>
      <p:sp>
        <p:nvSpPr>
          <p:cNvPr id="13" name="文本框 12"/>
          <p:cNvSpPr txBox="1"/>
          <p:nvPr/>
        </p:nvSpPr>
        <p:spPr>
          <a:xfrm>
            <a:off x="4121150" y="4182298"/>
            <a:ext cx="6946900"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chemeClr val="bg1"/>
                </a:solidFill>
                <a:latin typeface="Times New Roman" panose="02020603050405020304" pitchFamily="18" charset="0"/>
                <a:cs typeface="Times New Roman" panose="02020603050405020304" pitchFamily="18" charset="0"/>
              </a:rPr>
              <a:t>High-income countries (red): high SDG8 scores, higher unemployment rates. </a:t>
            </a:r>
          </a:p>
          <a:p>
            <a:pPr marL="285750" indent="-285750">
              <a:buFont typeface="Arial" panose="020B0604020202020204" pitchFamily="34" charset="0"/>
              <a:buChar char="•"/>
            </a:pPr>
            <a:r>
              <a:rPr lang="zh-CN" altLang="en-US" sz="1600" dirty="0">
                <a:solidFill>
                  <a:schemeClr val="bg1"/>
                </a:solidFill>
                <a:latin typeface="Times New Roman" panose="02020603050405020304" pitchFamily="18" charset="0"/>
                <a:cs typeface="Times New Roman" panose="02020603050405020304" pitchFamily="18" charset="0"/>
              </a:rPr>
              <a:t>Upper middle-income countries (orange): high SDG8 scores and wide variation in unemployment rates.</a:t>
            </a:r>
            <a:endParaRPr lang="zh-CN" altLang="en-US"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bg1"/>
                </a:solidFill>
                <a:latin typeface="Times New Roman" panose="02020603050405020304" pitchFamily="18" charset="0"/>
                <a:cs typeface="Times New Roman" panose="02020603050405020304" pitchFamily="18" charset="0"/>
              </a:rPr>
              <a:t> Lower middle-income countries (green): medium SDG8 scores and unemployment rates, more evenly distributed. </a:t>
            </a:r>
          </a:p>
          <a:p>
            <a:pPr marL="285750" indent="-285750">
              <a:buFont typeface="Arial" panose="020B0604020202020204" pitchFamily="34" charset="0"/>
              <a:buChar char="•"/>
            </a:pPr>
            <a:r>
              <a:rPr lang="zh-CN" altLang="en-US" sz="1600" dirty="0">
                <a:solidFill>
                  <a:schemeClr val="bg1"/>
                </a:solidFill>
                <a:latin typeface="Times New Roman" panose="02020603050405020304" pitchFamily="18" charset="0"/>
                <a:cs typeface="Times New Roman" panose="02020603050405020304" pitchFamily="18" charset="0"/>
              </a:rPr>
              <a:t>Low-income countries (blue): lower SDG8 scores and higher unemployment rates.</a:t>
            </a:r>
          </a:p>
        </p:txBody>
      </p:sp>
      <p:graphicFrame>
        <p:nvGraphicFramePr>
          <p:cNvPr id="4" name="表格 3">
            <a:extLst>
              <a:ext uri="{FF2B5EF4-FFF2-40B4-BE49-F238E27FC236}">
                <a16:creationId xmlns:a16="http://schemas.microsoft.com/office/drawing/2014/main" id="{EE966920-1C05-309A-CEC7-D3756BA88CA3}"/>
              </a:ext>
            </a:extLst>
          </p:cNvPr>
          <p:cNvGraphicFramePr/>
          <p:nvPr>
            <p:custDataLst>
              <p:tags r:id="rId3"/>
            </p:custDataLst>
            <p:extLst>
              <p:ext uri="{D42A27DB-BD31-4B8C-83A1-F6EECF244321}">
                <p14:modId xmlns:p14="http://schemas.microsoft.com/office/powerpoint/2010/main" val="3426042970"/>
              </p:ext>
            </p:extLst>
          </p:nvPr>
        </p:nvGraphicFramePr>
        <p:xfrm>
          <a:off x="4121150" y="1825224"/>
          <a:ext cx="6946900" cy="2162577"/>
        </p:xfrm>
        <a:graphic>
          <a:graphicData uri="http://schemas.openxmlformats.org/drawingml/2006/table">
            <a:tbl>
              <a:tblPr/>
              <a:tblGrid>
                <a:gridCol w="2182286">
                  <a:extLst>
                    <a:ext uri="{9D8B030D-6E8A-4147-A177-3AD203B41FA5}">
                      <a16:colId xmlns:a16="http://schemas.microsoft.com/office/drawing/2014/main" val="20000"/>
                    </a:ext>
                  </a:extLst>
                </a:gridCol>
                <a:gridCol w="2461528">
                  <a:extLst>
                    <a:ext uri="{9D8B030D-6E8A-4147-A177-3AD203B41FA5}">
                      <a16:colId xmlns:a16="http://schemas.microsoft.com/office/drawing/2014/main" val="20001"/>
                    </a:ext>
                  </a:extLst>
                </a:gridCol>
                <a:gridCol w="2303086">
                  <a:extLst>
                    <a:ext uri="{9D8B030D-6E8A-4147-A177-3AD203B41FA5}">
                      <a16:colId xmlns:a16="http://schemas.microsoft.com/office/drawing/2014/main" val="20002"/>
                    </a:ext>
                  </a:extLst>
                </a:gridCol>
              </a:tblGrid>
              <a:tr h="668379">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Income Group</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zh-CN" sz="1100" b="0" dirty="0">
                          <a:solidFill>
                            <a:srgbClr val="000000"/>
                          </a:solidFill>
                          <a:latin typeface="Times New Roman" panose="02020603050405020304" charset="0"/>
                          <a:ea typeface="宋体" panose="02010600030101010101" pitchFamily="2" charset="-122"/>
                          <a:cs typeface="Times New Roman" panose="02020603050405020304" charset="0"/>
                        </a:rPr>
                        <a:t>SDG8_Score（in point）</a:t>
                      </a:r>
                      <a:endParaRPr lang="zh-CN" altLang="en-US" sz="1100" b="0" dirty="0">
                        <a:solidFill>
                          <a:srgbClr val="000000"/>
                        </a:solidFill>
                        <a:latin typeface="Times New Roman" panose="02020603050405020304" charset="0"/>
                        <a:ea typeface="宋体" panose="02010600030101010101" pitchFamily="2" charset="-122"/>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zh-CN" sz="1100" b="0">
                          <a:solidFill>
                            <a:srgbClr val="000000"/>
                          </a:solidFill>
                          <a:latin typeface="Times New Roman" panose="02020603050405020304" charset="0"/>
                          <a:ea typeface="宋体" panose="02010600030101010101" pitchFamily="2" charset="-122"/>
                          <a:cs typeface="Times New Roman" panose="02020603050405020304" charset="0"/>
                        </a:rPr>
                        <a:t>Unemployment rate（in %）</a:t>
                      </a:r>
                      <a:endParaRPr lang="zh-CN" altLang="en-US" sz="1100" b="0">
                        <a:solidFill>
                          <a:srgbClr val="000000"/>
                        </a:solidFill>
                        <a:latin typeface="Times New Roman" panose="02020603050405020304" charset="0"/>
                        <a:ea typeface="宋体" panose="02010600030101010101" pitchFamily="2" charset="-122"/>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0"/>
                  </a:ext>
                </a:extLst>
              </a:tr>
              <a:tr h="383798">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Low income</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dirty="0">
                          <a:solidFill>
                            <a:schemeClr val="accent3"/>
                          </a:solidFill>
                          <a:latin typeface="Times New Roman" panose="02020603050405020304" charset="0"/>
                          <a:cs typeface="Times New Roman" panose="02020603050405020304" charset="0"/>
                        </a:rPr>
                        <a:t>69.66</a:t>
                      </a:r>
                      <a:endParaRPr lang="en-US" altLang="en-US" sz="1100" b="0" dirty="0">
                        <a:solidFill>
                          <a:schemeClr val="accent3"/>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a:solidFill>
                            <a:srgbClr val="FF0000"/>
                          </a:solidFill>
                          <a:latin typeface="Times New Roman" panose="02020603050405020304" charset="0"/>
                          <a:cs typeface="Times New Roman" panose="02020603050405020304" charset="0"/>
                        </a:rPr>
                        <a:t>73.57</a:t>
                      </a:r>
                      <a:endParaRPr lang="en-US" altLang="en-US" sz="1100" b="0">
                        <a:solidFill>
                          <a:srgbClr val="FF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383204">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Lower middle income</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dirty="0">
                          <a:solidFill>
                            <a:schemeClr val="accent3"/>
                          </a:solidFill>
                          <a:latin typeface="Times New Roman" panose="02020603050405020304" charset="0"/>
                          <a:cs typeface="Times New Roman" panose="02020603050405020304" charset="0"/>
                        </a:rPr>
                        <a:t>74.69</a:t>
                      </a:r>
                      <a:endParaRPr lang="en-US" altLang="en-US" sz="1100" b="0" dirty="0">
                        <a:solidFill>
                          <a:schemeClr val="accent3"/>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a:solidFill>
                            <a:srgbClr val="FF0000"/>
                          </a:solidFill>
                          <a:latin typeface="Times New Roman" panose="02020603050405020304" charset="0"/>
                          <a:cs typeface="Times New Roman" panose="02020603050405020304" charset="0"/>
                        </a:rPr>
                        <a:t>71.07</a:t>
                      </a:r>
                      <a:endParaRPr lang="en-US" altLang="en-US" sz="1100" b="0">
                        <a:solidFill>
                          <a:srgbClr val="FF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343398">
                <a:tc>
                  <a:txBody>
                    <a:bodyPr/>
                    <a:lstStyle/>
                    <a:p>
                      <a:pPr indent="0" algn="ctr">
                        <a:buNone/>
                      </a:pPr>
                      <a:r>
                        <a:rPr lang="en-US" sz="1100" b="0">
                          <a:solidFill>
                            <a:srgbClr val="000000"/>
                          </a:solidFill>
                          <a:latin typeface="Times New Roman" panose="02020603050405020304" charset="0"/>
                          <a:cs typeface="Times New Roman" panose="02020603050405020304" charset="0"/>
                        </a:rPr>
                        <a:t>Upper middle income</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79.80</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69.12</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383798">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High income</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83.75</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indent="0" algn="ctr">
                        <a:buNone/>
                      </a:pPr>
                      <a:r>
                        <a:rPr lang="en-US" sz="1100" b="0" dirty="0">
                          <a:solidFill>
                            <a:srgbClr val="000000"/>
                          </a:solidFill>
                          <a:latin typeface="Times New Roman" panose="02020603050405020304" charset="0"/>
                          <a:cs typeface="Times New Roman" panose="02020603050405020304" charset="0"/>
                        </a:rPr>
                        <a:t>79.33</a:t>
                      </a:r>
                      <a:endParaRPr lang="en-US" altLang="en-US" sz="1100" b="0" dirty="0">
                        <a:solidFill>
                          <a:srgbClr val="000000"/>
                        </a:solidFill>
                        <a:latin typeface="Times New Roman" panose="02020603050405020304" charset="0"/>
                        <a:cs typeface="Times New Roman" panose="02020603050405020304"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A31258D0-095C-554B-493F-FC927D98D2CA}"/>
              </a:ext>
            </a:extLst>
          </p:cNvPr>
          <p:cNvSpPr txBox="1"/>
          <p:nvPr/>
        </p:nvSpPr>
        <p:spPr>
          <a:xfrm>
            <a:off x="394335" y="5238053"/>
            <a:ext cx="3556000" cy="830997"/>
          </a:xfrm>
          <a:prstGeom prst="rect">
            <a:avLst/>
          </a:prstGeom>
          <a:noFill/>
        </p:spPr>
        <p:txBody>
          <a:bodyPr wrap="square" rtlCol="0">
            <a:spAutoFit/>
          </a:bodyPr>
          <a:lstStyle/>
          <a:p>
            <a:pPr algn="ctr"/>
            <a:r>
              <a:rPr lang="en-US" altLang="zh-CN" sz="1600" kern="1200" dirty="0">
                <a:solidFill>
                  <a:srgbClr val="000000"/>
                </a:solidFill>
                <a:effectLst/>
                <a:latin typeface="Times New Roman" panose="02020603050405020304" pitchFamily="18" charset="0"/>
                <a:ea typeface="+mn-ea"/>
                <a:cs typeface="Times New Roman" panose="02020603050405020304" pitchFamily="18" charset="0"/>
              </a:rPr>
              <a:t>Fig. 4.20. </a:t>
            </a:r>
            <a:r>
              <a:rPr lang="zh-CN" altLang="en-US" sz="1600" dirty="0">
                <a:solidFill>
                  <a:schemeClr val="bg1"/>
                </a:solidFill>
                <a:latin typeface="Times New Roman" panose="02020603050405020304" pitchFamily="18" charset="0"/>
                <a:cs typeface="Times New Roman" panose="02020603050405020304" pitchFamily="18" charset="0"/>
              </a:rPr>
              <a:t>Scatter Plot of SDG8 Scores and Unemployment Rate by Income Group </a:t>
            </a:r>
            <a:r>
              <a:rPr lang="en-US" altLang="zh-CN" sz="1600" dirty="0">
                <a:solidFill>
                  <a:schemeClr val="bg1"/>
                </a:solidFill>
                <a:latin typeface="Times New Roman" panose="02020603050405020304" pitchFamily="18" charset="0"/>
                <a:cs typeface="Times New Roman" panose="02020603050405020304" pitchFamily="18" charset="0"/>
              </a:rPr>
              <a:t>(2024-2028)</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p>
            <a:r>
              <a:rPr lang="en-US" altLang="zh-CN" sz="2800" b="1" spc="50"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rPr>
              <a:t>4.Results and Conclusion</a:t>
            </a:r>
            <a:br>
              <a:rPr lang="en-US" altLang="zh-CN" sz="2800" spc="0" dirty="0">
                <a:uFillTx/>
                <a:latin typeface="Times New Roman" panose="02020603050405020304" charset="0"/>
                <a:cs typeface="Times New Roman" panose="02020603050405020304" charset="0"/>
              </a:rPr>
            </a:br>
            <a:r>
              <a:rPr lang="zh-CN" altLang="zh-CN" sz="2800" spc="0" dirty="0">
                <a:uFillTx/>
                <a:latin typeface="Times New Roman" panose="02020603050405020304" charset="0"/>
                <a:cs typeface="Times New Roman" panose="02020603050405020304" charset="0"/>
              </a:rPr>
              <a:t>Impact of employment rates on sustainable economic development</a:t>
            </a:r>
            <a:br>
              <a:rPr lang="zh-CN" altLang="zh-CN" sz="2400" spc="0" dirty="0">
                <a:uFillTx/>
                <a:latin typeface="Times New Roman" panose="02020603050405020304" charset="0"/>
                <a:cs typeface="Times New Roman" panose="02020603050405020304" charset="0"/>
              </a:rPr>
            </a:br>
            <a:r>
              <a:rPr lang="en-US" altLang="zh-CN" sz="1800" dirty="0">
                <a:latin typeface="Times New Roman" panose="02020603050405020304" pitchFamily="18" charset="0"/>
                <a:cs typeface="Times New Roman" panose="02020603050405020304" pitchFamily="18" charset="0"/>
              </a:rPr>
              <a:t>Adjusted GDP Growth and Unemployment Rate </a:t>
            </a:r>
          </a:p>
        </p:txBody>
      </p:sp>
      <p:graphicFrame>
        <p:nvGraphicFramePr>
          <p:cNvPr id="4" name="表格 3"/>
          <p:cNvGraphicFramePr/>
          <p:nvPr>
            <p:custDataLst>
              <p:tags r:id="rId3"/>
            </p:custDataLst>
            <p:extLst>
              <p:ext uri="{D42A27DB-BD31-4B8C-83A1-F6EECF244321}">
                <p14:modId xmlns:p14="http://schemas.microsoft.com/office/powerpoint/2010/main" val="372387691"/>
              </p:ext>
            </p:extLst>
          </p:nvPr>
        </p:nvGraphicFramePr>
        <p:xfrm>
          <a:off x="594360" y="2065252"/>
          <a:ext cx="4314825" cy="3170555"/>
        </p:xfrm>
        <a:graphic>
          <a:graphicData uri="http://schemas.openxmlformats.org/drawingml/2006/table">
            <a:tbl>
              <a:tblPr/>
              <a:tblGrid>
                <a:gridCol w="1456055">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gridCol w="1379220">
                  <a:extLst>
                    <a:ext uri="{9D8B030D-6E8A-4147-A177-3AD203B41FA5}">
                      <a16:colId xmlns:a16="http://schemas.microsoft.com/office/drawing/2014/main" val="20002"/>
                    </a:ext>
                  </a:extLst>
                </a:gridCol>
              </a:tblGrid>
              <a:tr h="953135">
                <a:tc>
                  <a:txBody>
                    <a:bodyPr/>
                    <a:lstStyle/>
                    <a:p>
                      <a:pPr indent="0" algn="ctr">
                        <a:buNone/>
                      </a:pPr>
                      <a:r>
                        <a:rPr lang="en-US" sz="1100" b="0">
                          <a:solidFill>
                            <a:srgbClr val="000000"/>
                          </a:solidFill>
                          <a:latin typeface="Times New Roman" panose="02020603050405020304" charset="0"/>
                          <a:cs typeface="Times New Roman" panose="02020603050405020304" charset="0"/>
                        </a:rPr>
                        <a:t>IncomeGroup</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rgbClr val="000000"/>
                          </a:solidFill>
                          <a:latin typeface="Times New Roman" panose="02020603050405020304" charset="0"/>
                          <a:cs typeface="Times New Roman" panose="02020603050405020304" charset="0"/>
                        </a:rPr>
                        <a:t>Adjusted GDP growth (in %)</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zh-CN" sz="1100" b="0">
                          <a:solidFill>
                            <a:srgbClr val="000000"/>
                          </a:solidFill>
                          <a:latin typeface="Times New Roman" panose="02020603050405020304" charset="0"/>
                          <a:ea typeface="宋体" panose="02010600030101010101" pitchFamily="2" charset="-122"/>
                          <a:cs typeface="Times New Roman" panose="02020603050405020304" charset="0"/>
                        </a:rPr>
                        <a:t>Unemployment rate（in %）</a:t>
                      </a:r>
                      <a:endParaRPr lang="zh-CN" altLang="en-US" sz="1100" b="0">
                        <a:solidFill>
                          <a:srgbClr val="000000"/>
                        </a:solidFill>
                        <a:latin typeface="Times New Roman" panose="02020603050405020304" charset="0"/>
                        <a:ea typeface="宋体" panose="02010600030101010101" pitchFamily="2" charset="-122"/>
                        <a:cs typeface="Times New Roman" panose="02020603050405020304" charset="0"/>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96900">
                <a:tc>
                  <a:txBody>
                    <a:bodyPr/>
                    <a:lstStyle/>
                    <a:p>
                      <a:pPr indent="0" algn="ctr">
                        <a:buNone/>
                      </a:pPr>
                      <a:r>
                        <a:rPr lang="en-US" sz="1100" b="0">
                          <a:solidFill>
                            <a:srgbClr val="000000"/>
                          </a:solidFill>
                          <a:latin typeface="Times New Roman" panose="02020603050405020304" charset="0"/>
                          <a:cs typeface="Times New Roman" panose="02020603050405020304" charset="0"/>
                        </a:rPr>
                        <a:t>Low income</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chemeClr val="accent4"/>
                          </a:solidFill>
                          <a:latin typeface="Times New Roman" panose="02020603050405020304" charset="0"/>
                          <a:cs typeface="Times New Roman" panose="02020603050405020304" charset="0"/>
                        </a:rPr>
                        <a:t>40.06</a:t>
                      </a:r>
                      <a:endParaRPr lang="en-US" altLang="en-US" sz="1100" b="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chemeClr val="accent4"/>
                          </a:solidFill>
                          <a:latin typeface="Times New Roman" panose="02020603050405020304" charset="0"/>
                          <a:cs typeface="Times New Roman" panose="02020603050405020304" charset="0"/>
                        </a:rPr>
                        <a:t>73.57</a:t>
                      </a:r>
                      <a:endParaRPr lang="en-US" altLang="en-US" sz="1100" b="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89915">
                <a:tc>
                  <a:txBody>
                    <a:bodyPr/>
                    <a:lstStyle/>
                    <a:p>
                      <a:pPr indent="0" algn="ctr">
                        <a:buNone/>
                      </a:pPr>
                      <a:r>
                        <a:rPr lang="en-US" sz="1100" b="0">
                          <a:solidFill>
                            <a:srgbClr val="000000"/>
                          </a:solidFill>
                          <a:latin typeface="Times New Roman" panose="02020603050405020304" charset="0"/>
                          <a:cs typeface="Times New Roman" panose="02020603050405020304" charset="0"/>
                        </a:rPr>
                        <a:t>Lower middle income</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chemeClr val="accent4"/>
                          </a:solidFill>
                          <a:latin typeface="Times New Roman" panose="02020603050405020304" charset="0"/>
                          <a:cs typeface="Times New Roman" panose="02020603050405020304" charset="0"/>
                        </a:rPr>
                        <a:t>53.51</a:t>
                      </a:r>
                      <a:endParaRPr lang="en-US" altLang="en-US" sz="1100" b="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chemeClr val="accent4"/>
                          </a:solidFill>
                          <a:latin typeface="Times New Roman" panose="02020603050405020304" charset="0"/>
                          <a:cs typeface="Times New Roman" panose="02020603050405020304" charset="0"/>
                        </a:rPr>
                        <a:t>71.07</a:t>
                      </a:r>
                      <a:endParaRPr lang="en-US" altLang="en-US" sz="1100" b="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49275">
                <a:tc>
                  <a:txBody>
                    <a:bodyPr/>
                    <a:lstStyle/>
                    <a:p>
                      <a:pPr indent="0" algn="ctr">
                        <a:buNone/>
                      </a:pPr>
                      <a:r>
                        <a:rPr lang="en-US" sz="1100" b="0">
                          <a:solidFill>
                            <a:srgbClr val="000000"/>
                          </a:solidFill>
                          <a:latin typeface="Times New Roman" panose="02020603050405020304" charset="0"/>
                          <a:cs typeface="Times New Roman" panose="02020603050405020304" charset="0"/>
                        </a:rPr>
                        <a:t>Upper middle income</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dirty="0">
                          <a:solidFill>
                            <a:schemeClr val="accent4"/>
                          </a:solidFill>
                          <a:latin typeface="Times New Roman" panose="02020603050405020304" charset="0"/>
                          <a:cs typeface="Times New Roman" panose="02020603050405020304" charset="0"/>
                        </a:rPr>
                        <a:t>64.5</a:t>
                      </a:r>
                      <a:endParaRPr lang="en-US" altLang="en-US" sz="1100" b="0" dirty="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dirty="0">
                          <a:solidFill>
                            <a:schemeClr val="accent4"/>
                          </a:solidFill>
                          <a:latin typeface="Times New Roman" panose="02020603050405020304" charset="0"/>
                          <a:cs typeface="Times New Roman" panose="02020603050405020304" charset="0"/>
                        </a:rPr>
                        <a:t>69.12</a:t>
                      </a:r>
                      <a:endParaRPr lang="en-US" altLang="en-US" sz="1100" b="0" dirty="0">
                        <a:solidFill>
                          <a:schemeClr val="accent4"/>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481330">
                <a:tc>
                  <a:txBody>
                    <a:bodyPr/>
                    <a:lstStyle/>
                    <a:p>
                      <a:pPr indent="0" algn="ctr">
                        <a:buNone/>
                      </a:pPr>
                      <a:r>
                        <a:rPr lang="en-US" sz="1100" b="0">
                          <a:solidFill>
                            <a:srgbClr val="000000"/>
                          </a:solidFill>
                          <a:latin typeface="Times New Roman" panose="02020603050405020304" charset="0"/>
                          <a:cs typeface="Times New Roman" panose="02020603050405020304" charset="0"/>
                        </a:rPr>
                        <a:t>High income</a:t>
                      </a:r>
                      <a:endParaRPr lang="en-US" altLang="en-US" sz="1100" b="0">
                        <a:solidFill>
                          <a:srgbClr val="00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a:solidFill>
                            <a:srgbClr val="FF0000"/>
                          </a:solidFill>
                          <a:latin typeface="Times New Roman" panose="02020603050405020304" charset="0"/>
                          <a:cs typeface="Times New Roman" panose="02020603050405020304" charset="0"/>
                        </a:rPr>
                        <a:t>71.95</a:t>
                      </a:r>
                      <a:endParaRPr lang="en-US" altLang="en-US" sz="1100" b="0">
                        <a:solidFill>
                          <a:srgbClr val="FF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tc>
                  <a:txBody>
                    <a:bodyPr/>
                    <a:lstStyle/>
                    <a:p>
                      <a:pPr indent="0" algn="ctr">
                        <a:buNone/>
                      </a:pPr>
                      <a:r>
                        <a:rPr lang="en-US" sz="1100" b="0" dirty="0">
                          <a:solidFill>
                            <a:srgbClr val="FF0000"/>
                          </a:solidFill>
                          <a:latin typeface="Times New Roman" panose="02020603050405020304" charset="0"/>
                          <a:cs typeface="Times New Roman" panose="02020603050405020304" charset="0"/>
                        </a:rPr>
                        <a:t>79.33</a:t>
                      </a:r>
                      <a:endParaRPr lang="en-US" altLang="en-US" sz="1100" b="0" dirty="0">
                        <a:solidFill>
                          <a:srgbClr val="FF0000"/>
                        </a:solidFill>
                        <a:latin typeface="Times New Roman" panose="02020603050405020304" charset="0"/>
                        <a:cs typeface="Times New Roman" panose="02020603050405020304" charset="0"/>
                      </a:endParaRPr>
                    </a:p>
                  </a:txBody>
                  <a:tcPr marL="12700" marR="12700" marT="12700"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bl>
          </a:graphicData>
        </a:graphic>
      </p:graphicFrame>
      <p:sp>
        <p:nvSpPr>
          <p:cNvPr id="11" name="文本框 10"/>
          <p:cNvSpPr txBox="1"/>
          <p:nvPr/>
        </p:nvSpPr>
        <p:spPr>
          <a:xfrm>
            <a:off x="6096000" y="3429000"/>
            <a:ext cx="4064000" cy="368300"/>
          </a:xfrm>
          <a:prstGeom prst="rect">
            <a:avLst/>
          </a:prstGeom>
        </p:spPr>
        <p:txBody>
          <a:bodyPr>
            <a:spAutoFit/>
            <a:extLst>
              <a:ext uri="{4A0BC546-FE56-4ADE-93B0-CB8AF2F6F144}">
                <wpsdc:textFrameExt xmlns:wpsdc="http://www.wps.cn/officeDocument/2022/drawingmlCustomData" xmlns="" type="text"/>
              </a:ext>
            </a:extLst>
          </a:bodyPr>
          <a:lstStyle/>
          <a:p>
            <a:pPr algn="l"/>
            <a:r>
              <a:rPr lang="zh-CN" altLang="en-US" sz="1800" dirty="0">
                <a:solidFill>
                  <a:schemeClr val="bg1"/>
                </a:solidFill>
                <a:latin typeface="Arial" panose="020B0604020202020204" pitchFamily="34" charset="0"/>
                <a:ea typeface="微软雅黑" panose="020B0503020204020204" charset="-122"/>
              </a:rPr>
              <a:t>Significant positive correlation</a:t>
            </a:r>
          </a:p>
        </p:txBody>
      </p:sp>
      <p:sp>
        <p:nvSpPr>
          <p:cNvPr id="12" name="右大括号 11"/>
          <p:cNvSpPr/>
          <p:nvPr/>
        </p:nvSpPr>
        <p:spPr>
          <a:xfrm>
            <a:off x="5251767" y="3069505"/>
            <a:ext cx="593090" cy="1162050"/>
          </a:xfrm>
          <a:prstGeom prst="rightBrace">
            <a:avLst>
              <a:gd name="adj1" fmla="val 8333"/>
              <a:gd name="adj2" fmla="val 50000"/>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圆角矩形标注 12"/>
          <p:cNvSpPr/>
          <p:nvPr/>
        </p:nvSpPr>
        <p:spPr>
          <a:xfrm rot="5400000">
            <a:off x="8122920" y="2637790"/>
            <a:ext cx="943610" cy="4606290"/>
          </a:xfrm>
          <a:prstGeom prst="wedgeRoundRectCallou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4" name="文本框 13"/>
          <p:cNvSpPr txBox="1"/>
          <p:nvPr/>
        </p:nvSpPr>
        <p:spPr>
          <a:xfrm>
            <a:off x="6392545" y="4490720"/>
            <a:ext cx="4210050"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zh-CN" altLang="en-US" sz="1800" dirty="0">
                <a:solidFill>
                  <a:schemeClr val="bg1"/>
                </a:solidFill>
                <a:latin typeface="Arial" panose="020B0604020202020204" pitchFamily="34" charset="0"/>
                <a:ea typeface="微软雅黑" panose="020B0503020204020204" charset="-122"/>
              </a:rPr>
              <a:t>Regularity anomalies, possibly due to factors influenced by the development of smart technology</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normAutofit/>
          </a:bodyPr>
          <a:lstStyle>
            <a:defPPr>
              <a:defRPr lang="zh-CN"/>
            </a:defPPr>
          </a:lstStyle>
          <a:p>
            <a:pPr rtl="0"/>
            <a:r>
              <a:rPr lang="en-US" altLang="zh-CN" kern="100" dirty="0">
                <a:latin typeface="Times New Roman" panose="02020603050405020304" pitchFamily="18" charset="0"/>
                <a:cs typeface="Times New Roman" panose="02020603050405020304" pitchFamily="18" charset="0"/>
              </a:rPr>
              <a:t>R</a:t>
            </a:r>
            <a:r>
              <a:rPr lang="en-US" altLang="zh-CN" sz="4400" b="1" kern="100" dirty="0">
                <a:effectLst/>
                <a:latin typeface="Times New Roman" panose="02020603050405020304" pitchFamily="18" charset="0"/>
                <a:cs typeface="Times New Roman" panose="02020603050405020304" pitchFamily="18" charset="0"/>
              </a:rPr>
              <a:t>eferences (Main references)</a:t>
            </a:r>
            <a:endParaRPr lang="zh-CN"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2DE4D9CA-E2AB-0AE9-F47A-C1869448F19F}"/>
              </a:ext>
            </a:extLst>
          </p:cNvPr>
          <p:cNvSpPr/>
          <p:nvPr/>
        </p:nvSpPr>
        <p:spPr>
          <a:xfrm>
            <a:off x="504349" y="2347308"/>
            <a:ext cx="10680281" cy="3970318"/>
          </a:xfrm>
          <a:prstGeom prst="rect">
            <a:avLst/>
          </a:prstGeom>
        </p:spPr>
        <p:txBody>
          <a:bodyPr wrap="square">
            <a:spAutoFit/>
          </a:bodyPr>
          <a:lstStyle/>
          <a:p>
            <a:pPr marL="285750" indent="-285750">
              <a:buFont typeface="Arial" panose="020B0604020202020204" pitchFamily="34" charset="0"/>
              <a:buChar char="•"/>
            </a:pPr>
            <a:r>
              <a:rPr lang="en-US" altLang="zh-CN" sz="18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Aleksandrova</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A., </a:t>
            </a:r>
            <a:r>
              <a:rPr lang="en-US" altLang="zh-CN" sz="18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Truntsevsky</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Y., &amp; </a:t>
            </a:r>
            <a:r>
              <a:rPr lang="en-US" altLang="zh-CN" sz="18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Polutova</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M. (2022). Digitalization and its impact on economic growth. Brazilian Journal of Political Economy, 42, 424-441.</a:t>
            </a:r>
            <a:endParaRPr lang="en-US"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Adrangi</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B., &amp; Kerr, L. (2022). Sustainable Development Indicators and Their Relationship to GDP: Evidence from Emerging Economies. Sustainability, 14(2), 658. </a:t>
            </a: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https://doi.org/10.3390/su14020658</a:t>
            </a:r>
            <a:endParaRPr lang="en-US"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Flanagan, K., Robertson, K., &amp; Hanson, C. (2019). Reducing food loss and waste. Setting the Global Action Agenda: Washington, DC, USA.</a:t>
            </a:r>
            <a:endParaRPr lang="en-US" altLang="zh-CN" kern="100" dirty="0">
              <a:solidFill>
                <a:schemeClr val="bg1"/>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Maitra, B., &amp; Mukhopadhyay, C. K. (2012). Public Spending on Education, Health Care and Economic Growth in Selected Countries of Asia and the Pacific. Asia-Pacific Development Journal, 19(2), 19–48.</a:t>
            </a:r>
            <a:endParaRPr lang="en-US"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Minh, Q. T., Duc, B. T., &amp; Phat, N. H. (2022, October). Designing a Data Warehouse Framework for Business Intelligence. In 2022 International Conference on Data Analytics for Business and Industry (ICDABI) (pp. 498-502). IEEE.</a:t>
            </a:r>
          </a:p>
          <a:p>
            <a:pPr marL="285750" indent="-285750">
              <a:buFont typeface="Arial" panose="020B0604020202020204" pitchFamily="34" charset="0"/>
              <a:buChar char="•"/>
            </a:pPr>
            <a:r>
              <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Haas, M. (2017). GOING DIGITAL-Making the Transformation Work for Growth and Well-being.</a:t>
            </a:r>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Zhao, C., &amp; Ren, J. (2017). Correlation analysis between </a:t>
            </a:r>
            <a:r>
              <a:rPr lang="en-US" altLang="zh-CN" dirty="0" err="1">
                <a:solidFill>
                  <a:schemeClr val="bg1"/>
                </a:solidFill>
                <a:latin typeface="Times New Roman" panose="02020603050405020304" pitchFamily="18" charset="0"/>
                <a:cs typeface="Times New Roman" panose="02020603050405020304" pitchFamily="18" charset="0"/>
              </a:rPr>
              <a:t>sci</a:t>
            </a:r>
            <a:r>
              <a:rPr lang="en-US" altLang="zh-CN" dirty="0">
                <a:solidFill>
                  <a:schemeClr val="bg1"/>
                </a:solidFill>
                <a:latin typeface="Times New Roman" panose="02020603050405020304" pitchFamily="18" charset="0"/>
                <a:cs typeface="Times New Roman" panose="02020603050405020304" pitchFamily="18" charset="0"/>
              </a:rPr>
              <a:t>-tech innovation and sustainable development in China: empirical study on entropy and grey relational model. Ecological Economy, 33(11), 58–62.</a:t>
            </a:r>
            <a:endParaRPr lang="zh-CN"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09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normAutofit/>
          </a:bodyPr>
          <a:lstStyle>
            <a:defPPr>
              <a:defRPr lang="zh-CN"/>
            </a:defPPr>
          </a:lstStyle>
          <a:p>
            <a:pPr rtl="0"/>
            <a:r>
              <a:rPr lang="en-US" altLang="zh-CN" dirty="0"/>
              <a:t>Thanks</a:t>
            </a:r>
            <a:r>
              <a:rPr lang="zh-CN" altLang="en-US" dirty="0"/>
              <a:t>！</a:t>
            </a:r>
            <a:endParaRPr lang="zh-CN" dirty="0"/>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任意多边形(F)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1" name="任意多边形(F)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sp>
          <p:nvSpPr>
            <p:cNvPr id="22" name="任意多边形(F)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zh-CN"/>
              </a:defPPr>
            </a:lstStyle>
            <a:p>
              <a:pPr rtl="0"/>
              <a:endParaRPr lang="zh-CN" dirty="0">
                <a:latin typeface="Microsoft YaHei UI" panose="020B0503020204020204" pitchFamily="34" charset="-122"/>
              </a:endParaRPr>
            </a:p>
          </p:txBody>
        </p:sp>
      </p:grpSp>
      <p:sp>
        <p:nvSpPr>
          <p:cNvPr id="6" name="内容占位符 2">
            <a:extLst>
              <a:ext uri="{FF2B5EF4-FFF2-40B4-BE49-F238E27FC236}">
                <a16:creationId xmlns:a16="http://schemas.microsoft.com/office/drawing/2014/main" id="{DA3401C7-C427-7142-3A23-3D55F97E37B9}"/>
              </a:ext>
            </a:extLst>
          </p:cNvPr>
          <p:cNvSpPr txBox="1">
            <a:spLocks/>
          </p:cNvSpPr>
          <p:nvPr/>
        </p:nvSpPr>
        <p:spPr>
          <a:xfrm>
            <a:off x="1466090" y="3646010"/>
            <a:ext cx="7780933" cy="2857821"/>
          </a:xfrm>
          <a:prstGeom prst="rect">
            <a:avLst/>
          </a:prstGeom>
        </p:spPr>
        <p:txBody>
          <a:bodyPr>
            <a:normAutofit fontScale="40000" lnSpcReduction="20000"/>
          </a:bodyPr>
          <a:lstStyle>
            <a:lvl1pPr marL="228600" indent="-283464" algn="l" defTabSz="914400" rtl="0" eaLnBrk="1" latinLnBrk="0" hangingPunct="1">
              <a:lnSpc>
                <a:spcPct val="90000"/>
              </a:lnSpc>
              <a:spcBef>
                <a:spcPts val="1000"/>
              </a:spcBef>
              <a:buFont typeface="Arial" panose="020B0604020202020204" pitchFamily="34" charset="0"/>
              <a:buChar char="•"/>
              <a:defRPr lang="zh-CN"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zh-CN"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zh-CN"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zh-CN"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lt"/>
                <a:ea typeface="+mn-ea"/>
                <a:cs typeface="+mn-cs"/>
              </a:defRPr>
            </a:lvl9pPr>
          </a:lstStyle>
          <a:p>
            <a:pPr marL="36900" indent="0" defTabSz="457200">
              <a:lnSpc>
                <a:spcPct val="110000"/>
              </a:lnSpc>
              <a:spcBef>
                <a:spcPct val="20000"/>
              </a:spcBef>
              <a:spcAft>
                <a:spcPts val="600"/>
              </a:spcAft>
              <a:buClr>
                <a:schemeClr val="tx2"/>
              </a:buClr>
              <a:buSzPct val="70000"/>
              <a:buNone/>
            </a:pPr>
            <a:r>
              <a:rPr lang="en-US" altLang="zh-CN" sz="4000" b="1" kern="100" dirty="0">
                <a:ln>
                  <a:solidFill>
                    <a:schemeClr val="bg1">
                      <a:lumMod val="75000"/>
                      <a:lumOff val="25000"/>
                      <a:alpha val="10000"/>
                    </a:schemeClr>
                  </a:solidFill>
                </a:ln>
                <a:solidFill>
                  <a:schemeClr val="tx2"/>
                </a:solidFill>
                <a:latin typeface="Times New Roman" panose="02020603050405020304" pitchFamily="18" charset="0"/>
                <a:ea typeface="等线" panose="02010600030101010101" pitchFamily="2" charset="-122"/>
                <a:cs typeface="Times New Roman" panose="02020603050405020304" pitchFamily="18" charset="0"/>
              </a:rPr>
              <a:t>Background</a:t>
            </a:r>
          </a:p>
          <a:p>
            <a:pPr>
              <a:lnSpc>
                <a:spcPct val="110000"/>
              </a:lnSpc>
              <a:spcBef>
                <a:spcPts val="1800"/>
              </a:spcBef>
            </a:pPr>
            <a:r>
              <a:rPr lang="en-US" altLang="zh-CN" sz="3200" dirty="0">
                <a:latin typeface="Times New Roman" panose="02020603050405020304" pitchFamily="18" charset="0"/>
                <a:cs typeface="Times New Roman" panose="02020603050405020304" pitchFamily="18" charset="0"/>
              </a:rPr>
              <a:t>In 2015, the United Nations adopted the 2030 Agenda for Sustainable Development and set 17 Sustainable Development Goals (SDGs). It is mainly divided into three dimensions: economic dimension, social dimension and environmental dimension.</a:t>
            </a:r>
          </a:p>
          <a:p>
            <a:pPr>
              <a:lnSpc>
                <a:spcPct val="110000"/>
              </a:lnSpc>
              <a:spcBef>
                <a:spcPts val="1800"/>
              </a:spcBef>
            </a:pPr>
            <a:r>
              <a:rPr lang="en-US" altLang="zh-CN" sz="3200" dirty="0">
                <a:latin typeface="Times New Roman" panose="02020603050405020304" pitchFamily="18" charset="0"/>
                <a:cs typeface="Times New Roman" panose="02020603050405020304" pitchFamily="18" charset="0"/>
              </a:rPr>
              <a:t>One of the design principles of goals is indivisibility, which emphasizes that when formulating and implementing policies, one should not only optimize for a single goal, but should comprehensively consider the mutual influence and balance between goals.</a:t>
            </a:r>
          </a:p>
          <a:p>
            <a:pPr>
              <a:lnSpc>
                <a:spcPct val="110000"/>
              </a:lnSpc>
              <a:spcBef>
                <a:spcPts val="1800"/>
              </a:spcBef>
            </a:pPr>
            <a:r>
              <a:rPr lang="en-US" altLang="zh-CN" sz="3200" dirty="0">
                <a:latin typeface="Times New Roman" panose="02020603050405020304" pitchFamily="18" charset="0"/>
                <a:cs typeface="Times New Roman" panose="02020603050405020304" pitchFamily="18" charset="0"/>
              </a:rPr>
              <a:t>Although the international community has made some progress in implementing the SDGs, there are still significant challenges in how to effectively integrate and implement these goals, especially among different countries and regions.</a:t>
            </a:r>
          </a:p>
        </p:txBody>
      </p:sp>
      <p:pic>
        <p:nvPicPr>
          <p:cNvPr id="10" name="图片 9">
            <a:extLst>
              <a:ext uri="{FF2B5EF4-FFF2-40B4-BE49-F238E27FC236}">
                <a16:creationId xmlns:a16="http://schemas.microsoft.com/office/drawing/2014/main" id="{3F7424CA-D66F-1D6D-F7EC-5B208BDF8AC9}"/>
              </a:ext>
            </a:extLst>
          </p:cNvPr>
          <p:cNvPicPr>
            <a:picLocks noChangeAspect="1"/>
          </p:cNvPicPr>
          <p:nvPr/>
        </p:nvPicPr>
        <p:blipFill>
          <a:blip r:embed="rId3"/>
          <a:stretch>
            <a:fillRect/>
          </a:stretch>
        </p:blipFill>
        <p:spPr>
          <a:xfrm>
            <a:off x="9247783" y="2063347"/>
            <a:ext cx="2332134" cy="3304728"/>
          </a:xfrm>
          <a:prstGeom prst="rect">
            <a:avLst/>
          </a:prstGeom>
        </p:spPr>
      </p:pic>
      <p:sp>
        <p:nvSpPr>
          <p:cNvPr id="12" name="标题 11">
            <a:extLst>
              <a:ext uri="{FF2B5EF4-FFF2-40B4-BE49-F238E27FC236}">
                <a16:creationId xmlns:a16="http://schemas.microsoft.com/office/drawing/2014/main" id="{8355A5CD-A8E8-A725-34F1-208723274DC9}"/>
              </a:ext>
            </a:extLst>
          </p:cNvPr>
          <p:cNvSpPr>
            <a:spLocks noGrp="1"/>
          </p:cNvSpPr>
          <p:nvPr>
            <p:ph type="title"/>
          </p:nvPr>
        </p:nvSpPr>
        <p:spPr>
          <a:xfrm>
            <a:off x="594360" y="102875"/>
            <a:ext cx="10975340" cy="1680205"/>
          </a:xfrm>
        </p:spPr>
        <p:txBody>
          <a:bodyPr>
            <a:normAutofit/>
          </a:bodyPr>
          <a:lstStyle/>
          <a:p>
            <a:r>
              <a:rPr lang="en-US" altLang="zh-CN" sz="3600" kern="100" dirty="0">
                <a:latin typeface="Times New Roman" panose="02020603050405020304" pitchFamily="18" charset="0"/>
                <a:ea typeface="等线" panose="02010600030101010101" pitchFamily="2" charset="-122"/>
                <a:cs typeface="Times New Roman" panose="02020603050405020304" pitchFamily="18" charset="0"/>
              </a:rPr>
              <a:t>1. Introduction: Understanding the SDGs</a:t>
            </a:r>
            <a:endParaRPr lang="zh-CN" altLang="en-US" sz="3600" dirty="0"/>
          </a:p>
        </p:txBody>
      </p:sp>
      <p:sp>
        <p:nvSpPr>
          <p:cNvPr id="2" name="文本框 1">
            <a:extLst>
              <a:ext uri="{FF2B5EF4-FFF2-40B4-BE49-F238E27FC236}">
                <a16:creationId xmlns:a16="http://schemas.microsoft.com/office/drawing/2014/main" id="{683914E4-30FF-6712-9962-82C552F98EFC}"/>
              </a:ext>
            </a:extLst>
          </p:cNvPr>
          <p:cNvSpPr txBox="1"/>
          <p:nvPr/>
        </p:nvSpPr>
        <p:spPr>
          <a:xfrm>
            <a:off x="484176" y="2366477"/>
            <a:ext cx="8508904" cy="1157240"/>
          </a:xfrm>
          <a:prstGeom prst="rect">
            <a:avLst/>
          </a:prstGeom>
          <a:noFill/>
        </p:spPr>
        <p:txBody>
          <a:bodyPr wrap="square" rtlCol="0">
            <a:spAutoFit/>
          </a:bodyPr>
          <a:lstStyle/>
          <a:p>
            <a:pPr marL="36900" defTabSz="457200">
              <a:lnSpc>
                <a:spcPct val="90000"/>
              </a:lnSpc>
              <a:spcBef>
                <a:spcPct val="20000"/>
              </a:spcBef>
              <a:spcAft>
                <a:spcPts val="600"/>
              </a:spcAft>
              <a:buClr>
                <a:schemeClr val="tx2"/>
              </a:buClr>
              <a:buSzPct val="70000"/>
            </a:pPr>
            <a:r>
              <a:rPr lang="en-US" altLang="zh-CN" b="1" kern="100" dirty="0">
                <a:ln>
                  <a:solidFill>
                    <a:schemeClr val="bg1">
                      <a:lumMod val="75000"/>
                      <a:lumOff val="25000"/>
                      <a:alpha val="10000"/>
                    </a:schemeClr>
                  </a:solidFill>
                </a:ln>
                <a:solidFill>
                  <a:schemeClr val="tx2"/>
                </a:solidFill>
                <a:latin typeface="Times New Roman" panose="02020603050405020304" pitchFamily="18" charset="0"/>
                <a:ea typeface="等线" panose="02010600030101010101" pitchFamily="2" charset="-122"/>
                <a:cs typeface="Times New Roman" panose="02020603050405020304" pitchFamily="18" charset="0"/>
              </a:rPr>
              <a:t>Why is it important to study the multi-dimensional integration of SDGs?</a:t>
            </a:r>
          </a:p>
          <a:p>
            <a:r>
              <a:rPr lang="en-US" altLang="zh-CN" sz="1600" dirty="0">
                <a:solidFill>
                  <a:schemeClr val="bg1"/>
                </a:solidFill>
                <a:latin typeface="Times New Roman" panose="02020603050405020304" pitchFamily="18" charset="0"/>
                <a:cs typeface="Times New Roman" panose="02020603050405020304" pitchFamily="18" charset="0"/>
              </a:rPr>
              <a:t>In the global effort to achieve the Sustainable Development Goals (SDGs), interactions and conflicts between goals often arise. Therefore, understanding how these goals interact in different economies around the world is critical to developing coherent policies and achieving all SDGs.</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91EF9-AF2F-1457-DC2D-0BA8C2F2264D}"/>
              </a:ext>
            </a:extLst>
          </p:cNvPr>
          <p:cNvSpPr>
            <a:spLocks noGrp="1"/>
          </p:cNvSpPr>
          <p:nvPr>
            <p:ph type="title"/>
          </p:nvPr>
        </p:nvSpPr>
        <p:spPr/>
        <p:txBody>
          <a:bodyPr>
            <a:normAutofit/>
          </a:bodyPr>
          <a:lstStyle/>
          <a:p>
            <a:r>
              <a:rPr lang="en-US" altLang="zh-CN" sz="3600" dirty="0">
                <a:solidFill>
                  <a:schemeClr val="bg1"/>
                </a:solidFill>
                <a:latin typeface="Times New Roman" panose="02020603050405020304" pitchFamily="18" charset="0"/>
                <a:cs typeface="Times New Roman" panose="02020603050405020304" pitchFamily="18" charset="0"/>
              </a:rPr>
              <a:t>2. Research Question</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185B1435-2B7E-17E0-C40F-D94AED1A1238}"/>
              </a:ext>
            </a:extLst>
          </p:cNvPr>
          <p:cNvGraphicFramePr>
            <a:graphicFrameLocks noGrp="1"/>
          </p:cNvGraphicFramePr>
          <p:nvPr>
            <p:ph sz="quarter" idx="13"/>
          </p:nvPr>
        </p:nvGraphicFramePr>
        <p:xfrm>
          <a:off x="1009403" y="2281237"/>
          <a:ext cx="10616540" cy="425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0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91EF9-AF2F-1457-DC2D-0BA8C2F2264D}"/>
              </a:ext>
            </a:extLst>
          </p:cNvPr>
          <p:cNvSpPr>
            <a:spLocks noGrp="1"/>
          </p:cNvSpPr>
          <p:nvPr>
            <p:ph type="title"/>
          </p:nvPr>
        </p:nvSpPr>
        <p:spPr/>
        <p:txBody>
          <a:bodyPr>
            <a:normAutofit/>
          </a:bodyPr>
          <a:lstStyle/>
          <a:p>
            <a:r>
              <a:rPr lang="en-US" altLang="zh-CN" sz="3600" dirty="0">
                <a:solidFill>
                  <a:schemeClr val="bg1"/>
                </a:solidFill>
                <a:latin typeface="Times New Roman" panose="02020603050405020304" pitchFamily="18" charset="0"/>
                <a:cs typeface="Times New Roman" panose="02020603050405020304" pitchFamily="18" charset="0"/>
              </a:rPr>
              <a:t>2. Research Question</a:t>
            </a:r>
            <a:endParaRPr lang="zh-CN" altLang="en-US" sz="3600"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185B1435-2B7E-17E0-C40F-D94AED1A1238}"/>
              </a:ext>
            </a:extLst>
          </p:cNvPr>
          <p:cNvGraphicFramePr>
            <a:graphicFrameLocks noGrp="1"/>
          </p:cNvGraphicFramePr>
          <p:nvPr>
            <p:ph sz="quarter" idx="13"/>
            <p:extLst>
              <p:ext uri="{D42A27DB-BD31-4B8C-83A1-F6EECF244321}">
                <p14:modId xmlns:p14="http://schemas.microsoft.com/office/powerpoint/2010/main" val="2709553545"/>
              </p:ext>
            </p:extLst>
          </p:nvPr>
        </p:nvGraphicFramePr>
        <p:xfrm>
          <a:off x="1009403" y="2281237"/>
          <a:ext cx="10616540" cy="425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88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D3D76-289B-A9CF-45D4-16013EA1021C}"/>
              </a:ext>
            </a:extLst>
          </p:cNvPr>
          <p:cNvSpPr>
            <a:spLocks noGrp="1"/>
          </p:cNvSpPr>
          <p:nvPr>
            <p:ph type="title"/>
          </p:nvPr>
        </p:nvSpPr>
        <p:spPr/>
        <p:txBody>
          <a:bodyPr/>
          <a:lstStyle/>
          <a:p>
            <a:r>
              <a:rPr lang="en-US" altLang="zh-CN" sz="2800" b="1" kern="100" dirty="0">
                <a:effectLst/>
                <a:latin typeface="Times New Roman" panose="02020603050405020304" pitchFamily="18" charset="0"/>
                <a:cs typeface="Times New Roman" panose="02020603050405020304" pitchFamily="18" charset="0"/>
              </a:rPr>
              <a:t>3.Methodology</a:t>
            </a:r>
            <a:endParaRPr lang="zh-CN" altLang="en-US" dirty="0"/>
          </a:p>
        </p:txBody>
      </p:sp>
      <p:graphicFrame>
        <p:nvGraphicFramePr>
          <p:cNvPr id="5" name="图示 4">
            <a:extLst>
              <a:ext uri="{FF2B5EF4-FFF2-40B4-BE49-F238E27FC236}">
                <a16:creationId xmlns:a16="http://schemas.microsoft.com/office/drawing/2014/main" id="{24AAF35F-6C2C-86D9-23E2-D1A8E37A56AC}"/>
              </a:ext>
            </a:extLst>
          </p:cNvPr>
          <p:cNvGraphicFramePr/>
          <p:nvPr>
            <p:extLst>
              <p:ext uri="{D42A27DB-BD31-4B8C-83A1-F6EECF244321}">
                <p14:modId xmlns:p14="http://schemas.microsoft.com/office/powerpoint/2010/main" val="3380258119"/>
              </p:ext>
            </p:extLst>
          </p:nvPr>
        </p:nvGraphicFramePr>
        <p:xfrm>
          <a:off x="712269" y="2483318"/>
          <a:ext cx="10164278" cy="365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636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D3D76-289B-A9CF-45D4-16013EA1021C}"/>
              </a:ext>
            </a:extLst>
          </p:cNvPr>
          <p:cNvSpPr>
            <a:spLocks noGrp="1"/>
          </p:cNvSpPr>
          <p:nvPr>
            <p:ph type="title"/>
          </p:nvPr>
        </p:nvSpPr>
        <p:spPr/>
        <p:txBody>
          <a:bodyPr/>
          <a:lstStyle/>
          <a:p>
            <a:r>
              <a:rPr lang="en-US" altLang="zh-CN" sz="2800" b="1" kern="100" dirty="0">
                <a:effectLst/>
                <a:latin typeface="Times New Roman" panose="02020603050405020304" pitchFamily="18" charset="0"/>
                <a:cs typeface="Times New Roman" panose="02020603050405020304" pitchFamily="18" charset="0"/>
              </a:rPr>
              <a:t>3.Methodology</a:t>
            </a:r>
            <a:endParaRPr lang="zh-CN" altLang="en-US" dirty="0"/>
          </a:p>
        </p:txBody>
      </p:sp>
      <p:graphicFrame>
        <p:nvGraphicFramePr>
          <p:cNvPr id="5" name="图示 4">
            <a:extLst>
              <a:ext uri="{FF2B5EF4-FFF2-40B4-BE49-F238E27FC236}">
                <a16:creationId xmlns:a16="http://schemas.microsoft.com/office/drawing/2014/main" id="{24AAF35F-6C2C-86D9-23E2-D1A8E37A56AC}"/>
              </a:ext>
            </a:extLst>
          </p:cNvPr>
          <p:cNvGraphicFramePr/>
          <p:nvPr>
            <p:extLst>
              <p:ext uri="{D42A27DB-BD31-4B8C-83A1-F6EECF244321}">
                <p14:modId xmlns:p14="http://schemas.microsoft.com/office/powerpoint/2010/main" val="1180712431"/>
              </p:ext>
            </p:extLst>
          </p:nvPr>
        </p:nvGraphicFramePr>
        <p:xfrm>
          <a:off x="712269" y="2483318"/>
          <a:ext cx="10664792" cy="365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05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3683" y="157652"/>
            <a:ext cx="3326524" cy="615553"/>
          </a:xfrm>
          <a:prstGeom prst="rect">
            <a:avLst/>
          </a:prstGeom>
          <a:noFill/>
        </p:spPr>
        <p:txBody>
          <a:bodyPr wrap="square" rtlCol="0">
            <a:spAutoFit/>
          </a:bodyPr>
          <a:lstStyle/>
          <a:p>
            <a:r>
              <a:rPr lang="en-US" altLang="zh-CN" sz="3400" b="1" kern="100" dirty="0">
                <a:solidFill>
                  <a:schemeClr val="bg1"/>
                </a:solidFill>
                <a:latin typeface="Times New Roman" panose="02020603050405020304" pitchFamily="18" charset="0"/>
                <a:cs typeface="Times New Roman" panose="02020603050405020304" pitchFamily="18" charset="0"/>
              </a:rPr>
              <a:t>3. Methodology</a:t>
            </a:r>
            <a:endParaRPr lang="zh-CN" altLang="en-US" sz="3400" dirty="0">
              <a:solidFill>
                <a:schemeClr val="bg1"/>
              </a:solidFill>
            </a:endParaRPr>
          </a:p>
        </p:txBody>
      </p:sp>
      <p:sp>
        <p:nvSpPr>
          <p:cNvPr id="9" name="TextBox 8"/>
          <p:cNvSpPr txBox="1"/>
          <p:nvPr/>
        </p:nvSpPr>
        <p:spPr>
          <a:xfrm>
            <a:off x="608255" y="778604"/>
            <a:ext cx="8765627" cy="492443"/>
          </a:xfrm>
          <a:prstGeom prst="rect">
            <a:avLst/>
          </a:prstGeom>
          <a:noFill/>
        </p:spPr>
        <p:txBody>
          <a:bodyPr wrap="square" rtlCol="0">
            <a:spAutoFit/>
          </a:bodyPr>
          <a:lstStyle/>
          <a:p>
            <a:pPr lvl="0"/>
            <a:r>
              <a:rPr lang="en-US" altLang="zh-CN" sz="2600" b="1" dirty="0">
                <a:solidFill>
                  <a:schemeClr val="bg1"/>
                </a:solidFill>
                <a:latin typeface="Times New Roman" panose="02020603050405020304" pitchFamily="18" charset="0"/>
                <a:cs typeface="Times New Roman" panose="02020603050405020304" pitchFamily="18" charset="0"/>
              </a:rPr>
              <a:t>Linear weighting method and entropy weighting method</a:t>
            </a:r>
            <a:endParaRPr lang="zh-CN" altLang="en-US" sz="2600" dirty="0"/>
          </a:p>
        </p:txBody>
      </p:sp>
      <p:sp>
        <p:nvSpPr>
          <p:cNvPr id="11" name="TextBox 10"/>
          <p:cNvSpPr txBox="1"/>
          <p:nvPr/>
        </p:nvSpPr>
        <p:spPr>
          <a:xfrm>
            <a:off x="608255" y="1218133"/>
            <a:ext cx="11114688" cy="923330"/>
          </a:xfrm>
          <a:prstGeom prst="rect">
            <a:avLst/>
          </a:prstGeom>
          <a:noFill/>
        </p:spPr>
        <p:txBody>
          <a:bodyPr wrap="square" rtlCol="0">
            <a:spAutoFit/>
          </a:bodyPr>
          <a:lstStyle/>
          <a:p>
            <a:pPr lvl="0"/>
            <a:r>
              <a:rPr lang="en-US" altLang="zh-CN" dirty="0">
                <a:solidFill>
                  <a:schemeClr val="bg1"/>
                </a:solidFill>
                <a:latin typeface="Times New Roman" panose="02020603050405020304" pitchFamily="18" charset="0"/>
                <a:cs typeface="Times New Roman" panose="02020603050405020304" pitchFamily="18" charset="0"/>
              </a:rPr>
              <a:t>Used to establish an economic growth index assessment model based on SDG indicators. The entropy weight method provides a method to objectively evaluate the importance of each indicator in a comprehensive system. These steps are as follows:</a:t>
            </a:r>
            <a:endParaRPr lang="zh-CN" altLang="en-US" dirty="0"/>
          </a:p>
        </p:txBody>
      </p:sp>
      <p:sp>
        <p:nvSpPr>
          <p:cNvPr id="13" name="TextBox 1"/>
          <p:cNvSpPr txBox="1">
            <a:spLocks noChangeArrowheads="1"/>
          </p:cNvSpPr>
          <p:nvPr/>
        </p:nvSpPr>
        <p:spPr bwMode="auto">
          <a:xfrm>
            <a:off x="608255" y="2395575"/>
            <a:ext cx="11493500" cy="2923877"/>
          </a:xfrm>
          <a:prstGeom prst="rect">
            <a:avLst/>
          </a:prstGeom>
          <a:noFill/>
          <a:ln w="9525">
            <a:noFill/>
            <a:miter lim="800000"/>
            <a:headEnd/>
            <a:tailEnd/>
          </a:ln>
        </p:spPr>
        <p:txBody>
          <a:bodyPr>
            <a:spAutoFit/>
          </a:bodyPr>
          <a:lstStyle/>
          <a:p>
            <a:pPr eaLnBrk="1" hangingPunct="1">
              <a:spcBef>
                <a:spcPts val="600"/>
              </a:spcBef>
            </a:pPr>
            <a:r>
              <a:rPr lang="en-US" altLang="zh-CN" b="1" dirty="0">
                <a:solidFill>
                  <a:schemeClr val="bg1"/>
                </a:solidFill>
                <a:latin typeface="Times New Roman" pitchFamily="18" charset="0"/>
                <a:cs typeface="Times New Roman" pitchFamily="18" charset="0"/>
              </a:rPr>
              <a:t>(1) The normalization processing of each indicator data</a:t>
            </a:r>
            <a:endParaRPr lang="zh-CN" altLang="zh-CN" b="1" dirty="0">
              <a:solidFill>
                <a:schemeClr val="bg1"/>
              </a:solidFill>
              <a:latin typeface="Times New Roman" pitchFamily="18" charset="0"/>
              <a:cs typeface="Times New Roman" pitchFamily="18" charset="0"/>
            </a:endParaRPr>
          </a:p>
          <a:p>
            <a:pPr eaLnBrk="1" hangingPunct="1"/>
            <a:r>
              <a:rPr lang="en-US" altLang="zh-CN" dirty="0">
                <a:solidFill>
                  <a:schemeClr val="bg1"/>
                </a:solidFill>
                <a:latin typeface="Times New Roman" pitchFamily="18" charset="0"/>
                <a:cs typeface="Times New Roman" pitchFamily="18" charset="0"/>
              </a:rPr>
              <a:t>In the original data file, the indicator values have been normalized with scores ranging from 0 to 100.</a:t>
            </a:r>
            <a:endParaRPr lang="zh-CN" altLang="zh-CN" dirty="0">
              <a:solidFill>
                <a:schemeClr val="bg1"/>
              </a:solidFill>
              <a:latin typeface="Times New Roman" pitchFamily="18" charset="0"/>
              <a:cs typeface="Times New Roman" pitchFamily="18" charset="0"/>
            </a:endParaRPr>
          </a:p>
          <a:p>
            <a:pPr eaLnBrk="1" hangingPunct="1">
              <a:spcBef>
                <a:spcPts val="1200"/>
              </a:spcBef>
            </a:pPr>
            <a:r>
              <a:rPr lang="en-US" altLang="zh-CN" b="1" dirty="0">
                <a:solidFill>
                  <a:schemeClr val="bg1"/>
                </a:solidFill>
                <a:latin typeface="Times New Roman" pitchFamily="18" charset="0"/>
                <a:cs typeface="Times New Roman" pitchFamily="18" charset="0"/>
              </a:rPr>
              <a:t>(2) Calculate the proportion of the indicator value:</a:t>
            </a:r>
            <a:endParaRPr lang="en-US" altLang="zh-CN" dirty="0">
              <a:solidFill>
                <a:schemeClr val="bg1"/>
              </a:solidFill>
              <a:latin typeface="Times New Roman" pitchFamily="18" charset="0"/>
              <a:cs typeface="Times New Roman" pitchFamily="18" charset="0"/>
            </a:endParaRPr>
          </a:p>
          <a:p>
            <a:pPr eaLnBrk="1" hangingPunct="1"/>
            <a:endParaRPr lang="en-US" altLang="zh-CN" i="1" dirty="0">
              <a:solidFill>
                <a:schemeClr val="bg1"/>
              </a:solidFill>
              <a:latin typeface="Times New Roman" pitchFamily="18" charset="0"/>
              <a:cs typeface="Times New Roman" pitchFamily="18" charset="0"/>
            </a:endParaRPr>
          </a:p>
          <a:p>
            <a:pPr>
              <a:spcBef>
                <a:spcPts val="1200"/>
              </a:spcBef>
            </a:pPr>
            <a:r>
              <a:rPr lang="en-US" altLang="zh-CN" b="1" dirty="0">
                <a:solidFill>
                  <a:schemeClr val="bg1"/>
                </a:solidFill>
                <a:latin typeface="Times New Roman" pitchFamily="18" charset="0"/>
                <a:cs typeface="Times New Roman" pitchFamily="18" charset="0"/>
              </a:rPr>
              <a:t>(3) Calculate the entropy value </a:t>
            </a:r>
            <a:r>
              <a:rPr lang="en-US" altLang="zh-CN" dirty="0">
                <a:solidFill>
                  <a:schemeClr val="bg1"/>
                </a:solidFill>
                <a:latin typeface="Times New Roman" pitchFamily="18" charset="0"/>
                <a:cs typeface="Times New Roman" pitchFamily="18" charset="0"/>
              </a:rPr>
              <a:t>of the </a:t>
            </a:r>
            <a:r>
              <a:rPr lang="en-US" altLang="zh-CN" i="1" dirty="0" err="1">
                <a:solidFill>
                  <a:schemeClr val="bg1"/>
                </a:solidFill>
                <a:latin typeface="Times New Roman" pitchFamily="18" charset="0"/>
                <a:cs typeface="Times New Roman" pitchFamily="18" charset="0"/>
              </a:rPr>
              <a:t>j</a:t>
            </a:r>
            <a:r>
              <a:rPr lang="en-US" altLang="zh-CN" dirty="0" err="1">
                <a:solidFill>
                  <a:schemeClr val="bg1"/>
                </a:solidFill>
                <a:latin typeface="Times New Roman" pitchFamily="18" charset="0"/>
                <a:cs typeface="Times New Roman" pitchFamily="18" charset="0"/>
              </a:rPr>
              <a:t>th</a:t>
            </a:r>
            <a:r>
              <a:rPr lang="en-US" altLang="zh-CN" dirty="0">
                <a:solidFill>
                  <a:schemeClr val="bg1"/>
                </a:solidFill>
                <a:latin typeface="Times New Roman" pitchFamily="18" charset="0"/>
                <a:cs typeface="Times New Roman" pitchFamily="18" charset="0"/>
              </a:rPr>
              <a:t> indicator </a:t>
            </a:r>
            <a:r>
              <a:rPr lang="en-US" altLang="zh-CN" b="1" dirty="0">
                <a:solidFill>
                  <a:schemeClr val="bg1"/>
                </a:solidFill>
                <a:latin typeface="Times New Roman" pitchFamily="18" charset="0"/>
                <a:cs typeface="Times New Roman" pitchFamily="18" charset="0"/>
              </a:rPr>
              <a:t>:</a:t>
            </a:r>
          </a:p>
          <a:p>
            <a:pPr eaLnBrk="1" hangingPunct="1"/>
            <a:endParaRPr lang="en-US" altLang="zh-CN" i="1" dirty="0">
              <a:solidFill>
                <a:schemeClr val="bg1"/>
              </a:solidFill>
              <a:latin typeface="Times New Roman" pitchFamily="18" charset="0"/>
              <a:cs typeface="Times New Roman" pitchFamily="18" charset="0"/>
            </a:endParaRPr>
          </a:p>
          <a:p>
            <a:pPr>
              <a:spcBef>
                <a:spcPts val="1200"/>
              </a:spcBef>
            </a:pPr>
            <a:r>
              <a:rPr lang="en-US" altLang="zh-CN" b="1" dirty="0">
                <a:solidFill>
                  <a:schemeClr val="bg1"/>
                </a:solidFill>
                <a:latin typeface="Times New Roman" pitchFamily="18" charset="0"/>
                <a:cs typeface="Times New Roman" pitchFamily="18" charset="0"/>
              </a:rPr>
              <a:t>(4) Calculate the weight: </a:t>
            </a:r>
            <a:r>
              <a:rPr lang="en-US" altLang="zh-CN" dirty="0">
                <a:solidFill>
                  <a:schemeClr val="bg1"/>
                </a:solidFill>
                <a:latin typeface="Times New Roman" pitchFamily="18" charset="0"/>
                <a:cs typeface="Times New Roman" pitchFamily="18" charset="0"/>
              </a:rPr>
              <a:t>of the </a:t>
            </a:r>
            <a:r>
              <a:rPr lang="en-US" altLang="zh-CN" i="1" dirty="0" err="1">
                <a:solidFill>
                  <a:schemeClr val="bg1"/>
                </a:solidFill>
                <a:latin typeface="Times New Roman" pitchFamily="18" charset="0"/>
                <a:cs typeface="Times New Roman" pitchFamily="18" charset="0"/>
              </a:rPr>
              <a:t>j</a:t>
            </a:r>
            <a:r>
              <a:rPr lang="en-US" altLang="zh-CN" dirty="0" err="1">
                <a:solidFill>
                  <a:schemeClr val="bg1"/>
                </a:solidFill>
                <a:latin typeface="Times New Roman" pitchFamily="18" charset="0"/>
                <a:cs typeface="Times New Roman" pitchFamily="18" charset="0"/>
              </a:rPr>
              <a:t>th</a:t>
            </a:r>
            <a:r>
              <a:rPr lang="en-US" altLang="zh-CN" dirty="0">
                <a:solidFill>
                  <a:schemeClr val="bg1"/>
                </a:solidFill>
                <a:latin typeface="Times New Roman" pitchFamily="18" charset="0"/>
                <a:cs typeface="Times New Roman" pitchFamily="18" charset="0"/>
              </a:rPr>
              <a:t> indicator</a:t>
            </a:r>
            <a:endParaRPr lang="zh-CN" altLang="zh-CN" b="1" dirty="0">
              <a:solidFill>
                <a:schemeClr val="bg1"/>
              </a:solidFill>
              <a:latin typeface="Times New Roman" pitchFamily="18" charset="0"/>
              <a:cs typeface="Times New Roman" pitchFamily="18" charset="0"/>
            </a:endParaRPr>
          </a:p>
          <a:p>
            <a:pPr>
              <a:spcBef>
                <a:spcPts val="1200"/>
              </a:spcBef>
            </a:pPr>
            <a:r>
              <a:rPr lang="en-US" altLang="zh-CN" b="1" dirty="0">
                <a:solidFill>
                  <a:schemeClr val="bg1"/>
                </a:solidFill>
                <a:latin typeface="Times New Roman" pitchFamily="18" charset="0"/>
                <a:cs typeface="Times New Roman" pitchFamily="18" charset="0"/>
              </a:rPr>
              <a:t>(5) Calculate the economic growth index score </a:t>
            </a:r>
            <a:r>
              <a:rPr lang="en-US" altLang="zh-CN" dirty="0">
                <a:solidFill>
                  <a:schemeClr val="bg1"/>
                </a:solidFill>
                <a:latin typeface="Times New Roman" pitchFamily="18" charset="0"/>
                <a:cs typeface="Times New Roman" pitchFamily="18" charset="0"/>
              </a:rPr>
              <a:t>of the </a:t>
            </a:r>
            <a:r>
              <a:rPr lang="en-US" altLang="zh-CN" i="1" dirty="0" err="1">
                <a:solidFill>
                  <a:schemeClr val="bg1"/>
                </a:solidFill>
                <a:latin typeface="Times New Roman" pitchFamily="18" charset="0"/>
                <a:cs typeface="Times New Roman" pitchFamily="18" charset="0"/>
              </a:rPr>
              <a:t>i</a:t>
            </a:r>
            <a:r>
              <a:rPr lang="en-US" altLang="zh-CN" dirty="0" err="1">
                <a:solidFill>
                  <a:schemeClr val="bg1"/>
                </a:solidFill>
                <a:latin typeface="Times New Roman" pitchFamily="18" charset="0"/>
                <a:cs typeface="Times New Roman" pitchFamily="18" charset="0"/>
              </a:rPr>
              <a:t>th</a:t>
            </a:r>
            <a:r>
              <a:rPr lang="en-US" altLang="zh-CN" dirty="0">
                <a:solidFill>
                  <a:schemeClr val="bg1"/>
                </a:solidFill>
                <a:latin typeface="Times New Roman" pitchFamily="18" charset="0"/>
                <a:cs typeface="Times New Roman" pitchFamily="18" charset="0"/>
              </a:rPr>
              <a:t> country </a:t>
            </a:r>
            <a:r>
              <a:rPr lang="en-US" altLang="zh-CN" b="1" dirty="0">
                <a:solidFill>
                  <a:schemeClr val="bg1"/>
                </a:solidFill>
                <a:latin typeface="Times New Roman" pitchFamily="18" charset="0"/>
                <a:cs typeface="Times New Roman" pitchFamily="18" charset="0"/>
              </a:rPr>
              <a:t>:</a:t>
            </a:r>
          </a:p>
        </p:txBody>
      </p:sp>
      <p:pic>
        <p:nvPicPr>
          <p:cNvPr id="14" name="Picture 11"/>
          <p:cNvPicPr>
            <a:picLocks noChangeAspect="1" noChangeArrowheads="1"/>
          </p:cNvPicPr>
          <p:nvPr/>
        </p:nvPicPr>
        <p:blipFill>
          <a:blip r:embed="rId2" cstate="print"/>
          <a:srcRect/>
          <a:stretch>
            <a:fillRect/>
          </a:stretch>
        </p:blipFill>
        <p:spPr bwMode="auto">
          <a:xfrm>
            <a:off x="5971297" y="2977427"/>
            <a:ext cx="1457627" cy="642499"/>
          </a:xfrm>
          <a:prstGeom prst="rect">
            <a:avLst/>
          </a:prstGeom>
          <a:noFill/>
          <a:ln w="9525">
            <a:noFill/>
            <a:miter lim="800000"/>
            <a:headEnd/>
            <a:tailEnd/>
          </a:ln>
        </p:spPr>
      </p:pic>
      <p:pic>
        <p:nvPicPr>
          <p:cNvPr id="15" name="Picture 14"/>
          <p:cNvPicPr>
            <a:picLocks noChangeAspect="1" noChangeArrowheads="1"/>
          </p:cNvPicPr>
          <p:nvPr/>
        </p:nvPicPr>
        <p:blipFill>
          <a:blip r:embed="rId3" cstate="print"/>
          <a:srcRect/>
          <a:stretch>
            <a:fillRect/>
          </a:stretch>
        </p:blipFill>
        <p:spPr bwMode="auto">
          <a:xfrm>
            <a:off x="5813525" y="3625325"/>
            <a:ext cx="2567109" cy="642499"/>
          </a:xfrm>
          <a:prstGeom prst="rect">
            <a:avLst/>
          </a:prstGeom>
          <a:noFill/>
          <a:ln w="9525">
            <a:noFill/>
            <a:miter lim="800000"/>
            <a:headEnd/>
            <a:tailEnd/>
          </a:ln>
        </p:spPr>
      </p:pic>
      <p:pic>
        <p:nvPicPr>
          <p:cNvPr id="16" name="Picture 15"/>
          <p:cNvPicPr>
            <a:picLocks noChangeAspect="1" noChangeArrowheads="1"/>
          </p:cNvPicPr>
          <p:nvPr/>
        </p:nvPicPr>
        <p:blipFill>
          <a:blip r:embed="rId4" cstate="print"/>
          <a:srcRect/>
          <a:stretch>
            <a:fillRect/>
          </a:stretch>
        </p:blipFill>
        <p:spPr bwMode="auto">
          <a:xfrm>
            <a:off x="5482452" y="4578919"/>
            <a:ext cx="2682102" cy="304341"/>
          </a:xfrm>
          <a:prstGeom prst="rect">
            <a:avLst/>
          </a:prstGeom>
          <a:noFill/>
          <a:ln w="9525">
            <a:noFill/>
            <a:miter lim="800000"/>
            <a:headEnd/>
            <a:tailEnd/>
          </a:ln>
        </p:spPr>
      </p:pic>
      <p:pic>
        <p:nvPicPr>
          <p:cNvPr id="17" name="Picture 16"/>
          <p:cNvPicPr>
            <a:picLocks noChangeAspect="1" noChangeArrowheads="1"/>
          </p:cNvPicPr>
          <p:nvPr/>
        </p:nvPicPr>
        <p:blipFill>
          <a:blip r:embed="rId5" cstate="print"/>
          <a:srcRect/>
          <a:stretch>
            <a:fillRect/>
          </a:stretch>
        </p:blipFill>
        <p:spPr bwMode="auto">
          <a:xfrm>
            <a:off x="7784347" y="4796312"/>
            <a:ext cx="1407822" cy="642499"/>
          </a:xfrm>
          <a:prstGeom prst="rect">
            <a:avLst/>
          </a:prstGeom>
          <a:noFill/>
          <a:ln w="9525">
            <a:noFill/>
            <a:miter lim="800000"/>
            <a:headEnd/>
            <a:tailEnd/>
          </a:ln>
        </p:spPr>
      </p:pic>
      <p:sp>
        <p:nvSpPr>
          <p:cNvPr id="18" name="矩形 17"/>
          <p:cNvSpPr/>
          <p:nvPr/>
        </p:nvSpPr>
        <p:spPr>
          <a:xfrm>
            <a:off x="524610" y="5643818"/>
            <a:ext cx="11477296" cy="646331"/>
          </a:xfrm>
          <a:prstGeom prst="rect">
            <a:avLst/>
          </a:prstGeom>
        </p:spPr>
        <p:txBody>
          <a:bodyPr wrap="square">
            <a:spAutoFit/>
          </a:bodyPr>
          <a:lstStyle/>
          <a:p>
            <a:pPr marL="179388" indent="-179388">
              <a:spcBef>
                <a:spcPts val="600"/>
              </a:spcBef>
            </a:pPr>
            <a:r>
              <a:rPr lang="en-US" altLang="zh-CN" b="1" dirty="0">
                <a:solidFill>
                  <a:schemeClr val="bg1"/>
                </a:solidFill>
                <a:latin typeface="Times New Roman" pitchFamily="18" charset="0"/>
                <a:cs typeface="Times New Roman" pitchFamily="18" charset="0"/>
                <a:sym typeface="Symbol" pitchFamily="18" charset="2"/>
              </a:rPr>
              <a:t> </a:t>
            </a:r>
            <a:r>
              <a:rPr lang="en-US" altLang="zh-CN" dirty="0">
                <a:solidFill>
                  <a:schemeClr val="bg1"/>
                </a:solidFill>
                <a:latin typeface="Times New Roman" pitchFamily="18" charset="0"/>
                <a:cs typeface="Times New Roman" pitchFamily="18" charset="0"/>
              </a:rPr>
              <a:t>Entropy is a measure of uncertainty and mainly used to judge the dispersion degree of an index. The greater the dispersion degree of the index, the greater the impact on the comprehensive evaluation .</a:t>
            </a:r>
            <a:endParaRPr lang="en-US" altLang="zh-CN"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7176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475397423"/>
              </p:ext>
            </p:extLst>
          </p:nvPr>
        </p:nvGraphicFramePr>
        <p:xfrm>
          <a:off x="331241" y="2285655"/>
          <a:ext cx="7126011" cy="2711717"/>
        </p:xfrm>
        <a:graphic>
          <a:graphicData uri="http://schemas.openxmlformats.org/drawingml/2006/table">
            <a:tbl>
              <a:tblPr/>
              <a:tblGrid>
                <a:gridCol w="1173357">
                  <a:extLst>
                    <a:ext uri="{9D8B030D-6E8A-4147-A177-3AD203B41FA5}">
                      <a16:colId xmlns:a16="http://schemas.microsoft.com/office/drawing/2014/main" val="20000"/>
                    </a:ext>
                  </a:extLst>
                </a:gridCol>
                <a:gridCol w="1359379">
                  <a:extLst>
                    <a:ext uri="{9D8B030D-6E8A-4147-A177-3AD203B41FA5}">
                      <a16:colId xmlns:a16="http://schemas.microsoft.com/office/drawing/2014/main" val="20001"/>
                    </a:ext>
                  </a:extLst>
                </a:gridCol>
                <a:gridCol w="1138045">
                  <a:extLst>
                    <a:ext uri="{9D8B030D-6E8A-4147-A177-3AD203B41FA5}">
                      <a16:colId xmlns:a16="http://schemas.microsoft.com/office/drawing/2014/main" val="20002"/>
                    </a:ext>
                  </a:extLst>
                </a:gridCol>
                <a:gridCol w="923771">
                  <a:extLst>
                    <a:ext uri="{9D8B030D-6E8A-4147-A177-3AD203B41FA5}">
                      <a16:colId xmlns:a16="http://schemas.microsoft.com/office/drawing/2014/main" val="20003"/>
                    </a:ext>
                  </a:extLst>
                </a:gridCol>
                <a:gridCol w="923771">
                  <a:extLst>
                    <a:ext uri="{9D8B030D-6E8A-4147-A177-3AD203B41FA5}">
                      <a16:colId xmlns:a16="http://schemas.microsoft.com/office/drawing/2014/main" val="20004"/>
                    </a:ext>
                  </a:extLst>
                </a:gridCol>
                <a:gridCol w="803844">
                  <a:extLst>
                    <a:ext uri="{9D8B030D-6E8A-4147-A177-3AD203B41FA5}">
                      <a16:colId xmlns:a16="http://schemas.microsoft.com/office/drawing/2014/main" val="20005"/>
                    </a:ext>
                  </a:extLst>
                </a:gridCol>
                <a:gridCol w="803844">
                  <a:extLst>
                    <a:ext uri="{9D8B030D-6E8A-4147-A177-3AD203B41FA5}">
                      <a16:colId xmlns:a16="http://schemas.microsoft.com/office/drawing/2014/main" val="20006"/>
                    </a:ext>
                  </a:extLst>
                </a:gridCol>
              </a:tblGrid>
              <a:tr h="517157">
                <a:tc>
                  <a:txBody>
                    <a:bodyPr/>
                    <a:lstStyle/>
                    <a:p>
                      <a:pPr algn="l">
                        <a:spcAft>
                          <a:spcPts val="0"/>
                        </a:spcAft>
                      </a:pPr>
                      <a:r>
                        <a:rPr lang="en-US" sz="1600" kern="100" dirty="0">
                          <a:solidFill>
                            <a:schemeClr val="bg1"/>
                          </a:solidFill>
                          <a:latin typeface="Times New Roman"/>
                          <a:ea typeface="宋体"/>
                          <a:cs typeface="Times New Roman"/>
                        </a:rPr>
                        <a:t>System layer</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solidFill>
                            <a:schemeClr val="bg1"/>
                          </a:solidFill>
                          <a:latin typeface="Times New Roman"/>
                          <a:ea typeface="宋体"/>
                          <a:cs typeface="Times New Roman"/>
                        </a:rPr>
                        <a:t>Indicator layer</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Weight</a:t>
                      </a:r>
                      <a:endParaRPr lang="zh-CN" sz="1600" kern="100" dirty="0">
                        <a:solidFill>
                          <a:schemeClr val="bg1"/>
                        </a:solidFill>
                        <a:latin typeface="Calibri"/>
                        <a:ea typeface="宋体"/>
                        <a:cs typeface="Times New Roman"/>
                      </a:endParaRPr>
                    </a:p>
                    <a:p>
                      <a:pPr algn="ctr">
                        <a:spcAft>
                          <a:spcPts val="0"/>
                        </a:spcAft>
                      </a:pPr>
                      <a:r>
                        <a:rPr lang="en-US" sz="1600" kern="100" dirty="0">
                          <a:solidFill>
                            <a:schemeClr val="bg1"/>
                          </a:solidFill>
                          <a:latin typeface="Times New Roman"/>
                          <a:ea typeface="宋体"/>
                          <a:cs typeface="Times New Roman"/>
                        </a:rPr>
                        <a:t>(2002)</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Weight</a:t>
                      </a:r>
                      <a:endParaRPr lang="zh-CN" sz="1600" kern="100" dirty="0">
                        <a:solidFill>
                          <a:schemeClr val="bg1"/>
                        </a:solidFill>
                        <a:latin typeface="Calibri"/>
                        <a:ea typeface="宋体"/>
                        <a:cs typeface="Times New Roman"/>
                      </a:endParaRPr>
                    </a:p>
                    <a:p>
                      <a:pPr algn="ctr">
                        <a:spcAft>
                          <a:spcPts val="0"/>
                        </a:spcAft>
                      </a:pPr>
                      <a:r>
                        <a:rPr lang="en-US" sz="1600" kern="100" dirty="0">
                          <a:solidFill>
                            <a:schemeClr val="bg1"/>
                          </a:solidFill>
                          <a:latin typeface="Times New Roman"/>
                          <a:ea typeface="宋体"/>
                          <a:cs typeface="Times New Roman"/>
                        </a:rPr>
                        <a:t>(2007)</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Weight</a:t>
                      </a:r>
                      <a:endParaRPr lang="zh-CN" sz="1600" kern="100" dirty="0">
                        <a:solidFill>
                          <a:schemeClr val="bg1"/>
                        </a:solidFill>
                        <a:latin typeface="Calibri"/>
                        <a:ea typeface="宋体"/>
                        <a:cs typeface="Times New Roman"/>
                      </a:endParaRPr>
                    </a:p>
                    <a:p>
                      <a:pPr algn="ctr">
                        <a:spcAft>
                          <a:spcPts val="0"/>
                        </a:spcAft>
                      </a:pPr>
                      <a:r>
                        <a:rPr lang="en-US" sz="1600" kern="100" dirty="0">
                          <a:solidFill>
                            <a:schemeClr val="bg1"/>
                          </a:solidFill>
                          <a:latin typeface="Times New Roman"/>
                          <a:ea typeface="宋体"/>
                          <a:cs typeface="Times New Roman"/>
                        </a:rPr>
                        <a:t>(2012)</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Weight</a:t>
                      </a:r>
                      <a:endParaRPr lang="zh-CN" sz="1600" kern="100">
                        <a:solidFill>
                          <a:schemeClr val="bg1"/>
                        </a:solidFill>
                        <a:latin typeface="Calibri"/>
                        <a:ea typeface="宋体"/>
                        <a:cs typeface="Times New Roman"/>
                      </a:endParaRPr>
                    </a:p>
                    <a:p>
                      <a:pPr algn="ctr">
                        <a:spcAft>
                          <a:spcPts val="0"/>
                        </a:spcAft>
                      </a:pPr>
                      <a:r>
                        <a:rPr lang="en-US" sz="1600" kern="100" dirty="0">
                          <a:solidFill>
                            <a:schemeClr val="bg1"/>
                          </a:solidFill>
                          <a:latin typeface="Times New Roman"/>
                          <a:ea typeface="宋体"/>
                          <a:cs typeface="Times New Roman"/>
                        </a:rPr>
                        <a:t>(2017)</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Weight</a:t>
                      </a:r>
                      <a:endParaRPr lang="zh-CN" sz="1600" kern="100" dirty="0">
                        <a:solidFill>
                          <a:schemeClr val="bg1"/>
                        </a:solidFill>
                        <a:latin typeface="Calibri"/>
                        <a:ea typeface="宋体"/>
                        <a:cs typeface="Times New Roman"/>
                      </a:endParaRPr>
                    </a:p>
                    <a:p>
                      <a:pPr algn="ctr">
                        <a:spcAft>
                          <a:spcPts val="0"/>
                        </a:spcAft>
                      </a:pPr>
                      <a:r>
                        <a:rPr lang="en-US" sz="1600" kern="100" dirty="0">
                          <a:solidFill>
                            <a:schemeClr val="bg1"/>
                          </a:solidFill>
                          <a:latin typeface="Times New Roman"/>
                          <a:ea typeface="宋体"/>
                          <a:cs typeface="Times New Roman"/>
                        </a:rPr>
                        <a:t>(2022)</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0061">
                <a:tc rowSpan="8">
                  <a:txBody>
                    <a:bodyPr/>
                    <a:lstStyle/>
                    <a:p>
                      <a:pPr algn="l">
                        <a:spcAft>
                          <a:spcPts val="0"/>
                        </a:spcAft>
                      </a:pPr>
                      <a:r>
                        <a:rPr lang="en-US" sz="1600" kern="100" dirty="0">
                          <a:solidFill>
                            <a:schemeClr val="bg1"/>
                          </a:solidFill>
                          <a:latin typeface="Times New Roman"/>
                          <a:ea typeface="宋体"/>
                          <a:cs typeface="Times New Roman"/>
                        </a:rPr>
                        <a:t>Economic growth index</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u="none" strike="noStrike" kern="100" dirty="0">
                          <a:solidFill>
                            <a:schemeClr val="bg1"/>
                          </a:solidFill>
                          <a:latin typeface="Times New Roman"/>
                          <a:ea typeface="宋体"/>
                          <a:cs typeface="Times New Roman"/>
                        </a:rPr>
                        <a:t>SDG 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0.03641</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0.03384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0.0428</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0.04641</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0.04551</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0061">
                <a:tc vMerge="1">
                  <a:txBody>
                    <a:bodyPr/>
                    <a:lstStyle/>
                    <a:p>
                      <a:endParaRPr lang="zh-CN" altLang="en-US"/>
                    </a:p>
                  </a:txBody>
                  <a:tcPr/>
                </a:tc>
                <a:tc>
                  <a:txBody>
                    <a:bodyPr/>
                    <a:lstStyle/>
                    <a:p>
                      <a:pPr algn="l">
                        <a:spcAft>
                          <a:spcPts val="0"/>
                        </a:spcAft>
                      </a:pPr>
                      <a:r>
                        <a:rPr lang="en-US" sz="1600" kern="100" dirty="0">
                          <a:solidFill>
                            <a:schemeClr val="bg1"/>
                          </a:solidFill>
                          <a:latin typeface="Times New Roman"/>
                          <a:ea typeface="宋体"/>
                          <a:cs typeface="Times New Roman"/>
                        </a:rPr>
                        <a:t>sdg8_adjgrowth </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0.01155</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0.0132</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0.0197</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0.03024</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0.03371</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0061">
                <a:tc vMerge="1">
                  <a:txBody>
                    <a:bodyPr/>
                    <a:lstStyle/>
                    <a:p>
                      <a:endParaRPr lang="zh-CN" altLang="en-US"/>
                    </a:p>
                  </a:txBody>
                  <a:tcPr/>
                </a:tc>
                <a:tc>
                  <a:txBody>
                    <a:bodyPr/>
                    <a:lstStyle/>
                    <a:p>
                      <a:pPr algn="l">
                        <a:spcAft>
                          <a:spcPts val="0"/>
                        </a:spcAft>
                      </a:pPr>
                      <a:r>
                        <a:rPr lang="en-US" sz="1600" kern="100" dirty="0">
                          <a:solidFill>
                            <a:schemeClr val="bg1"/>
                          </a:solidFill>
                          <a:latin typeface="Times New Roman"/>
                          <a:ea typeface="宋体"/>
                          <a:cs typeface="Times New Roman"/>
                        </a:rPr>
                        <a:t>sdg8_unemp</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0.02219</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0.01527</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0.03461</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0.03632</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0.0352</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0061">
                <a:tc vMerge="1">
                  <a:txBody>
                    <a:bodyPr/>
                    <a:lstStyle/>
                    <a:p>
                      <a:endParaRPr lang="zh-CN" altLang="en-US"/>
                    </a:p>
                  </a:txBody>
                  <a:tcPr/>
                </a:tc>
                <a:tc>
                  <a:txBody>
                    <a:bodyPr/>
                    <a:lstStyle/>
                    <a:p>
                      <a:pPr algn="l">
                        <a:spcAft>
                          <a:spcPts val="0"/>
                        </a:spcAft>
                      </a:pPr>
                      <a:r>
                        <a:rPr lang="en-US" sz="1600" kern="100" dirty="0">
                          <a:solidFill>
                            <a:schemeClr val="bg1"/>
                          </a:solidFill>
                          <a:latin typeface="Times New Roman"/>
                          <a:ea typeface="宋体"/>
                          <a:cs typeface="Times New Roman"/>
                        </a:rPr>
                        <a:t>sdg9_roads</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0.02614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0.02987</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0.04458</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0.06844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0.07629</a:t>
                      </a:r>
                      <a:endParaRPr lang="zh-CN" sz="1600" kern="10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0061">
                <a:tc vMerge="1">
                  <a:txBody>
                    <a:bodyPr/>
                    <a:lstStyle/>
                    <a:p>
                      <a:endParaRPr lang="zh-CN" altLang="en-US"/>
                    </a:p>
                  </a:txBody>
                  <a:tcPr/>
                </a:tc>
                <a:tc>
                  <a:txBody>
                    <a:bodyPr/>
                    <a:lstStyle/>
                    <a:p>
                      <a:pPr algn="l">
                        <a:spcAft>
                          <a:spcPts val="0"/>
                        </a:spcAft>
                      </a:pPr>
                      <a:r>
                        <a:rPr lang="en-US" sz="1600" b="0" kern="100" dirty="0">
                          <a:solidFill>
                            <a:srgbClr val="0000FF"/>
                          </a:solidFill>
                          <a:latin typeface="Times New Roman"/>
                          <a:ea typeface="宋体"/>
                          <a:cs typeface="Times New Roman"/>
                        </a:rPr>
                        <a:t>sdg9_intuse</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0.28423</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0.19853</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0.18007</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0.14134</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0.08805</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0061">
                <a:tc vMerge="1">
                  <a:txBody>
                    <a:bodyPr/>
                    <a:lstStyle/>
                    <a:p>
                      <a:endParaRPr lang="zh-CN" altLang="en-US"/>
                    </a:p>
                  </a:txBody>
                  <a:tcPr/>
                </a:tc>
                <a:tc>
                  <a:txBody>
                    <a:bodyPr/>
                    <a:lstStyle/>
                    <a:p>
                      <a:pPr algn="l">
                        <a:spcAft>
                          <a:spcPts val="0"/>
                        </a:spcAft>
                      </a:pPr>
                      <a:r>
                        <a:rPr lang="en-US" sz="1600" b="0" kern="100" dirty="0">
                          <a:solidFill>
                            <a:srgbClr val="0000FF"/>
                          </a:solidFill>
                          <a:latin typeface="Times New Roman"/>
                          <a:ea typeface="宋体"/>
                          <a:cs typeface="Times New Roman"/>
                        </a:rPr>
                        <a:t>sdg9_mobuse</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0.36764</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0.4201</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0.29043</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0.11272</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0.09608</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0061">
                <a:tc vMerge="1">
                  <a:txBody>
                    <a:bodyPr/>
                    <a:lstStyle/>
                    <a:p>
                      <a:endParaRPr lang="zh-CN" altLang="en-US"/>
                    </a:p>
                  </a:txBody>
                  <a:tcPr/>
                </a:tc>
                <a:tc>
                  <a:txBody>
                    <a:bodyPr/>
                    <a:lstStyle/>
                    <a:p>
                      <a:pPr algn="l">
                        <a:spcAft>
                          <a:spcPts val="0"/>
                        </a:spcAft>
                      </a:pPr>
                      <a:r>
                        <a:rPr lang="en-US" sz="1600" kern="100" dirty="0">
                          <a:solidFill>
                            <a:schemeClr val="bg1"/>
                          </a:solidFill>
                          <a:latin typeface="Times New Roman"/>
                          <a:ea typeface="宋体"/>
                          <a:cs typeface="Times New Roman"/>
                        </a:rPr>
                        <a:t>sdg9_lpi</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0.06033</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0.06894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0.06835</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0.11838</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bg1"/>
                          </a:solidFill>
                          <a:latin typeface="Times New Roman"/>
                          <a:ea typeface="宋体"/>
                          <a:cs typeface="Times New Roman"/>
                        </a:rPr>
                        <a:t>0.12314</a:t>
                      </a:r>
                      <a:endParaRPr lang="zh-CN" sz="1600" kern="100" dirty="0">
                        <a:solidFill>
                          <a:schemeClr val="bg1"/>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0061">
                <a:tc vMerge="1">
                  <a:txBody>
                    <a:bodyPr/>
                    <a:lstStyle/>
                    <a:p>
                      <a:endParaRPr lang="zh-CN" altLang="en-US"/>
                    </a:p>
                  </a:txBody>
                  <a:tcPr/>
                </a:tc>
                <a:tc>
                  <a:txBody>
                    <a:bodyPr/>
                    <a:lstStyle/>
                    <a:p>
                      <a:pPr algn="l">
                        <a:spcAft>
                          <a:spcPts val="0"/>
                        </a:spcAft>
                      </a:pPr>
                      <a:r>
                        <a:rPr lang="en-US" sz="1600" b="0" kern="100" dirty="0">
                          <a:solidFill>
                            <a:srgbClr val="0000FF"/>
                          </a:solidFill>
                          <a:latin typeface="Times New Roman"/>
                          <a:ea typeface="宋体"/>
                          <a:cs typeface="Times New Roman"/>
                        </a:rPr>
                        <a:t>sdg9_rdex</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0.19153</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0.22025</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0.31945</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0.44615</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kern="100" dirty="0">
                          <a:solidFill>
                            <a:srgbClr val="0000FF"/>
                          </a:solidFill>
                          <a:latin typeface="Times New Roman"/>
                          <a:ea typeface="宋体"/>
                          <a:cs typeface="Times New Roman"/>
                        </a:rPr>
                        <a:t>0.50201</a:t>
                      </a:r>
                      <a:endParaRPr lang="zh-CN" sz="1600" b="0" kern="100" dirty="0">
                        <a:solidFill>
                          <a:srgbClr val="0000FF"/>
                        </a:solidFill>
                        <a:latin typeface="Calibri"/>
                        <a:ea typeface="宋体"/>
                        <a:cs typeface="Times New Roman"/>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3" name="TextBox 12"/>
          <p:cNvSpPr txBox="1"/>
          <p:nvPr/>
        </p:nvSpPr>
        <p:spPr>
          <a:xfrm>
            <a:off x="331241" y="614792"/>
            <a:ext cx="904940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4.Results and Conclusion</a:t>
            </a:r>
          </a:p>
        </p:txBody>
      </p:sp>
      <p:sp>
        <p:nvSpPr>
          <p:cNvPr id="14" name="矩形 13"/>
          <p:cNvSpPr/>
          <p:nvPr/>
        </p:nvSpPr>
        <p:spPr>
          <a:xfrm>
            <a:off x="279155" y="1406030"/>
            <a:ext cx="6096000" cy="646331"/>
          </a:xfrm>
          <a:prstGeom prst="rect">
            <a:avLst/>
          </a:prstGeom>
        </p:spPr>
        <p:txBody>
          <a:bodyPr>
            <a:spAutoFit/>
          </a:bodyPr>
          <a:lstStyle/>
          <a:p>
            <a:r>
              <a:rPr lang="en-US" altLang="zh-CN" sz="1700" dirty="0">
                <a:solidFill>
                  <a:schemeClr val="bg1"/>
                </a:solidFill>
                <a:latin typeface="Times New Roman" panose="02020603050405020304" pitchFamily="18" charset="0"/>
                <a:cs typeface="Times New Roman" panose="02020603050405020304" pitchFamily="18" charset="0"/>
              </a:rPr>
              <a:t>Table 4.1 The calculated weights of the 8 indicators to the economic growth index in by the entropy method</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b="1" dirty="0">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1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412" y="1972097"/>
            <a:ext cx="4238563"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8219091" y="5158743"/>
            <a:ext cx="3972909" cy="877163"/>
          </a:xfrm>
          <a:prstGeom prst="rect">
            <a:avLst/>
          </a:prstGeom>
        </p:spPr>
        <p:txBody>
          <a:bodyPr wrap="square">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Fig. 4.1. </a:t>
            </a:r>
            <a:r>
              <a:rPr lang="en-US" altLang="zh-CN" sz="1700" dirty="0">
                <a:solidFill>
                  <a:schemeClr val="bg1"/>
                </a:solidFill>
                <a:latin typeface="Times New Roman" panose="02020603050405020304" pitchFamily="18" charset="0"/>
                <a:cs typeface="Times New Roman" panose="02020603050405020304" pitchFamily="18" charset="0"/>
              </a:rPr>
              <a:t>The weights of the eight indicators to the economic growth index in 2002, 2007, 2012, 2017 and 2022.</a:t>
            </a:r>
            <a:endParaRPr lang="zh-CN" altLang="en-US" sz="1700" dirty="0">
              <a:solidFill>
                <a:schemeClr val="bg1"/>
              </a:solidFill>
              <a:cs typeface="Times New Roman" panose="02020603050405020304" pitchFamily="18" charset="0"/>
            </a:endParaRPr>
          </a:p>
        </p:txBody>
      </p:sp>
      <p:sp>
        <p:nvSpPr>
          <p:cNvPr id="17" name="TextBox 1"/>
          <p:cNvSpPr txBox="1">
            <a:spLocks noChangeArrowheads="1"/>
          </p:cNvSpPr>
          <p:nvPr/>
        </p:nvSpPr>
        <p:spPr bwMode="auto">
          <a:xfrm>
            <a:off x="331241" y="5158743"/>
            <a:ext cx="7567284"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00"/>
              </a:spcBef>
            </a:pPr>
            <a:r>
              <a:rPr lang="en-US" altLang="zh-CN" sz="19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900" dirty="0">
                <a:solidFill>
                  <a:schemeClr val="bg1"/>
                </a:solidFill>
                <a:latin typeface="Times New Roman" panose="02020603050405020304" pitchFamily="18" charset="0"/>
                <a:cs typeface="Times New Roman" panose="02020603050405020304" pitchFamily="18" charset="0"/>
              </a:rPr>
              <a:t> It can be seen that before 2012, sdg9_intuse (</a:t>
            </a:r>
            <a:r>
              <a:rPr lang="en-US" altLang="zh-CN" sz="1900" dirty="0">
                <a:solidFill>
                  <a:schemeClr val="bg1"/>
                </a:solidFill>
                <a:latin typeface="Times New Roman" panose="02020603050405020304" pitchFamily="18" charset="0"/>
                <a:cs typeface="Times New Roman" panose="02020603050405020304" pitchFamily="18" charset="0"/>
                <a:sym typeface="Times New Roman" panose="02020603050405020304" pitchFamily="18" charset="0"/>
              </a:rPr>
              <a:t>population using the internet) </a:t>
            </a:r>
            <a:r>
              <a:rPr lang="en-US" altLang="zh-CN" sz="1900" dirty="0">
                <a:solidFill>
                  <a:schemeClr val="bg1"/>
                </a:solidFill>
                <a:latin typeface="Times New Roman" panose="02020603050405020304" pitchFamily="18" charset="0"/>
                <a:cs typeface="Times New Roman" panose="02020603050405020304" pitchFamily="18" charset="0"/>
              </a:rPr>
              <a:t>, sdg9_mobuse (</a:t>
            </a:r>
            <a:r>
              <a:rPr lang="en-US" altLang="zh-CN" sz="1900" dirty="0">
                <a:solidFill>
                  <a:schemeClr val="bg1"/>
                </a:solidFill>
                <a:latin typeface="Times New Roman" panose="02020603050405020304" pitchFamily="18" charset="0"/>
                <a:cs typeface="Times New Roman" panose="02020603050405020304" pitchFamily="18" charset="0"/>
                <a:sym typeface="Times New Roman" panose="02020603050405020304" pitchFamily="18" charset="0"/>
              </a:rPr>
              <a:t>mobile broadband users)</a:t>
            </a:r>
            <a:r>
              <a:rPr lang="en-US" altLang="zh-CN" sz="1900" dirty="0">
                <a:solidFill>
                  <a:schemeClr val="bg1"/>
                </a:solidFill>
                <a:latin typeface="Times New Roman" panose="02020603050405020304" pitchFamily="18" charset="0"/>
                <a:cs typeface="Times New Roman" panose="02020603050405020304" pitchFamily="18" charset="0"/>
              </a:rPr>
              <a:t> and sdg9_rdex (</a:t>
            </a:r>
            <a:r>
              <a:rPr lang="en-US" altLang="zh-CN" sz="1900" dirty="0">
                <a:solidFill>
                  <a:schemeClr val="bg1"/>
                </a:solidFill>
                <a:latin typeface="Times New Roman" panose="02020603050405020304" pitchFamily="18" charset="0"/>
                <a:cs typeface="Times New Roman" panose="02020603050405020304" pitchFamily="18" charset="0"/>
                <a:sym typeface="Times New Roman" panose="02020603050405020304" pitchFamily="18" charset="0"/>
              </a:rPr>
              <a:t>expenditure on R&amp;D)</a:t>
            </a:r>
            <a:r>
              <a:rPr lang="en-US" altLang="zh-CN" sz="1900" dirty="0">
                <a:solidFill>
                  <a:schemeClr val="bg1"/>
                </a:solidFill>
                <a:latin typeface="Times New Roman" panose="02020603050405020304" pitchFamily="18" charset="0"/>
                <a:cs typeface="Times New Roman" panose="02020603050405020304" pitchFamily="18" charset="0"/>
              </a:rPr>
              <a:t> have a relatively large ( &gt;0.18) weight to the economic growth index. After 2012, sdg9_rdex has a large ( </a:t>
            </a:r>
            <a:r>
              <a:rPr lang="en-US" altLang="zh-CN" sz="19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1900" dirty="0">
                <a:solidFill>
                  <a:schemeClr val="bg1"/>
                </a:solidFill>
                <a:latin typeface="Times New Roman" panose="02020603050405020304" pitchFamily="18" charset="0"/>
                <a:cs typeface="Times New Roman" panose="02020603050405020304" pitchFamily="18" charset="0"/>
              </a:rPr>
              <a:t>5) weight to the economic growth index.</a:t>
            </a:r>
            <a:endParaRPr lang="en-US" altLang="zh-CN" sz="1900" b="1" dirty="0">
              <a:solidFill>
                <a:schemeClr val="bg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E534DBF-3D68-CA45-C5EF-73D3C58CC7E9}"/>
              </a:ext>
            </a:extLst>
          </p:cNvPr>
          <p:cNvSpPr/>
          <p:nvPr/>
        </p:nvSpPr>
        <p:spPr>
          <a:xfrm>
            <a:off x="462987" y="1972097"/>
            <a:ext cx="2494345" cy="29075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1185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TABLE_ENDDRAG_ORIGIN_RECT" val="396*185"/>
  <p:tag name="TABLE_ENDDRAG_RECT" val="98*255*396*185"/>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TABLE_ENDDRAG_ORIGIN_RECT" val="339*249"/>
  <p:tag name="TABLE_ENDDRAG_RECT" val="116*157*339*249"/>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自定义">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0_TF78853419_Win32.potx" id="{5D2DC102-ACE5-4B12-93A7-1D448F11D1C9}" vid="{6D1E3C48-13E8-4D63-89AC-106DBDAEE8D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{CD2E0A63-3116-4431-BF1A-8CF2E0A493C7}tf78853419_win32</Template>
  <TotalTime>1587</TotalTime>
  <Words>3476</Words>
  <Application>Microsoft Office PowerPoint</Application>
  <PresentationFormat>宽屏</PresentationFormat>
  <Paragraphs>401</Paragraphs>
  <Slides>27</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Microsoft YaHei UI</vt:lpstr>
      <vt:lpstr>Arial</vt:lpstr>
      <vt:lpstr>Calibri</vt:lpstr>
      <vt:lpstr>Symbol</vt:lpstr>
      <vt:lpstr>Times New Roman</vt:lpstr>
      <vt:lpstr>自定义</vt:lpstr>
      <vt:lpstr>Evaluating compatibility between regional economic growth and the Sustainable Development Goal indicators through data warehousing</vt:lpstr>
      <vt:lpstr>OUTLINE</vt:lpstr>
      <vt:lpstr>1. Introduction: Understanding the SDGs</vt:lpstr>
      <vt:lpstr>2. Research Question</vt:lpstr>
      <vt:lpstr>2. Research Question</vt:lpstr>
      <vt:lpstr>3.Methodology</vt:lpstr>
      <vt:lpstr>3.Methodology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4.Results and Conclusion Mining the correlation of economic related indexes in SDG through association rules Key Insights from Association Rule Analysis</vt:lpstr>
      <vt:lpstr>4. Results and Conclusion Internet Usage and Economic Growth in Digital Transformation Principal Component Analysis (PCA) Findings</vt:lpstr>
      <vt:lpstr>4. Results and Conclusion Internet Usage and Economic Growth in Digital Transformation Cluster analysis</vt:lpstr>
      <vt:lpstr>4.Results and Conclusion Food loss and food waste and wealth inequality</vt:lpstr>
      <vt:lpstr>4.Results and Conclusion Multinational profit shifting, performance index and unemployment rate</vt:lpstr>
      <vt:lpstr>4.Results and Conclusion Impact of cereal yields on poverty</vt:lpstr>
      <vt:lpstr>4.Results and Conclusion Economic Adjustment and Welfare Sustainability in an Aging Society</vt:lpstr>
      <vt:lpstr>PowerPoint 演示文稿</vt:lpstr>
      <vt:lpstr>4.Results and Conclusion Impact of employment rates on sustainable economic development Adjusted GDP Growth and Unemployment Rate </vt:lpstr>
      <vt:lpstr>References (Main 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基本演示</dc:title>
  <dc:creator>muzhe 韩</dc:creator>
  <cp:lastModifiedBy>muzhe 韩</cp:lastModifiedBy>
  <cp:revision>18</cp:revision>
  <dcterms:created xsi:type="dcterms:W3CDTF">2024-04-27T01:03:37Z</dcterms:created>
  <dcterms:modified xsi:type="dcterms:W3CDTF">2024-05-15T05:54:24Z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