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D20"/>
    <a:srgbClr val="003300"/>
    <a:srgbClr val="E73A1C"/>
    <a:srgbClr val="00B050"/>
    <a:srgbClr val="00DE64"/>
    <a:srgbClr val="007A37"/>
    <a:srgbClr val="2FFF8D"/>
    <a:srgbClr val="00AC4E"/>
    <a:srgbClr val="00CC5C"/>
    <a:srgbClr val="D1D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 autoAdjust="0"/>
    <p:restoredTop sz="94595"/>
  </p:normalViewPr>
  <p:slideViewPr>
    <p:cSldViewPr snapToGrid="0">
      <p:cViewPr>
        <p:scale>
          <a:sx n="90" d="100"/>
          <a:sy n="90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9995" y="2826096"/>
            <a:ext cx="1956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</a:rPr>
              <a:t>Big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</a:rPr>
              <a:t>Data</a:t>
            </a:r>
            <a:endParaRPr kumimoji="1"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59995" y="3777285"/>
            <a:ext cx="2012089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快速概念入门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063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基本原理</a:t>
            </a:r>
            <a:endParaRPr kumimoji="1"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475373"/>
            <a:ext cx="62214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165975" y="2475373"/>
            <a:ext cx="4186238" cy="3996866"/>
          </a:xfrm>
          <a:prstGeom prst="rect">
            <a:avLst/>
          </a:prstGeom>
        </p:spPr>
        <p:txBody>
          <a:bodyPr/>
          <a:lstStyle>
            <a:lvl1pPr marL="273050" indent="-2730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>
              <a:buClr>
                <a:srgbClr val="FFFFFF"/>
              </a:buClr>
              <a:buSzPct val="85000"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根据输入数据的大小和参数的设置把数据分成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splits,</a:t>
            </a:r>
          </a:p>
          <a:p>
            <a:pPr eaLnBrk="1" hangingPunct="1">
              <a:buClr>
                <a:srgbClr val="FFFFFF"/>
              </a:buClr>
              <a:buSzPct val="85000"/>
            </a:pP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每个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split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对于一个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线程。</a:t>
            </a:r>
          </a:p>
          <a:p>
            <a:pPr eaLnBrk="1" hangingPunct="1">
              <a:buClr>
                <a:srgbClr val="FFFFFF"/>
              </a:buClr>
              <a:buSzPct val="85000"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2. Split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中的数据作为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的输入， 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的输出一定在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端。</a:t>
            </a:r>
          </a:p>
          <a:p>
            <a:pPr eaLnBrk="1" hangingPunct="1">
              <a:buClr>
                <a:srgbClr val="FFFFFF"/>
              </a:buClr>
              <a:buSzPct val="85000"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3. Map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的输出到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的输入的过程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(shuffle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过程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</a:p>
          <a:p>
            <a:pPr eaLnBrk="1" hangingPunct="1">
              <a:buClr>
                <a:srgbClr val="FFFFFF"/>
              </a:buClr>
              <a:buSzPct val="85000"/>
            </a:pP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	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第一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阶段：在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端完成内存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-&gt;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排序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-&gt;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写入磁盘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-&gt;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复制</a:t>
            </a:r>
          </a:p>
          <a:p>
            <a:pPr eaLnBrk="1" hangingPunct="1">
              <a:buClr>
                <a:srgbClr val="FFFFFF"/>
              </a:buClr>
              <a:buSzPct val="85000"/>
            </a:pP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第二阶段：在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端完成映射到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端分区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-&gt;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合并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-&gt;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排序</a:t>
            </a:r>
          </a:p>
          <a:p>
            <a:pPr eaLnBrk="1" hangingPunct="1">
              <a:buClr>
                <a:srgbClr val="FFFFFF"/>
              </a:buClr>
              <a:buSzPct val="85000"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4. 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的输入到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的输出</a:t>
            </a:r>
          </a:p>
          <a:p>
            <a:pPr eaLnBrk="1" hangingPunct="1">
              <a:buClr>
                <a:srgbClr val="FFFFFF"/>
              </a:buClr>
              <a:buSzPct val="85000"/>
            </a:pP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最后排好序的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key/value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作为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的输入，输出不一定是在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端。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0863" y="1380457"/>
            <a:ext cx="10493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MapReduce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是一种编程模型，用于大规模数据集的并行运算。</a:t>
            </a:r>
            <a:r>
              <a:rPr lang="en-US" altLang="zh-CN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（映射）和</a:t>
            </a:r>
            <a:r>
              <a:rPr lang="en-US" altLang="zh-CN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（化简），采用分而治之思想，先把任务分发到集群多个节点上，并行计算，然后再把计算结果合并，从而得到最终计算结果。多节点计算，所涉及的任务调度、负载均衡、容错处理等，都由</a:t>
            </a:r>
            <a:r>
              <a:rPr lang="en-US" altLang="zh-CN" sz="14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MapReduce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框架完成，不需要编程人员关心这些内容。 </a:t>
            </a:r>
          </a:p>
        </p:txBody>
      </p:sp>
    </p:spTree>
    <p:extLst>
      <p:ext uri="{BB962C8B-B14F-4D97-AF65-F5344CB8AC3E}">
        <p14:creationId xmlns:p14="http://schemas.microsoft.com/office/powerpoint/2010/main" val="1466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中常见的服务</a:t>
            </a:r>
            <a:endParaRPr kumimoji="1" lang="zh-CN" altLang="en-US" dirty="0"/>
          </a:p>
        </p:txBody>
      </p:sp>
      <p:pic>
        <p:nvPicPr>
          <p:cNvPr id="3" name="Picture 4" descr="hbase-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47825"/>
            <a:ext cx="5619750" cy="466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7015163" y="1647825"/>
            <a:ext cx="4440237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TW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HBase</a:t>
            </a:r>
            <a:r>
              <a:rPr lang="en-US" altLang="zh-TW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– Hadoop Database</a:t>
            </a:r>
            <a:r>
              <a:rPr lang="zh-TW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，是一个高可靠性、高性能、面向列、可伸缩的分布式存储系统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endParaRPr lang="en-US" altLang="zh-TW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HBase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位于结构化存储层，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HDFS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</a:t>
            </a: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HBase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提供了高可靠性的底层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存储支持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,</a:t>
            </a: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MapReduce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</a:t>
            </a: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HBase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提供了高性能的计算能力，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Zookeeper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为</a:t>
            </a: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HBase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提供了稳定服务和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failover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机制；</a:t>
            </a:r>
            <a:endParaRPr lang="en-US" altLang="zh-CN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342900" indent="-342900" eaLnBrk="1" hangingPunct="1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Pig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Hive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还为</a:t>
            </a: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HBase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提供了高层语言支持，使得在</a:t>
            </a: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HBase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上进行数据统计处理变的简单。</a:t>
            </a:r>
            <a:endParaRPr lang="en-US" altLang="zh-TW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4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Hive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49" y="1368885"/>
            <a:ext cx="5727700" cy="4660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71512" y="1368885"/>
            <a:ext cx="410131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hive是基于Hadoop的一个数据仓库工具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hive可以将结构化的数据文件映射为一张数据库表，并提供简单的sql查询功能，可以将sql语句转换为MapReduce任务进行运行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Hive的设计目的是为了那些精通SQL技能的分析师能够对存放在HDFS上的大规模数据集进行操作。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2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Zookeeper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4" y="1368885"/>
            <a:ext cx="8081962" cy="38913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72489" y="1984179"/>
            <a:ext cx="33004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一个高可用的分布式数据管理与系统协调</a:t>
            </a:r>
            <a:r>
              <a:rPr lang="zh-CN" altLang="en-US" sz="1600" dirty="0" smtClean="0">
                <a:latin typeface="+mn-ea"/>
              </a:rPr>
              <a:t>框架，</a:t>
            </a:r>
            <a:r>
              <a:rPr lang="zh-CN" altLang="en-US" sz="1600" dirty="0">
                <a:latin typeface="+mn-ea"/>
              </a:rPr>
              <a:t>用来协调在分布式应用上的各种</a:t>
            </a:r>
            <a:r>
              <a:rPr lang="zh-CN" altLang="en-US" sz="1600" dirty="0" smtClean="0">
                <a:latin typeface="+mn-ea"/>
              </a:rPr>
              <a:t>服务</a:t>
            </a:r>
            <a:endParaRPr lang="zh-CN" altLang="en-US" sz="1600" dirty="0">
              <a:latin typeface="+mn-ea"/>
            </a:endParaRP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+mn-ea"/>
              </a:rPr>
              <a:t>基于对</a:t>
            </a:r>
            <a:r>
              <a:rPr lang="en-US" altLang="zh-CN" sz="1600" dirty="0" err="1">
                <a:latin typeface="+mn-ea"/>
              </a:rPr>
              <a:t>Paxos</a:t>
            </a:r>
            <a:r>
              <a:rPr lang="zh-CN" altLang="en-US" sz="1600" dirty="0">
                <a:latin typeface="+mn-ea"/>
              </a:rPr>
              <a:t>算法的实现</a:t>
            </a: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+mn-ea"/>
              </a:rPr>
              <a:t>强一致性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+mn-ea"/>
              </a:rPr>
              <a:t>设计目标</a:t>
            </a: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+mn-ea"/>
              </a:rPr>
              <a:t>接口简单，允许多个分布的进程基于一个共享的，类似标准文件系统的树状名称空间进行协作</a:t>
            </a: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+mn-ea"/>
              </a:rPr>
              <a:t>高效</a:t>
            </a: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+mn-ea"/>
              </a:rPr>
              <a:t>可靠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43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68" y="911686"/>
            <a:ext cx="8991881" cy="55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48154" y="2511771"/>
            <a:ext cx="16914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</a:rPr>
              <a:t>YOU</a:t>
            </a:r>
            <a:endParaRPr kumimoji="1"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501137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9709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9130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rgbClr val="053D20"/>
                </a:solidFill>
              </a:rPr>
              <a:t>目录</a:t>
            </a:r>
            <a:endParaRPr kumimoji="1" lang="zh-CN" altLang="en-US" sz="4800" b="1" dirty="0">
              <a:solidFill>
                <a:srgbClr val="053D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74" y="2343933"/>
            <a:ext cx="320416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数据与存储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674" y="4165391"/>
            <a:ext cx="320416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Hadoop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中常用服务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6920" y="2885705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讨论大数据中的数据概念与数据存储选型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6920" y="4715063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中常见的服务，比如：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4395" y="2343933"/>
            <a:ext cx="288971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Hadoop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核心概念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0642" y="2885705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初步认识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中两个核心概念：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6062301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8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数据与存储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1057274" y="1197435"/>
            <a:ext cx="9858375" cy="4389437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大数据概念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Calibri" charset="0"/>
              <a:buAutoNum type="arabicPeriod"/>
            </a:pPr>
            <a:r>
              <a:rPr lang="zh-CN" altLang="zh-CN" dirty="0" smtClean="0"/>
              <a:t>研究机构Gartner给出了这样的定义：“大数据”是需要新处理模式才能具有更强的决策力、洞察发现力和流程优化能力的海量、高增长率和多样化的信息资产。</a:t>
            </a:r>
          </a:p>
          <a:p>
            <a:pPr marL="457200" indent="-457200">
              <a:lnSpc>
                <a:spcPct val="150000"/>
              </a:lnSpc>
              <a:buFont typeface="Calibri" charset="0"/>
              <a:buAutoNum type="arabicPeriod"/>
            </a:pPr>
            <a:r>
              <a:rPr lang="zh-CN" altLang="zh-CN" dirty="0" smtClean="0"/>
              <a:t>麦肯锡全球研究所给出的定义是：一种规模大到在获取、存储、管理、分析方面大大超出了传统数据库软件工具能力范围的数据集合，具有海量的数据规模、快速的数据流转、多样的数据类型和价值密度低四大特征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241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 noChangeArrowheads="1"/>
          </p:cNvSpPr>
          <p:nvPr/>
        </p:nvSpPr>
        <p:spPr>
          <a:xfrm>
            <a:off x="843749" y="1683210"/>
            <a:ext cx="9771864" cy="438785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Calibri" charset="0"/>
              <a:buNone/>
            </a:pPr>
            <a:r>
              <a:rPr lang="zh-CN" altLang="en-US" dirty="0" smtClean="0"/>
              <a:t>维基百科这样说：一个分布式系统基础架构，由Apache基金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Calibri" charset="0"/>
              <a:buNone/>
            </a:pPr>
            <a:r>
              <a:rPr lang="zh-CN" altLang="en-US" dirty="0" smtClean="0"/>
              <a:t>会开发。用户可以在不了解分布式底层细节的情况下，开发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Calibri" charset="0"/>
              <a:buNone/>
            </a:pPr>
            <a:r>
              <a:rPr lang="zh-CN" altLang="en-US" dirty="0" smtClean="0"/>
              <a:t>分布式程序。充分利用集群的威力高速运算和海量存储。</a:t>
            </a:r>
          </a:p>
          <a:p>
            <a:pPr marL="457200" indent="-457200">
              <a:lnSpc>
                <a:spcPct val="150000"/>
              </a:lnSpc>
              <a:buFont typeface="Calibri" charset="0"/>
              <a:buNone/>
            </a:pP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Calibri" charset="0"/>
              <a:buNone/>
            </a:pPr>
            <a:r>
              <a:rPr lang="zh-CN" altLang="en-US" dirty="0" smtClean="0"/>
              <a:t>关键词：高速运算、海量存储</a:t>
            </a:r>
          </a:p>
          <a:p>
            <a:pPr marL="457200" indent="-457200">
              <a:lnSpc>
                <a:spcPct val="150000"/>
              </a:lnSpc>
              <a:buFont typeface="Calibri" charset="0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Hadoop就是一个分布式计算的解决方案。                                      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8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4242601" cy="82504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需要了解</a:t>
            </a:r>
            <a:r>
              <a:rPr kumimoji="1" lang="zh-CN" altLang="en-US" smtClean="0"/>
              <a:t>的数据存储概念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717626"/>
            <a:ext cx="10000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 dirty="0">
                <a:latin typeface="+mn-ea"/>
              </a:rPr>
              <a:t>Schema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zh-CN" sz="2000" dirty="0">
                <a:latin typeface="+mn-ea"/>
              </a:rPr>
              <a:t>on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zh-CN" sz="2000" dirty="0">
                <a:latin typeface="+mn-ea"/>
              </a:rPr>
              <a:t>Write：在传统的关系型数据库操作中，我们在写入数据时会受到表模式（Schema）的约束，即如果写入数据不符合模式，则会被拒绝（最常见的情况：数据类型、长度等）。这种设计被称为Schema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zh-CN" sz="2000" dirty="0">
                <a:latin typeface="+mn-ea"/>
              </a:rPr>
              <a:t>on</a:t>
            </a:r>
            <a:r>
              <a:rPr lang="en-US" altLang="zh-CN" sz="2000" dirty="0">
                <a:latin typeface="+mn-ea"/>
              </a:rPr>
              <a:t>-W</a:t>
            </a:r>
            <a:r>
              <a:rPr lang="zh-CN" altLang="zh-CN" sz="2000" dirty="0">
                <a:latin typeface="+mn-ea"/>
              </a:rPr>
              <a:t>rite，因为数据在写入时会被校验。简称为写时模式。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 dirty="0">
                <a:latin typeface="+mn-ea"/>
              </a:rPr>
              <a:t>Schema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zh-CN" sz="2000" dirty="0">
                <a:latin typeface="+mn-ea"/>
              </a:rPr>
              <a:t>on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zh-CN" sz="2000" dirty="0">
                <a:latin typeface="+mn-ea"/>
              </a:rPr>
              <a:t>Read：指未经处理的原始数据直接加载到Hadoop中，应用程序在处理这些数据时，按照需求暴漏数据的结构。简称为读时模式。</a:t>
            </a:r>
            <a:endParaRPr lang="zh-CN" altLang="zh-CN" sz="20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21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49" y="543840"/>
            <a:ext cx="5014126" cy="825045"/>
          </a:xfrm>
        </p:spPr>
        <p:txBody>
          <a:bodyPr>
            <a:normAutofit fontScale="90000"/>
          </a:bodyPr>
          <a:lstStyle/>
          <a:p>
            <a:r>
              <a:rPr kumimoji="1" lang="zh-CN" altLang="en-US" smtClean="0"/>
              <a:t>数据导入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的关键因素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466182"/>
            <a:ext cx="1050131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）、数据存储格式。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zh-CN" dirty="0" smtClean="0">
                <a:latin typeface="+mn-ea"/>
              </a:rPr>
              <a:t>Hadoop</a:t>
            </a:r>
            <a:r>
              <a:rPr lang="zh-CN" altLang="zh-CN" dirty="0">
                <a:latin typeface="+mn-ea"/>
              </a:rPr>
              <a:t>支持多种的文件格式和压缩格式，提供了用于存储数据的</a:t>
            </a:r>
            <a:r>
              <a:rPr lang="en-US" altLang="zh-CN" dirty="0">
                <a:latin typeface="+mn-ea"/>
              </a:rPr>
              <a:t>HDFS</a:t>
            </a:r>
            <a:r>
              <a:rPr lang="zh-CN" altLang="zh-CN" dirty="0">
                <a:latin typeface="+mn-ea"/>
              </a:rPr>
              <a:t>（分布式文件系统）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  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    </a:t>
            </a:r>
            <a:r>
              <a:rPr lang="zh-CN" altLang="zh-CN" dirty="0" smtClean="0">
                <a:latin typeface="+mn-ea"/>
              </a:rPr>
              <a:t>Hadoop</a:t>
            </a:r>
            <a:r>
              <a:rPr lang="zh-CN" altLang="zh-CN" dirty="0">
                <a:latin typeface="+mn-ea"/>
              </a:rPr>
              <a:t>实现了一个特殊的计算模型，即</a:t>
            </a:r>
            <a:r>
              <a:rPr lang="zh-CN" altLang="zh-CN" dirty="0" smtClean="0">
                <a:latin typeface="+mn-ea"/>
              </a:rPr>
              <a:t>MapReduce。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）、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multitenancy</a:t>
            </a:r>
            <a:r>
              <a:rPr lang="zh-CN" altLang="zh-CN" dirty="0">
                <a:latin typeface="+mn-ea"/>
              </a:rPr>
              <a:t>（多任务处理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zh-CN" dirty="0">
                <a:latin typeface="+mn-ea"/>
              </a:rPr>
              <a:t>多租户）。</a:t>
            </a: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+mn-ea"/>
              </a:rPr>
              <a:t>多</a:t>
            </a:r>
            <a:r>
              <a:rPr lang="zh-CN" altLang="zh-CN" dirty="0">
                <a:latin typeface="+mn-ea"/>
              </a:rPr>
              <a:t>租户指集群支持多个用户、多个组以及多种应用类型。其中每个用户我们可以称之为：租户。系统根据具体需求给予租户不同的对于系统的定制能力，但租户不能改变系统的代码。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）、数据模式设计。</a:t>
            </a: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+mn-ea"/>
              </a:rPr>
              <a:t>Hadoop本质上对模式不是特别的关注，但我们在具体的使用过程中仍然要考虑Hadoop中数据的存储结构，主要包括将数据加载到</a:t>
            </a:r>
            <a:r>
              <a:rPr lang="en-US" altLang="zh-CN" dirty="0">
                <a:latin typeface="+mn-ea"/>
              </a:rPr>
              <a:t>HDFS</a:t>
            </a:r>
            <a:r>
              <a:rPr lang="zh-CN" altLang="zh-CN" dirty="0">
                <a:latin typeface="+mn-ea"/>
              </a:rPr>
              <a:t>的目录结构中，数据处理与数据分析的输出目录结构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）、元数据管理。</a:t>
            </a: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+mn-ea"/>
              </a:rPr>
              <a:t>在所有的数据管理系统中，描述存储数据的元数据与数据本身并重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03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核心概念</a:t>
            </a:r>
            <a:endParaRPr kumimoji="1"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348412" y="3092910"/>
            <a:ext cx="2695576" cy="292212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28812" y="3092910"/>
            <a:ext cx="2695576" cy="292212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24061" y="3292935"/>
            <a:ext cx="240355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r>
              <a:rPr lang="en-US" altLang="zh-CN" sz="20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MapReduce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Map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：任务的分解</a:t>
            </a:r>
          </a:p>
          <a:p>
            <a:pPr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Reduce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：结果的汇总</a:t>
            </a:r>
          </a:p>
          <a:p>
            <a:endParaRPr lang="zh-CN" altLang="en-US" sz="14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gray">
          <a:xfrm>
            <a:off x="4008436" y="2996072"/>
            <a:ext cx="1065127" cy="1360181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"/>
          <p:cNvSpPr>
            <a:spLocks noChangeAspect="1" noChangeArrowheads="1" noTextEdit="1"/>
          </p:cNvSpPr>
          <p:nvPr/>
        </p:nvSpPr>
        <p:spPr bwMode="gray">
          <a:xfrm flipH="1">
            <a:off x="5654674" y="2992896"/>
            <a:ext cx="1072614" cy="146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 flipH="1">
            <a:off x="5661024" y="2996072"/>
            <a:ext cx="1065126" cy="1360181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833812" y="1368885"/>
            <a:ext cx="3536072" cy="1755016"/>
            <a:chOff x="1997" y="1314"/>
            <a:chExt cx="1889" cy="1009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205287" y="1694322"/>
            <a:ext cx="2744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CC0000"/>
                </a:solidFill>
                <a:latin typeface="微软雅黑" charset="-122"/>
                <a:ea typeface="微软雅黑" charset="-122"/>
              </a:rPr>
              <a:t>两大核心设计</a:t>
            </a:r>
            <a:endParaRPr lang="zh-CN" altLang="en-US" sz="2800">
              <a:solidFill>
                <a:srgbClr val="CC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577011" y="3321509"/>
            <a:ext cx="240355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HDFS</a:t>
            </a:r>
          </a:p>
          <a:p>
            <a:pPr eaLnBrk="1" hangingPunct="1"/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buFont typeface="Wingdings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NameNode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：文件管理</a:t>
            </a:r>
            <a:endParaRPr lang="en-US" altLang="zh-CN" sz="14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buFont typeface="Wingdings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DataNode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：文件存储</a:t>
            </a:r>
            <a:endParaRPr lang="en-US" altLang="zh-CN" sz="14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eaLnBrk="1" hangingPunct="1">
              <a:buFont typeface="Wingdings" charset="2"/>
              <a:buChar char="l"/>
            </a:pPr>
            <a:r>
              <a:rPr lang="en-US" altLang="zh-CN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Client</a:t>
            </a:r>
            <a:r>
              <a:rPr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：文件获取</a:t>
            </a:r>
            <a:endParaRPr lang="en-US" altLang="zh-CN" sz="14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eaLnBrk="1" hangingPunct="1"/>
            <a:endParaRPr lang="en-US" altLang="zh-CN" sz="14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6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9" y="2287588"/>
            <a:ext cx="5899951" cy="383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50799" y="1600200"/>
            <a:ext cx="4950626" cy="417195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1600" b="1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NameNode</a:t>
            </a:r>
            <a:endParaRPr lang="en-US" altLang="zh-CN" sz="1600" b="1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 typeface="Wingdings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可以看作是分布式文件系统中的管理者，存储文件系统的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meta-data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，主要负责管理文件系统的命名空间，集群配置信息，存储块的复制。</a:t>
            </a:r>
            <a:endParaRPr lang="en-US" altLang="zh-CN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1600" b="1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DataNode</a:t>
            </a:r>
            <a:endParaRPr lang="en-US" altLang="zh-CN" sz="1600" b="1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 typeface="Wingdings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是文件存储的基本单元。它存储文件块在本地文件系统中，保存了文件块的</a:t>
            </a: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meta-data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，同时周期性的发送所有存在的文件块的报告给</a:t>
            </a:r>
            <a:r>
              <a:rPr lang="en-US" altLang="zh-CN" sz="1600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NameNode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 </a:t>
            </a:r>
            <a:endParaRPr lang="en-US" altLang="zh-CN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Client</a:t>
            </a: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 typeface="Wingdings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就是需要获取分布式文件系统文件的应用程序。 </a:t>
            </a:r>
            <a:endParaRPr lang="en-US" altLang="zh-CN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 typeface="Wingdings" charset="2"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	</a:t>
            </a:r>
          </a:p>
          <a:p>
            <a:pPr>
              <a:lnSpc>
                <a:spcPct val="150000"/>
              </a:lnSpc>
              <a:buClr>
                <a:srgbClr val="777777"/>
              </a:buClr>
              <a:buSzPct val="85000"/>
              <a:buFont typeface="Wingdings" charset="2"/>
              <a:buNone/>
            </a:pPr>
            <a:endParaRPr lang="zh-CN" altLang="en-US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63003" y="1359119"/>
            <a:ext cx="5075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1pPr>
            <a:lvl2pPr marL="742950" indent="-28575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2pPr>
            <a:lvl3pPr marL="11430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3pPr>
            <a:lvl4pPr marL="16002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4pPr>
            <a:lvl5pPr marL="2057400" indent="-228600" eaLnBrk="0" hangingPunct="0"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509B"/>
                </a:solidFill>
                <a:latin typeface="Verdana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HDFS</a:t>
            </a:r>
            <a:r>
              <a:rPr lang="zh-CN" altLang="en-US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是一个高度容错性的分布式文件系统，能提供高吞吐量的数据访问，非常适合大规模数据集上的应用。</a:t>
            </a:r>
          </a:p>
        </p:txBody>
      </p:sp>
    </p:spTree>
    <p:extLst>
      <p:ext uri="{BB962C8B-B14F-4D97-AF65-F5344CB8AC3E}">
        <p14:creationId xmlns:p14="http://schemas.microsoft.com/office/powerpoint/2010/main" val="20488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运行流程</a:t>
            </a:r>
            <a:endParaRPr kumimoji="1"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451320" y="1368885"/>
            <a:ext cx="4259262" cy="2677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en-US" sz="1600" b="1" dirty="0" smtClean="0">
                <a:latin typeface="微软雅黑" charset="-122"/>
                <a:ea typeface="微软雅黑" charset="-122"/>
              </a:rPr>
              <a:t>文件写入：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600" dirty="0" smtClean="0">
                <a:latin typeface="微软雅黑" charset="-122"/>
                <a:ea typeface="微软雅黑" charset="-122"/>
              </a:rPr>
              <a:t>1. Client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向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NameNode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发起文件写入的请求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600" dirty="0" smtClean="0">
                <a:latin typeface="微软雅黑" charset="-122"/>
                <a:ea typeface="微软雅黑" charset="-122"/>
              </a:rPr>
              <a:t>2. 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NameNode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根据文件大小和文件块配置情况，返回给</a:t>
            </a:r>
            <a:r>
              <a:rPr lang="en-US" altLang="zh-CN" sz="1600" dirty="0" smtClean="0">
                <a:latin typeface="微软雅黑" charset="-122"/>
                <a:ea typeface="微软雅黑" charset="-122"/>
              </a:rPr>
              <a:t>Client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它所管理部分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DataNode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的信息。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600" dirty="0" smtClean="0">
                <a:latin typeface="微软雅黑" charset="-122"/>
                <a:ea typeface="微软雅黑" charset="-122"/>
              </a:rPr>
              <a:t>3. Client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将文件划分为多个文件块，根据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DataNode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的地址信息，按顺序写入到每一个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DataNode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块中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zh-CN" altLang="en-US" sz="1600" b="1" dirty="0" smtClean="0">
                <a:latin typeface="微软雅黑" charset="-122"/>
                <a:ea typeface="微软雅黑" charset="-122"/>
              </a:rPr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6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1600" b="1" dirty="0" smtClean="0">
                <a:latin typeface="微软雅黑" charset="-122"/>
                <a:ea typeface="微软雅黑" charset="-122"/>
              </a:rPr>
              <a:t>文件读取：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600" dirty="0" smtClean="0">
                <a:latin typeface="微软雅黑" charset="-122"/>
                <a:ea typeface="微软雅黑" charset="-122"/>
              </a:rPr>
              <a:t>1. Client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向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NameNode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发起文件读取的请求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600" dirty="0" smtClean="0">
                <a:latin typeface="微软雅黑" charset="-122"/>
                <a:ea typeface="微软雅黑" charset="-122"/>
              </a:rPr>
              <a:t>2. 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NameNode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返回文件存储的</a:t>
            </a:r>
            <a:r>
              <a:rPr lang="en-US" altLang="zh-CN" sz="1600" dirty="0" err="1" smtClean="0">
                <a:latin typeface="微软雅黑" charset="-122"/>
                <a:ea typeface="微软雅黑" charset="-122"/>
              </a:rPr>
              <a:t>DataNode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的信息。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zh-CN" sz="1600" dirty="0" smtClean="0">
                <a:latin typeface="微软雅黑" charset="-122"/>
                <a:ea typeface="微软雅黑" charset="-122"/>
              </a:rPr>
              <a:t>3. Client</a:t>
            </a:r>
            <a:r>
              <a:rPr lang="zh-CN" altLang="en-US" sz="1600" dirty="0" smtClean="0">
                <a:latin typeface="微软雅黑" charset="-122"/>
                <a:ea typeface="微软雅黑" charset="-122"/>
              </a:rPr>
              <a:t>读取文件信息。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zh-CN" altLang="en-US" sz="1600" dirty="0">
              <a:latin typeface="微软雅黑" charset="-122"/>
              <a:ea typeface="微软雅黑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4" y="4046078"/>
            <a:ext cx="455862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4" y="1368885"/>
            <a:ext cx="4558627" cy="256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9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1148</Words>
  <Application>Microsoft Macintosh PowerPoint</Application>
  <PresentationFormat>宽屏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Calibri</vt:lpstr>
      <vt:lpstr>Calibri Light</vt:lpstr>
      <vt:lpstr>Wingdings</vt:lpstr>
      <vt:lpstr>第一PPT模板网：www.1ppt.com</vt:lpstr>
      <vt:lpstr>PowerPoint 演示文稿</vt:lpstr>
      <vt:lpstr>PowerPoint 演示文稿</vt:lpstr>
      <vt:lpstr>数据与存储</vt:lpstr>
      <vt:lpstr>Hadoop是什么</vt:lpstr>
      <vt:lpstr>需要了解的数据存储概念</vt:lpstr>
      <vt:lpstr>数据导入Hadoop的关键因素</vt:lpstr>
      <vt:lpstr>Hadoop核心概念</vt:lpstr>
      <vt:lpstr>HDFS概念</vt:lpstr>
      <vt:lpstr>HDFS运行流程</vt:lpstr>
      <vt:lpstr>MapReduce基本原理</vt:lpstr>
      <vt:lpstr>Hadoop中常见的服务</vt:lpstr>
      <vt:lpstr>Hive</vt:lpstr>
      <vt:lpstr>Zookeeper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hp h</cp:lastModifiedBy>
  <cp:revision>80</cp:revision>
  <dcterms:created xsi:type="dcterms:W3CDTF">2015-08-05T01:47:03Z</dcterms:created>
  <dcterms:modified xsi:type="dcterms:W3CDTF">2017-05-17T06:57:32Z</dcterms:modified>
</cp:coreProperties>
</file>