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年度数据!$I$2</c:f>
              <c:strCache>
                <c:ptCount val="1"/>
                <c:pt idx="0">
                  <c:v>城镇居民人均可支配收入(元)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年度数据!$H$3:$H$7</c:f>
              <c:strCache>
                <c:ptCount val="5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</c:strCache>
            </c:strRef>
          </c:cat>
          <c:val>
            <c:numRef>
              <c:f>年度数据!$I$3:$I$7</c:f>
              <c:numCache>
                <c:formatCode>General</c:formatCode>
                <c:ptCount val="5"/>
                <c:pt idx="0">
                  <c:v>26467</c:v>
                </c:pt>
                <c:pt idx="1">
                  <c:v>28844</c:v>
                </c:pt>
                <c:pt idx="2">
                  <c:v>31195</c:v>
                </c:pt>
                <c:pt idx="3">
                  <c:v>33616</c:v>
                </c:pt>
                <c:pt idx="4">
                  <c:v>36396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年度数据!$J$2</c:f>
              <c:strCache>
                <c:ptCount val="1"/>
                <c:pt idx="0">
                  <c:v>农村居民人均可支配收入(元)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年度数据!$H$3:$H$7</c:f>
              <c:strCache>
                <c:ptCount val="5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</c:strCache>
            </c:strRef>
          </c:cat>
          <c:val>
            <c:numRef>
              <c:f>年度数据!$J$3:$J$7</c:f>
              <c:numCache>
                <c:formatCode>General</c:formatCode>
                <c:ptCount val="5"/>
                <c:pt idx="0">
                  <c:v>9430</c:v>
                </c:pt>
                <c:pt idx="1">
                  <c:v>10489</c:v>
                </c:pt>
                <c:pt idx="2">
                  <c:v>11422</c:v>
                </c:pt>
                <c:pt idx="3">
                  <c:v>12363</c:v>
                </c:pt>
                <c:pt idx="4">
                  <c:v>13432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611200"/>
        <c:axId val="206612736"/>
      </c:lineChart>
      <c:catAx>
        <c:axId val="2066112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06612736"/>
        <c:crosses val="autoZero"/>
        <c:auto val="1"/>
        <c:lblAlgn val="ctr"/>
        <c:lblOffset val="100"/>
        <c:noMultiLvlLbl val="0"/>
      </c:catAx>
      <c:valAx>
        <c:axId val="206612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6611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Sheet4!$B$36</c:f>
              <c:strCache>
                <c:ptCount val="1"/>
                <c:pt idx="0">
                  <c:v>社区工业村</c:v>
                </c:pt>
              </c:strCache>
            </c:strRef>
          </c:tx>
          <c:invertIfNegative val="0"/>
          <c:cat>
            <c:strRef>
              <c:f>Sheet4!$C$35:$H$35</c:f>
              <c:strCache>
                <c:ptCount val="6"/>
                <c:pt idx="0">
                  <c:v>60岁以上</c:v>
                </c:pt>
                <c:pt idx="1">
                  <c:v>50-59岁</c:v>
                </c:pt>
                <c:pt idx="2">
                  <c:v>40-49岁</c:v>
                </c:pt>
                <c:pt idx="3">
                  <c:v>30-39岁</c:v>
                </c:pt>
                <c:pt idx="4">
                  <c:v>20-29岁</c:v>
                </c:pt>
                <c:pt idx="5">
                  <c:v>20岁以下</c:v>
                </c:pt>
              </c:strCache>
            </c:strRef>
          </c:cat>
          <c:val>
            <c:numRef>
              <c:f>Sheet4!$C$36:$H$36</c:f>
              <c:numCache>
                <c:formatCode>0%</c:formatCode>
                <c:ptCount val="6"/>
                <c:pt idx="0">
                  <c:v>0.25891251782503566</c:v>
                </c:pt>
                <c:pt idx="1">
                  <c:v>0.19554839109678218</c:v>
                </c:pt>
                <c:pt idx="2">
                  <c:v>0.1781263562527125</c:v>
                </c:pt>
                <c:pt idx="3">
                  <c:v>0.1457002914005828</c:v>
                </c:pt>
                <c:pt idx="4">
                  <c:v>9.473618947237894E-2</c:v>
                </c:pt>
                <c:pt idx="5">
                  <c:v>0.12697625395250792</c:v>
                </c:pt>
              </c:numCache>
            </c:numRef>
          </c:val>
        </c:ser>
        <c:ser>
          <c:idx val="1"/>
          <c:order val="1"/>
          <c:tx>
            <c:strRef>
              <c:f>Sheet4!$B$37</c:f>
              <c:strCache>
                <c:ptCount val="1"/>
                <c:pt idx="0">
                  <c:v>新农村示范村</c:v>
                </c:pt>
              </c:strCache>
            </c:strRef>
          </c:tx>
          <c:invertIfNegative val="0"/>
          <c:cat>
            <c:strRef>
              <c:f>Sheet4!$C$35:$H$35</c:f>
              <c:strCache>
                <c:ptCount val="6"/>
                <c:pt idx="0">
                  <c:v>60岁以上</c:v>
                </c:pt>
                <c:pt idx="1">
                  <c:v>50-59岁</c:v>
                </c:pt>
                <c:pt idx="2">
                  <c:v>40-49岁</c:v>
                </c:pt>
                <c:pt idx="3">
                  <c:v>30-39岁</c:v>
                </c:pt>
                <c:pt idx="4">
                  <c:v>20-29岁</c:v>
                </c:pt>
                <c:pt idx="5">
                  <c:v>20岁以下</c:v>
                </c:pt>
              </c:strCache>
            </c:strRef>
          </c:cat>
          <c:val>
            <c:numRef>
              <c:f>Sheet4!$C$37:$H$37</c:f>
              <c:numCache>
                <c:formatCode>0%</c:formatCode>
                <c:ptCount val="6"/>
                <c:pt idx="0">
                  <c:v>0.16829230531041958</c:v>
                </c:pt>
                <c:pt idx="1">
                  <c:v>0.16333797801517264</c:v>
                </c:pt>
                <c:pt idx="2">
                  <c:v>0.16875677349434898</c:v>
                </c:pt>
                <c:pt idx="3">
                  <c:v>0.17262734169376065</c:v>
                </c:pt>
                <c:pt idx="4">
                  <c:v>9.9241368632915314E-2</c:v>
                </c:pt>
                <c:pt idx="5">
                  <c:v>0.13469577333952623</c:v>
                </c:pt>
              </c:numCache>
            </c:numRef>
          </c:val>
        </c:ser>
        <c:ser>
          <c:idx val="2"/>
          <c:order val="2"/>
          <c:tx>
            <c:strRef>
              <c:f>Sheet4!$B$38</c:f>
              <c:strCache>
                <c:ptCount val="1"/>
                <c:pt idx="0">
                  <c:v>普通农业种植村</c:v>
                </c:pt>
              </c:strCache>
            </c:strRef>
          </c:tx>
          <c:invertIfNegative val="0"/>
          <c:cat>
            <c:strRef>
              <c:f>Sheet4!$C$35:$H$35</c:f>
              <c:strCache>
                <c:ptCount val="6"/>
                <c:pt idx="0">
                  <c:v>60岁以上</c:v>
                </c:pt>
                <c:pt idx="1">
                  <c:v>50-59岁</c:v>
                </c:pt>
                <c:pt idx="2">
                  <c:v>40-49岁</c:v>
                </c:pt>
                <c:pt idx="3">
                  <c:v>30-39岁</c:v>
                </c:pt>
                <c:pt idx="4">
                  <c:v>20-29岁</c:v>
                </c:pt>
                <c:pt idx="5">
                  <c:v>20岁以下</c:v>
                </c:pt>
              </c:strCache>
            </c:strRef>
          </c:cat>
          <c:val>
            <c:numRef>
              <c:f>Sheet4!$C$38:$H$38</c:f>
              <c:numCache>
                <c:formatCode>0%</c:formatCode>
                <c:ptCount val="6"/>
                <c:pt idx="0">
                  <c:v>0.20812480034075179</c:v>
                </c:pt>
                <c:pt idx="1">
                  <c:v>0.19268448514535194</c:v>
                </c:pt>
                <c:pt idx="2">
                  <c:v>0.19992546054733254</c:v>
                </c:pt>
                <c:pt idx="3">
                  <c:v>0.18922372484293473</c:v>
                </c:pt>
                <c:pt idx="4">
                  <c:v>9.0884889788094989E-2</c:v>
                </c:pt>
                <c:pt idx="5">
                  <c:v>0.11905015440315195</c:v>
                </c:pt>
              </c:numCache>
            </c:numRef>
          </c:val>
        </c:ser>
        <c:ser>
          <c:idx val="3"/>
          <c:order val="3"/>
          <c:tx>
            <c:strRef>
              <c:f>Sheet4!$B$39</c:f>
              <c:strCache>
                <c:ptCount val="1"/>
                <c:pt idx="0">
                  <c:v>贫困村</c:v>
                </c:pt>
              </c:strCache>
            </c:strRef>
          </c:tx>
          <c:invertIfNegative val="0"/>
          <c:cat>
            <c:strRef>
              <c:f>Sheet4!$C$35:$H$35</c:f>
              <c:strCache>
                <c:ptCount val="6"/>
                <c:pt idx="0">
                  <c:v>60岁以上</c:v>
                </c:pt>
                <c:pt idx="1">
                  <c:v>50-59岁</c:v>
                </c:pt>
                <c:pt idx="2">
                  <c:v>40-49岁</c:v>
                </c:pt>
                <c:pt idx="3">
                  <c:v>30-39岁</c:v>
                </c:pt>
                <c:pt idx="4">
                  <c:v>20-29岁</c:v>
                </c:pt>
                <c:pt idx="5">
                  <c:v>20岁以下</c:v>
                </c:pt>
              </c:strCache>
            </c:strRef>
          </c:cat>
          <c:val>
            <c:numRef>
              <c:f>Sheet4!$C$39:$H$39</c:f>
              <c:numCache>
                <c:formatCode>0%</c:formatCode>
                <c:ptCount val="6"/>
                <c:pt idx="0">
                  <c:v>0.26021809706151672</c:v>
                </c:pt>
                <c:pt idx="1">
                  <c:v>0.18230250561891284</c:v>
                </c:pt>
                <c:pt idx="2">
                  <c:v>0.18346790976442187</c:v>
                </c:pt>
                <c:pt idx="3">
                  <c:v>8.8071256139182555E-2</c:v>
                </c:pt>
                <c:pt idx="4">
                  <c:v>7.5418296845084498E-2</c:v>
                </c:pt>
                <c:pt idx="5">
                  <c:v>9.2649629567968031E-2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516352"/>
        <c:axId val="136517888"/>
      </c:barChart>
      <c:catAx>
        <c:axId val="136516352"/>
        <c:scaling>
          <c:orientation val="minMax"/>
        </c:scaling>
        <c:delete val="0"/>
        <c:axPos val="b"/>
        <c:majorTickMark val="out"/>
        <c:minorTickMark val="none"/>
        <c:tickLblPos val="nextTo"/>
        <c:crossAx val="136517888"/>
        <c:crosses val="autoZero"/>
        <c:auto val="1"/>
        <c:lblAlgn val="ctr"/>
        <c:lblOffset val="100"/>
        <c:noMultiLvlLbl val="0"/>
      </c:catAx>
      <c:valAx>
        <c:axId val="13651788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65163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43285214348205"/>
          <c:y val="0.19214129483814524"/>
          <c:w val="0.51301159230096238"/>
          <c:h val="0.4674121463983668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Sheet4!$J$35</c:f>
              <c:strCache>
                <c:ptCount val="1"/>
                <c:pt idx="0">
                  <c:v>人均种植收入（元）</c:v>
                </c:pt>
              </c:strCache>
            </c:strRef>
          </c:tx>
          <c:invertIfNegative val="0"/>
          <c:cat>
            <c:strRef>
              <c:f>Sheet4!$B$36:$B$39</c:f>
              <c:strCache>
                <c:ptCount val="4"/>
                <c:pt idx="0">
                  <c:v>社区工业村</c:v>
                </c:pt>
                <c:pt idx="1">
                  <c:v>新农村示范村</c:v>
                </c:pt>
                <c:pt idx="2">
                  <c:v>普通农业种植村</c:v>
                </c:pt>
                <c:pt idx="3">
                  <c:v>贫困村</c:v>
                </c:pt>
              </c:strCache>
            </c:strRef>
          </c:cat>
          <c:val>
            <c:numRef>
              <c:f>Sheet4!$J$36:$J$39</c:f>
              <c:numCache>
                <c:formatCode>0_ </c:formatCode>
                <c:ptCount val="4"/>
                <c:pt idx="0">
                  <c:v>418</c:v>
                </c:pt>
                <c:pt idx="1">
                  <c:v>874</c:v>
                </c:pt>
                <c:pt idx="2">
                  <c:v>969</c:v>
                </c:pt>
                <c:pt idx="3">
                  <c:v>917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9E-4A83-9318-A91B06FFD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6618752"/>
        <c:axId val="136620288"/>
      </c:barChart>
      <c:lineChart>
        <c:grouping val="standard"/>
        <c:varyColors val="0"/>
        <c:ser>
          <c:idx val="0"/>
          <c:order val="0"/>
          <c:tx>
            <c:strRef>
              <c:f>Sheet4!$I$35</c:f>
              <c:strCache>
                <c:ptCount val="1"/>
                <c:pt idx="0">
                  <c:v>人均土地种植面积（亩）</c:v>
                </c:pt>
              </c:strCache>
            </c:strRef>
          </c:tx>
          <c:cat>
            <c:strRef>
              <c:f>Sheet4!$B$36:$B$39</c:f>
              <c:strCache>
                <c:ptCount val="4"/>
                <c:pt idx="0">
                  <c:v>社区工业村</c:v>
                </c:pt>
                <c:pt idx="1">
                  <c:v>新农村示范村</c:v>
                </c:pt>
                <c:pt idx="2">
                  <c:v>普通农业种植村</c:v>
                </c:pt>
                <c:pt idx="3">
                  <c:v>贫困村</c:v>
                </c:pt>
              </c:strCache>
            </c:strRef>
          </c:cat>
          <c:val>
            <c:numRef>
              <c:f>Sheet4!$I$36:$I$39</c:f>
              <c:numCache>
                <c:formatCode>0.00_ </c:formatCode>
                <c:ptCount val="4"/>
                <c:pt idx="0">
                  <c:v>0.87</c:v>
                </c:pt>
                <c:pt idx="1">
                  <c:v>1.53</c:v>
                </c:pt>
                <c:pt idx="2">
                  <c:v>1.58</c:v>
                </c:pt>
                <c:pt idx="3">
                  <c:v>1.8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2C9E-4A83-9318-A91B06FFD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668672"/>
        <c:axId val="136667136"/>
      </c:lineChart>
      <c:catAx>
        <c:axId val="1366187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36620288"/>
        <c:crosses val="autoZero"/>
        <c:auto val="1"/>
        <c:lblAlgn val="ctr"/>
        <c:lblOffset val="100"/>
        <c:noMultiLvlLbl val="0"/>
      </c:catAx>
      <c:valAx>
        <c:axId val="136620288"/>
        <c:scaling>
          <c:orientation val="minMax"/>
        </c:scaling>
        <c:delete val="0"/>
        <c:axPos val="l"/>
        <c:majorGridlines/>
        <c:numFmt formatCode="0_ " sourceLinked="1"/>
        <c:majorTickMark val="none"/>
        <c:minorTickMark val="none"/>
        <c:tickLblPos val="nextTo"/>
        <c:crossAx val="136618752"/>
        <c:crosses val="autoZero"/>
        <c:crossBetween val="between"/>
      </c:valAx>
      <c:valAx>
        <c:axId val="136667136"/>
        <c:scaling>
          <c:orientation val="minMax"/>
        </c:scaling>
        <c:delete val="0"/>
        <c:axPos val="r"/>
        <c:numFmt formatCode="0.00_ " sourceLinked="1"/>
        <c:majorTickMark val="out"/>
        <c:minorTickMark val="none"/>
        <c:tickLblPos val="nextTo"/>
        <c:crossAx val="136668672"/>
        <c:crosses val="max"/>
        <c:crossBetween val="between"/>
      </c:valAx>
      <c:catAx>
        <c:axId val="1366686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6667136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Sheet4!$W$34</c:f>
              <c:strCache>
                <c:ptCount val="1"/>
                <c:pt idx="0">
                  <c:v>社区工业村</c:v>
                </c:pt>
              </c:strCache>
            </c:strRef>
          </c:tx>
          <c:invertIfNegative val="0"/>
          <c:cat>
            <c:strRef>
              <c:f>Sheet4!$X$33:$AB$33</c:f>
              <c:strCache>
                <c:ptCount val="5"/>
                <c:pt idx="0">
                  <c:v>60岁以上</c:v>
                </c:pt>
                <c:pt idx="1">
                  <c:v>50-59岁</c:v>
                </c:pt>
                <c:pt idx="2">
                  <c:v>40-49岁</c:v>
                </c:pt>
                <c:pt idx="3">
                  <c:v>30-39岁</c:v>
                </c:pt>
                <c:pt idx="4">
                  <c:v>20岁以上</c:v>
                </c:pt>
              </c:strCache>
            </c:strRef>
          </c:cat>
          <c:val>
            <c:numRef>
              <c:f>Sheet4!$X$34:$AB$34</c:f>
              <c:numCache>
                <c:formatCode>0%</c:formatCode>
                <c:ptCount val="5"/>
                <c:pt idx="0">
                  <c:v>6.0606060606060608E-2</c:v>
                </c:pt>
                <c:pt idx="1">
                  <c:v>0.27272727272727271</c:v>
                </c:pt>
                <c:pt idx="2">
                  <c:v>0.33333333333333331</c:v>
                </c:pt>
                <c:pt idx="3">
                  <c:v>0.24242424242424243</c:v>
                </c:pt>
                <c:pt idx="4">
                  <c:v>6.0606060606060608E-2</c:v>
                </c:pt>
              </c:numCache>
            </c:numRef>
          </c:val>
        </c:ser>
        <c:ser>
          <c:idx val="1"/>
          <c:order val="1"/>
          <c:tx>
            <c:strRef>
              <c:f>Sheet4!$W$35</c:f>
              <c:strCache>
                <c:ptCount val="1"/>
                <c:pt idx="0">
                  <c:v>新农村示范村</c:v>
                </c:pt>
              </c:strCache>
            </c:strRef>
          </c:tx>
          <c:invertIfNegative val="0"/>
          <c:cat>
            <c:strRef>
              <c:f>Sheet4!$X$33:$AB$33</c:f>
              <c:strCache>
                <c:ptCount val="5"/>
                <c:pt idx="0">
                  <c:v>60岁以上</c:v>
                </c:pt>
                <c:pt idx="1">
                  <c:v>50-59岁</c:v>
                </c:pt>
                <c:pt idx="2">
                  <c:v>40-49岁</c:v>
                </c:pt>
                <c:pt idx="3">
                  <c:v>30-39岁</c:v>
                </c:pt>
                <c:pt idx="4">
                  <c:v>20岁以上</c:v>
                </c:pt>
              </c:strCache>
            </c:strRef>
          </c:cat>
          <c:val>
            <c:numRef>
              <c:f>Sheet4!$X$35:$AB$35</c:f>
              <c:numCache>
                <c:formatCode>0%</c:formatCode>
                <c:ptCount val="5"/>
                <c:pt idx="0">
                  <c:v>9.6774193548387094E-2</c:v>
                </c:pt>
                <c:pt idx="1">
                  <c:v>9.6774193548387094E-2</c:v>
                </c:pt>
                <c:pt idx="2">
                  <c:v>0.38709677419354838</c:v>
                </c:pt>
                <c:pt idx="3">
                  <c:v>0.32258064516129031</c:v>
                </c:pt>
                <c:pt idx="4">
                  <c:v>0.06</c:v>
                </c:pt>
              </c:numCache>
            </c:numRef>
          </c:val>
        </c:ser>
        <c:ser>
          <c:idx val="2"/>
          <c:order val="2"/>
          <c:tx>
            <c:strRef>
              <c:f>Sheet4!$W$36</c:f>
              <c:strCache>
                <c:ptCount val="1"/>
                <c:pt idx="0">
                  <c:v>普通农业种植村</c:v>
                </c:pt>
              </c:strCache>
            </c:strRef>
          </c:tx>
          <c:invertIfNegative val="0"/>
          <c:cat>
            <c:strRef>
              <c:f>Sheet4!$X$33:$AB$33</c:f>
              <c:strCache>
                <c:ptCount val="5"/>
                <c:pt idx="0">
                  <c:v>60岁以上</c:v>
                </c:pt>
                <c:pt idx="1">
                  <c:v>50-59岁</c:v>
                </c:pt>
                <c:pt idx="2">
                  <c:v>40-49岁</c:v>
                </c:pt>
                <c:pt idx="3">
                  <c:v>30-39岁</c:v>
                </c:pt>
                <c:pt idx="4">
                  <c:v>20岁以上</c:v>
                </c:pt>
              </c:strCache>
            </c:strRef>
          </c:cat>
          <c:val>
            <c:numRef>
              <c:f>Sheet4!$X$36:$AB$36</c:f>
              <c:numCache>
                <c:formatCode>0%</c:formatCode>
                <c:ptCount val="5"/>
                <c:pt idx="0">
                  <c:v>3.0303030303030304E-2</c:v>
                </c:pt>
                <c:pt idx="1">
                  <c:v>0.36363636363636365</c:v>
                </c:pt>
                <c:pt idx="2">
                  <c:v>0.27272727272727271</c:v>
                </c:pt>
                <c:pt idx="3">
                  <c:v>0.21212121212121213</c:v>
                </c:pt>
                <c:pt idx="4">
                  <c:v>0.12</c:v>
                </c:pt>
              </c:numCache>
            </c:numRef>
          </c:val>
        </c:ser>
        <c:ser>
          <c:idx val="3"/>
          <c:order val="3"/>
          <c:tx>
            <c:strRef>
              <c:f>Sheet4!$W$37</c:f>
              <c:strCache>
                <c:ptCount val="1"/>
                <c:pt idx="0">
                  <c:v>贫困村</c:v>
                </c:pt>
              </c:strCache>
            </c:strRef>
          </c:tx>
          <c:invertIfNegative val="0"/>
          <c:cat>
            <c:strRef>
              <c:f>Sheet4!$X$33:$AB$33</c:f>
              <c:strCache>
                <c:ptCount val="5"/>
                <c:pt idx="0">
                  <c:v>60岁以上</c:v>
                </c:pt>
                <c:pt idx="1">
                  <c:v>50-59岁</c:v>
                </c:pt>
                <c:pt idx="2">
                  <c:v>40-49岁</c:v>
                </c:pt>
                <c:pt idx="3">
                  <c:v>30-39岁</c:v>
                </c:pt>
                <c:pt idx="4">
                  <c:v>20岁以上</c:v>
                </c:pt>
              </c:strCache>
            </c:strRef>
          </c:cat>
          <c:val>
            <c:numRef>
              <c:f>Sheet4!$X$37:$AB$37</c:f>
              <c:numCache>
                <c:formatCode>0%</c:formatCode>
                <c:ptCount val="5"/>
                <c:pt idx="0">
                  <c:v>5.8823529411764705E-2</c:v>
                </c:pt>
                <c:pt idx="1">
                  <c:v>0.35294117647058826</c:v>
                </c:pt>
                <c:pt idx="2">
                  <c:v>0.3235294117647059</c:v>
                </c:pt>
                <c:pt idx="3">
                  <c:v>0.20588235294117646</c:v>
                </c:pt>
                <c:pt idx="4">
                  <c:v>5.8823529411764705E-2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426816"/>
        <c:axId val="137428352"/>
      </c:barChart>
      <c:catAx>
        <c:axId val="137426816"/>
        <c:scaling>
          <c:orientation val="minMax"/>
        </c:scaling>
        <c:delete val="0"/>
        <c:axPos val="b"/>
        <c:majorTickMark val="out"/>
        <c:minorTickMark val="none"/>
        <c:tickLblPos val="nextTo"/>
        <c:crossAx val="137428352"/>
        <c:crosses val="autoZero"/>
        <c:auto val="1"/>
        <c:lblAlgn val="ctr"/>
        <c:lblOffset val="100"/>
        <c:noMultiLvlLbl val="0"/>
      </c:catAx>
      <c:valAx>
        <c:axId val="13742835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374268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7773593483227276E-2"/>
          <c:y val="4.5514669062535727E-2"/>
          <c:w val="0.68114876124875012"/>
          <c:h val="0.7620672075862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Sheet4!$AG$36</c:f>
              <c:strCache>
                <c:ptCount val="1"/>
                <c:pt idx="0">
                  <c:v>社区工业村</c:v>
                </c:pt>
              </c:strCache>
            </c:strRef>
          </c:tx>
          <c:invertIfNegative val="0"/>
          <c:cat>
            <c:strRef>
              <c:f>Sheet4!$AH$35:$AL$35</c:f>
              <c:strCache>
                <c:ptCount val="5"/>
                <c:pt idx="0">
                  <c:v>本科以上</c:v>
                </c:pt>
                <c:pt idx="1">
                  <c:v>大专</c:v>
                </c:pt>
                <c:pt idx="2">
                  <c:v>中专及高中</c:v>
                </c:pt>
                <c:pt idx="3">
                  <c:v>初中以下</c:v>
                </c:pt>
                <c:pt idx="4">
                  <c:v>种养殖大户经历</c:v>
                </c:pt>
              </c:strCache>
            </c:strRef>
          </c:cat>
          <c:val>
            <c:numRef>
              <c:f>Sheet4!$AH$36:$AL$36</c:f>
              <c:numCache>
                <c:formatCode>0%</c:formatCode>
                <c:ptCount val="5"/>
                <c:pt idx="0">
                  <c:v>3.0303030303030304E-2</c:v>
                </c:pt>
                <c:pt idx="1">
                  <c:v>0.48484848484848486</c:v>
                </c:pt>
                <c:pt idx="2">
                  <c:v>0.36363636363636365</c:v>
                </c:pt>
                <c:pt idx="3">
                  <c:v>0.12121212121212122</c:v>
                </c:pt>
                <c:pt idx="4">
                  <c:v>9.0909090909090912E-2</c:v>
                </c:pt>
              </c:numCache>
            </c:numRef>
          </c:val>
        </c:ser>
        <c:ser>
          <c:idx val="1"/>
          <c:order val="1"/>
          <c:tx>
            <c:strRef>
              <c:f>Sheet4!$AG$37</c:f>
              <c:strCache>
                <c:ptCount val="1"/>
                <c:pt idx="0">
                  <c:v>新农村示范村</c:v>
                </c:pt>
              </c:strCache>
            </c:strRef>
          </c:tx>
          <c:invertIfNegative val="0"/>
          <c:cat>
            <c:strRef>
              <c:f>Sheet4!$AH$35:$AL$35</c:f>
              <c:strCache>
                <c:ptCount val="5"/>
                <c:pt idx="0">
                  <c:v>本科以上</c:v>
                </c:pt>
                <c:pt idx="1">
                  <c:v>大专</c:v>
                </c:pt>
                <c:pt idx="2">
                  <c:v>中专及高中</c:v>
                </c:pt>
                <c:pt idx="3">
                  <c:v>初中以下</c:v>
                </c:pt>
                <c:pt idx="4">
                  <c:v>种养殖大户经历</c:v>
                </c:pt>
              </c:strCache>
            </c:strRef>
          </c:cat>
          <c:val>
            <c:numRef>
              <c:f>Sheet4!$AH$37:$AL$37</c:f>
              <c:numCache>
                <c:formatCode>0%</c:formatCode>
                <c:ptCount val="5"/>
                <c:pt idx="0">
                  <c:v>0.16129032258064516</c:v>
                </c:pt>
                <c:pt idx="1">
                  <c:v>0.35483870967741937</c:v>
                </c:pt>
                <c:pt idx="2">
                  <c:v>0.32258064516129031</c:v>
                </c:pt>
                <c:pt idx="3">
                  <c:v>0.16129032258064516</c:v>
                </c:pt>
                <c:pt idx="4">
                  <c:v>0.12903225806451613</c:v>
                </c:pt>
              </c:numCache>
            </c:numRef>
          </c:val>
        </c:ser>
        <c:ser>
          <c:idx val="2"/>
          <c:order val="2"/>
          <c:tx>
            <c:strRef>
              <c:f>Sheet4!$AG$38</c:f>
              <c:strCache>
                <c:ptCount val="1"/>
                <c:pt idx="0">
                  <c:v>普通农业种植村</c:v>
                </c:pt>
              </c:strCache>
            </c:strRef>
          </c:tx>
          <c:invertIfNegative val="0"/>
          <c:cat>
            <c:strRef>
              <c:f>Sheet4!$AH$35:$AL$35</c:f>
              <c:strCache>
                <c:ptCount val="5"/>
                <c:pt idx="0">
                  <c:v>本科以上</c:v>
                </c:pt>
                <c:pt idx="1">
                  <c:v>大专</c:v>
                </c:pt>
                <c:pt idx="2">
                  <c:v>中专及高中</c:v>
                </c:pt>
                <c:pt idx="3">
                  <c:v>初中以下</c:v>
                </c:pt>
                <c:pt idx="4">
                  <c:v>种养殖大户经历</c:v>
                </c:pt>
              </c:strCache>
            </c:strRef>
          </c:cat>
          <c:val>
            <c:numRef>
              <c:f>Sheet4!$AH$38:$AL$38</c:f>
              <c:numCache>
                <c:formatCode>0%</c:formatCode>
                <c:ptCount val="5"/>
                <c:pt idx="0">
                  <c:v>0.16129032258064516</c:v>
                </c:pt>
                <c:pt idx="1">
                  <c:v>0.35483870967741937</c:v>
                </c:pt>
                <c:pt idx="2">
                  <c:v>0.32258064516129031</c:v>
                </c:pt>
                <c:pt idx="3">
                  <c:v>0.16129032258064516</c:v>
                </c:pt>
                <c:pt idx="4">
                  <c:v>0.12903225806451613</c:v>
                </c:pt>
              </c:numCache>
            </c:numRef>
          </c:val>
        </c:ser>
        <c:ser>
          <c:idx val="3"/>
          <c:order val="3"/>
          <c:tx>
            <c:strRef>
              <c:f>Sheet4!$AG$39</c:f>
              <c:strCache>
                <c:ptCount val="1"/>
                <c:pt idx="0">
                  <c:v>贫困村</c:v>
                </c:pt>
              </c:strCache>
            </c:strRef>
          </c:tx>
          <c:invertIfNegative val="0"/>
          <c:cat>
            <c:strRef>
              <c:f>Sheet4!$AH$35:$AL$35</c:f>
              <c:strCache>
                <c:ptCount val="5"/>
                <c:pt idx="0">
                  <c:v>本科以上</c:v>
                </c:pt>
                <c:pt idx="1">
                  <c:v>大专</c:v>
                </c:pt>
                <c:pt idx="2">
                  <c:v>中专及高中</c:v>
                </c:pt>
                <c:pt idx="3">
                  <c:v>初中以下</c:v>
                </c:pt>
                <c:pt idx="4">
                  <c:v>种养殖大户经历</c:v>
                </c:pt>
              </c:strCache>
            </c:strRef>
          </c:cat>
          <c:val>
            <c:numRef>
              <c:f>Sheet4!$AH$39:$AL$39</c:f>
              <c:numCache>
                <c:formatCode>0%</c:formatCode>
                <c:ptCount val="5"/>
                <c:pt idx="0">
                  <c:v>2.9411764705882353E-2</c:v>
                </c:pt>
                <c:pt idx="1">
                  <c:v>0.20588235294117646</c:v>
                </c:pt>
                <c:pt idx="2">
                  <c:v>0.55882352941176472</c:v>
                </c:pt>
                <c:pt idx="3">
                  <c:v>0.20588235294117646</c:v>
                </c:pt>
                <c:pt idx="4">
                  <c:v>0.20588235294117646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7876096"/>
        <c:axId val="167877632"/>
      </c:barChart>
      <c:catAx>
        <c:axId val="167876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67877632"/>
        <c:crosses val="autoZero"/>
        <c:auto val="1"/>
        <c:lblAlgn val="ctr"/>
        <c:lblOffset val="100"/>
        <c:noMultiLvlLbl val="0"/>
      </c:catAx>
      <c:valAx>
        <c:axId val="1678776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67876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Sheet4!$AT$41</c:f>
              <c:strCache>
                <c:ptCount val="1"/>
                <c:pt idx="0">
                  <c:v>户均投入（元/年）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Sheet4!$AR$42:$AR$45</c:f>
              <c:strCache>
                <c:ptCount val="4"/>
                <c:pt idx="0">
                  <c:v>社区工业村</c:v>
                </c:pt>
                <c:pt idx="1">
                  <c:v>新农村示范村</c:v>
                </c:pt>
                <c:pt idx="2">
                  <c:v>普通农业种植村</c:v>
                </c:pt>
                <c:pt idx="3">
                  <c:v>贫困村</c:v>
                </c:pt>
              </c:strCache>
            </c:strRef>
          </c:cat>
          <c:val>
            <c:numRef>
              <c:f>Sheet4!$AT$42:$AT$45</c:f>
              <c:numCache>
                <c:formatCode>0_ </c:formatCode>
                <c:ptCount val="4"/>
                <c:pt idx="0">
                  <c:v>84614.374099499953</c:v>
                </c:pt>
                <c:pt idx="1">
                  <c:v>362451.3104197855</c:v>
                </c:pt>
                <c:pt idx="2">
                  <c:v>57231.707317073175</c:v>
                </c:pt>
                <c:pt idx="3">
                  <c:v>150885.88132043183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59-4343-AFC5-C6CE2612A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1909376"/>
        <c:axId val="161907072"/>
      </c:barChart>
      <c:lineChart>
        <c:grouping val="standard"/>
        <c:varyColors val="0"/>
        <c:ser>
          <c:idx val="0"/>
          <c:order val="0"/>
          <c:tx>
            <c:strRef>
              <c:f>Sheet4!$AS$41</c:f>
              <c:strCache>
                <c:ptCount val="1"/>
                <c:pt idx="0">
                  <c:v>贫困户数量（户）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Sheet4!$AR$42:$AR$45</c:f>
              <c:strCache>
                <c:ptCount val="4"/>
                <c:pt idx="0">
                  <c:v>社区工业村</c:v>
                </c:pt>
                <c:pt idx="1">
                  <c:v>新农村示范村</c:v>
                </c:pt>
                <c:pt idx="2">
                  <c:v>普通农业种植村</c:v>
                </c:pt>
                <c:pt idx="3">
                  <c:v>贫困村</c:v>
                </c:pt>
              </c:strCache>
            </c:strRef>
          </c:cat>
          <c:val>
            <c:numRef>
              <c:f>Sheet4!$AS$42:$AS$45</c:f>
              <c:numCache>
                <c:formatCode>0_ </c:formatCode>
                <c:ptCount val="4"/>
                <c:pt idx="0">
                  <c:v>256</c:v>
                </c:pt>
                <c:pt idx="1">
                  <c:v>317</c:v>
                </c:pt>
                <c:pt idx="2">
                  <c:v>147</c:v>
                </c:pt>
                <c:pt idx="3">
                  <c:v>390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959-4343-AFC5-C6CE2612A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87840"/>
        <c:axId val="50789760"/>
      </c:lineChart>
      <c:catAx>
        <c:axId val="5078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789760"/>
        <c:crosses val="autoZero"/>
        <c:auto val="1"/>
        <c:lblAlgn val="ctr"/>
        <c:lblOffset val="100"/>
        <c:noMultiLvlLbl val="0"/>
      </c:catAx>
      <c:valAx>
        <c:axId val="5078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787840"/>
        <c:crosses val="autoZero"/>
        <c:crossBetween val="between"/>
      </c:valAx>
      <c:valAx>
        <c:axId val="161907072"/>
        <c:scaling>
          <c:orientation val="minMax"/>
        </c:scaling>
        <c:delete val="0"/>
        <c:axPos val="r"/>
        <c:numFmt formatCode="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1909376"/>
        <c:crosses val="max"/>
        <c:crossBetween val="between"/>
      </c:valAx>
      <c:catAx>
        <c:axId val="161909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907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5374357233880423E-2"/>
          <c:y val="3.1779352565642446E-2"/>
          <c:w val="0.72432489546045431"/>
          <c:h val="0.88884961018540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Sheet4!$AQ$49</c:f>
              <c:strCache>
                <c:ptCount val="1"/>
                <c:pt idx="0">
                  <c:v>社区工业村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Sheet4!$AW$48:$AZ$48</c:f>
              <c:strCache>
                <c:ptCount val="4"/>
                <c:pt idx="0">
                  <c:v>满意</c:v>
                </c:pt>
                <c:pt idx="1">
                  <c:v>基本满意</c:v>
                </c:pt>
                <c:pt idx="2">
                  <c:v>一般</c:v>
                </c:pt>
                <c:pt idx="3">
                  <c:v>不满意</c:v>
                </c:pt>
              </c:strCache>
            </c:strRef>
          </c:cat>
          <c:val>
            <c:numRef>
              <c:f>Sheet4!$AW$49:$AZ$49</c:f>
              <c:numCache>
                <c:formatCode>0%</c:formatCode>
                <c:ptCount val="4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Sheet4!$AQ$50</c:f>
              <c:strCache>
                <c:ptCount val="1"/>
                <c:pt idx="0">
                  <c:v>新农村示范村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2.7777777777777779E-3"/>
                  <c:y val="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3888888888888888E-2"/>
                  <c:y val="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Sheet4!$AW$48:$AZ$48</c:f>
              <c:strCache>
                <c:ptCount val="4"/>
                <c:pt idx="0">
                  <c:v>满意</c:v>
                </c:pt>
                <c:pt idx="1">
                  <c:v>基本满意</c:v>
                </c:pt>
                <c:pt idx="2">
                  <c:v>一般</c:v>
                </c:pt>
                <c:pt idx="3">
                  <c:v>不满意</c:v>
                </c:pt>
              </c:strCache>
            </c:strRef>
          </c:cat>
          <c:val>
            <c:numRef>
              <c:f>Sheet4!$AW$50:$AZ$50</c:f>
              <c:numCache>
                <c:formatCode>0%</c:formatCode>
                <c:ptCount val="4"/>
                <c:pt idx="0">
                  <c:v>0.6</c:v>
                </c:pt>
                <c:pt idx="1">
                  <c:v>0.4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Sheet4!$AQ$51</c:f>
              <c:strCache>
                <c:ptCount val="1"/>
                <c:pt idx="0">
                  <c:v>普通农业种植村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Sheet4!$AW$48:$AZ$48</c:f>
              <c:strCache>
                <c:ptCount val="4"/>
                <c:pt idx="0">
                  <c:v>满意</c:v>
                </c:pt>
                <c:pt idx="1">
                  <c:v>基本满意</c:v>
                </c:pt>
                <c:pt idx="2">
                  <c:v>一般</c:v>
                </c:pt>
                <c:pt idx="3">
                  <c:v>不满意</c:v>
                </c:pt>
              </c:strCache>
            </c:strRef>
          </c:cat>
          <c:val>
            <c:numRef>
              <c:f>Sheet4!$AW$51:$AZ$51</c:f>
              <c:numCache>
                <c:formatCode>0%</c:formatCode>
                <c:ptCount val="4"/>
                <c:pt idx="0">
                  <c:v>0.75</c:v>
                </c:pt>
                <c:pt idx="1">
                  <c:v>0</c:v>
                </c:pt>
                <c:pt idx="2">
                  <c:v>0.25</c:v>
                </c:pt>
                <c:pt idx="3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Sheet4!$AQ$52</c:f>
              <c:strCache>
                <c:ptCount val="1"/>
                <c:pt idx="0">
                  <c:v>贫困村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Sheet4!$AW$48:$AZ$48</c:f>
              <c:strCache>
                <c:ptCount val="4"/>
                <c:pt idx="0">
                  <c:v>满意</c:v>
                </c:pt>
                <c:pt idx="1">
                  <c:v>基本满意</c:v>
                </c:pt>
                <c:pt idx="2">
                  <c:v>一般</c:v>
                </c:pt>
                <c:pt idx="3">
                  <c:v>不满意</c:v>
                </c:pt>
              </c:strCache>
            </c:strRef>
          </c:cat>
          <c:val>
            <c:numRef>
              <c:f>Sheet4!$AW$52:$AZ$52</c:f>
              <c:numCache>
                <c:formatCode>0%</c:formatCode>
                <c:ptCount val="4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37869824"/>
        <c:axId val="337941248"/>
      </c:barChart>
      <c:catAx>
        <c:axId val="337869824"/>
        <c:scaling>
          <c:orientation val="minMax"/>
        </c:scaling>
        <c:delete val="0"/>
        <c:axPos val="b"/>
        <c:majorTickMark val="out"/>
        <c:minorTickMark val="none"/>
        <c:tickLblPos val="nextTo"/>
        <c:crossAx val="337941248"/>
        <c:crosses val="autoZero"/>
        <c:auto val="1"/>
        <c:lblAlgn val="ctr"/>
        <c:lblOffset val="100"/>
        <c:noMultiLvlLbl val="0"/>
      </c:catAx>
      <c:valAx>
        <c:axId val="33794124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337869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CA4DBAD-F1F2-4C3A-B7D8-92A429E4A3DB}" type="datetimeFigureOut">
              <a:rPr lang="zh-CN" altLang="en-US" smtClean="0"/>
              <a:t>2019/4/11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3E2B1E9-316A-423E-913B-D4C9AD68F9C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16288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zh-CN" altLang="zh-CN" sz="3200" dirty="0">
                <a:effectLst/>
              </a:rPr>
              <a:t>乡村振兴战略背景下的农村治理问题调查与研究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327576" y="515719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经济与金融</a:t>
            </a:r>
            <a:r>
              <a:rPr lang="en-US" altLang="zh-CN" sz="2400" dirty="0" smtClean="0"/>
              <a:t>1502</a:t>
            </a:r>
            <a:r>
              <a:rPr lang="zh-CN" altLang="en-US" sz="2400" dirty="0" smtClean="0"/>
              <a:t>班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张园</a:t>
            </a:r>
            <a:endParaRPr lang="en-US" altLang="zh-CN" sz="2400" dirty="0" smtClean="0"/>
          </a:p>
          <a:p>
            <a:r>
              <a:rPr lang="zh-CN" altLang="en-US" sz="2400" dirty="0"/>
              <a:t>指导</a:t>
            </a:r>
            <a:r>
              <a:rPr lang="zh-CN" altLang="en-US" sz="2400" dirty="0" smtClean="0"/>
              <a:t>教师：贺旭辉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41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推进小城镇发展建设</a:t>
            </a:r>
            <a:endParaRPr lang="en-US" altLang="zh-CN" dirty="0" smtClean="0"/>
          </a:p>
          <a:p>
            <a:r>
              <a:rPr lang="zh-CN" altLang="en-US" dirty="0" smtClean="0"/>
              <a:t>完善老龄人口养老</a:t>
            </a:r>
            <a:endParaRPr lang="en-US" altLang="zh-CN" dirty="0" smtClean="0"/>
          </a:p>
          <a:p>
            <a:r>
              <a:rPr lang="zh-CN" altLang="en-US" dirty="0"/>
              <a:t>利用土地</a:t>
            </a:r>
            <a:r>
              <a:rPr lang="zh-CN" altLang="en-US" dirty="0" smtClean="0"/>
              <a:t>经营权换收益</a:t>
            </a:r>
            <a:endParaRPr lang="en-US" altLang="zh-CN" dirty="0" smtClean="0"/>
          </a:p>
          <a:p>
            <a:r>
              <a:rPr lang="zh-CN" altLang="en-US" dirty="0"/>
              <a:t>建设生态农村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r>
              <a:rPr lang="zh-CN" altLang="en-US" dirty="0"/>
              <a:t>鼓励</a:t>
            </a:r>
            <a:r>
              <a:rPr lang="zh-CN" altLang="en-US" dirty="0" smtClean="0"/>
              <a:t>人才乡村奋斗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899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一、研究背景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乡村振兴战略的提出</a:t>
            </a:r>
            <a:endParaRPr lang="en-US" altLang="zh-CN" dirty="0" smtClean="0"/>
          </a:p>
          <a:p>
            <a:r>
              <a:rPr lang="zh-CN" altLang="en-US" dirty="0"/>
              <a:t>农村</a:t>
            </a:r>
            <a:r>
              <a:rPr lang="zh-CN" altLang="en-US" dirty="0" smtClean="0"/>
              <a:t>经济发展滞后</a:t>
            </a:r>
            <a:endParaRPr lang="zh-CN" altLang="en-US" dirty="0"/>
          </a:p>
        </p:txBody>
      </p:sp>
      <p:graphicFrame>
        <p:nvGraphicFramePr>
          <p:cNvPr id="4" name="Image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3194951"/>
              </p:ext>
            </p:extLst>
          </p:nvPr>
        </p:nvGraphicFramePr>
        <p:xfrm>
          <a:off x="1475656" y="2636912"/>
          <a:ext cx="6984776" cy="3896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895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、调查问卷设计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386315"/>
              </p:ext>
            </p:extLst>
          </p:nvPr>
        </p:nvGraphicFramePr>
        <p:xfrm>
          <a:off x="2051720" y="8278"/>
          <a:ext cx="4608508" cy="68497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549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89650"/>
                <a:gridCol w="691159"/>
              </a:tblGrid>
              <a:tr h="14218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村镇名称</a:t>
                      </a:r>
                      <a:endParaRPr lang="zh-CN" sz="5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gridSpan="3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8515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村镇所属类别</a:t>
                      </a:r>
                      <a:endParaRPr lang="zh-CN" sz="5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gridSpan="9">
                  <a:txBody>
                    <a:bodyPr/>
                    <a:lstStyle/>
                    <a:p>
                      <a:pPr marL="324485"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□贫困村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indent="4000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□普通农业种植村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indent="4000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□社区工业村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□新农村示范村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3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劳动生产力指标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常住住户数量 （户）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人口数量（人）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323"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土地面积（亩）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人均土地资源（亩</a:t>
                      </a:r>
                      <a:r>
                        <a:rPr lang="en-US" sz="500" kern="100">
                          <a:effectLst/>
                        </a:rPr>
                        <a:t>/</a:t>
                      </a:r>
                      <a:r>
                        <a:rPr lang="zh-CN" sz="500" kern="100">
                          <a:effectLst/>
                        </a:rPr>
                        <a:t>人）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 dirty="0">
                          <a:effectLst/>
                        </a:rPr>
                        <a:t> </a:t>
                      </a:r>
                      <a:endParaRPr lang="zh-CN" sz="5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752"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土地种植收入（元）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人均土地种植收入（元</a:t>
                      </a:r>
                      <a:r>
                        <a:rPr lang="en-US" sz="500" kern="100">
                          <a:effectLst/>
                        </a:rPr>
                        <a:t>/</a:t>
                      </a:r>
                      <a:r>
                        <a:rPr lang="zh-CN" sz="500" kern="100">
                          <a:effectLst/>
                        </a:rPr>
                        <a:t>人）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8515"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常住住户年龄段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36195"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50</a:t>
                      </a:r>
                      <a:r>
                        <a:rPr lang="zh-CN" sz="500" kern="100">
                          <a:effectLst/>
                        </a:rPr>
                        <a:t>后及以下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60</a:t>
                      </a:r>
                      <a:r>
                        <a:rPr lang="zh-CN" sz="500" kern="100">
                          <a:effectLst/>
                        </a:rPr>
                        <a:t>后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232410"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70</a:t>
                      </a:r>
                      <a:r>
                        <a:rPr lang="zh-CN" sz="500" kern="100">
                          <a:effectLst/>
                        </a:rPr>
                        <a:t>后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80</a:t>
                      </a:r>
                      <a:r>
                        <a:rPr lang="zh-CN" sz="500" kern="100">
                          <a:effectLst/>
                        </a:rPr>
                        <a:t>后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90</a:t>
                      </a:r>
                      <a:r>
                        <a:rPr lang="zh-CN" sz="500" kern="100">
                          <a:effectLst/>
                        </a:rPr>
                        <a:t>后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00</a:t>
                      </a:r>
                      <a:r>
                        <a:rPr lang="zh-CN" sz="500" kern="100">
                          <a:effectLst/>
                        </a:rPr>
                        <a:t>后及以上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人数（人）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3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环境治理指标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752"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人均用水量（升）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marL="105410"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marL="80010"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是否具有垃圾集中处理厂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□是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</a:tr>
              <a:tr h="270752"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是否具有集中化粪池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117475"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□是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105410"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是否全面落实农村“改厕”政策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□是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</a:tr>
              <a:tr h="267323">
                <a:tc gridSpan="1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是否存在被长期污染的河流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indent="6667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□是</a:t>
                      </a:r>
                      <a:endParaRPr lang="zh-CN" sz="5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indent="9334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752">
                <a:tc gridSpan="1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小麦秸秆处理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indent="5334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□有机化处理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indent="6667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□非有机化处理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3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村级治理指标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7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村干部人数（人）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7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323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村干部年龄段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50</a:t>
                      </a:r>
                      <a:r>
                        <a:rPr lang="zh-CN" sz="500" kern="100">
                          <a:effectLst/>
                        </a:rPr>
                        <a:t>后及以下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60</a:t>
                      </a:r>
                      <a:r>
                        <a:rPr lang="zh-CN" sz="500" kern="100">
                          <a:effectLst/>
                        </a:rPr>
                        <a:t>后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70</a:t>
                      </a:r>
                      <a:r>
                        <a:rPr lang="zh-CN" sz="500" kern="100">
                          <a:effectLst/>
                        </a:rPr>
                        <a:t>后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80</a:t>
                      </a:r>
                      <a:r>
                        <a:rPr lang="zh-CN" sz="500" kern="100">
                          <a:effectLst/>
                        </a:rPr>
                        <a:t>后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90</a:t>
                      </a:r>
                      <a:r>
                        <a:rPr lang="zh-CN" sz="500" kern="100">
                          <a:effectLst/>
                        </a:rPr>
                        <a:t>后及以上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人数（人）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7323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村干部文化水平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研究生及以上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本科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专科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高中及以下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2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人数（人）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18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具有产粮大户（养殖大户）背景的人数（人）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752">
                <a:tc gridSpan="34"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是否了解乡村振兴战略及具体包含哪几方面的振兴：</a:t>
                      </a:r>
                    </a:p>
                    <a:p>
                      <a:pPr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3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扶贫效果指标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2181">
                <a:tc gridSpan="8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现有贫困户数量（户）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6">
                  <a:txBody>
                    <a:bodyPr/>
                    <a:lstStyle/>
                    <a:p>
                      <a:pPr marL="102870"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500" kern="100">
                          <a:effectLst/>
                        </a:rPr>
                        <a:t> 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752">
                <a:tc gridSpan="1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是否知晓现行扶贫标准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□是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是否经常走访贫困户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□是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752">
                <a:tc gridSpan="1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对贫困户是否有具体的扶贫措施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□是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扶贫资金下方是否到位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3335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□是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752">
                <a:tc gridSpan="1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贫困户对扶贫措施的态度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□满意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□一般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□不满意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752">
                <a:tc gridSpan="11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村民对贫困户认定标准的态度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□满意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□一般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□不满意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9707">
                <a:tc gridSpan="14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是否存在村民干扰扶贫工作落实的行为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280670" indent="1270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□经常有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□偶尔有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□从来没有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752">
                <a:tc gridSpan="6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扶贫工作实施后前后村民满意度变化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indent="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□提高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>
                          <a:effectLst/>
                        </a:rPr>
                        <a:t>□没有变化</a:t>
                      </a:r>
                      <a:endParaRPr lang="zh-CN" sz="5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indent="133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500" kern="100" dirty="0">
                          <a:effectLst/>
                        </a:rPr>
                        <a:t>□下降</a:t>
                      </a:r>
                      <a:endParaRPr lang="zh-CN" sz="5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31312" marR="3131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5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三、调查数据收集整理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" y="836712"/>
            <a:ext cx="9054218" cy="50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4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劳动力生产力指标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106183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00000000-0008-0000-03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126572"/>
              </p:ext>
            </p:extLst>
          </p:nvPr>
        </p:nvGraphicFramePr>
        <p:xfrm>
          <a:off x="1259632" y="1268760"/>
          <a:ext cx="7416824" cy="50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6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环境治理指标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73177"/>
              </p:ext>
            </p:extLst>
          </p:nvPr>
        </p:nvGraphicFramePr>
        <p:xfrm>
          <a:off x="3059830" y="188643"/>
          <a:ext cx="4608514" cy="6669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8127"/>
                <a:gridCol w="1135748"/>
                <a:gridCol w="961017"/>
                <a:gridCol w="764446"/>
                <a:gridCol w="939176"/>
              </a:tblGrid>
              <a:tr h="339868">
                <a:tc gridSpan="5"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000" kern="0">
                          <a:effectLst/>
                        </a:rPr>
                        <a:t>环境治理指标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153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类型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家庭月均用水量（方）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污水集中处理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集中改厕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800" kern="0">
                          <a:effectLst/>
                        </a:rPr>
                        <a:t>垃圾集中处理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S1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15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15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S3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S4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S5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21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是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effectLst/>
                        </a:rPr>
                        <a:t>X1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18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X2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30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X3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X4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30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X5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18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Z1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18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Z2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18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Z3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Z4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15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Z5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P1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20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P2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15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P3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是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P4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  <a:tr h="27939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P5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25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否</a:t>
                      </a:r>
                      <a:endParaRPr lang="zh-CN" sz="1000" kern="10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900" kern="0" dirty="0">
                          <a:effectLst/>
                        </a:rPr>
                        <a:t>否</a:t>
                      </a:r>
                      <a:endParaRPr lang="zh-CN" sz="1000" kern="100" dirty="0">
                        <a:effectLst/>
                        <a:latin typeface="Calibri"/>
                        <a:ea typeface="宋体"/>
                        <a:cs typeface="宋体"/>
                      </a:endParaRPr>
                    </a:p>
                  </a:txBody>
                  <a:tcPr marL="54604" marR="54604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8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村级治理能力指标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104952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215720"/>
              </p:ext>
            </p:extLst>
          </p:nvPr>
        </p:nvGraphicFramePr>
        <p:xfrm>
          <a:off x="1691680" y="1124744"/>
          <a:ext cx="626469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216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扶贫（效果指标）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DF892C5D-462F-496D-8E2B-2848F145E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37854"/>
              </p:ext>
            </p:extLst>
          </p:nvPr>
        </p:nvGraphicFramePr>
        <p:xfrm>
          <a:off x="1043608" y="1484784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1511112"/>
              </p:ext>
            </p:extLst>
          </p:nvPr>
        </p:nvGraphicFramePr>
        <p:xfrm>
          <a:off x="1331640" y="1196752"/>
          <a:ext cx="7488832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33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四、调查结果分析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农村经济持续低效率</a:t>
            </a:r>
            <a:endParaRPr lang="en-US" altLang="zh-CN" dirty="0" smtClean="0"/>
          </a:p>
          <a:p>
            <a:r>
              <a:rPr lang="zh-CN" altLang="en-US" dirty="0" smtClean="0"/>
              <a:t>村民意识素质偏低</a:t>
            </a:r>
            <a:endParaRPr lang="en-US" altLang="zh-CN" dirty="0" smtClean="0"/>
          </a:p>
          <a:p>
            <a:r>
              <a:rPr lang="zh-CN" altLang="en-US" dirty="0" smtClean="0"/>
              <a:t>社会保障体系不健全</a:t>
            </a:r>
            <a:endParaRPr lang="en-US" altLang="zh-CN" dirty="0" smtClean="0"/>
          </a:p>
          <a:p>
            <a:r>
              <a:rPr lang="zh-CN" altLang="en-US" dirty="0" smtClean="0"/>
              <a:t>环境治理力度不够</a:t>
            </a:r>
            <a:endParaRPr lang="en-US" altLang="zh-CN" dirty="0" smtClean="0"/>
          </a:p>
          <a:p>
            <a:r>
              <a:rPr lang="zh-CN" altLang="en-US" dirty="0" smtClean="0"/>
              <a:t>村民利益矛盾日渐突出</a:t>
            </a:r>
            <a:endParaRPr lang="en-US" altLang="zh-CN" dirty="0" smtClean="0"/>
          </a:p>
          <a:p>
            <a:r>
              <a:rPr lang="zh-CN" altLang="en-US" dirty="0" smtClean="0"/>
              <a:t>村干部文化和能力素养偏低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02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51</TotalTime>
  <Words>566</Words>
  <Application>Microsoft Office PowerPoint</Application>
  <PresentationFormat>全屏显示(4:3)</PresentationFormat>
  <Paragraphs>245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夏至</vt:lpstr>
      <vt:lpstr>乡村振兴战略背景下的农村治理问题调查与研究</vt:lpstr>
      <vt:lpstr>一、研究背景</vt:lpstr>
      <vt:lpstr>二、调查问卷设计</vt:lpstr>
      <vt:lpstr>三、调查数据收集整理</vt:lpstr>
      <vt:lpstr>劳动力生产力指标</vt:lpstr>
      <vt:lpstr>环境治理指标</vt:lpstr>
      <vt:lpstr>村级治理能力指标</vt:lpstr>
      <vt:lpstr>扶贫（效果指标）</vt:lpstr>
      <vt:lpstr>四、调查结果分析</vt:lpstr>
      <vt:lpstr>五、解决方案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乡村振兴战略背景下的农村治理问题调查与研究</dc:title>
  <dc:creator>微软用户</dc:creator>
  <cp:lastModifiedBy>微软用户</cp:lastModifiedBy>
  <cp:revision>6</cp:revision>
  <dcterms:created xsi:type="dcterms:W3CDTF">2019-04-10T16:18:41Z</dcterms:created>
  <dcterms:modified xsi:type="dcterms:W3CDTF">2019-04-11T00:17:42Z</dcterms:modified>
</cp:coreProperties>
</file>