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5" r:id="rId1"/>
  </p:sldMasterIdLst>
  <p:notesMasterIdLst>
    <p:notesMasterId r:id="rId37"/>
  </p:notesMasterIdLst>
  <p:sldIdLst>
    <p:sldId id="256" r:id="rId2"/>
    <p:sldId id="257" r:id="rId3"/>
    <p:sldId id="351" r:id="rId4"/>
    <p:sldId id="336" r:id="rId5"/>
    <p:sldId id="337" r:id="rId6"/>
    <p:sldId id="347" r:id="rId7"/>
    <p:sldId id="348" r:id="rId8"/>
    <p:sldId id="352" r:id="rId9"/>
    <p:sldId id="344" r:id="rId10"/>
    <p:sldId id="345" r:id="rId11"/>
    <p:sldId id="346" r:id="rId12"/>
    <p:sldId id="262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32" r:id="rId25"/>
    <p:sldId id="333" r:id="rId26"/>
    <p:sldId id="334" r:id="rId27"/>
    <p:sldId id="335" r:id="rId28"/>
    <p:sldId id="343" r:id="rId29"/>
    <p:sldId id="349" r:id="rId30"/>
    <p:sldId id="353" r:id="rId31"/>
    <p:sldId id="354" r:id="rId32"/>
    <p:sldId id="355" r:id="rId33"/>
    <p:sldId id="356" r:id="rId34"/>
    <p:sldId id="264" r:id="rId35"/>
    <p:sldId id="37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047" autoAdjust="0"/>
  </p:normalViewPr>
  <p:slideViewPr>
    <p:cSldViewPr snapToGrid="0">
      <p:cViewPr varScale="1">
        <p:scale>
          <a:sx n="95" d="100"/>
          <a:sy n="95" d="100"/>
        </p:scale>
        <p:origin x="816" y="72"/>
      </p:cViewPr>
      <p:guideLst>
        <p:guide orient="horz" pos="2159"/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29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25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26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27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28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68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990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58058-2C0C-4A3D-A539-07870528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BDEC7-1F83-44FB-B59D-88D56128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AC9AE-C54B-49A4-954D-1EFB1501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6FCA-CE6C-4F38-9A13-193CF430E9B1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6BF45-B915-481C-86EC-28624F69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1E03E-F47C-4367-8E26-15DD14E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6C25-5A4B-4376-B55E-FA4836A60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1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1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덕</a:t>
            </a:r>
            <a:r>
              <a:rPr lang="en-US" altLang="ko-KR" sz="3200" b="1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zh-CN" altLang="en-US" sz="3200" b="1">
                <a:solidFill>
                  <a:schemeClr val="tx1"/>
                </a:solidFill>
                <a:latin typeface="돋움"/>
                <a:ea typeface="돋움"/>
              </a:rPr>
              <a:t>德</a:t>
            </a:r>
            <a:r>
              <a:rPr lang="en-US" altLang="ko-KR" sz="3200" b="1">
                <a:solidFill>
                  <a:schemeClr val="tx1"/>
                </a:solidFill>
                <a:latin typeface="돋움"/>
                <a:ea typeface="돋움"/>
              </a:rPr>
              <a:t>)</a:t>
            </a: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 카 사용자 스토리 보드</a:t>
            </a:r>
            <a:endParaRPr lang="ko-KR" altLang="en-US" sz="3600" b="1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작성자 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:</a:t>
            </a: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 김다연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 김덕현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,</a:t>
            </a: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 송승희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10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295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1602" y="674490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0524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6622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658" y="4344194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3439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대여안내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39449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rgbClr val="FFFFFF"/>
                </a:solidFill>
                <a:latin typeface="돋움"/>
                <a:ea typeface="돋움"/>
              </a:rPr>
              <a:t>렌트예약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22604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예약확인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0658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고객센터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86539" y="674490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graphicFrame>
        <p:nvGraphicFramePr>
          <p:cNvPr id="16" name="Google Shape;90;p13"/>
          <p:cNvGraphicFramePr/>
          <p:nvPr>
            <p:extLst>
              <p:ext uri="{D42A27DB-BD31-4B8C-83A1-F6EECF244321}">
                <p14:modId xmlns:p14="http://schemas.microsoft.com/office/powerpoint/2010/main" val="911225257"/>
              </p:ext>
            </p:extLst>
          </p:nvPr>
        </p:nvGraphicFramePr>
        <p:xfrm>
          <a:off x="6989751" y="425404"/>
          <a:ext cx="2154249" cy="257061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Header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: width : 100%, height : 20%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렌트예약 클릭시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차량 조회 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8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실시간 예약하기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대여 날짜와 시간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반납 날짜와 시간을 </a:t>
                      </a:r>
                      <a:r>
                        <a:rPr lang="ko-KR" altLang="en-US" sz="800" b="0" u="none" strike="noStrike" cap="none" dirty="0" err="1">
                          <a:latin typeface="돋움"/>
                          <a:ea typeface="돋움"/>
                        </a:rPr>
                        <a:t>입력후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검색 버튼 클릭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 dirty="0" err="1">
                          <a:latin typeface="돋움"/>
                          <a:ea typeface="돋움"/>
                        </a:rPr>
                        <a:t>차종별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리스트 출력</a:t>
                      </a:r>
                      <a:b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</a:b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경차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소형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중형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대형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7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3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 dirty="0" err="1">
                          <a:latin typeface="돋움"/>
                          <a:ea typeface="돋움"/>
                        </a:rPr>
                        <a:t>차량별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예약가능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예약마감 조회 가능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상세조회하고 싶은 차량의 사진이나 </a:t>
                      </a:r>
                      <a:b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상세보기 버튼 클릭</a:t>
                      </a:r>
                      <a:endParaRPr lang="en-US" altLang="ko-KR" sz="800" b="0" u="none" strike="noStrike" cap="none" dirty="0">
                        <a:latin typeface="돋움"/>
                        <a:ea typeface="돋움"/>
                      </a:endParaRP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비회원 시 로그인 후 이용 팝업</a:t>
                      </a:r>
                      <a:endParaRPr lang="en-US" altLang="ko-KR" sz="800" b="0" u="none" strike="noStrike" cap="none" dirty="0">
                        <a:latin typeface="돋움"/>
                        <a:ea typeface="돋움"/>
                      </a:endParaRP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로그인 회원 시 상세조회 </a:t>
                      </a:r>
                      <a:r>
                        <a:rPr lang="en-US" altLang="ko-KR" sz="800" b="0" u="none" strike="noStrike" cap="none" dirty="0">
                          <a:latin typeface="돋움"/>
                          <a:ea typeface="돋움"/>
                        </a:rPr>
                        <a:t>&amp;</a:t>
                      </a:r>
                      <a:r>
                        <a:rPr lang="ko-KR" altLang="en-US" sz="800" b="0" u="none" strike="noStrike" cap="none" dirty="0">
                          <a:latin typeface="돋움"/>
                          <a:ea typeface="돋움"/>
                        </a:rPr>
                        <a:t> 예약 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18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렌트예약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03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카 이용하기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송승희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상단 메뉴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렌트예약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타원 15"/>
          <p:cNvSpPr/>
          <p:nvPr/>
        </p:nvSpPr>
        <p:spPr>
          <a:xfrm>
            <a:off x="1953736" y="133707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363439" y="1941901"/>
            <a:ext cx="6269235" cy="629849"/>
          </a:xfrm>
          <a:prstGeom prst="roundRect">
            <a:avLst>
              <a:gd name="adj" fmla="val 22851"/>
            </a:avLst>
          </a:prstGeom>
          <a:solidFill>
            <a:srgbClr val="1F497D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21" name="사각형: 둥근 위쪽 모서리 20"/>
          <p:cNvSpPr/>
          <p:nvPr/>
        </p:nvSpPr>
        <p:spPr>
          <a:xfrm>
            <a:off x="361801" y="1941900"/>
            <a:ext cx="6263729" cy="2563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1087692" y="2256825"/>
            <a:ext cx="980343" cy="2617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900">
                <a:solidFill>
                  <a:schemeClr val="dk1"/>
                </a:solidFill>
                <a:latin typeface="돋움"/>
                <a:ea typeface="돋움"/>
              </a:rPr>
              <a:t>2021-05-01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2098435" y="2256825"/>
            <a:ext cx="554990" cy="2617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dk1"/>
                </a:solidFill>
                <a:latin typeface="돋움"/>
                <a:ea typeface="돋움"/>
              </a:rPr>
              <a:t>12:00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8739" y="2265329"/>
            <a:ext cx="423456" cy="21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>
                <a:solidFill>
                  <a:schemeClr val="lt1"/>
                </a:solidFill>
                <a:latin typeface="돋움"/>
                <a:ea typeface="돋움"/>
              </a:rPr>
              <a:t>대여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3592859" y="2256825"/>
            <a:ext cx="980343" cy="2617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900">
                <a:solidFill>
                  <a:schemeClr val="dk1"/>
                </a:solidFill>
                <a:latin typeface="돋움"/>
                <a:ea typeface="돋움"/>
              </a:rPr>
              <a:t>2021-05-03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4603603" y="2256825"/>
            <a:ext cx="554990" cy="2617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dk1"/>
                </a:solidFill>
                <a:latin typeface="돋움"/>
                <a:ea typeface="돋움"/>
              </a:rPr>
              <a:t>12:00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54203" y="2274395"/>
            <a:ext cx="423456" cy="21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>
                <a:solidFill>
                  <a:schemeClr val="lt1"/>
                </a:solidFill>
                <a:latin typeface="돋움"/>
                <a:ea typeface="돋움"/>
              </a:rPr>
              <a:t>반납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5613936" y="2256825"/>
            <a:ext cx="554990" cy="261756"/>
          </a:xfrm>
          <a:prstGeom prst="roundRect">
            <a:avLst>
              <a:gd name="adj" fmla="val 16667"/>
            </a:avLst>
          </a:prstGeom>
          <a:solidFill>
            <a:srgbClr val="1F497D"/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>
                <a:latin typeface="돋움"/>
                <a:ea typeface="돋움"/>
              </a:rPr>
              <a:t>검색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13884" y="1988828"/>
            <a:ext cx="119863" cy="159927"/>
            <a:chOff x="1187002" y="3847082"/>
            <a:chExt cx="698968" cy="723714"/>
          </a:xfrm>
          <a:solidFill>
            <a:srgbClr val="1F497D"/>
          </a:solidFill>
        </p:grpSpPr>
        <p:sp>
          <p:nvSpPr>
            <p:cNvPr id="30" name="원형: 비어 있음 29"/>
            <p:cNvSpPr/>
            <p:nvPr/>
          </p:nvSpPr>
          <p:spPr>
            <a:xfrm>
              <a:off x="1187002" y="3847082"/>
              <a:ext cx="698968" cy="567158"/>
            </a:xfrm>
            <a:prstGeom prst="donut">
              <a:avLst>
                <a:gd name="adj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 rot="3215225">
              <a:off x="1637664" y="4322490"/>
              <a:ext cx="324740" cy="1718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latin typeface="돋움"/>
                <a:ea typeface="돋움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8524" y="1979274"/>
            <a:ext cx="11655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b="1">
                <a:solidFill>
                  <a:srgbClr val="2B2D63"/>
                </a:solidFill>
                <a:latin typeface="돋움"/>
                <a:ea typeface="돋움"/>
              </a:rPr>
              <a:t>실시간 예약하기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56285" y="2672141"/>
            <a:ext cx="698839" cy="26491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경차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99812" y="2672141"/>
            <a:ext cx="698839" cy="26491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소형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541513" y="2672141"/>
            <a:ext cx="698839" cy="26491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중형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85039" y="2672141"/>
            <a:ext cx="698839" cy="26491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13884" y="3074789"/>
            <a:ext cx="1186048" cy="1141647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경차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812681" y="3074789"/>
            <a:ext cx="1186048" cy="114164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경차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085676" y="3074789"/>
            <a:ext cx="1186048" cy="1141647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경차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6753" y="3146636"/>
            <a:ext cx="891111" cy="89111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r="47550"/>
          <a:stretch>
            <a:fillRect/>
          </a:stretch>
        </p:blipFill>
        <p:spPr>
          <a:xfrm>
            <a:off x="1953736" y="3226860"/>
            <a:ext cx="926606" cy="702088"/>
          </a:xfrm>
          <a:prstGeom prst="rect">
            <a:avLst/>
          </a:prstGeom>
          <a:ln w="19050">
            <a:noFill/>
          </a:ln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2132" y="3126847"/>
            <a:ext cx="893135" cy="769829"/>
          </a:xfrm>
          <a:prstGeom prst="rect">
            <a:avLst/>
          </a:prstGeom>
        </p:spPr>
      </p:pic>
      <p:sp>
        <p:nvSpPr>
          <p:cNvPr id="43" name="사각형: 둥근 모서리 42"/>
          <p:cNvSpPr/>
          <p:nvPr/>
        </p:nvSpPr>
        <p:spPr>
          <a:xfrm>
            <a:off x="770131" y="3918107"/>
            <a:ext cx="763617" cy="2315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 b="1">
                <a:solidFill>
                  <a:schemeClr val="dk1"/>
                </a:solidFill>
                <a:latin typeface="돋움"/>
                <a:ea typeface="돋움"/>
              </a:rPr>
              <a:t>상세보기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098435" y="3918107"/>
            <a:ext cx="726064" cy="2315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 b="1">
                <a:solidFill>
                  <a:schemeClr val="dk1"/>
                </a:solidFill>
                <a:latin typeface="돋움"/>
                <a:ea typeface="돋움"/>
              </a:rPr>
              <a:t>상세보기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3346851" y="3918107"/>
            <a:ext cx="778416" cy="2315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 b="1">
                <a:solidFill>
                  <a:schemeClr val="dk1"/>
                </a:solidFill>
                <a:latin typeface="돋움"/>
                <a:ea typeface="돋움"/>
              </a:rPr>
              <a:t>상세보기</a:t>
            </a:r>
          </a:p>
        </p:txBody>
      </p:sp>
      <p:sp>
        <p:nvSpPr>
          <p:cNvPr id="46" name="타원 15"/>
          <p:cNvSpPr/>
          <p:nvPr/>
        </p:nvSpPr>
        <p:spPr>
          <a:xfrm>
            <a:off x="431601" y="228373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47" name="타원 15"/>
          <p:cNvSpPr/>
          <p:nvPr/>
        </p:nvSpPr>
        <p:spPr>
          <a:xfrm>
            <a:off x="582102" y="3970646"/>
            <a:ext cx="175098" cy="1790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3082641" y="2937056"/>
            <a:ext cx="596058" cy="7825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59968" y="3033886"/>
            <a:ext cx="4471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>
                <a:solidFill>
                  <a:schemeClr val="lt1"/>
                </a:solidFill>
                <a:latin typeface="돋움"/>
                <a:ea typeface="돋움"/>
              </a:rPr>
              <a:t>sold</a:t>
            </a:r>
          </a:p>
          <a:p>
            <a:pPr algn="ctr">
              <a:defRPr/>
            </a:pPr>
            <a:r>
              <a:rPr lang="en-US" altLang="ko-KR" sz="1050">
                <a:solidFill>
                  <a:schemeClr val="lt1"/>
                </a:solidFill>
                <a:latin typeface="돋움"/>
                <a:ea typeface="돋움"/>
              </a:rPr>
              <a:t>out</a:t>
            </a:r>
          </a:p>
        </p:txBody>
      </p:sp>
      <p:grpSp>
        <p:nvGrpSpPr>
          <p:cNvPr id="50" name="Google Shape;370;p35">
            <a:extLst>
              <a:ext uri="{FF2B5EF4-FFF2-40B4-BE49-F238E27FC236}">
                <a16:creationId xmlns:a16="http://schemas.microsoft.com/office/drawing/2014/main" id="{1D73A9A8-A3A6-4915-B567-11546FC6A8B2}"/>
              </a:ext>
            </a:extLst>
          </p:cNvPr>
          <p:cNvGrpSpPr/>
          <p:nvPr/>
        </p:nvGrpSpPr>
        <p:grpSpPr>
          <a:xfrm>
            <a:off x="5000874" y="3496935"/>
            <a:ext cx="1529456" cy="748981"/>
            <a:chOff x="5023311" y="5420248"/>
            <a:chExt cx="2208860" cy="1152128"/>
          </a:xfrm>
          <a:solidFill>
            <a:schemeClr val="bg1"/>
          </a:solidFill>
        </p:grpSpPr>
        <p:sp>
          <p:nvSpPr>
            <p:cNvPr id="51" name="Google Shape;371;p35">
              <a:extLst>
                <a:ext uri="{FF2B5EF4-FFF2-40B4-BE49-F238E27FC236}">
                  <a16:creationId xmlns:a16="http://schemas.microsoft.com/office/drawing/2014/main" id="{25E2377A-A683-444D-B08D-EB67BBD96F57}"/>
                </a:ext>
              </a:extLst>
            </p:cNvPr>
            <p:cNvSpPr/>
            <p:nvPr/>
          </p:nvSpPr>
          <p:spPr>
            <a:xfrm>
              <a:off x="5023311" y="5420248"/>
              <a:ext cx="2208860" cy="1152128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8" tIns="34275" rIns="68568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692" dirty="0">
                  <a:solidFill>
                    <a:schemeClr val="dk1"/>
                  </a:solidFill>
                  <a:latin typeface="돋움"/>
                  <a:ea typeface="돋움"/>
                </a:rPr>
                <a:t>회원만 이용 가능합니다</a:t>
              </a:r>
              <a:r>
                <a:rPr lang="en-US" altLang="ko-KR" sz="692" dirty="0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</a:p>
            <a:p>
              <a:pPr algn="ctr">
                <a:lnSpc>
                  <a:spcPct val="200000"/>
                </a:lnSpc>
                <a:defRPr/>
              </a:pPr>
              <a:r>
                <a:rPr lang="ko-KR" altLang="en-US" sz="692" dirty="0">
                  <a:solidFill>
                    <a:schemeClr val="dk1"/>
                  </a:solidFill>
                  <a:latin typeface="돋움"/>
                  <a:ea typeface="돋움"/>
                </a:rPr>
                <a:t>로그인 후에 이용해주세요</a:t>
              </a:r>
              <a:r>
                <a:rPr lang="en-US" altLang="ko-KR" sz="692" dirty="0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</a:p>
          </p:txBody>
        </p:sp>
        <p:sp>
          <p:nvSpPr>
            <p:cNvPr id="52" name="Google Shape;372;p35">
              <a:extLst>
                <a:ext uri="{FF2B5EF4-FFF2-40B4-BE49-F238E27FC236}">
                  <a16:creationId xmlns:a16="http://schemas.microsoft.com/office/drawing/2014/main" id="{758465E5-66F2-4E97-977D-E6FA006F8D99}"/>
                </a:ext>
              </a:extLst>
            </p:cNvPr>
            <p:cNvSpPr/>
            <p:nvPr/>
          </p:nvSpPr>
          <p:spPr>
            <a:xfrm>
              <a:off x="5819272" y="6190094"/>
              <a:ext cx="504056" cy="216024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8" tIns="34275" rIns="68568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227D2105-4303-4110-A75D-15FD31499FA3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125267" y="3871426"/>
            <a:ext cx="875607" cy="16246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11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820" y="798252"/>
            <a:ext cx="6435329" cy="3788591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graphicFrame>
        <p:nvGraphicFramePr>
          <p:cNvPr id="16" name="Google Shape;90;p13"/>
          <p:cNvGraphicFramePr/>
          <p:nvPr/>
        </p:nvGraphicFramePr>
        <p:xfrm>
          <a:off x="6989751" y="429941"/>
          <a:ext cx="2154249" cy="289816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Header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: width : 100%, height : 20%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상세보기 클릭시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상세정보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&amp;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예약 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로그인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로그인 회원만 이용가능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비 로그인 시 예약 불가능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로그인 후 이용해주세요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상세정보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차량이미지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차량명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상세정보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대여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반납일시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총이용시간 출력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차량보험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 보험 선택 가능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계약자정보입력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계약자 정보 입력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제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1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운전자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회원정보 자동 삽입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운전면허증 필수 입력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이용약관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이용약관 동의 필수선택사항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함초롬바탕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하단에 총 결제금액 출력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18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예약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03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카 이용하기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송승희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상단 메뉴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렌트예약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예약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상세보기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)</a:t>
                      </a:r>
                      <a:endParaRPr lang="ko-KR" altLang="en-US" sz="800" b="1" u="none" strike="noStrike" cap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  <a:cs typeface="Arial"/>
                        <a:sym typeface="Arial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391815" y="955139"/>
            <a:ext cx="6161384" cy="155836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경차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312538" y="469624"/>
            <a:ext cx="760611" cy="2201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 b="1">
                <a:solidFill>
                  <a:schemeClr val="dk1"/>
                </a:solidFill>
                <a:latin typeface="돋움"/>
                <a:ea typeface="돋움"/>
              </a:rPr>
              <a:t>상세보기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9782" y="1022653"/>
            <a:ext cx="1630074" cy="1006619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890" y="895666"/>
            <a:ext cx="1260593" cy="1260593"/>
          </a:xfrm>
          <a:prstGeom prst="rect">
            <a:avLst/>
          </a:prstGeom>
          <a:ln w="12700">
            <a:noFill/>
          </a:ln>
        </p:spPr>
      </p:pic>
      <p:sp>
        <p:nvSpPr>
          <p:cNvPr id="77" name="TextBox 76"/>
          <p:cNvSpPr txBox="1"/>
          <p:nvPr/>
        </p:nvSpPr>
        <p:spPr>
          <a:xfrm>
            <a:off x="1136740" y="455368"/>
            <a:ext cx="14597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>
                <a:latin typeface="돋움"/>
                <a:ea typeface="돋움"/>
              </a:rPr>
              <a:t>버튼 클릭 시 뜨는 창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2583" y="1087798"/>
            <a:ext cx="1386398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25">
                <a:solidFill>
                  <a:srgbClr val="1F497D"/>
                </a:solidFill>
                <a:latin typeface="돋움"/>
                <a:ea typeface="돋움"/>
              </a:rPr>
              <a:t>차량명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2507" y="1591914"/>
            <a:ext cx="2945960" cy="89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25" b="1">
                <a:latin typeface="돋움"/>
                <a:ea typeface="돋움"/>
              </a:rPr>
              <a:t>인수일시		</a:t>
            </a:r>
            <a:r>
              <a:rPr lang="en-US" altLang="ko-KR" sz="975">
                <a:latin typeface="돋움"/>
                <a:ea typeface="돋움"/>
              </a:rPr>
              <a:t>2021</a:t>
            </a:r>
            <a:r>
              <a:rPr lang="ko-KR" altLang="en-US" sz="975">
                <a:latin typeface="돋움"/>
                <a:ea typeface="돋움"/>
              </a:rPr>
              <a:t>년 </a:t>
            </a:r>
            <a:r>
              <a:rPr lang="en-US" altLang="ko-KR" sz="975">
                <a:latin typeface="돋움"/>
                <a:ea typeface="돋움"/>
              </a:rPr>
              <a:t>05</a:t>
            </a:r>
            <a:r>
              <a:rPr lang="ko-KR" altLang="en-US" sz="975">
                <a:latin typeface="돋움"/>
                <a:ea typeface="돋움"/>
              </a:rPr>
              <a:t>월 </a:t>
            </a:r>
            <a:r>
              <a:rPr lang="en-US" altLang="ko-KR" sz="975">
                <a:latin typeface="돋움"/>
                <a:ea typeface="돋움"/>
              </a:rPr>
              <a:t>4</a:t>
            </a:r>
            <a:r>
              <a:rPr lang="ko-KR" altLang="en-US" sz="975">
                <a:latin typeface="돋움"/>
                <a:ea typeface="돋움"/>
              </a:rPr>
              <a:t>일 </a:t>
            </a:r>
            <a:r>
              <a:rPr lang="en-US" altLang="ko-KR" sz="975">
                <a:latin typeface="돋움"/>
                <a:ea typeface="돋움"/>
              </a:rPr>
              <a:t>12</a:t>
            </a:r>
            <a:r>
              <a:rPr lang="ko-KR" altLang="en-US" sz="975">
                <a:latin typeface="돋움"/>
                <a:ea typeface="돋움"/>
              </a:rPr>
              <a:t>시 </a:t>
            </a:r>
            <a:r>
              <a:rPr lang="en-US" altLang="ko-KR" sz="975">
                <a:latin typeface="돋움"/>
                <a:ea typeface="돋움"/>
              </a:rPr>
              <a:t>00</a:t>
            </a:r>
            <a:r>
              <a:rPr lang="ko-KR" altLang="en-US" sz="975">
                <a:latin typeface="돋움"/>
                <a:ea typeface="돋움"/>
              </a:rPr>
              <a:t>분</a:t>
            </a:r>
          </a:p>
          <a:p>
            <a:pPr>
              <a:defRPr/>
            </a:pPr>
            <a:r>
              <a:rPr lang="ko-KR" altLang="en-US" sz="1125" b="1">
                <a:latin typeface="돋움"/>
                <a:ea typeface="돋움"/>
              </a:rPr>
              <a:t>반납일시 		</a:t>
            </a:r>
            <a:r>
              <a:rPr lang="en-US" altLang="ko-KR" sz="975">
                <a:latin typeface="돋움"/>
                <a:ea typeface="돋움"/>
              </a:rPr>
              <a:t>2021</a:t>
            </a:r>
            <a:r>
              <a:rPr lang="ko-KR" altLang="en-US" sz="975">
                <a:latin typeface="돋움"/>
                <a:ea typeface="돋움"/>
              </a:rPr>
              <a:t>년 </a:t>
            </a:r>
            <a:r>
              <a:rPr lang="en-US" altLang="ko-KR" sz="975">
                <a:latin typeface="돋움"/>
                <a:ea typeface="돋움"/>
              </a:rPr>
              <a:t>05</a:t>
            </a:r>
            <a:r>
              <a:rPr lang="ko-KR" altLang="en-US" sz="975">
                <a:latin typeface="돋움"/>
                <a:ea typeface="돋움"/>
              </a:rPr>
              <a:t>월 </a:t>
            </a:r>
            <a:r>
              <a:rPr lang="en-US" altLang="ko-KR" sz="975">
                <a:latin typeface="돋움"/>
                <a:ea typeface="돋움"/>
              </a:rPr>
              <a:t>5</a:t>
            </a:r>
            <a:r>
              <a:rPr lang="ko-KR" altLang="en-US" sz="975">
                <a:latin typeface="돋움"/>
                <a:ea typeface="돋움"/>
              </a:rPr>
              <a:t>일 </a:t>
            </a:r>
            <a:r>
              <a:rPr lang="en-US" altLang="ko-KR" sz="975">
                <a:latin typeface="돋움"/>
                <a:ea typeface="돋움"/>
              </a:rPr>
              <a:t>12</a:t>
            </a:r>
            <a:r>
              <a:rPr lang="ko-KR" altLang="en-US" sz="975">
                <a:latin typeface="돋움"/>
                <a:ea typeface="돋움"/>
              </a:rPr>
              <a:t>시 </a:t>
            </a:r>
            <a:r>
              <a:rPr lang="en-US" altLang="ko-KR" sz="975">
                <a:latin typeface="돋움"/>
                <a:ea typeface="돋움"/>
              </a:rPr>
              <a:t>00</a:t>
            </a:r>
            <a:r>
              <a:rPr lang="ko-KR" altLang="en-US" sz="975">
                <a:latin typeface="돋움"/>
                <a:ea typeface="돋움"/>
              </a:rPr>
              <a:t>분</a:t>
            </a:r>
          </a:p>
          <a:p>
            <a:pPr>
              <a:defRPr/>
            </a:pPr>
            <a:r>
              <a:rPr lang="ko-KR" altLang="en-US" sz="1125" b="1">
                <a:solidFill>
                  <a:schemeClr val="dk1"/>
                </a:solidFill>
                <a:latin typeface="돋움"/>
                <a:ea typeface="돋움"/>
              </a:rPr>
              <a:t>총이용시간		           </a:t>
            </a:r>
            <a:r>
              <a:rPr lang="en-US" altLang="ko-KR" sz="975">
                <a:latin typeface="돋움"/>
                <a:ea typeface="돋움"/>
              </a:rPr>
              <a:t>24</a:t>
            </a:r>
            <a:r>
              <a:rPr lang="ko-KR" altLang="en-US" sz="975">
                <a:latin typeface="돋움"/>
                <a:ea typeface="돋움"/>
              </a:rPr>
              <a:t>시간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91815" y="4080529"/>
            <a:ext cx="6161384" cy="377663"/>
          </a:xfrm>
          <a:prstGeom prst="rect">
            <a:avLst/>
          </a:prstGeom>
          <a:solidFill>
            <a:srgbClr val="1F497D">
              <a:alpha val="50000"/>
            </a:srgbClr>
          </a:solidFill>
          <a:ln w="12700">
            <a:solidFill>
              <a:schemeClr val="accent1">
                <a:shade val="20000"/>
              </a:schemeClr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91815" y="3599736"/>
            <a:ext cx="6161384" cy="377663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이용약관동의사항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91815" y="3118525"/>
            <a:ext cx="6161384" cy="377663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계약자정보입력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91815" y="2632353"/>
            <a:ext cx="6161384" cy="377663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차량손해면책제도 선택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22583" y="1327309"/>
            <a:ext cx="1386398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25">
                <a:solidFill>
                  <a:srgbClr val="1F497D"/>
                </a:solidFill>
                <a:latin typeface="돋움"/>
                <a:ea typeface="돋움"/>
              </a:rPr>
              <a:t>상세정보출력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91815" y="4080529"/>
            <a:ext cx="622199" cy="3776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latin typeface="돋움"/>
                <a:ea typeface="돋움"/>
                <a:cs typeface="Wingdings"/>
                <a:sym typeface="Wingdings"/>
              </a:rPr>
              <a:t>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더보기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159871" y="4138493"/>
            <a:ext cx="575468" cy="261734"/>
          </a:xfrm>
          <a:prstGeom prst="rect">
            <a:avLst/>
          </a:prstGeom>
          <a:noFill/>
          <a:ln w="127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>
                <a:latin typeface="돋움"/>
                <a:ea typeface="돋움"/>
              </a:rPr>
              <a:t>초기화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797550" y="4138493"/>
            <a:ext cx="680447" cy="261734"/>
          </a:xfrm>
          <a:prstGeom prst="rect">
            <a:avLst/>
          </a:prstGeom>
          <a:noFill/>
          <a:ln w="127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>
                <a:latin typeface="돋움"/>
                <a:ea typeface="돋움"/>
              </a:rPr>
              <a:t>결제하기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36740" y="4152780"/>
            <a:ext cx="954950" cy="255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25" b="1">
                <a:solidFill>
                  <a:schemeClr val="lt1"/>
                </a:solidFill>
                <a:latin typeface="돋움"/>
                <a:ea typeface="돋움"/>
              </a:rPr>
              <a:t>총 결제금액</a:t>
            </a:r>
          </a:p>
        </p:txBody>
      </p:sp>
      <p:sp>
        <p:nvSpPr>
          <p:cNvPr id="90" name="타원 15"/>
          <p:cNvSpPr/>
          <p:nvPr/>
        </p:nvSpPr>
        <p:spPr>
          <a:xfrm>
            <a:off x="94578" y="505009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91" name="타원 15"/>
          <p:cNvSpPr/>
          <p:nvPr/>
        </p:nvSpPr>
        <p:spPr>
          <a:xfrm>
            <a:off x="6302900" y="102265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12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295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1602" y="674490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0524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6622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4658" y="4344194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3439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대여안내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69612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렌트예약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22604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예약확인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0658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고객센터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86539" y="674490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6553200" y="4767263"/>
            <a:ext cx="2133599" cy="273844"/>
          </a:xfrm>
          <a:prstGeom prst="rect">
            <a:avLst/>
          </a:prstGeom>
        </p:spPr>
        <p:txBody>
          <a:bodyPr vert="horz" lIns="68580" tIns="34290" rIns="68580" bIns="34290" anchor="ctr"/>
          <a:lstStyle/>
          <a:p>
            <a:pPr algn="r" defTabSz="685800" latinLnBrk="1">
              <a:spcBef>
                <a:spcPct val="0"/>
              </a:spcBef>
              <a:defRPr/>
            </a:pPr>
            <a:fld id="{AD22CD3B-FDDF-4998-970C-76E6E0BEC65F}" type="slidenum">
              <a:rPr lang="en-US" altLang="en-US" sz="900" kern="1200">
                <a:solidFill>
                  <a:schemeClr val="tx1">
                    <a:tint val="75000"/>
                  </a:schemeClr>
                </a:solidFill>
                <a:latin typeface="돋움"/>
                <a:ea typeface="돋움"/>
              </a:rPr>
              <a:pPr algn="r" defTabSz="685800" latinLnBrk="1">
                <a:spcBef>
                  <a:spcPct val="0"/>
                </a:spcBef>
                <a:defRPr/>
              </a:pPr>
              <a:t>12</a:t>
            </a:fld>
            <a:endParaRPr lang="en-US" altLang="en-US" sz="900" kern="1200">
              <a:solidFill>
                <a:schemeClr val="tx1">
                  <a:tint val="75000"/>
                </a:schemeClr>
              </a:solidFill>
              <a:latin typeface="돋움"/>
              <a:ea typeface="돋움"/>
            </a:endParaRPr>
          </a:p>
        </p:txBody>
      </p:sp>
      <p:graphicFrame>
        <p:nvGraphicFramePr>
          <p:cNvPr id="16" name="Google Shape;90;p13"/>
          <p:cNvGraphicFramePr/>
          <p:nvPr/>
        </p:nvGraphicFramePr>
        <p:xfrm>
          <a:off x="6991080" y="420868"/>
          <a:ext cx="2152920" cy="20961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Header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: width : 100%, height : 20%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예약확인 클릭시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예약확인 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예약 확인 조회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Segoe UI Symbol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지점선택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고객명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전화번호 입력 후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조회 버튼을 클릭하면 예약확인창 출력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0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3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예약확인 창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함초롬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예약번호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예약상태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예약자명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전화번호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차량 상세정보를 출력한다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18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예약확인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03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카 이용하기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송승희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상단 메뉴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예약확인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타원 15"/>
          <p:cNvSpPr/>
          <p:nvPr/>
        </p:nvSpPr>
        <p:spPr>
          <a:xfrm>
            <a:off x="3543419" y="1344215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32" name="타원 15"/>
          <p:cNvSpPr/>
          <p:nvPr/>
        </p:nvSpPr>
        <p:spPr>
          <a:xfrm>
            <a:off x="5330627" y="2187635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53878" y="2536444"/>
            <a:ext cx="637862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25" b="1">
                <a:solidFill>
                  <a:srgbClr val="1F497D"/>
                </a:solidFill>
                <a:latin typeface="돋움"/>
                <a:ea typeface="돋움"/>
              </a:rPr>
              <a:t>고객명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3878" y="2904942"/>
            <a:ext cx="780737" cy="255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25" b="1">
                <a:solidFill>
                  <a:srgbClr val="1F497D"/>
                </a:solidFill>
                <a:latin typeface="돋움"/>
                <a:ea typeface="돋움"/>
              </a:rPr>
              <a:t>전화번호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678867" y="2536444"/>
            <a:ext cx="2368609" cy="238543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25">
                <a:latin typeface="돋움"/>
                <a:ea typeface="돋움"/>
              </a:rPr>
              <a:t>예약자 이름 입력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678867" y="2903752"/>
            <a:ext cx="2368609" cy="238543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25">
                <a:latin typeface="돋움"/>
                <a:ea typeface="돋움"/>
              </a:rPr>
              <a:t>‘-’</a:t>
            </a:r>
            <a:r>
              <a:rPr lang="ko-KR" altLang="en-US" sz="825">
                <a:latin typeface="돋움"/>
                <a:ea typeface="돋움"/>
              </a:rPr>
              <a:t>없이 숫자만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32049" y="3596318"/>
            <a:ext cx="1272241" cy="23854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25" b="1">
                <a:latin typeface="돋움"/>
                <a:ea typeface="돋움"/>
              </a:rPr>
              <a:t>조회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3348" y="2416739"/>
            <a:ext cx="1875233" cy="2597700"/>
          </a:xfrm>
          <a:prstGeom prst="rect">
            <a:avLst/>
          </a:prstGeom>
          <a:solidFill>
            <a:schemeClr val="lt1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cxnSp>
        <p:nvCxnSpPr>
          <p:cNvPr id="46" name="연결선: 구부러짐 45"/>
          <p:cNvCxnSpPr>
            <a:stCxn id="44" idx="3"/>
          </p:cNvCxnSpPr>
          <p:nvPr/>
        </p:nvCxnSpPr>
        <p:spPr>
          <a:xfrm>
            <a:off x="4004290" y="3715589"/>
            <a:ext cx="1136234" cy="342900"/>
          </a:xfrm>
          <a:prstGeom prst="curvedConnector3">
            <a:avLst>
              <a:gd name="adj1" fmla="val 50000"/>
            </a:avLst>
          </a:prstGeom>
          <a:ln w="19050">
            <a:solidFill>
              <a:srgbClr val="1F49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53349" y="2693228"/>
            <a:ext cx="1875233" cy="0"/>
          </a:xfrm>
          <a:prstGeom prst="line">
            <a:avLst/>
          </a:prstGeom>
          <a:ln w="19050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8051" y="2460308"/>
            <a:ext cx="1870531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25" b="1">
                <a:solidFill>
                  <a:srgbClr val="1F497D"/>
                </a:solidFill>
                <a:latin typeface="돋움"/>
                <a:ea typeface="돋움"/>
              </a:rPr>
              <a:t>예약확인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5358050" y="3534470"/>
            <a:ext cx="1875912" cy="0"/>
          </a:xfrm>
          <a:prstGeom prst="line">
            <a:avLst/>
          </a:prstGeom>
          <a:ln>
            <a:solidFill>
              <a:srgbClr val="1F497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18177" y="2760699"/>
            <a:ext cx="674013" cy="218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예약번호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8177" y="2928910"/>
            <a:ext cx="6740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예약자명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8177" y="3098573"/>
            <a:ext cx="6740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예약상태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18177" y="3266785"/>
            <a:ext cx="674013" cy="217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전화번호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8176" y="3618044"/>
            <a:ext cx="445414" cy="218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차종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18177" y="3808946"/>
            <a:ext cx="674013" cy="2182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이용시간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18177" y="3999848"/>
            <a:ext cx="674013" cy="217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인수일시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18177" y="4190750"/>
            <a:ext cx="674013" cy="217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반납일시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8177" y="4381652"/>
            <a:ext cx="674013" cy="217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종합보험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18177" y="4572555"/>
            <a:ext cx="674013" cy="216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rgbClr val="1F497D"/>
                </a:solidFill>
                <a:latin typeface="돋움"/>
                <a:ea typeface="돋움"/>
              </a:rPr>
              <a:t>자차보험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040755" y="4774989"/>
            <a:ext cx="457682" cy="17622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 b="1">
                <a:latin typeface="돋움"/>
                <a:ea typeface="돋움"/>
              </a:rPr>
              <a:t>닫기</a:t>
            </a:r>
          </a:p>
        </p:txBody>
      </p:sp>
      <p:sp>
        <p:nvSpPr>
          <p:cNvPr id="54" name="타원 15"/>
          <p:cNvSpPr/>
          <p:nvPr/>
        </p:nvSpPr>
        <p:spPr>
          <a:xfrm>
            <a:off x="1659917" y="2383529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13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회원가입</a:t>
            </a:r>
            <a:endParaRPr lang="ko-KR" altLang="en-US" sz="320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p13"/>
          <p:cNvGraphicFramePr/>
          <p:nvPr/>
        </p:nvGraphicFramePr>
        <p:xfrm>
          <a:off x="7003996" y="440384"/>
          <a:ext cx="2140004" cy="85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1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content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Width : 100% , height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65%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912" y="1963575"/>
            <a:ext cx="6276378" cy="229017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latin typeface="돋움"/>
                <a:ea typeface="돋움"/>
              </a:rPr>
              <a:t>&lt;main content&gt;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회원가입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77010" y="3111733"/>
            <a:ext cx="1246855" cy="328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돋움"/>
                <a:ea typeface="돋움"/>
              </a:rPr>
              <a:t>회원 가입을 위한 절차 진행</a:t>
            </a:r>
          </a:p>
        </p:txBody>
      </p:sp>
      <p:cxnSp>
        <p:nvCxnSpPr>
          <p:cNvPr id="31" name="구부러진 연결선 14"/>
          <p:cNvCxnSpPr/>
          <p:nvPr/>
        </p:nvCxnSpPr>
        <p:spPr>
          <a:xfrm flipH="1">
            <a:off x="6346801" y="2749015"/>
            <a:ext cx="366490" cy="527127"/>
          </a:xfrm>
          <a:prstGeom prst="curvedConnector3">
            <a:avLst>
              <a:gd name="adj1" fmla="val -435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57436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6912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2218" y="674489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21140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07239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6912" y="4327071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12219" y="1329928"/>
            <a:ext cx="6122491" cy="529828"/>
            <a:chOff x="575469" y="1830387"/>
            <a:chExt cx="8163321" cy="706437"/>
          </a:xfrm>
        </p:grpSpPr>
        <p:sp>
          <p:nvSpPr>
            <p:cNvPr id="65" name="직사각형 64"/>
            <p:cNvSpPr/>
            <p:nvPr/>
          </p:nvSpPr>
          <p:spPr>
            <a:xfrm>
              <a:off x="57546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대여안내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40965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랜트예약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70550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예약확인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58543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고객센터</a:t>
              </a: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867156" y="674489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sp>
        <p:nvSpPr>
          <p:cNvPr id="70" name="타원 15"/>
          <p:cNvSpPr/>
          <p:nvPr/>
        </p:nvSpPr>
        <p:spPr>
          <a:xfrm>
            <a:off x="2803933" y="6298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71" name="타원 15"/>
          <p:cNvSpPr/>
          <p:nvPr/>
        </p:nvSpPr>
        <p:spPr>
          <a:xfrm>
            <a:off x="5149524" y="6298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77" name="타원 15"/>
          <p:cNvSpPr/>
          <p:nvPr/>
        </p:nvSpPr>
        <p:spPr>
          <a:xfrm>
            <a:off x="469355" y="1329928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78" name="타원 15"/>
          <p:cNvSpPr/>
          <p:nvPr/>
        </p:nvSpPr>
        <p:spPr>
          <a:xfrm>
            <a:off x="469355" y="4341904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5</a:t>
            </a:r>
          </a:p>
        </p:txBody>
      </p:sp>
      <p:graphicFrame>
        <p:nvGraphicFramePr>
          <p:cNvPr id="79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 페이지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04 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23" name="Google Shape;90;p13"/>
          <p:cNvGraphicFramePr/>
          <p:nvPr/>
        </p:nvGraphicFramePr>
        <p:xfrm>
          <a:off x="7015157" y="440384"/>
          <a:ext cx="2128842" cy="27379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13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Main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content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sz="800" b="0" baseline="0">
                          <a:latin typeface="돋움"/>
                          <a:ea typeface="돋움"/>
                        </a:rPr>
                        <a:t>Content1 : width ; 100%, height : 10%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sz="800" b="0" baseline="0">
                          <a:latin typeface="돋움"/>
                          <a:ea typeface="돋움"/>
                        </a:rPr>
                        <a:t>Content2 : width : 100%, height : 80%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sz="800" b="0" baseline="0">
                          <a:latin typeface="돋움"/>
                          <a:ea typeface="돋움"/>
                        </a:rPr>
                        <a:t>Content3 : width : 100%, height : 10%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6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약관 동의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이용약관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개인정보 수집 동의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약관 동의 체크박스 이용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필수 동의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약관 동의 비 체크 시 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: alert “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약관 동의 후 가입이 가능합니다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.”</a:t>
                      </a:r>
                      <a:endParaRPr lang="ko-KR" altLang="en-US"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회원가입 정보 표시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가입하기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로그인 페이지로 이동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92062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537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6844" y="674490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5766" y="674490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1864" y="674490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1537" y="4330272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546844" y="1329929"/>
            <a:ext cx="6122491" cy="529828"/>
            <a:chOff x="575469" y="1830387"/>
            <a:chExt cx="8163321" cy="706437"/>
          </a:xfrm>
        </p:grpSpPr>
        <p:sp>
          <p:nvSpPr>
            <p:cNvPr id="57" name="직사각형 56"/>
            <p:cNvSpPr/>
            <p:nvPr/>
          </p:nvSpPr>
          <p:spPr>
            <a:xfrm>
              <a:off x="57546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대여안내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640965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랜트예약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0550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예약확인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58543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고객센터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901781" y="674490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71537" y="1965356"/>
            <a:ext cx="6276378" cy="2294795"/>
            <a:chOff x="704916" y="2923335"/>
            <a:chExt cx="8368504" cy="2682675"/>
          </a:xfrm>
        </p:grpSpPr>
        <p:sp>
          <p:nvSpPr>
            <p:cNvPr id="47" name="직사각형 46"/>
            <p:cNvSpPr/>
            <p:nvPr/>
          </p:nvSpPr>
          <p:spPr>
            <a:xfrm>
              <a:off x="704916" y="2923335"/>
              <a:ext cx="8368504" cy="2682675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>
                <a:latin typeface="돋움"/>
                <a:ea typeface="돋움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32738" y="3065046"/>
              <a:ext cx="7963682" cy="1803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돋움"/>
                  <a:ea typeface="돋움"/>
                </a:rPr>
                <a:t>회원가입 정보 입력 창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53523" y="5255822"/>
              <a:ext cx="7963681" cy="288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돋움"/>
                  <a:ea typeface="돋움"/>
                </a:rPr>
                <a:t>회원가입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32739" y="4869984"/>
              <a:ext cx="7963681" cy="288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돋움"/>
                  <a:ea typeface="돋움"/>
                </a:rPr>
                <a:t>약관동의</a:t>
              </a:r>
            </a:p>
          </p:txBody>
        </p:sp>
        <p:sp>
          <p:nvSpPr>
            <p:cNvPr id="68" name="타원 15"/>
            <p:cNvSpPr/>
            <p:nvPr/>
          </p:nvSpPr>
          <p:spPr>
            <a:xfrm>
              <a:off x="4245752" y="4904716"/>
              <a:ext cx="233464" cy="2090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1F497D"/>
                  </a:solidFill>
                  <a:latin typeface="돋움"/>
                  <a:ea typeface="돋움"/>
                </a:rPr>
                <a:t>1</a:t>
              </a:r>
              <a:endParaRPr lang="ko-KR" altLang="en-US" sz="900">
                <a:solidFill>
                  <a:srgbClr val="1F497D"/>
                </a:solidFill>
                <a:latin typeface="돋움"/>
                <a:ea typeface="돋움"/>
              </a:endParaRPr>
            </a:p>
          </p:txBody>
        </p:sp>
        <p:sp>
          <p:nvSpPr>
            <p:cNvPr id="69" name="타원 15"/>
            <p:cNvSpPr/>
            <p:nvPr/>
          </p:nvSpPr>
          <p:spPr>
            <a:xfrm>
              <a:off x="4830069" y="3527702"/>
              <a:ext cx="233464" cy="2090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1F497D"/>
                  </a:solidFill>
                  <a:latin typeface="돋움"/>
                  <a:ea typeface="돋움"/>
                </a:rPr>
                <a:t>2</a:t>
              </a:r>
              <a:endParaRPr lang="ko-KR" altLang="en-US" sz="900">
                <a:solidFill>
                  <a:srgbClr val="1F497D"/>
                </a:solidFill>
                <a:latin typeface="돋움"/>
                <a:ea typeface="돋움"/>
              </a:endParaRPr>
            </a:p>
          </p:txBody>
        </p:sp>
        <p:sp>
          <p:nvSpPr>
            <p:cNvPr id="70" name="타원 15"/>
            <p:cNvSpPr/>
            <p:nvPr/>
          </p:nvSpPr>
          <p:spPr>
            <a:xfrm>
              <a:off x="4263541" y="5291734"/>
              <a:ext cx="233464" cy="2090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1F497D"/>
                  </a:solidFill>
                  <a:latin typeface="돋움"/>
                  <a:ea typeface="돋움"/>
                </a:rPr>
                <a:t>3</a:t>
              </a:r>
              <a:endParaRPr lang="ko-KR" altLang="en-US" sz="900">
                <a:solidFill>
                  <a:srgbClr val="1F497D"/>
                </a:solidFill>
                <a:latin typeface="돋움"/>
                <a:ea typeface="돋움"/>
              </a:endParaRPr>
            </a:p>
          </p:txBody>
        </p:sp>
      </p:grpSp>
      <p:graphicFrame>
        <p:nvGraphicFramePr>
          <p:cNvPr id="78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 페이지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04 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23" name="Google Shape;90;p13"/>
          <p:cNvGraphicFramePr/>
          <p:nvPr/>
        </p:nvGraphicFramePr>
        <p:xfrm>
          <a:off x="7019418" y="453991"/>
          <a:ext cx="2124582" cy="393814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6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Font 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함초롬돋움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회원가입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H2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운전자 면허증 제외 모든 사항 필수입력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아이디 입력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영문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숫자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8-20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자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,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텍스트 필드 필수 입력</a:t>
                      </a:r>
                      <a:endParaRPr lang="en-US" altLang="ko-KR" sz="800" b="0" u="none" strike="noStrike" cap="none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중복확인 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입력하신 아이디는 사용이 가능합니다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입력하신 아이디는 사용이 불가능 합니다</a:t>
                      </a:r>
                      <a:endParaRPr lang="en-US" altLang="ko-KR" sz="800" b="0" u="none" strike="noStrike" cap="none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6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비밀번호 입력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영문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숫자포함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8-20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자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2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5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비밀번호 재입력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위에 입력한 비밀번호와 맞는지 확인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6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이름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한글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영문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2-10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자 입력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7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생년월일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년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월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일 순으로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자리 입력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8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성별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라디오 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기본값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“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남자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”</a:t>
                      </a:r>
                      <a:endParaRPr lang="ko-KR" altLang="en-US"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9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전화번호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휴대폰 번호로 숫자로만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11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자 입력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이메일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(@)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포함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이메일 형식 입력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601977" y="518557"/>
            <a:ext cx="192117" cy="403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01978" y="892695"/>
            <a:ext cx="192116" cy="1679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6629365" y="581525"/>
            <a:ext cx="117446" cy="90275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7" name="이등변 삼각형 66"/>
          <p:cNvSpPr/>
          <p:nvPr/>
        </p:nvSpPr>
        <p:spPr>
          <a:xfrm flipV="1">
            <a:off x="6639312" y="4391192"/>
            <a:ext cx="117446" cy="90275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8765" y="509837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231" y="756901"/>
            <a:ext cx="13583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돋움"/>
                <a:ea typeface="돋움"/>
                <a:cs typeface="함초롬돋움"/>
              </a:rPr>
              <a:t>회원가입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74277" y="1433205"/>
            <a:ext cx="2815031" cy="2653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아이디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비밀번호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비밀번호 재입력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이름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생년월일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성별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전화번호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이메일</a:t>
            </a:r>
            <a:endParaRPr lang="en-US" altLang="ko-KR" sz="1050">
              <a:latin typeface="돋움"/>
              <a:ea typeface="돋움"/>
              <a:cs typeface="함초롬돋움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034747" y="1580266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영문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/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숫자포함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8-20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자 입력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034747" y="1905603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영문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,/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숫자 포함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8~20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자 입력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034747" y="2230939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88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함초롬돋움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034747" y="2556276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한글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/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영문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2-10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자 입력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034747" y="2881612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년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월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일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순으로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8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개의 숫자로 입력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(ex 19900218)</a:t>
            </a:r>
            <a:endParaRPr lang="ko-KR" altLang="en-US" sz="788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함초롬돋움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34746" y="3532285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(-)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제외 숫자로만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11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자 입력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34745" y="3857622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(@)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포함 영문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/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숫자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10~50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자 입력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4278" y="3197321"/>
            <a:ext cx="5001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남자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40080" y="3197321"/>
            <a:ext cx="5001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여자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623608" y="1580266"/>
            <a:ext cx="587436" cy="182722"/>
          </a:xfrm>
          <a:prstGeom prst="rect">
            <a:avLst/>
          </a:prstGeom>
          <a:solidFill>
            <a:srgbClr val="1F497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75" b="1">
                <a:latin typeface="돋움"/>
                <a:ea typeface="돋움"/>
              </a:rPr>
              <a:t>중복확인</a:t>
            </a:r>
          </a:p>
        </p:txBody>
      </p:sp>
      <p:sp>
        <p:nvSpPr>
          <p:cNvPr id="82" name="타원 15"/>
          <p:cNvSpPr/>
          <p:nvPr/>
        </p:nvSpPr>
        <p:spPr>
          <a:xfrm>
            <a:off x="3001853" y="69575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83" name="타원 15"/>
          <p:cNvSpPr/>
          <p:nvPr/>
        </p:nvSpPr>
        <p:spPr>
          <a:xfrm>
            <a:off x="4484451" y="1433206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grpSp>
        <p:nvGrpSpPr>
          <p:cNvPr id="84" name="Google Shape;293;p29"/>
          <p:cNvGrpSpPr/>
          <p:nvPr/>
        </p:nvGrpSpPr>
        <p:grpSpPr>
          <a:xfrm>
            <a:off x="5738550" y="3289621"/>
            <a:ext cx="1179227" cy="696277"/>
            <a:chOff x="5467195" y="5638822"/>
            <a:chExt cx="1483314" cy="866770"/>
          </a:xfrm>
          <a:solidFill>
            <a:schemeClr val="bg1"/>
          </a:solidFill>
        </p:grpSpPr>
        <p:sp>
          <p:nvSpPr>
            <p:cNvPr id="85" name="Google Shape;285;p29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750">
                  <a:solidFill>
                    <a:schemeClr val="dk1"/>
                  </a:solidFill>
                  <a:latin typeface="돋움"/>
                  <a:ea typeface="돋움"/>
                </a:rPr>
                <a:t>입력하신 아이디는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750">
                  <a:solidFill>
                    <a:schemeClr val="dk1"/>
                  </a:solidFill>
                  <a:latin typeface="돋움"/>
                  <a:ea typeface="돋움"/>
                </a:rPr>
                <a:t>사용이 가능합니다</a:t>
              </a:r>
              <a:endParaRPr sz="750">
                <a:solidFill>
                  <a:schemeClr val="dk1"/>
                </a:solidFill>
                <a:latin typeface="돋움"/>
                <a:ea typeface="돋움"/>
              </a:endParaRPr>
            </a:p>
          </p:txBody>
        </p:sp>
        <p:sp>
          <p:nvSpPr>
            <p:cNvPr id="86" name="Google Shape;294;p29"/>
            <p:cNvSpPr/>
            <p:nvPr/>
          </p:nvSpPr>
          <p:spPr>
            <a:xfrm>
              <a:off x="5956823" y="6171548"/>
              <a:ext cx="504056" cy="216024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grpSp>
        <p:nvGrpSpPr>
          <p:cNvPr id="87" name="Google Shape;293;p29"/>
          <p:cNvGrpSpPr/>
          <p:nvPr/>
        </p:nvGrpSpPr>
        <p:grpSpPr>
          <a:xfrm>
            <a:off x="4474868" y="3327721"/>
            <a:ext cx="1179227" cy="696277"/>
            <a:chOff x="5467195" y="5638822"/>
            <a:chExt cx="1483314" cy="866770"/>
          </a:xfrm>
          <a:solidFill>
            <a:schemeClr val="bg1"/>
          </a:solidFill>
        </p:grpSpPr>
        <p:sp>
          <p:nvSpPr>
            <p:cNvPr id="88" name="Google Shape;285;p29"/>
            <p:cNvSpPr/>
            <p:nvPr/>
          </p:nvSpPr>
          <p:spPr>
            <a:xfrm>
              <a:off x="5467195" y="5638822"/>
              <a:ext cx="1483314" cy="866770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750">
                  <a:solidFill>
                    <a:schemeClr val="dk1"/>
                  </a:solidFill>
                  <a:latin typeface="돋움"/>
                  <a:ea typeface="돋움"/>
                </a:rPr>
                <a:t>입력하신 아이디는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750">
                  <a:solidFill>
                    <a:schemeClr val="dk1"/>
                  </a:solidFill>
                  <a:latin typeface="돋움"/>
                  <a:ea typeface="돋움"/>
                </a:rPr>
                <a:t>사용이 불 가능합니다</a:t>
              </a:r>
              <a:r>
                <a:rPr lang="en-US" altLang="ko-KR" sz="750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  <a:endParaRPr sz="750">
                <a:solidFill>
                  <a:schemeClr val="dk1"/>
                </a:solidFill>
                <a:latin typeface="돋움"/>
                <a:ea typeface="돋움"/>
              </a:endParaRPr>
            </a:p>
          </p:txBody>
        </p:sp>
        <p:sp>
          <p:nvSpPr>
            <p:cNvPr id="89" name="Google Shape;294;p29"/>
            <p:cNvSpPr/>
            <p:nvPr/>
          </p:nvSpPr>
          <p:spPr>
            <a:xfrm>
              <a:off x="5956823" y="6171548"/>
              <a:ext cx="504056" cy="216024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cxnSp>
        <p:nvCxnSpPr>
          <p:cNvPr id="90" name="직선 화살표 연결선 89"/>
          <p:cNvCxnSpPr>
            <a:endCxn id="88" idx="0"/>
          </p:cNvCxnSpPr>
          <p:nvPr/>
        </p:nvCxnSpPr>
        <p:spPr>
          <a:xfrm rot="16200000" flipH="1">
            <a:off x="4223115" y="2486355"/>
            <a:ext cx="1564733" cy="11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4946484" y="1771994"/>
            <a:ext cx="792066" cy="156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15"/>
          <p:cNvSpPr/>
          <p:nvPr/>
        </p:nvSpPr>
        <p:spPr>
          <a:xfrm>
            <a:off x="1938561" y="151484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1" name="타원 15"/>
          <p:cNvSpPr/>
          <p:nvPr/>
        </p:nvSpPr>
        <p:spPr>
          <a:xfrm>
            <a:off x="1938561" y="183875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4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2" name="타원 15"/>
          <p:cNvSpPr/>
          <p:nvPr/>
        </p:nvSpPr>
        <p:spPr>
          <a:xfrm>
            <a:off x="1938561" y="216265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5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4" name="타원 15"/>
          <p:cNvSpPr/>
          <p:nvPr/>
        </p:nvSpPr>
        <p:spPr>
          <a:xfrm>
            <a:off x="1938561" y="2486564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6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5" name="타원 15"/>
          <p:cNvSpPr/>
          <p:nvPr/>
        </p:nvSpPr>
        <p:spPr>
          <a:xfrm>
            <a:off x="1938561" y="2810471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7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6" name="타원 15"/>
          <p:cNvSpPr/>
          <p:nvPr/>
        </p:nvSpPr>
        <p:spPr>
          <a:xfrm>
            <a:off x="1938561" y="3134378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8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7" name="타원 15"/>
          <p:cNvSpPr/>
          <p:nvPr/>
        </p:nvSpPr>
        <p:spPr>
          <a:xfrm>
            <a:off x="1938561" y="3458285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9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08" name="타원 15"/>
          <p:cNvSpPr/>
          <p:nvPr/>
        </p:nvSpPr>
        <p:spPr>
          <a:xfrm>
            <a:off x="1938561" y="378219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9916" y="4157870"/>
            <a:ext cx="377893" cy="19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50">
                <a:latin typeface="돋움"/>
                <a:ea typeface="돋움"/>
              </a:rPr>
              <a:t>10</a:t>
            </a:r>
            <a:endParaRPr lang="ko-KR" altLang="en-US" sz="750">
              <a:latin typeface="돋움"/>
              <a:ea typeface="돋움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36732" y="1165493"/>
            <a:ext cx="826363" cy="444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2">
                    <a:lumMod val="75000"/>
                  </a:schemeClr>
                </a:solidFill>
                <a:latin typeface="돋움"/>
                <a:ea typeface="돋움"/>
                <a:cs typeface="함초롬돋움"/>
              </a:rPr>
              <a:t>필수 사항</a:t>
            </a:r>
          </a:p>
        </p:txBody>
      </p:sp>
      <p:graphicFrame>
        <p:nvGraphicFramePr>
          <p:cNvPr id="117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 페이지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04 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1875331" y="3756016"/>
            <a:ext cx="338638" cy="21671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>
                <a:solidFill>
                  <a:srgbClr val="1F497D"/>
                </a:solidFill>
              </a:rPr>
              <a:t>10</a:t>
            </a:r>
          </a:p>
        </p:txBody>
      </p:sp>
      <p:sp>
        <p:nvSpPr>
          <p:cNvPr id="121" name="타원 7"/>
          <p:cNvSpPr/>
          <p:nvPr/>
        </p:nvSpPr>
        <p:spPr>
          <a:xfrm>
            <a:off x="2259012" y="3270458"/>
            <a:ext cx="114300" cy="1143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2" name="타원 8"/>
          <p:cNvSpPr/>
          <p:nvPr/>
        </p:nvSpPr>
        <p:spPr>
          <a:xfrm>
            <a:off x="2298162" y="330960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3" name="타원 7"/>
          <p:cNvSpPr/>
          <p:nvPr/>
        </p:nvSpPr>
        <p:spPr>
          <a:xfrm>
            <a:off x="3097212" y="3270458"/>
            <a:ext cx="114300" cy="1143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23" name="Google Shape;90;p13"/>
          <p:cNvGraphicFramePr/>
          <p:nvPr/>
        </p:nvGraphicFramePr>
        <p:xfrm>
          <a:off x="7015158" y="463062"/>
          <a:ext cx="2128842" cy="21985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자동차운전면허증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( - )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제외 숫자로만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12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자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면허증 발급일자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년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월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일 순으로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개의 숫자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면허증 발급일자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년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월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일 순으로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개의 숫자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약관동의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체크박스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필수 동의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5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가입하기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중복확인 여부 확인 후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정상적으로 가입이 완료 되었습니다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 (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로그인페이지로 이동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누락된 정보가 있습니다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다시 시도해주시길 바랍니다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 (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그대로 머물러 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)</a:t>
                      </a:r>
                      <a:endParaRPr lang="en-US" altLang="ko-KR"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67578" y="2397152"/>
            <a:ext cx="4159133" cy="105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b="1">
                <a:latin typeface="돋움"/>
                <a:ea typeface="돋움"/>
                <a:cs typeface="함초롬돋움"/>
              </a:rPr>
              <a:t>덕</a:t>
            </a:r>
            <a:r>
              <a:rPr lang="en-US" altLang="ko-KR" sz="1050" b="1">
                <a:latin typeface="돋움"/>
                <a:ea typeface="돋움"/>
                <a:cs typeface="함초롬돋움"/>
              </a:rPr>
              <a:t>(</a:t>
            </a:r>
            <a:r>
              <a:rPr lang="zh-CN" altLang="en-US" sz="1050" b="1">
                <a:latin typeface="돋움"/>
                <a:ea typeface="돋움"/>
                <a:cs typeface="함초롬돋움"/>
              </a:rPr>
              <a:t>德</a:t>
            </a:r>
            <a:r>
              <a:rPr lang="en-US" altLang="ko-KR" sz="1050" b="1">
                <a:latin typeface="돋움"/>
                <a:ea typeface="돋움"/>
                <a:cs typeface="함초롬돋움"/>
              </a:rPr>
              <a:t>)</a:t>
            </a:r>
            <a:r>
              <a:rPr lang="ko-KR" altLang="en-US" sz="1050" b="1">
                <a:latin typeface="돋움"/>
                <a:ea typeface="돋움"/>
                <a:cs typeface="함초롬돋움"/>
              </a:rPr>
              <a:t>카 서비스 약관에 동의해주세요</a:t>
            </a:r>
            <a:r>
              <a:rPr lang="en-US" altLang="ko-KR" sz="1050" b="1">
                <a:latin typeface="돋움"/>
                <a:ea typeface="돋움"/>
                <a:cs typeface="함초롬돋움"/>
              </a:rPr>
              <a:t>.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050">
                <a:latin typeface="돋움"/>
                <a:ea typeface="돋움"/>
                <a:cs typeface="함초롬돋움"/>
              </a:rPr>
              <a:t>      [</a:t>
            </a:r>
            <a:r>
              <a:rPr lang="ko-KR" altLang="en-US" sz="1050">
                <a:latin typeface="돋움"/>
                <a:ea typeface="돋움"/>
                <a:cs typeface="함초롬돋움"/>
              </a:rPr>
              <a:t>필수</a:t>
            </a:r>
            <a:r>
              <a:rPr lang="en-US" altLang="ko-KR" sz="1050">
                <a:latin typeface="돋움"/>
                <a:ea typeface="돋움"/>
                <a:cs typeface="함초롬돋움"/>
              </a:rPr>
              <a:t>] </a:t>
            </a:r>
            <a:r>
              <a:rPr lang="ko-KR" altLang="en-US" sz="1050">
                <a:latin typeface="돋움"/>
                <a:ea typeface="돋움"/>
                <a:cs typeface="함초롬돋움"/>
              </a:rPr>
              <a:t>덕</a:t>
            </a:r>
            <a:r>
              <a:rPr lang="en-US" altLang="ko-KR" sz="1050">
                <a:latin typeface="돋움"/>
                <a:ea typeface="돋움"/>
                <a:cs typeface="함초롬돋움"/>
              </a:rPr>
              <a:t>(</a:t>
            </a:r>
            <a:r>
              <a:rPr lang="zh-CN" altLang="en-US" sz="1050">
                <a:latin typeface="돋움"/>
                <a:ea typeface="돋움"/>
                <a:cs typeface="함초롬돋움"/>
              </a:rPr>
              <a:t>德</a:t>
            </a:r>
            <a:r>
              <a:rPr lang="en-US" altLang="ko-KR" sz="1050">
                <a:latin typeface="돋움"/>
                <a:ea typeface="돋움"/>
                <a:cs typeface="함초롬돋움"/>
              </a:rPr>
              <a:t>)</a:t>
            </a:r>
            <a:r>
              <a:rPr lang="ko-KR" altLang="en-US" sz="1050">
                <a:latin typeface="돋움"/>
                <a:ea typeface="돋움"/>
                <a:cs typeface="함초롬돋움"/>
              </a:rPr>
              <a:t>카 이용약관 동의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      </a:t>
            </a:r>
            <a:r>
              <a:rPr lang="en-US" altLang="ko-KR" sz="1050">
                <a:latin typeface="돋움"/>
                <a:ea typeface="돋움"/>
                <a:cs typeface="함초롬돋움"/>
              </a:rPr>
              <a:t>[</a:t>
            </a:r>
            <a:r>
              <a:rPr lang="ko-KR" altLang="en-US" sz="1050">
                <a:latin typeface="돋움"/>
                <a:ea typeface="돋움"/>
                <a:cs typeface="함초롬돋움"/>
              </a:rPr>
              <a:t>필수</a:t>
            </a:r>
            <a:r>
              <a:rPr lang="en-US" altLang="ko-KR" sz="1050">
                <a:latin typeface="돋움"/>
                <a:ea typeface="돋움"/>
                <a:cs typeface="함초롬돋움"/>
              </a:rPr>
              <a:t>] </a:t>
            </a:r>
            <a:r>
              <a:rPr lang="ko-KR" altLang="en-US" sz="1050">
                <a:latin typeface="돋움"/>
                <a:ea typeface="돋움"/>
                <a:cs typeface="함초롬돋움"/>
              </a:rPr>
              <a:t>개인정보 수집 및 이용 동의</a:t>
            </a:r>
            <a:endParaRPr lang="en-US" altLang="ko-KR" sz="1050">
              <a:latin typeface="돋움"/>
              <a:ea typeface="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6000" y="2906600"/>
            <a:ext cx="83972" cy="84957"/>
          </a:xfrm>
          <a:prstGeom prst="rect">
            <a:avLst/>
          </a:prstGeom>
          <a:solidFill>
            <a:schemeClr val="bg1"/>
          </a:solidFill>
          <a:ln w="952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  <a:cs typeface="함초롬돋움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96000" y="3219194"/>
            <a:ext cx="83972" cy="84957"/>
          </a:xfrm>
          <a:prstGeom prst="rect">
            <a:avLst/>
          </a:prstGeom>
          <a:solidFill>
            <a:schemeClr val="bg1"/>
          </a:solidFill>
          <a:ln w="952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  <a:cs typeface="함초롬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2527" y="3912625"/>
            <a:ext cx="917489" cy="37997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가입하기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59619" y="555174"/>
            <a:ext cx="192117" cy="4030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59619" y="2399972"/>
            <a:ext cx="192116" cy="1679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5" name="이등변 삼각형 14"/>
          <p:cNvSpPr/>
          <p:nvPr/>
        </p:nvSpPr>
        <p:spPr>
          <a:xfrm>
            <a:off x="6587006" y="618141"/>
            <a:ext cx="117446" cy="90275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6" name="이등변 삼각형 15"/>
          <p:cNvSpPr/>
          <p:nvPr/>
        </p:nvSpPr>
        <p:spPr>
          <a:xfrm flipV="1">
            <a:off x="6596953" y="4427808"/>
            <a:ext cx="117446" cy="90275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5387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96327" y="1255197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( - )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제외 숫자로만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12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2349" y="1124872"/>
            <a:ext cx="2815031" cy="104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자동차운전면허증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면허증 발급일자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50">
                <a:latin typeface="돋움"/>
                <a:ea typeface="돋움"/>
                <a:cs typeface="함초롬돋움"/>
              </a:rPr>
              <a:t>면허증 만료일자</a:t>
            </a:r>
            <a:endParaRPr lang="en-US" altLang="ko-KR" sz="1050">
              <a:latin typeface="돋움"/>
              <a:ea typeface="돋움"/>
              <a:cs typeface="함초롬돋움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96327" y="1603142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년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월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일 순으로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8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개의 숫자로 입력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(ex 20000504)</a:t>
            </a:r>
            <a:endParaRPr lang="ko-KR" altLang="en-US" sz="788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함초롬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6327" y="1923986"/>
            <a:ext cx="2480415" cy="19172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년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월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, 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일 순으로 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8</a:t>
            </a:r>
            <a:r>
              <a:rPr lang="ko-KR" altLang="en-US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개의 숫자로 입력</a:t>
            </a:r>
            <a:r>
              <a:rPr lang="en-US" altLang="ko-KR" sz="788">
                <a:solidFill>
                  <a:schemeClr val="tx1">
                    <a:lumMod val="75000"/>
                    <a:lumOff val="25000"/>
                  </a:schemeClr>
                </a:solidFill>
                <a:latin typeface="돋움"/>
                <a:ea typeface="돋움"/>
                <a:cs typeface="함초롬돋움"/>
              </a:rPr>
              <a:t>(ex 20250504)</a:t>
            </a:r>
            <a:endParaRPr lang="ko-KR" altLang="en-US" sz="788">
              <a:solidFill>
                <a:schemeClr val="tx1">
                  <a:lumMod val="75000"/>
                  <a:lumOff val="25000"/>
                </a:schemeClr>
              </a:solidFill>
              <a:latin typeface="돋움"/>
              <a:ea typeface="돋움"/>
              <a:cs typeface="함초롬돋움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3906" y="2416201"/>
            <a:ext cx="3797925" cy="12954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28" name="타원 15"/>
          <p:cNvSpPr/>
          <p:nvPr/>
        </p:nvSpPr>
        <p:spPr>
          <a:xfrm>
            <a:off x="1962426" y="1202938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29" name="타원 15"/>
          <p:cNvSpPr/>
          <p:nvPr/>
        </p:nvSpPr>
        <p:spPr>
          <a:xfrm>
            <a:off x="1962426" y="153106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30" name="타원 15"/>
          <p:cNvSpPr/>
          <p:nvPr/>
        </p:nvSpPr>
        <p:spPr>
          <a:xfrm>
            <a:off x="1962426" y="185918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31" name="타원 15"/>
          <p:cNvSpPr/>
          <p:nvPr/>
        </p:nvSpPr>
        <p:spPr>
          <a:xfrm>
            <a:off x="4297874" y="2493358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4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32" name="타원 15"/>
          <p:cNvSpPr/>
          <p:nvPr/>
        </p:nvSpPr>
        <p:spPr>
          <a:xfrm>
            <a:off x="3204502" y="386454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5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783" y="866634"/>
            <a:ext cx="860102" cy="266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solidFill>
                  <a:schemeClr val="bg2">
                    <a:lumMod val="75000"/>
                  </a:schemeClr>
                </a:solidFill>
                <a:latin typeface="돋움"/>
                <a:ea typeface="돋움"/>
                <a:cs typeface="함초롬돋움"/>
              </a:rPr>
              <a:t>선택 사항</a:t>
            </a:r>
          </a:p>
        </p:txBody>
      </p:sp>
      <p:graphicFrame>
        <p:nvGraphicFramePr>
          <p:cNvPr id="65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 페이지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04 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18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로그인</a:t>
            </a:r>
            <a:endParaRPr lang="ko-KR" altLang="en-US" sz="320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p13"/>
          <p:cNvGraphicFramePr/>
          <p:nvPr/>
        </p:nvGraphicFramePr>
        <p:xfrm>
          <a:off x="7003996" y="427684"/>
          <a:ext cx="2140004" cy="85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1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content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Width : 100% , height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65%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5750" y="1963575"/>
            <a:ext cx="6276378" cy="231510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latin typeface="돋움"/>
                <a:ea typeface="돋움"/>
              </a:rPr>
              <a:t>&lt;main content&gt;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로그인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65847" y="3111733"/>
            <a:ext cx="1246855" cy="328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돋움"/>
                <a:ea typeface="돋움"/>
              </a:rPr>
              <a:t>해당 되는 내용이 들어가는 영역</a:t>
            </a:r>
          </a:p>
        </p:txBody>
      </p:sp>
      <p:cxnSp>
        <p:nvCxnSpPr>
          <p:cNvPr id="31" name="구부러진 연결선 14"/>
          <p:cNvCxnSpPr/>
          <p:nvPr/>
        </p:nvCxnSpPr>
        <p:spPr>
          <a:xfrm flipH="1">
            <a:off x="6335638" y="2749015"/>
            <a:ext cx="366490" cy="527127"/>
          </a:xfrm>
          <a:prstGeom prst="curvedConnector3">
            <a:avLst>
              <a:gd name="adj1" fmla="val -435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6274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5749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01056" y="674489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09978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96076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25749" y="4342591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01056" y="1329928"/>
            <a:ext cx="6122491" cy="529828"/>
            <a:chOff x="575469" y="1830387"/>
            <a:chExt cx="8163321" cy="706437"/>
          </a:xfrm>
        </p:grpSpPr>
        <p:sp>
          <p:nvSpPr>
            <p:cNvPr id="65" name="직사각형 64"/>
            <p:cNvSpPr/>
            <p:nvPr/>
          </p:nvSpPr>
          <p:spPr>
            <a:xfrm>
              <a:off x="57546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대여안내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40965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랜트예약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70550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예약확인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58543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고객센터</a:t>
              </a: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855993" y="674489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graphicFrame>
        <p:nvGraphicFramePr>
          <p:cNvPr id="70" name="Google Shape;99;p13"/>
          <p:cNvGraphicFramePr/>
          <p:nvPr/>
        </p:nvGraphicFramePr>
        <p:xfrm>
          <a:off x="1085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i="0">
                          <a:solidFill>
                            <a:srgbClr val="FFFFFF"/>
                          </a:solidFill>
                          <a:latin typeface="돋움"/>
                          <a:ea typeface="돋움"/>
                        </a:rPr>
                        <a:t>05</a:t>
                      </a: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돋움"/>
                          <a:ea typeface="돋움"/>
                        </a:rPr>
                        <a:t> 로그인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/>
          <a:srcRect l="-420" t="26530" r="420" b="6390"/>
          <a:stretch>
            <a:fillRect/>
          </a:stretch>
        </p:blipFill>
        <p:spPr>
          <a:xfrm>
            <a:off x="338733" y="1924049"/>
            <a:ext cx="6292304" cy="2366169"/>
          </a:xfrm>
          <a:prstGeom prst="rect">
            <a:avLst/>
          </a:prstGeom>
        </p:spPr>
      </p:pic>
      <p:graphicFrame>
        <p:nvGraphicFramePr>
          <p:cNvPr id="28" name="Google Shape;90;p13"/>
          <p:cNvGraphicFramePr/>
          <p:nvPr/>
        </p:nvGraphicFramePr>
        <p:xfrm>
          <a:off x="7045614" y="421918"/>
          <a:ext cx="2098387" cy="422964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Header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: width : 100%, height : 20%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중앙 로고 클릭 시 메인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페이지로 이동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 baseline="0">
                          <a:latin typeface="돋움"/>
                          <a:ea typeface="돋움"/>
                        </a:rPr>
                        <a:t>LOGO : width : 20%, height : 100%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미 로그인시 로그인 메뉴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Width : 80%, height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 : 30% , 20pt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로그인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로그인 페이지로 이동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회원가입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회원가입 페이지로 이동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 로그인 시 마이페이지 버튼 생성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3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3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-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sz="800" b="0">
                          <a:latin typeface="돋움"/>
                          <a:ea typeface="돋움"/>
                        </a:rPr>
                        <a:t>Section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: width : 100% , height : 50%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전체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 baseline="0">
                          <a:latin typeface="돋움"/>
                          <a:ea typeface="돋움"/>
                        </a:rPr>
                        <a:t>- Article :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각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width : 25 %, height : 40%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각각의 버튼 클릭시 상세페이지로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Width : 80%, height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: 70%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해안보도를 달리는 차 고정 이미지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78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5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latin typeface="돋움"/>
                          <a:ea typeface="돋움"/>
                        </a:rPr>
                        <a:t>Footer (&lt;a&gt;&gt;tag 이용)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latin typeface="돋움"/>
                          <a:ea typeface="돋움"/>
                        </a:rPr>
                        <a:t>회사소개 : 회사소개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대여표준약관 </a:t>
                      </a:r>
                      <a:r>
                        <a:rPr lang="ko-KR" sz="800" b="0" u="none" strike="noStrike" cap="none">
                          <a:latin typeface="돋움"/>
                          <a:ea typeface="돋움"/>
                        </a:rPr>
                        <a:t>: 약관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전자상거래표준약관 </a:t>
                      </a:r>
                      <a:r>
                        <a:rPr lang="ko-KR" sz="800" b="0" u="none" strike="noStrike" cap="none">
                          <a:latin typeface="돋움"/>
                          <a:ea typeface="돋움"/>
                        </a:rPr>
                        <a:t>: 약관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개인정보처리방침 </a:t>
                      </a:r>
                      <a:r>
                        <a:rPr lang="ko-KR" sz="800" b="0" u="none" strike="noStrike" cap="none">
                          <a:latin typeface="돋움"/>
                          <a:ea typeface="돋움"/>
                        </a:rPr>
                        <a:t>: 약관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고객상담센터</a:t>
                      </a:r>
                      <a:r>
                        <a:rPr 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고객센터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800" b="0" u="none" strike="noStrike" cap="none">
                        <a:latin typeface="돋움"/>
                        <a:ea typeface="돋움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하단에 상세한 회사정보 출력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30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메인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01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메인 페이지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송승희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돋움"/>
                <a:ea typeface="돋움"/>
              </a:rPr>
              <a:t>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295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1602" y="674490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40524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26622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4658" y="4344194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 err="1">
                <a:latin typeface="돋움"/>
                <a:ea typeface="돋움"/>
              </a:rPr>
              <a:t>덕카소개</a:t>
            </a: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/</a:t>
            </a:r>
            <a:r>
              <a:rPr lang="ko-KR" altLang="en-US" sz="1050" dirty="0">
                <a:latin typeface="돋움"/>
                <a:ea typeface="돋움"/>
              </a:rPr>
              <a:t> 대여표준약관 </a:t>
            </a:r>
            <a:r>
              <a:rPr lang="en-US" altLang="ko-KR" sz="1050" dirty="0">
                <a:latin typeface="돋움"/>
                <a:ea typeface="돋움"/>
              </a:rPr>
              <a:t>/</a:t>
            </a:r>
            <a:r>
              <a:rPr lang="ko-KR" altLang="en-US" sz="1050" dirty="0">
                <a:latin typeface="돋움"/>
                <a:ea typeface="돋움"/>
              </a:rPr>
              <a:t> 전자상거래표준약관</a:t>
            </a:r>
            <a:r>
              <a:rPr lang="en-US" altLang="ko-KR" sz="1050" dirty="0">
                <a:latin typeface="돋움"/>
                <a:ea typeface="돋움"/>
              </a:rPr>
              <a:t>/</a:t>
            </a:r>
            <a:r>
              <a:rPr lang="ko-KR" altLang="en-US" sz="1050" dirty="0">
                <a:latin typeface="돋움"/>
                <a:ea typeface="돋움"/>
              </a:rPr>
              <a:t> 개인정보처리방침 </a:t>
            </a:r>
            <a:r>
              <a:rPr lang="en-US" altLang="ko-KR" sz="1050" dirty="0">
                <a:latin typeface="돋움"/>
                <a:ea typeface="돋움"/>
              </a:rPr>
              <a:t>/</a:t>
            </a:r>
            <a:r>
              <a:rPr lang="ko-KR" altLang="en-US" sz="1050" dirty="0">
                <a:latin typeface="돋움"/>
                <a:ea typeface="돋움"/>
              </a:rPr>
              <a:t> 고객상담센터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63439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대여안내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946593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렌트예약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529747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예약확인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107801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고객센터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786539" y="674490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sp>
        <p:nvSpPr>
          <p:cNvPr id="71" name="타원 15"/>
          <p:cNvSpPr/>
          <p:nvPr/>
        </p:nvSpPr>
        <p:spPr>
          <a:xfrm>
            <a:off x="2723316" y="6298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72" name="타원 15"/>
          <p:cNvSpPr/>
          <p:nvPr/>
        </p:nvSpPr>
        <p:spPr>
          <a:xfrm>
            <a:off x="5068907" y="6298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71449" y="1952624"/>
            <a:ext cx="1338269" cy="681225"/>
            <a:chOff x="228600" y="2688166"/>
            <a:chExt cx="1784358" cy="908300"/>
          </a:xfrm>
        </p:grpSpPr>
        <p:sp>
          <p:nvSpPr>
            <p:cNvPr id="73" name="직사각형 23"/>
            <p:cNvSpPr/>
            <p:nvPr/>
          </p:nvSpPr>
          <p:spPr>
            <a:xfrm>
              <a:off x="228600" y="3140764"/>
              <a:ext cx="1784358" cy="4557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750">
                  <a:solidFill>
                    <a:schemeClr val="tx1"/>
                  </a:solidFill>
                  <a:latin typeface="돋움"/>
                  <a:ea typeface="돋움"/>
                </a:rPr>
                <a:t>사용자 페이지 전체</a:t>
              </a:r>
            </a:p>
            <a:p>
              <a:pPr algn="ctr">
                <a:defRPr/>
              </a:pPr>
              <a:r>
                <a:rPr lang="en-US" altLang="ko-KR" sz="750">
                  <a:solidFill>
                    <a:schemeClr val="tx1"/>
                  </a:solidFill>
                  <a:latin typeface="돋움"/>
                  <a:ea typeface="돋움"/>
                </a:rPr>
                <a:t>Font style : </a:t>
              </a:r>
              <a:r>
                <a:rPr lang="ko-KR" altLang="en-US" sz="750">
                  <a:solidFill>
                    <a:schemeClr val="tx1"/>
                  </a:solidFill>
                  <a:latin typeface="돋움"/>
                  <a:ea typeface="돋움"/>
                </a:rPr>
                <a:t>돋움</a:t>
              </a:r>
              <a:endParaRPr lang="en-US" altLang="ko-KR" sz="75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75" name="타원 15"/>
            <p:cNvSpPr/>
            <p:nvPr/>
          </p:nvSpPr>
          <p:spPr>
            <a:xfrm>
              <a:off x="458736" y="2688166"/>
              <a:ext cx="233464" cy="20904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>
                  <a:solidFill>
                    <a:srgbClr val="1F497D"/>
                  </a:solidFill>
                  <a:latin typeface="돋움"/>
                  <a:ea typeface="돋움"/>
                </a:rPr>
                <a:t>4</a:t>
              </a:r>
            </a:p>
          </p:txBody>
        </p:sp>
      </p:grpSp>
      <p:sp>
        <p:nvSpPr>
          <p:cNvPr id="76" name="타원 15"/>
          <p:cNvSpPr/>
          <p:nvPr/>
        </p:nvSpPr>
        <p:spPr>
          <a:xfrm>
            <a:off x="338732" y="1322784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77" name="타원 15"/>
          <p:cNvSpPr/>
          <p:nvPr/>
        </p:nvSpPr>
        <p:spPr>
          <a:xfrm>
            <a:off x="363439" y="435902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p13"/>
          <p:cNvGraphicFramePr/>
          <p:nvPr/>
        </p:nvGraphicFramePr>
        <p:xfrm>
          <a:off x="6999107" y="449455"/>
          <a:ext cx="2144892" cy="11755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1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content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Content1 : width ; 100%, height :10%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Content2 : width : 100%, height :80%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Content3 : width : 100%, height :10%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799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5274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0581" y="674489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19503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05601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5274" y="4334553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10581" y="1329928"/>
            <a:ext cx="6122491" cy="529828"/>
            <a:chOff x="575469" y="1830387"/>
            <a:chExt cx="8163321" cy="706437"/>
          </a:xfrm>
        </p:grpSpPr>
        <p:sp>
          <p:nvSpPr>
            <p:cNvPr id="65" name="직사각형 64"/>
            <p:cNvSpPr/>
            <p:nvPr/>
          </p:nvSpPr>
          <p:spPr>
            <a:xfrm>
              <a:off x="57546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대여안내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40965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랜트예약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705509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예약확인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58543" y="1830387"/>
              <a:ext cx="1980247" cy="7064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고객센터</a:t>
              </a: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865518" y="674489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5275" y="1963575"/>
            <a:ext cx="6276378" cy="2305139"/>
            <a:chOff x="688317" y="2922105"/>
            <a:chExt cx="8368504" cy="2678121"/>
          </a:xfrm>
        </p:grpSpPr>
        <p:sp>
          <p:nvSpPr>
            <p:cNvPr id="29" name="직사각형 28"/>
            <p:cNvSpPr/>
            <p:nvPr/>
          </p:nvSpPr>
          <p:spPr>
            <a:xfrm>
              <a:off x="688317" y="2922105"/>
              <a:ext cx="8368504" cy="2678121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latin typeface="돋움"/>
                <a:ea typeface="돋움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88724" y="3010812"/>
              <a:ext cx="8163322" cy="2494249"/>
              <a:chOff x="788724" y="3010812"/>
              <a:chExt cx="5075268" cy="2241207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788724" y="3375593"/>
                <a:ext cx="5075268" cy="13811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돋움"/>
                    <a:ea typeface="돋움"/>
                  </a:rPr>
                  <a:t>로그인 내용 입력 창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88726" y="4845636"/>
                <a:ext cx="5075266" cy="4063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돋움"/>
                    <a:ea typeface="돋움"/>
                  </a:rPr>
                  <a:t>로그인 버튼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88726" y="3010812"/>
                <a:ext cx="5075266" cy="28858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돋움"/>
                    <a:ea typeface="돋움"/>
                  </a:rPr>
                  <a:t>로 그 인</a:t>
                </a:r>
              </a:p>
            </p:txBody>
          </p:sp>
        </p:grpSp>
      </p:grpSp>
      <p:graphicFrame>
        <p:nvGraphicFramePr>
          <p:cNvPr id="70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 페이지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05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p13"/>
          <p:cNvGraphicFramePr/>
          <p:nvPr/>
        </p:nvGraphicFramePr>
        <p:xfrm>
          <a:off x="7003852" y="531971"/>
          <a:ext cx="2140004" cy="23532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2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1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80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로그인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H2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회원 가입 시 등록한 정보 입력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아이디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영문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숫자 포함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8~20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자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Tx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비밀번호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영문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숫자 포함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8~20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자</a:t>
                      </a:r>
                      <a:endParaRPr lang="en-US" altLang="ko-KR" sz="800" b="0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버튼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클릭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입력한 정보 일치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메인 페이지 이동</a:t>
                      </a:r>
                      <a:endParaRPr lang="en-US" altLang="ko-KR" sz="800" b="0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버튼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클릭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입력한 정보 불 일치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아이디와 비밀번호를 입력해 주세요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5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아이디 찾기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/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비밀번호 찾기 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: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아이디 찾기 페이지로 이동</a:t>
                      </a:r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비밀번호 찾기 페이지로 이동</a:t>
                      </a:r>
                      <a:endParaRPr lang="en-US" altLang="ko-KR" sz="800" b="0" u="none" strike="noStrike" cap="none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38666" y="1200878"/>
            <a:ext cx="5444112" cy="2561310"/>
            <a:chOff x="1118221" y="1601170"/>
            <a:chExt cx="7258816" cy="3415079"/>
          </a:xfrm>
        </p:grpSpPr>
        <p:sp>
          <p:nvSpPr>
            <p:cNvPr id="25" name="TextBox 24"/>
            <p:cNvSpPr txBox="1"/>
            <p:nvPr/>
          </p:nvSpPr>
          <p:spPr>
            <a:xfrm>
              <a:off x="2275512" y="1601168"/>
              <a:ext cx="2320766" cy="593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b="1">
                  <a:latin typeface="돋움"/>
                  <a:ea typeface="돋움"/>
                </a:rPr>
                <a:t>로 그 인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155141" y="2367261"/>
              <a:ext cx="4481480" cy="738598"/>
              <a:chOff x="1331640" y="1628800"/>
              <a:chExt cx="4032448" cy="64807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403648" y="1916832"/>
                <a:ext cx="3960440" cy="36004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돋움"/>
                    <a:ea typeface="돋움"/>
                  </a:rPr>
                  <a:t>예</a:t>
                </a:r>
                <a:r>
                  <a:rPr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돋움"/>
                    <a:ea typeface="돋움"/>
                  </a:rPr>
                  <a:t>) zhfvkq123</a:t>
                </a:r>
                <a:endParaRPr lang="ko-KR" altLang="en-US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31639" y="1628799"/>
                <a:ext cx="1368151" cy="2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050">
                    <a:latin typeface="돋움"/>
                    <a:ea typeface="돋움"/>
                  </a:rPr>
                  <a:t>아이디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155141" y="3269991"/>
              <a:ext cx="4481480" cy="738598"/>
              <a:chOff x="1331640" y="1628800"/>
              <a:chExt cx="4032448" cy="64807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403648" y="1916832"/>
                <a:ext cx="3960440" cy="36004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돋움"/>
                    <a:ea typeface="돋움"/>
                  </a:rPr>
                  <a:t>예</a:t>
                </a:r>
                <a:r>
                  <a:rPr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돋움"/>
                    <a:ea typeface="돋움"/>
                  </a:rPr>
                  <a:t>) qwer456</a:t>
                </a:r>
                <a:endParaRPr lang="ko-KR" altLang="en-US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31639" y="1628799"/>
                <a:ext cx="1368151" cy="2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050">
                    <a:latin typeface="돋움"/>
                    <a:ea typeface="돋움"/>
                  </a:rPr>
                  <a:t>비밀번호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235168" y="4172722"/>
              <a:ext cx="4401453" cy="410332"/>
            </a:xfrm>
            <a:prstGeom prst="rect">
              <a:avLst/>
            </a:prstGeom>
            <a:solidFill>
              <a:srgbClr val="1F497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schemeClr val="bg1">
                      <a:lumMod val="95000"/>
                    </a:schemeClr>
                  </a:solidFill>
                  <a:latin typeface="돋움"/>
                  <a:ea typeface="돋움"/>
                </a:rPr>
                <a:t>로 그 인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8221" y="4651357"/>
              <a:ext cx="2559698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050" u="sng">
                  <a:solidFill>
                    <a:srgbClr val="0070C0"/>
                  </a:solidFill>
                  <a:latin typeface="돋움"/>
                  <a:ea typeface="돋움"/>
                </a:rPr>
                <a:t>아이디 찾기 </a:t>
              </a:r>
              <a:r>
                <a:rPr lang="en-US" altLang="ko-KR" sz="1050" u="sng">
                  <a:solidFill>
                    <a:srgbClr val="0070C0"/>
                  </a:solidFill>
                  <a:latin typeface="돋움"/>
                  <a:ea typeface="돋움"/>
                </a:rPr>
                <a:t>/ </a:t>
              </a:r>
              <a:r>
                <a:rPr lang="ko-KR" altLang="en-US" sz="1050" u="sng">
                  <a:solidFill>
                    <a:srgbClr val="0070C0"/>
                  </a:solidFill>
                  <a:latin typeface="돋움"/>
                  <a:ea typeface="돋움"/>
                </a:rPr>
                <a:t>비밀번호 변경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56331" y="4677693"/>
              <a:ext cx="1004389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050" u="sng">
                  <a:solidFill>
                    <a:srgbClr val="0070C0"/>
                  </a:solidFill>
                  <a:latin typeface="돋움"/>
                  <a:ea typeface="돋움"/>
                </a:rPr>
                <a:t>회원가입</a:t>
              </a:r>
            </a:p>
          </p:txBody>
        </p:sp>
        <p:grpSp>
          <p:nvGrpSpPr>
            <p:cNvPr id="37" name="Google Shape;370;p35"/>
            <p:cNvGrpSpPr/>
            <p:nvPr/>
          </p:nvGrpSpPr>
          <p:grpSpPr>
            <a:xfrm>
              <a:off x="5909193" y="3363522"/>
              <a:ext cx="2467844" cy="1281771"/>
              <a:chOff x="5050822" y="5251751"/>
              <a:chExt cx="2208860" cy="1152128"/>
            </a:xfrm>
            <a:solidFill>
              <a:schemeClr val="bg1"/>
            </a:solidFill>
          </p:grpSpPr>
          <p:sp>
            <p:nvSpPr>
              <p:cNvPr id="38" name="Google Shape;371;p35"/>
              <p:cNvSpPr/>
              <p:nvPr/>
            </p:nvSpPr>
            <p:spPr>
              <a:xfrm>
                <a:off x="5050822" y="5251751"/>
                <a:ext cx="2208860" cy="1152128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68569" tIns="34275" rIns="68569" bIns="34275" anchor="t" anchorCtr="0">
                <a:noAutofit/>
              </a:bodyPr>
              <a:lstStyle/>
              <a:p>
                <a:pPr algn="ctr">
                  <a:lnSpc>
                    <a:spcPct val="200000"/>
                  </a:lnSpc>
                  <a:defRPr/>
                </a:pPr>
                <a:r>
                  <a:rPr lang="ko-KR" altLang="en-US" sz="788">
                    <a:solidFill>
                      <a:schemeClr val="dk1"/>
                    </a:solidFill>
                    <a:latin typeface="돋움"/>
                    <a:ea typeface="돋움"/>
                  </a:rPr>
                  <a:t>로그인 실패</a:t>
                </a:r>
                <a:br>
                  <a:rPr lang="ko-KR" altLang="en-US" sz="788">
                    <a:solidFill>
                      <a:schemeClr val="dk1"/>
                    </a:solidFill>
                    <a:latin typeface="돋움"/>
                    <a:ea typeface="돋움"/>
                  </a:rPr>
                </a:br>
                <a:r>
                  <a:rPr lang="ko-KR" altLang="en-US" sz="788">
                    <a:solidFill>
                      <a:schemeClr val="dk1"/>
                    </a:solidFill>
                    <a:latin typeface="돋움"/>
                    <a:ea typeface="돋움"/>
                  </a:rPr>
                  <a:t>아이디와 비밀번호를 확인해주세요</a:t>
                </a:r>
                <a:r>
                  <a:rPr lang="en-US" altLang="ko-KR" sz="692">
                    <a:solidFill>
                      <a:schemeClr val="dk1"/>
                    </a:solidFill>
                    <a:latin typeface="돋움"/>
                    <a:ea typeface="돋움"/>
                  </a:rPr>
                  <a:t>.</a:t>
                </a:r>
                <a:endParaRPr sz="1050">
                  <a:latin typeface="돋움"/>
                  <a:ea typeface="돋움"/>
                </a:endParaRPr>
              </a:p>
            </p:txBody>
          </p:sp>
          <p:sp>
            <p:nvSpPr>
              <p:cNvPr id="39" name="Google Shape;372;p35"/>
              <p:cNvSpPr/>
              <p:nvPr/>
            </p:nvSpPr>
            <p:spPr>
              <a:xfrm>
                <a:off x="5903224" y="6021288"/>
                <a:ext cx="504056" cy="216024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68569" tIns="34275" rIns="68569" bIns="34275" anchor="ctr" anchorCtr="0">
                <a:noAutofit/>
              </a:bodyPr>
              <a:lstStyle/>
              <a:p>
                <a:pPr algn="ctr">
                  <a:defRPr/>
                </a:pPr>
                <a:r>
                  <a:rPr lang="ko-KR" altLang="en-US" sz="692" b="1">
                    <a:solidFill>
                      <a:schemeClr val="dk1"/>
                    </a:solidFill>
                    <a:latin typeface="돋움"/>
                    <a:ea typeface="돋움"/>
                  </a:rPr>
                  <a:t>확인</a:t>
                </a:r>
                <a:endParaRPr sz="1050">
                  <a:latin typeface="돋움"/>
                  <a:ea typeface="돋움"/>
                </a:endParaRPr>
              </a:p>
            </p:txBody>
          </p:sp>
        </p:grpSp>
        <p:cxnSp>
          <p:nvCxnSpPr>
            <p:cNvPr id="40" name="구부러진 연결선 40"/>
            <p:cNvCxnSpPr>
              <a:endCxn id="38" idx="0"/>
            </p:cNvCxnSpPr>
            <p:nvPr/>
          </p:nvCxnSpPr>
          <p:spPr>
            <a:xfrm flipV="1">
              <a:off x="3972560" y="3363522"/>
              <a:ext cx="3170555" cy="809200"/>
            </a:xfrm>
            <a:prstGeom prst="curvedConnector4">
              <a:avLst>
                <a:gd name="adj1" fmla="val 30541"/>
                <a:gd name="adj2" fmla="val 12825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05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p13"/>
          <p:cNvGraphicFramePr/>
          <p:nvPr/>
        </p:nvGraphicFramePr>
        <p:xfrm>
          <a:off x="7003852" y="531971"/>
          <a:ext cx="2140004" cy="21760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2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아이디 찾기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비밀번호 변경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H2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아이디 찾기 확인 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: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회원가입 시 입력한 정보 필수 입력 사항 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이름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이메일</a:t>
                      </a:r>
                      <a:endParaRPr lang="en-US" altLang="ko-KR" sz="800" b="0" u="none" strike="noStrike" cap="none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8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 찾기 확인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:</a:t>
                      </a:r>
                    </a:p>
                    <a:p>
                      <a:pPr marL="171450" marR="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  <a:defRPr/>
                      </a:pP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 찾기 성공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아이디는 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‘******’ </a:t>
                      </a:r>
                      <a:r>
                        <a:rPr lang="ko-KR" altLang="en-US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입니다 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로그인 페이지로 이동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  <a:defRPr/>
                      </a:pP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아이디 찾기 실패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일치하는 정보가 없습니다</a:t>
                      </a:r>
                      <a:endParaRPr lang="en-US" altLang="ko-KR" sz="800" b="0" i="0" u="none" strike="noStrike" cap="none" baseline="0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돌아가기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클릭 시 로그인 페이지로 이동</a:t>
                      </a:r>
                      <a:endParaRPr lang="en-US" altLang="ko-KR" sz="800" b="0" u="none" strike="noStrike" cap="none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390" y="810150"/>
            <a:ext cx="2814206" cy="311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돋움"/>
                <a:ea typeface="돋움"/>
              </a:rPr>
              <a:t>아이디 </a:t>
            </a:r>
            <a:r>
              <a:rPr lang="en-US" altLang="ko-KR" sz="1500" b="1">
                <a:latin typeface="돋움"/>
                <a:ea typeface="돋움"/>
              </a:rPr>
              <a:t>/ </a:t>
            </a:r>
            <a:r>
              <a:rPr lang="ko-KR" altLang="en-US" sz="1500" b="1">
                <a:latin typeface="돋움"/>
                <a:ea typeface="돋움"/>
              </a:rPr>
              <a:t>비밀번호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50685" y="3347485"/>
            <a:ext cx="1089187" cy="19851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돌아가기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151947" y="2323897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31059" y="2104853"/>
            <a:ext cx="1119066" cy="21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돋움"/>
                <a:ea typeface="돋움"/>
              </a:rPr>
              <a:t>비밀번호 찾기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8872" y="2324597"/>
            <a:ext cx="1119066" cy="20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아이디</a:t>
            </a:r>
            <a:r>
              <a:rPr lang="ko-KR" altLang="en-US" sz="750">
                <a:latin typeface="돋움"/>
                <a:ea typeface="돋움"/>
              </a:rPr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08872" y="2548916"/>
            <a:ext cx="1119066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이름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2438" y="2299194"/>
            <a:ext cx="672565" cy="71743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확인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531059" y="1285446"/>
            <a:ext cx="1296879" cy="438188"/>
            <a:chOff x="1331640" y="1559193"/>
            <a:chExt cx="1585543" cy="794714"/>
          </a:xfrm>
        </p:grpSpPr>
        <p:sp>
          <p:nvSpPr>
            <p:cNvPr id="51" name="TextBox 50"/>
            <p:cNvSpPr txBox="1"/>
            <p:nvPr/>
          </p:nvSpPr>
          <p:spPr>
            <a:xfrm>
              <a:off x="1331639" y="1559192"/>
              <a:ext cx="1368151" cy="377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25" b="1">
                  <a:latin typeface="돋움"/>
                  <a:ea typeface="돋움"/>
                </a:rPr>
                <a:t>아이디 찾기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9029" y="1956192"/>
              <a:ext cx="1368152" cy="377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25">
                  <a:latin typeface="돋움"/>
                  <a:ea typeface="돋움"/>
                </a:rPr>
                <a:t>이름</a:t>
              </a:r>
              <a:r>
                <a:rPr lang="ko-KR" altLang="en-US" sz="750">
                  <a:latin typeface="돋움"/>
                  <a:ea typeface="돋움"/>
                </a:rPr>
                <a:t> 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912438" y="1502337"/>
            <a:ext cx="672565" cy="453295"/>
          </a:xfrm>
          <a:prstGeom prst="rect">
            <a:avLst/>
          </a:prstGeom>
          <a:solidFill>
            <a:srgbClr val="1F497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확인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72554" y="1717801"/>
            <a:ext cx="48588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이메일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62099" y="2774762"/>
            <a:ext cx="48588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이메일</a:t>
            </a:r>
          </a:p>
        </p:txBody>
      </p:sp>
      <p:grpSp>
        <p:nvGrpSpPr>
          <p:cNvPr id="62" name="Google Shape;395;p36"/>
          <p:cNvGrpSpPr/>
          <p:nvPr/>
        </p:nvGrpSpPr>
        <p:grpSpPr>
          <a:xfrm>
            <a:off x="3022224" y="3674968"/>
            <a:ext cx="1709797" cy="782933"/>
            <a:chOff x="5050822" y="5251751"/>
            <a:chExt cx="2208860" cy="1152128"/>
          </a:xfrm>
        </p:grpSpPr>
        <p:sp>
          <p:nvSpPr>
            <p:cNvPr id="63" name="Google Shape;396;p36"/>
            <p:cNvSpPr/>
            <p:nvPr/>
          </p:nvSpPr>
          <p:spPr>
            <a:xfrm>
              <a:off x="5050822" y="5251751"/>
              <a:ext cx="2208860" cy="115212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아이디 찾기 실패</a:t>
              </a:r>
            </a:p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일치하는 정보가 없습니다</a:t>
              </a:r>
              <a:r>
                <a:rPr lang="en-US" altLang="ko-KR" sz="762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  <a:endParaRPr sz="1050">
                <a:latin typeface="돋움"/>
                <a:ea typeface="돋움"/>
              </a:endParaRPr>
            </a:p>
          </p:txBody>
        </p:sp>
        <p:sp>
          <p:nvSpPr>
            <p:cNvPr id="64" name="Google Shape;397;p36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grpSp>
        <p:nvGrpSpPr>
          <p:cNvPr id="65" name="Google Shape;390;p36"/>
          <p:cNvGrpSpPr/>
          <p:nvPr/>
        </p:nvGrpSpPr>
        <p:grpSpPr>
          <a:xfrm>
            <a:off x="1257106" y="3674767"/>
            <a:ext cx="1688204" cy="783134"/>
            <a:chOff x="5050823" y="5251751"/>
            <a:chExt cx="2208860" cy="1152128"/>
          </a:xfrm>
        </p:grpSpPr>
        <p:sp>
          <p:nvSpPr>
            <p:cNvPr id="66" name="Google Shape;391;p36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아이디 찾기 성공</a:t>
              </a:r>
            </a:p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아이디는 ‘</a:t>
              </a:r>
              <a:r>
                <a:rPr lang="en-US" altLang="ko-KR" sz="762">
                  <a:solidFill>
                    <a:schemeClr val="dk1"/>
                  </a:solidFill>
                  <a:latin typeface="돋움"/>
                  <a:ea typeface="돋움"/>
                </a:rPr>
                <a:t>****</a:t>
              </a: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’ 입니다</a:t>
              </a:r>
              <a:r>
                <a:rPr lang="en-US" altLang="ko-KR" sz="762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  <a:endParaRPr sz="1050">
                <a:latin typeface="돋움"/>
                <a:ea typeface="돋움"/>
              </a:endParaRPr>
            </a:p>
          </p:txBody>
        </p:sp>
        <p:sp>
          <p:nvSpPr>
            <p:cNvPr id="67" name="Google Shape;392;p36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cxnSp>
        <p:nvCxnSpPr>
          <p:cNvPr id="68" name="구부러진 연결선 8"/>
          <p:cNvCxnSpPr>
            <a:stCxn id="46" idx="3"/>
            <a:endCxn id="63" idx="3"/>
          </p:cNvCxnSpPr>
          <p:nvPr/>
        </p:nvCxnSpPr>
        <p:spPr>
          <a:xfrm>
            <a:off x="4585003" y="1728984"/>
            <a:ext cx="147018" cy="2337450"/>
          </a:xfrm>
          <a:prstGeom prst="curvedConnector3">
            <a:avLst>
              <a:gd name="adj1" fmla="val 19335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구부러진 연결선 10"/>
          <p:cNvCxnSpPr>
            <a:stCxn id="46" idx="1"/>
            <a:endCxn id="66" idx="0"/>
          </p:cNvCxnSpPr>
          <p:nvPr/>
        </p:nvCxnSpPr>
        <p:spPr>
          <a:xfrm flipH="1">
            <a:off x="2101208" y="1728984"/>
            <a:ext cx="1811230" cy="194578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151949" y="2552074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51948" y="2790158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7983" y="1499489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47983" y="1743388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80" name="타원 15"/>
          <p:cNvSpPr/>
          <p:nvPr/>
        </p:nvSpPr>
        <p:spPr>
          <a:xfrm>
            <a:off x="1956223" y="762766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81" name="타원 15"/>
          <p:cNvSpPr/>
          <p:nvPr/>
        </p:nvSpPr>
        <p:spPr>
          <a:xfrm>
            <a:off x="1362944" y="1236319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82" name="타원 15"/>
          <p:cNvSpPr/>
          <p:nvPr/>
        </p:nvSpPr>
        <p:spPr>
          <a:xfrm>
            <a:off x="3854273" y="135936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83" name="타원 15"/>
          <p:cNvSpPr/>
          <p:nvPr/>
        </p:nvSpPr>
        <p:spPr>
          <a:xfrm>
            <a:off x="2462294" y="320288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4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graphicFrame>
        <p:nvGraphicFramePr>
          <p:cNvPr id="84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lang="en-US" altLang="ko-KR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비밀번호 찾기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05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아이디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비밀번호 찾기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p13"/>
          <p:cNvGraphicFramePr/>
          <p:nvPr/>
        </p:nvGraphicFramePr>
        <p:xfrm>
          <a:off x="7003852" y="531971"/>
          <a:ext cx="2140004" cy="1515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2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비밀번호 찾기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회원 가입 시 입력한 정보 필수 입력 사항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 :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아이디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이름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이메일</a:t>
                      </a:r>
                      <a:endParaRPr lang="en-US" altLang="ko-KR"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비밀번호 찾기 확인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Alert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입력한 정보가 일치하지 않습니다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Alert :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본인 확인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완료 임시 비밀번호가 발송되었습니다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. (</a:t>
                      </a:r>
                      <a:r>
                        <a:rPr lang="ko-KR" altLang="en-US" sz="800" b="0" u="none" strike="noStrike" cap="none" baseline="0">
                          <a:latin typeface="돋움"/>
                          <a:ea typeface="돋움"/>
                        </a:rPr>
                        <a:t>이메일로 임시비밀번호 발송</a:t>
                      </a:r>
                      <a:r>
                        <a:rPr lang="en-US" altLang="ko-KR" sz="800" b="0" u="none" strike="noStrike" cap="none" baseline="0">
                          <a:latin typeface="돋움"/>
                          <a:ea typeface="돋움"/>
                        </a:rPr>
                        <a:t>)</a:t>
                      </a:r>
                      <a:endParaRPr lang="en-US" altLang="ko-KR"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 lvl="0"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390" y="810150"/>
            <a:ext cx="2814206" cy="311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돋움"/>
                <a:ea typeface="돋움"/>
              </a:rPr>
              <a:t>아이디 </a:t>
            </a:r>
            <a:r>
              <a:rPr lang="en-US" altLang="ko-KR" sz="1500" b="1">
                <a:latin typeface="돋움"/>
                <a:ea typeface="돋움"/>
              </a:rPr>
              <a:t>/ </a:t>
            </a:r>
            <a:r>
              <a:rPr lang="ko-KR" altLang="en-US" sz="1500" b="1">
                <a:latin typeface="돋움"/>
                <a:ea typeface="돋움"/>
              </a:rPr>
              <a:t>비밀번호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50685" y="3347485"/>
            <a:ext cx="1089187" cy="19851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돌아가기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151947" y="2323897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31059" y="2104853"/>
            <a:ext cx="1119066" cy="21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돋움"/>
                <a:ea typeface="돋움"/>
              </a:rPr>
              <a:t>비밀번호 찾기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8872" y="2324597"/>
            <a:ext cx="1119066" cy="20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아이디</a:t>
            </a:r>
            <a:r>
              <a:rPr lang="ko-KR" altLang="en-US" sz="750">
                <a:latin typeface="돋움"/>
                <a:ea typeface="돋움"/>
              </a:rPr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08872" y="2548916"/>
            <a:ext cx="1119066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이름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2438" y="2299194"/>
            <a:ext cx="672565" cy="71743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확인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531059" y="1285446"/>
            <a:ext cx="1296879" cy="438188"/>
            <a:chOff x="1331640" y="1559193"/>
            <a:chExt cx="1585543" cy="794714"/>
          </a:xfrm>
        </p:grpSpPr>
        <p:sp>
          <p:nvSpPr>
            <p:cNvPr id="51" name="TextBox 50"/>
            <p:cNvSpPr txBox="1"/>
            <p:nvPr/>
          </p:nvSpPr>
          <p:spPr>
            <a:xfrm>
              <a:off x="1331639" y="1559192"/>
              <a:ext cx="1368151" cy="377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25" b="1">
                  <a:latin typeface="돋움"/>
                  <a:ea typeface="돋움"/>
                </a:rPr>
                <a:t>아이디 찾기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9029" y="1956192"/>
              <a:ext cx="1368152" cy="377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25">
                  <a:latin typeface="돋움"/>
                  <a:ea typeface="돋움"/>
                </a:rPr>
                <a:t>이름</a:t>
              </a:r>
              <a:r>
                <a:rPr lang="ko-KR" altLang="en-US" sz="750">
                  <a:latin typeface="돋움"/>
                  <a:ea typeface="돋움"/>
                </a:rPr>
                <a:t> 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912438" y="1502337"/>
            <a:ext cx="672565" cy="453295"/>
          </a:xfrm>
          <a:prstGeom prst="rect">
            <a:avLst/>
          </a:prstGeom>
          <a:solidFill>
            <a:srgbClr val="1F497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확인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72554" y="1717801"/>
            <a:ext cx="48588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이메일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62099" y="2774762"/>
            <a:ext cx="48588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25">
                <a:latin typeface="돋움"/>
                <a:ea typeface="돋움"/>
              </a:rPr>
              <a:t>이메일</a:t>
            </a:r>
          </a:p>
        </p:txBody>
      </p:sp>
      <p:grpSp>
        <p:nvGrpSpPr>
          <p:cNvPr id="62" name="Google Shape;395;p36"/>
          <p:cNvGrpSpPr/>
          <p:nvPr/>
        </p:nvGrpSpPr>
        <p:grpSpPr>
          <a:xfrm>
            <a:off x="4672551" y="3707063"/>
            <a:ext cx="1709797" cy="782933"/>
            <a:chOff x="5050822" y="5251751"/>
            <a:chExt cx="2208860" cy="1152128"/>
          </a:xfrm>
        </p:grpSpPr>
        <p:sp>
          <p:nvSpPr>
            <p:cNvPr id="63" name="Google Shape;396;p36"/>
            <p:cNvSpPr/>
            <p:nvPr/>
          </p:nvSpPr>
          <p:spPr>
            <a:xfrm>
              <a:off x="5050822" y="5251751"/>
              <a:ext cx="2208860" cy="115212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입력한 정보가 </a:t>
              </a:r>
            </a:p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일치하지 않습니다</a:t>
              </a:r>
              <a:r>
                <a:rPr lang="en-US" altLang="ko-KR" sz="762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  <a:endParaRPr sz="1050">
                <a:latin typeface="돋움"/>
                <a:ea typeface="돋움"/>
              </a:endParaRPr>
            </a:p>
          </p:txBody>
        </p:sp>
        <p:sp>
          <p:nvSpPr>
            <p:cNvPr id="64" name="Google Shape;397;p36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grpSp>
        <p:nvGrpSpPr>
          <p:cNvPr id="65" name="Google Shape;390;p36"/>
          <p:cNvGrpSpPr/>
          <p:nvPr/>
        </p:nvGrpSpPr>
        <p:grpSpPr>
          <a:xfrm>
            <a:off x="2437682" y="3722459"/>
            <a:ext cx="2134318" cy="790554"/>
            <a:chOff x="4471873" y="5251750"/>
            <a:chExt cx="2792559" cy="1163044"/>
          </a:xfrm>
        </p:grpSpPr>
        <p:sp>
          <p:nvSpPr>
            <p:cNvPr id="66" name="Google Shape;391;p36"/>
            <p:cNvSpPr/>
            <p:nvPr/>
          </p:nvSpPr>
          <p:spPr>
            <a:xfrm>
              <a:off x="4471873" y="5251750"/>
              <a:ext cx="2792559" cy="116304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본인 확인 완료</a:t>
              </a:r>
            </a:p>
            <a:p>
              <a:pPr algn="ctr">
                <a:lnSpc>
                  <a:spcPct val="200000"/>
                </a:lnSpc>
                <a:defRPr/>
              </a:pPr>
              <a:r>
                <a:rPr lang="ko-KR" altLang="en-US" sz="762">
                  <a:solidFill>
                    <a:schemeClr val="dk1"/>
                  </a:solidFill>
                  <a:latin typeface="돋움"/>
                  <a:ea typeface="돋움"/>
                </a:rPr>
                <a:t>임시 비밀번호가 이메일로 발송되었습니다</a:t>
              </a:r>
              <a:r>
                <a:rPr lang="en-US" altLang="ko-KR" sz="762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  <a:endParaRPr sz="1050">
                <a:latin typeface="돋움"/>
                <a:ea typeface="돋움"/>
              </a:endParaRPr>
            </a:p>
          </p:txBody>
        </p:sp>
        <p:sp>
          <p:nvSpPr>
            <p:cNvPr id="67" name="Google Shape;392;p36"/>
            <p:cNvSpPr/>
            <p:nvPr/>
          </p:nvSpPr>
          <p:spPr>
            <a:xfrm>
              <a:off x="5616124" y="6078998"/>
              <a:ext cx="504056" cy="216025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68569" tIns="34275" rIns="68569" bIns="34275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92" b="1">
                  <a:solidFill>
                    <a:schemeClr val="dk1"/>
                  </a:solidFill>
                  <a:latin typeface="돋움"/>
                  <a:ea typeface="돋움"/>
                </a:rPr>
                <a:t>확인</a:t>
              </a:r>
              <a:endParaRPr sz="1050">
                <a:latin typeface="돋움"/>
                <a:ea typeface="돋움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2151949" y="2552074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51948" y="2790158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47983" y="1499489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47983" y="1743388"/>
            <a:ext cx="1673393" cy="1888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750">
              <a:solidFill>
                <a:schemeClr val="tx1">
                  <a:lumMod val="50000"/>
                  <a:lumOff val="5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80" name="타원 15"/>
          <p:cNvSpPr/>
          <p:nvPr/>
        </p:nvSpPr>
        <p:spPr>
          <a:xfrm>
            <a:off x="1406773" y="213436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81" name="타원 15"/>
          <p:cNvSpPr/>
          <p:nvPr/>
        </p:nvSpPr>
        <p:spPr>
          <a:xfrm>
            <a:off x="4585002" y="2452566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cxnSp>
        <p:nvCxnSpPr>
          <p:cNvPr id="34" name="구부러진 연결선 5"/>
          <p:cNvCxnSpPr>
            <a:stCxn id="24" idx="3"/>
            <a:endCxn id="63" idx="0"/>
          </p:cNvCxnSpPr>
          <p:nvPr/>
        </p:nvCxnSpPr>
        <p:spPr>
          <a:xfrm>
            <a:off x="4585003" y="2657911"/>
            <a:ext cx="942446" cy="10491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구부러진 연결선 9"/>
          <p:cNvCxnSpPr>
            <a:stCxn id="24" idx="2"/>
          </p:cNvCxnSpPr>
          <p:nvPr/>
        </p:nvCxnSpPr>
        <p:spPr>
          <a:xfrm rot="5400000">
            <a:off x="3623930" y="3097670"/>
            <a:ext cx="705832" cy="5437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lang="en-US" altLang="ko-KR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비밀번호 찾기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05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우측상단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아이디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비밀번호 찾기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24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마이 페이지</a:t>
            </a:r>
            <a:endParaRPr lang="ko-KR" altLang="en-US" sz="3600" b="1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돋움"/>
                <a:ea typeface="돋움"/>
              </a:rPr>
              <a:t>- </a:t>
            </a:r>
            <a:r>
              <a:rPr lang="ko-KR" altLang="en-US" sz="1600">
                <a:solidFill>
                  <a:schemeClr val="tx1"/>
                </a:solidFill>
                <a:latin typeface="돋움"/>
                <a:ea typeface="돋움"/>
              </a:rPr>
              <a:t>로그인 시 이용 가능한 메뉴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oogle Shape;90;p13"/>
          <p:cNvGraphicFramePr/>
          <p:nvPr/>
        </p:nvGraphicFramePr>
        <p:xfrm>
          <a:off x="7044334" y="443832"/>
          <a:ext cx="2097896" cy="355471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마이 페이지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기본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pamphlet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입니다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회원만 이용 가능합니다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.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메인 페이지 상단 우측 로그인 버튼 클릭 후 로그인 시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로그인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회원가입 버튼이 로그아웃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마이 페이지로 변경 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상단 우측 마이 페이지 버튼 클릭 시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마이페이지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&gt;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내 예약 목록 상세 페이지로 이동 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main content – section :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width : 100% , height : 100%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top_menu :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Width : 100%, height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54PX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메뉴 클릭 시 상세 페이지로 이동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로고 클릭 시 메인 페이지로 이동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30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내 예약 목록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06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마이페이지</a:t>
                      </a:r>
                      <a:r>
                        <a:rPr lang="en-US" sz="800">
                          <a:latin typeface="돋움"/>
                          <a:ea typeface="돋움"/>
                        </a:rPr>
                        <a:t> 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김덕현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우측 상단 버튼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내 예약 목록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25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295" y="628055"/>
            <a:ext cx="6276379" cy="69056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1602" y="717352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85661" y="719454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로그아웃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21183" y="717352"/>
            <a:ext cx="96148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마이 페이지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6295" y="4158258"/>
            <a:ext cx="6276379" cy="34528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 </a:t>
            </a:r>
            <a:r>
              <a:rPr lang="ko-KR" altLang="en-US" sz="1050">
                <a:latin typeface="돋움"/>
                <a:ea typeface="돋움"/>
              </a:rPr>
              <a:t>전자상거래표준약관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 </a:t>
            </a:r>
            <a:r>
              <a:rPr lang="ko-KR" altLang="en-US" sz="1050">
                <a:latin typeface="돋움"/>
                <a:ea typeface="돋움"/>
              </a:rPr>
              <a:t>고객상담센터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6295" y="1318617"/>
            <a:ext cx="6276379" cy="642175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0692" y="1372114"/>
            <a:ext cx="6122491" cy="529828"/>
            <a:chOff x="431602" y="1494234"/>
            <a:chExt cx="6122491" cy="529828"/>
          </a:xfrm>
        </p:grpSpPr>
        <p:sp>
          <p:nvSpPr>
            <p:cNvPr id="54" name="직사각형 53"/>
            <p:cNvSpPr/>
            <p:nvPr/>
          </p:nvSpPr>
          <p:spPr>
            <a:xfrm>
              <a:off x="431602" y="1494234"/>
              <a:ext cx="1485185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대여안내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80724" y="1494234"/>
              <a:ext cx="1485185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랜트예약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29132" y="1494234"/>
              <a:ext cx="1485185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예약확인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68908" y="1494234"/>
              <a:ext cx="1485185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고객센터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902507" y="712381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ko-KR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 </a:t>
            </a:r>
            <a:r>
              <a:rPr lang="ko-KR" altLang="en-US" sz="1050">
                <a:latin typeface="돋움"/>
                <a:ea typeface="돋움"/>
              </a:rPr>
              <a:t>카</a:t>
            </a:r>
          </a:p>
        </p:txBody>
      </p:sp>
      <p:cxnSp>
        <p:nvCxnSpPr>
          <p:cNvPr id="4" name="연결선: 구부러짐 3"/>
          <p:cNvCxnSpPr/>
          <p:nvPr/>
        </p:nvCxnSpPr>
        <p:spPr>
          <a:xfrm rot="16200000" flipV="1">
            <a:off x="4724570" y="930988"/>
            <a:ext cx="215940" cy="142039"/>
          </a:xfrm>
          <a:prstGeom prst="curvedConnector4">
            <a:avLst>
              <a:gd name="adj1" fmla="val 20603"/>
              <a:gd name="adj2" fmla="val 260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955921" y="1024937"/>
            <a:ext cx="1458326" cy="253916"/>
          </a:xfrm>
          <a:prstGeom prst="rect">
            <a:avLst/>
          </a:prstGeom>
          <a:solidFill>
            <a:srgbClr val="1F497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ko-KR" altLang="en-US" sz="1050">
                <a:latin typeface="돋움"/>
                <a:ea typeface="돋움"/>
              </a:rPr>
              <a:t>로그인 시 버튼 변경</a:t>
            </a:r>
            <a:r>
              <a:rPr lang="en-US" altLang="ko-KR" sz="1050">
                <a:latin typeface="돋움"/>
                <a:ea typeface="돋움"/>
              </a:rPr>
              <a:t>)</a:t>
            </a: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0999" y="3061781"/>
            <a:ext cx="1213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돋움"/>
                <a:ea typeface="돋움"/>
              </a:rPr>
              <a:t>내 예약 목록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56290" y="2104429"/>
            <a:ext cx="0" cy="209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632669" y="2024062"/>
            <a:ext cx="0" cy="217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2076" y="2487855"/>
            <a:ext cx="6121581" cy="158944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100320" y="2009179"/>
            <a:ext cx="3048060" cy="323916"/>
            <a:chOff x="1981416" y="2169084"/>
            <a:chExt cx="4868897" cy="529828"/>
          </a:xfrm>
        </p:grpSpPr>
        <p:sp>
          <p:nvSpPr>
            <p:cNvPr id="39" name="직사각형 38"/>
            <p:cNvSpPr/>
            <p:nvPr/>
          </p:nvSpPr>
          <p:spPr>
            <a:xfrm>
              <a:off x="1981416" y="2169084"/>
              <a:ext cx="1485186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내 예약 목록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83888" y="2169084"/>
              <a:ext cx="1485184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내 정보 수정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65129" y="2169084"/>
              <a:ext cx="1485184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회원 탈퇴</a:t>
              </a:r>
            </a:p>
          </p:txBody>
        </p:sp>
      </p:grpSp>
      <p:sp>
        <p:nvSpPr>
          <p:cNvPr id="70" name="타원 15"/>
          <p:cNvSpPr/>
          <p:nvPr/>
        </p:nvSpPr>
        <p:spPr>
          <a:xfrm>
            <a:off x="2723316" y="6298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77810" y="1530897"/>
          <a:ext cx="6029163" cy="262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1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5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선택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예약번호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차량 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자차 면책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대여예정일시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반납예정일시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실 대여일시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실 반납일시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이용금액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예약상태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대여상태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210523151236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제네시스</a:t>
                      </a:r>
                      <a:r>
                        <a:rPr lang="en-US" altLang="ko-KR" sz="700">
                          <a:latin typeface="돋움"/>
                          <a:ea typeface="돋움"/>
                        </a:rPr>
                        <a:t>G70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완전 자차</a:t>
                      </a:r>
                      <a:endParaRPr lang="en-US" altLang="ko-KR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2021-06-07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2021-06-08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175,000</a:t>
                      </a:r>
                      <a:r>
                        <a:rPr lang="ko-KR" altLang="en-US" sz="700">
                          <a:latin typeface="돋움"/>
                          <a:ea typeface="돋움"/>
                        </a:rPr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취소요청중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인수대기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201220113428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K3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완전 자차</a:t>
                      </a:r>
                      <a:endParaRPr lang="en-US" altLang="ko-KR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2020-12-23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2020-12-25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2020-12-23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2020-12-25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274,000</a:t>
                      </a:r>
                      <a:r>
                        <a:rPr lang="ko-KR" altLang="en-US" sz="700">
                          <a:latin typeface="돋움"/>
                          <a:ea typeface="돋움"/>
                        </a:rPr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예약취소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미대여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200712183242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카니발</a:t>
                      </a:r>
                      <a:r>
                        <a:rPr lang="en-US" altLang="ko-KR" sz="700">
                          <a:latin typeface="돋움"/>
                          <a:ea typeface="돋움"/>
                        </a:rPr>
                        <a:t>9</a:t>
                      </a:r>
                      <a:r>
                        <a:rPr lang="ko-KR" altLang="en-US" sz="700">
                          <a:latin typeface="돋움"/>
                          <a:ea typeface="돋움"/>
                        </a:rPr>
                        <a:t>인승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완전 자차</a:t>
                      </a:r>
                      <a:endParaRPr lang="en-US" altLang="ko-KR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2020-07-24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09:00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2020-07-29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19:00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2020-07-24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09:00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2020-07-29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19:00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1030,000</a:t>
                      </a:r>
                      <a:r>
                        <a:rPr lang="ko-KR" altLang="en-US" sz="700">
                          <a:latin typeface="돋움"/>
                          <a:ea typeface="돋움"/>
                        </a:rPr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예약완료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반납완료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190403205311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올뉴말리부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완전 자차</a:t>
                      </a:r>
                      <a:endParaRPr lang="en-US" altLang="ko-KR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2019-05-11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2019-05-13 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18:00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2019-05-11 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07:52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2019-05-13 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17:48</a:t>
                      </a:r>
                      <a:endParaRPr lang="ko-KR" altLang="en-US" sz="700">
                        <a:latin typeface="돋움"/>
                        <a:ea typeface="돋움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>
                          <a:latin typeface="돋움"/>
                          <a:ea typeface="돋움"/>
                        </a:rPr>
                        <a:t>303,000</a:t>
                      </a:r>
                      <a:r>
                        <a:rPr lang="ko-KR" altLang="en-US" sz="700">
                          <a:latin typeface="돋움"/>
                          <a:ea typeface="돋움"/>
                        </a:rPr>
                        <a:t>원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예약완료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>
                          <a:latin typeface="돋움"/>
                          <a:ea typeface="돋움"/>
                        </a:rPr>
                        <a:t>반납완료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oogle Shape;90;p13"/>
          <p:cNvGraphicFramePr/>
          <p:nvPr/>
        </p:nvGraphicFramePr>
        <p:xfrm>
          <a:off x="7046104" y="443832"/>
          <a:ext cx="2097896" cy="411300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main content – section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의 내 예약 목록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>
                          <a:latin typeface="돋움"/>
                          <a:ea typeface="돋움"/>
                        </a:rPr>
                        <a:t>내 예약 목록</a:t>
                      </a:r>
                      <a:r>
                        <a:rPr lang="en-US" altLang="ko-KR" sz="700" b="0">
                          <a:latin typeface="돋움"/>
                          <a:ea typeface="돋움"/>
                        </a:rPr>
                        <a:t>: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latin typeface="돋움"/>
                          <a:ea typeface="돋움"/>
                        </a:rPr>
                        <a:t>예약 확인을 한 후에 자동으로 추가 된다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latin typeface="돋움"/>
                          <a:ea typeface="돋움"/>
                        </a:rPr>
                        <a:t>예약 목록이 없을 경우 </a:t>
                      </a:r>
                      <a:r>
                        <a:rPr lang="en-US" altLang="ko-KR" sz="700" b="0"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700" b="0">
                          <a:latin typeface="돋움"/>
                          <a:ea typeface="돋움"/>
                        </a:rPr>
                        <a:t>예약 목록이</a:t>
                      </a:r>
                      <a:r>
                        <a:rPr lang="en-US" altLang="ko-KR" sz="700" b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700" b="0">
                          <a:latin typeface="돋움"/>
                          <a:ea typeface="돋움"/>
                        </a:rPr>
                        <a:t>없습니다</a:t>
                      </a:r>
                      <a:r>
                        <a:rPr lang="en-US" altLang="ko-KR" sz="700" b="0">
                          <a:latin typeface="돋움"/>
                          <a:ea typeface="돋움"/>
                        </a:rPr>
                        <a:t>. ‘</a:t>
                      </a:r>
                      <a:r>
                        <a:rPr lang="ko-KR" altLang="en-US" sz="700" b="0">
                          <a:latin typeface="돋움"/>
                          <a:ea typeface="돋움"/>
                        </a:rPr>
                        <a:t>로 표기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예약 번호로 목록을 정렬한다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예약번호는 결제 당시 년월일시분초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>
                          <a:latin typeface="돋움"/>
                          <a:ea typeface="돋움"/>
                        </a:rPr>
                        <a:t>페이지 처리 </a:t>
                      </a:r>
                      <a:r>
                        <a:rPr lang="en-US" altLang="ko-KR" sz="700" b="0">
                          <a:latin typeface="돋움"/>
                          <a:ea typeface="돋움"/>
                        </a:rPr>
                        <a:t>: 5 </a:t>
                      </a:r>
                      <a:r>
                        <a:rPr lang="ko-KR" altLang="en-US" sz="700" b="0">
                          <a:latin typeface="돋움"/>
                          <a:ea typeface="돋움"/>
                        </a:rPr>
                        <a:t>페이지씩 처리</a:t>
                      </a:r>
                      <a:endParaRPr lang="en-US" sz="700" b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예약 상태 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예약완료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취소요청중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예약취소로 표기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취소 요청 버튼 클릭 시 취소요청중으로 예약상태 변경</a:t>
                      </a:r>
                    </a:p>
                    <a:p>
                      <a:pPr marL="171450" marR="0" lvl="0" indent="-17145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대여상태가 대여중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반납완료 또는 예약상태가 취소요청중이면 취소 요청 버튼 클릭 시 취소 요청 불가 알림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대여예정일시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24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시간 이전 취소 시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100%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환불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대여예정일시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24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시간 이내 취소 시 순수차량 대여 요금의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10%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위약금 발생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 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대여 중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반납완료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취소 및 환불 불가능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카드 결제 시 카드 승인 해제 시 취소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환불 처리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0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 5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700" b="0">
                          <a:latin typeface="돋움"/>
                          <a:ea typeface="돋움"/>
                        </a:rPr>
                        <a:t>대여상태 </a:t>
                      </a:r>
                      <a:r>
                        <a:rPr lang="en-US" altLang="ko-KR" sz="700" b="0">
                          <a:latin typeface="돋움"/>
                          <a:ea typeface="돋움"/>
                        </a:rPr>
                        <a:t>: 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인수대기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미대여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대여중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반납완료로 표기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30" name="Google Shape;99;p13"/>
          <p:cNvGraphicFramePr/>
          <p:nvPr/>
        </p:nvGraphicFramePr>
        <p:xfrm>
          <a:off x="217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내 예약 목록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06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마이페이지</a:t>
                      </a:r>
                      <a:r>
                        <a:rPr lang="en-US" sz="800">
                          <a:latin typeface="돋움"/>
                          <a:ea typeface="돋움"/>
                        </a:rPr>
                        <a:t> 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김덕현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우측 상단 버튼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마이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내 예약 목록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26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295" y="628054"/>
            <a:ext cx="6276379" cy="3886796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602" y="725526"/>
            <a:ext cx="6121581" cy="343273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5866" y="850225"/>
            <a:ext cx="12130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돋움"/>
                <a:ea typeface="돋움"/>
              </a:rPr>
              <a:t>내 예약 목록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548889" y="1238120"/>
            <a:ext cx="566161" cy="19247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700" b="1">
                <a:latin typeface="돋움"/>
                <a:ea typeface="돋움"/>
              </a:rPr>
              <a:t>취소 요청</a:t>
            </a:r>
          </a:p>
        </p:txBody>
      </p:sp>
      <p:sp>
        <p:nvSpPr>
          <p:cNvPr id="8" name="타원 7"/>
          <p:cNvSpPr/>
          <p:nvPr/>
        </p:nvSpPr>
        <p:spPr>
          <a:xfrm>
            <a:off x="501650" y="2275096"/>
            <a:ext cx="114300" cy="1143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1650" y="2802503"/>
            <a:ext cx="114300" cy="1143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1650" y="3322441"/>
            <a:ext cx="114300" cy="1143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01650" y="3839427"/>
            <a:ext cx="114300" cy="1143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0800" y="231424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1287197" y="1759788"/>
            <a:ext cx="58366" cy="45719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>
          <a:xfrm>
            <a:off x="2885866" y="4191954"/>
            <a:ext cx="1239136" cy="2066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solidFill>
                  <a:prstClr val="black"/>
                </a:solidFill>
                <a:latin typeface="돋움"/>
                <a:ea typeface="돋움"/>
              </a:rPr>
              <a:t>&lt;&lt; &lt;  </a:t>
            </a:r>
            <a:r>
              <a:rPr kumimoji="0" lang="en-US" altLang="ko-KR" sz="800" b="1">
                <a:solidFill>
                  <a:prstClr val="black"/>
                </a:solidFill>
                <a:latin typeface="돋움"/>
                <a:ea typeface="돋움"/>
              </a:rPr>
              <a:t>1</a:t>
            </a:r>
            <a:r>
              <a:rPr kumimoji="0" lang="en-US" altLang="ko-KR" sz="800">
                <a:solidFill>
                  <a:prstClr val="black"/>
                </a:solidFill>
                <a:latin typeface="돋움"/>
                <a:ea typeface="돋움"/>
              </a:rPr>
              <a:t> 2 3 4 5  &gt; &gt;&gt;</a:t>
            </a:r>
            <a:endParaRPr kumimoji="0" lang="ko-KR" altLang="en-US" sz="800">
              <a:solidFill>
                <a:prstClr val="black"/>
              </a:solidFill>
              <a:latin typeface="돋움"/>
              <a:ea typeface="돋움"/>
            </a:endParaRPr>
          </a:p>
        </p:txBody>
      </p:sp>
      <p:cxnSp>
        <p:nvCxnSpPr>
          <p:cNvPr id="20" name="연결선: 구부러짐 19"/>
          <p:cNvCxnSpPr>
            <a:stCxn id="34" idx="1"/>
          </p:cNvCxnSpPr>
          <p:nvPr/>
        </p:nvCxnSpPr>
        <p:spPr>
          <a:xfrm rot="10800000" flipV="1">
            <a:off x="5544177" y="1334358"/>
            <a:ext cx="4713" cy="270841"/>
          </a:xfrm>
          <a:prstGeom prst="curvedConnector3">
            <a:avLst>
              <a:gd name="adj1" fmla="val 29335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15"/>
          <p:cNvSpPr/>
          <p:nvPr/>
        </p:nvSpPr>
        <p:spPr>
          <a:xfrm>
            <a:off x="503991" y="126321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55" name="타원 15"/>
          <p:cNvSpPr/>
          <p:nvPr/>
        </p:nvSpPr>
        <p:spPr>
          <a:xfrm>
            <a:off x="784979" y="15823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56" name="타원 15"/>
          <p:cNvSpPr/>
          <p:nvPr/>
        </p:nvSpPr>
        <p:spPr>
          <a:xfrm>
            <a:off x="5566529" y="15823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4</a:t>
            </a:r>
          </a:p>
        </p:txBody>
      </p:sp>
      <p:sp>
        <p:nvSpPr>
          <p:cNvPr id="57" name="타원 15"/>
          <p:cNvSpPr/>
          <p:nvPr/>
        </p:nvSpPr>
        <p:spPr>
          <a:xfrm>
            <a:off x="6090404" y="15823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5</a:t>
            </a:r>
          </a:p>
        </p:txBody>
      </p:sp>
      <p:sp>
        <p:nvSpPr>
          <p:cNvPr id="58" name="타원 15"/>
          <p:cNvSpPr/>
          <p:nvPr/>
        </p:nvSpPr>
        <p:spPr>
          <a:xfrm>
            <a:off x="2713790" y="4239778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oogle Shape;90;p13"/>
          <p:cNvGraphicFramePr/>
          <p:nvPr/>
        </p:nvGraphicFramePr>
        <p:xfrm>
          <a:off x="7044334" y="443832"/>
          <a:ext cx="2095516" cy="224944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내 예약 목록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: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예약 확인을 도와주는 페이지</a:t>
                      </a:r>
                      <a:endParaRPr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로그인 후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정보 보안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회원 인증을 위해 비밀번호를 한 번 더 입력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요청</a:t>
                      </a:r>
                      <a:endParaRPr lang="en-US" altLang="ko-KR" sz="800" baseline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확인 버튼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비밀번호가 맞으면 내 정보 변경 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페이지로 이동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취소 버튼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취소버튼을 누르면 메인 페이지로 이동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30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내 정보 수정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06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마이페이지</a:t>
                      </a:r>
                      <a:r>
                        <a:rPr lang="en-US" sz="800">
                          <a:latin typeface="돋움"/>
                          <a:ea typeface="돋움"/>
                        </a:rPr>
                        <a:t> 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김덕현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우측 상단 버튼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마이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내 정보 수정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27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295" y="628055"/>
            <a:ext cx="6276379" cy="69056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1602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대여안내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31602" y="717352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85661" y="719454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로그아웃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21183" y="717352"/>
            <a:ext cx="96148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마이 페이지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6295" y="4158258"/>
            <a:ext cx="6276379" cy="34528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 </a:t>
            </a:r>
            <a:r>
              <a:rPr lang="ko-KR" altLang="en-US" sz="1050">
                <a:latin typeface="돋움"/>
                <a:ea typeface="돋움"/>
              </a:rPr>
              <a:t>전자상거래표준약관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 </a:t>
            </a:r>
            <a:r>
              <a:rPr lang="ko-KR" altLang="en-US" sz="1050">
                <a:latin typeface="돋움"/>
                <a:ea typeface="돋움"/>
              </a:rPr>
              <a:t>고객상담센터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6295" y="1318617"/>
            <a:ext cx="6276379" cy="78581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80724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랜트예약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529132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예약확인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068908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고객센터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02507" y="712381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ko-KR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 </a:t>
            </a:r>
            <a:r>
              <a:rPr lang="ko-KR" altLang="en-US" sz="1050">
                <a:latin typeface="돋움"/>
                <a:ea typeface="돋움"/>
              </a:rPr>
              <a:t>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02993" y="2141803"/>
            <a:ext cx="3048060" cy="323916"/>
            <a:chOff x="1981416" y="2169084"/>
            <a:chExt cx="4868897" cy="529828"/>
          </a:xfrm>
        </p:grpSpPr>
        <p:sp>
          <p:nvSpPr>
            <p:cNvPr id="24" name="직사각형 23"/>
            <p:cNvSpPr/>
            <p:nvPr/>
          </p:nvSpPr>
          <p:spPr>
            <a:xfrm>
              <a:off x="1981416" y="2169084"/>
              <a:ext cx="1485186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내 예약 목록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83888" y="2169084"/>
              <a:ext cx="1485184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내 정보 수정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65129" y="2169084"/>
              <a:ext cx="1485184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회원 탈퇴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356290" y="2104429"/>
            <a:ext cx="0" cy="209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632669" y="2024062"/>
            <a:ext cx="0" cy="217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31602" y="2553380"/>
            <a:ext cx="6121581" cy="1604878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39730" y="3193595"/>
            <a:ext cx="2574587" cy="311285"/>
          </a:xfrm>
          <a:prstGeom prst="rect">
            <a:avLst/>
          </a:prstGeom>
          <a:solidFill>
            <a:srgbClr val="CFD9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6403" y="2787744"/>
            <a:ext cx="3921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돋움"/>
                <a:ea typeface="돋움"/>
              </a:rPr>
              <a:t>본인확인을 위하여  비밀번호를 한번 더 입력해주시기 바랍니다</a:t>
            </a:r>
            <a:r>
              <a:rPr lang="en-US" altLang="ko-KR" sz="1000">
                <a:latin typeface="돋움"/>
                <a:ea typeface="돋움"/>
              </a:rPr>
              <a:t>.</a:t>
            </a:r>
            <a:endParaRPr lang="ko-KR" altLang="en-US" sz="1000">
              <a:latin typeface="돋움"/>
              <a:ea typeface="돋움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4914" y="3228681"/>
            <a:ext cx="756046" cy="2539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b="1">
                <a:solidFill>
                  <a:srgbClr val="1F497D"/>
                </a:solidFill>
                <a:latin typeface="돋움"/>
                <a:ea typeface="돋움"/>
              </a:rPr>
              <a:t>비밀번호</a:t>
            </a:r>
          </a:p>
        </p:txBody>
      </p:sp>
      <p:cxnSp>
        <p:nvCxnSpPr>
          <p:cNvPr id="8" name="연결선: 꺾임 7"/>
          <p:cNvCxnSpPr/>
          <p:nvPr/>
        </p:nvCxnSpPr>
        <p:spPr>
          <a:xfrm rot="5400000">
            <a:off x="1988573" y="1463637"/>
            <a:ext cx="346516" cy="2125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814059" y="3603773"/>
            <a:ext cx="1791834" cy="286337"/>
            <a:chOff x="1807200" y="2169081"/>
            <a:chExt cx="3529427" cy="439380"/>
          </a:xfrm>
          <a:solidFill>
            <a:srgbClr val="CFD9F3"/>
          </a:solidFill>
        </p:grpSpPr>
        <p:sp>
          <p:nvSpPr>
            <p:cNvPr id="42" name="직사각형 41"/>
            <p:cNvSpPr/>
            <p:nvPr/>
          </p:nvSpPr>
          <p:spPr>
            <a:xfrm>
              <a:off x="1807200" y="2169081"/>
              <a:ext cx="1353854" cy="434824"/>
            </a:xfrm>
            <a:prstGeom prst="rect">
              <a:avLst/>
            </a:prstGeom>
            <a:solidFill>
              <a:srgbClr val="1F497D"/>
            </a:solidFill>
            <a:ln w="127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lt1"/>
                  </a:solidFill>
                  <a:latin typeface="돋움"/>
                  <a:ea typeface="돋움"/>
                </a:rPr>
                <a:t>확인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82774" y="2173637"/>
              <a:ext cx="1353853" cy="434824"/>
            </a:xfrm>
            <a:prstGeom prst="rect">
              <a:avLst/>
            </a:prstGeom>
            <a:solidFill>
              <a:srgbClr val="1F497D"/>
            </a:solidFill>
            <a:ln w="127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lt1"/>
                  </a:solidFill>
                  <a:latin typeface="돋움"/>
                  <a:ea typeface="돋움"/>
                </a:rPr>
                <a:t>취소</a:t>
              </a:r>
            </a:p>
          </p:txBody>
        </p:sp>
      </p:grpSp>
      <p:sp>
        <p:nvSpPr>
          <p:cNvPr id="70" name="타원 15"/>
          <p:cNvSpPr/>
          <p:nvPr/>
        </p:nvSpPr>
        <p:spPr>
          <a:xfrm>
            <a:off x="3147178" y="2163328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71" name="타원 15"/>
          <p:cNvSpPr/>
          <p:nvPr/>
        </p:nvSpPr>
        <p:spPr>
          <a:xfrm>
            <a:off x="889752" y="2639577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72" name="타원 15"/>
          <p:cNvSpPr/>
          <p:nvPr/>
        </p:nvSpPr>
        <p:spPr>
          <a:xfrm>
            <a:off x="2556627" y="3701615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73" name="타원 15"/>
          <p:cNvSpPr/>
          <p:nvPr/>
        </p:nvSpPr>
        <p:spPr>
          <a:xfrm>
            <a:off x="3690102" y="3701615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oogle Shape;90;p13"/>
          <p:cNvGraphicFramePr/>
          <p:nvPr/>
        </p:nvGraphicFramePr>
        <p:xfrm>
          <a:off x="7044334" y="443832"/>
          <a:ext cx="2099665" cy="238002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5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main content – section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의 내 정보 수정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아이디만 수정 불가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출력만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)</a:t>
                      </a:r>
                      <a:endParaRPr lang="ko-KR" altLang="en-US" sz="800" b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비밀번호 변경하기 클릭 시 비밀번호 수정 창 생성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저장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수정한 회원 정보 저장</a:t>
                      </a:r>
                      <a:endParaRPr lang="en-US" sz="800" b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9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4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재작성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: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입력한 정보를 빈 칸으로 만들고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재입력 가능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5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취소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: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다시 메인 페이지로 이동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30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내 정보 수정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06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마이페이지</a:t>
                      </a:r>
                      <a:r>
                        <a:rPr lang="en-US" sz="800">
                          <a:latin typeface="돋움"/>
                          <a:ea typeface="돋움"/>
                        </a:rPr>
                        <a:t> 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김덕현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우측 상단 버튼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내 정보 수정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28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295" y="628054"/>
            <a:ext cx="6276379" cy="3886796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602" y="725526"/>
            <a:ext cx="6121581" cy="3719474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4790" y="769342"/>
            <a:ext cx="1213052" cy="29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돋움"/>
                <a:ea typeface="돋움"/>
              </a:rPr>
              <a:t>내 정보 수정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27655" y="1192244"/>
            <a:ext cx="987677" cy="2825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아이디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비밀번호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이름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생년월일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성별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전화번호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이메일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주소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000" b="1">
                <a:latin typeface="돋움"/>
                <a:ea typeface="돋움"/>
                <a:cs typeface="함초롬돋움"/>
              </a:rPr>
              <a:t>운전면허증</a:t>
            </a:r>
            <a:endParaRPr lang="en-US" altLang="ko-KR" sz="1000" b="1">
              <a:latin typeface="돋움"/>
              <a:ea typeface="돋움"/>
              <a:cs typeface="함초롬돋움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704" y="1275399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돋움"/>
                <a:ea typeface="돋움"/>
              </a:rPr>
              <a:t>kim1234</a:t>
            </a:r>
            <a:endParaRPr lang="ko-KR" altLang="en-US" sz="11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24076" y="1896290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돋움"/>
                <a:ea typeface="돋움"/>
              </a:rPr>
              <a:t>김덕현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24076" y="2225778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돋움"/>
                <a:ea typeface="돋움"/>
              </a:rPr>
              <a:t>2000-01-01</a:t>
            </a:r>
            <a:endParaRPr lang="ko-KR" altLang="en-US" sz="11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15332" y="2858272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돋움"/>
                <a:ea typeface="돋움"/>
              </a:rPr>
              <a:t>010-1234-4567</a:t>
            </a:r>
            <a:endParaRPr lang="ko-KR" altLang="en-US" sz="11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19704" y="3167760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돋움"/>
                <a:ea typeface="돋움"/>
              </a:rPr>
              <a:t>kim1234@naver.com</a:t>
            </a:r>
            <a:endParaRPr lang="ko-KR" altLang="en-US" sz="11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15332" y="3458909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돋움"/>
                <a:ea typeface="돋움"/>
              </a:rPr>
              <a:t>덕현로 </a:t>
            </a:r>
            <a:r>
              <a:rPr lang="en-US" altLang="ko-KR" sz="1100">
                <a:solidFill>
                  <a:schemeClr val="tx1"/>
                </a:solidFill>
                <a:latin typeface="돋움"/>
                <a:ea typeface="돋움"/>
              </a:rPr>
              <a:t>1</a:t>
            </a:r>
            <a:r>
              <a:rPr lang="ko-KR" altLang="en-US" sz="1100">
                <a:solidFill>
                  <a:schemeClr val="tx1"/>
                </a:solidFill>
                <a:latin typeface="돋움"/>
                <a:ea typeface="돋움"/>
              </a:rPr>
              <a:t>길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13917" y="1595594"/>
            <a:ext cx="648974" cy="22070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latin typeface="돋움"/>
                <a:ea typeface="돋움"/>
              </a:rPr>
              <a:t>변경하기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297940" y="2533176"/>
            <a:ext cx="577537" cy="22070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dist">
              <a:defRPr/>
            </a:pPr>
            <a:r>
              <a:rPr lang="ko-KR" altLang="en-US" sz="800" b="1">
                <a:latin typeface="돋움"/>
                <a:ea typeface="돋움"/>
              </a:rPr>
              <a:t>남자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77842" y="2526650"/>
            <a:ext cx="577537" cy="22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dist">
              <a:defRPr/>
            </a:pPr>
            <a:r>
              <a:rPr lang="ko-KR" altLang="en-US" sz="800" b="1">
                <a:solidFill>
                  <a:schemeClr val="bg2"/>
                </a:solidFill>
                <a:latin typeface="돋움"/>
                <a:ea typeface="돋움"/>
              </a:rPr>
              <a:t>여자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715332" y="3737312"/>
            <a:ext cx="2517584" cy="220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돋움"/>
                <a:ea typeface="돋움"/>
              </a:rPr>
              <a:t>11-12-12345678</a:t>
            </a:r>
            <a:endParaRPr lang="ko-KR" altLang="en-US" sz="110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58157" y="4140799"/>
            <a:ext cx="584596" cy="214983"/>
          </a:xfrm>
          <a:prstGeom prst="rect">
            <a:avLst/>
          </a:prstGeom>
          <a:solidFill>
            <a:schemeClr val="bg2"/>
          </a:solidFill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>
                <a:solidFill>
                  <a:schemeClr val="bg1"/>
                </a:solidFill>
                <a:latin typeface="돋움"/>
                <a:ea typeface="돋움"/>
              </a:rPr>
              <a:t>저장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27424" y="4145562"/>
            <a:ext cx="584596" cy="214983"/>
          </a:xfrm>
          <a:prstGeom prst="rect">
            <a:avLst/>
          </a:prstGeom>
          <a:solidFill>
            <a:schemeClr val="bg2"/>
          </a:solidFill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>
                <a:solidFill>
                  <a:schemeClr val="bg1"/>
                </a:solidFill>
                <a:latin typeface="돋움"/>
                <a:ea typeface="돋움"/>
              </a:rPr>
              <a:t>재작성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79702" y="4140799"/>
            <a:ext cx="584596" cy="214983"/>
          </a:xfrm>
          <a:prstGeom prst="rect">
            <a:avLst/>
          </a:prstGeom>
          <a:solidFill>
            <a:schemeClr val="bg2"/>
          </a:solidFill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>
                <a:solidFill>
                  <a:schemeClr val="bg1"/>
                </a:solidFill>
                <a:latin typeface="돋움"/>
                <a:ea typeface="돋움"/>
              </a:rPr>
              <a:t>취소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713067" y="1275399"/>
            <a:ext cx="1840115" cy="1995963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050" b="1">
                <a:solidFill>
                  <a:schemeClr val="tx1"/>
                </a:solidFill>
                <a:latin typeface="돋움"/>
                <a:ea typeface="돋움"/>
              </a:rPr>
              <a:t>비밀번호 수정</a:t>
            </a: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 </a:t>
            </a: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en-US" altLang="ko-KR" sz="1050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5" name="직선 화살표 연결선 4"/>
          <p:cNvCxnSpPr>
            <a:stCxn id="56" idx="3"/>
          </p:cNvCxnSpPr>
          <p:nvPr/>
        </p:nvCxnSpPr>
        <p:spPr>
          <a:xfrm>
            <a:off x="4262892" y="1705946"/>
            <a:ext cx="45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5617897" y="1721348"/>
            <a:ext cx="890871" cy="220704"/>
          </a:xfrm>
          <a:prstGeom prst="rect">
            <a:avLst/>
          </a:prstGeom>
          <a:solidFill>
            <a:schemeClr val="bg1"/>
          </a:solidFill>
          <a:ln w="952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17896" y="2064675"/>
            <a:ext cx="890871" cy="220704"/>
          </a:xfrm>
          <a:prstGeom prst="rect">
            <a:avLst/>
          </a:prstGeom>
          <a:solidFill>
            <a:schemeClr val="bg1"/>
          </a:solidFill>
          <a:ln w="952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17896" y="2407381"/>
            <a:ext cx="890871" cy="220704"/>
          </a:xfrm>
          <a:prstGeom prst="rect">
            <a:avLst/>
          </a:prstGeom>
          <a:solidFill>
            <a:schemeClr val="bg1"/>
          </a:solidFill>
          <a:ln w="952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26122" y="1768314"/>
            <a:ext cx="678721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700" b="1">
                <a:latin typeface="돋움"/>
                <a:ea typeface="돋움"/>
              </a:rPr>
              <a:t> </a:t>
            </a:r>
            <a:r>
              <a:rPr lang="ko-KR" altLang="en-US" sz="700" b="1">
                <a:latin typeface="돋움"/>
                <a:ea typeface="돋움"/>
              </a:rPr>
              <a:t>현재 비밀번호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97842" y="2921059"/>
            <a:ext cx="467260" cy="210761"/>
          </a:xfrm>
          <a:prstGeom prst="rect">
            <a:avLst/>
          </a:prstGeom>
          <a:solidFill>
            <a:schemeClr val="bg2"/>
          </a:solidFill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>
                <a:solidFill>
                  <a:schemeClr val="bg1"/>
                </a:solidFill>
                <a:latin typeface="돋움"/>
                <a:ea typeface="돋움"/>
              </a:rPr>
              <a:t>저장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14343" y="2921059"/>
            <a:ext cx="467260" cy="210761"/>
          </a:xfrm>
          <a:prstGeom prst="rect">
            <a:avLst/>
          </a:prstGeom>
          <a:solidFill>
            <a:schemeClr val="bg2"/>
          </a:solidFill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>
                <a:solidFill>
                  <a:schemeClr val="bg1"/>
                </a:solidFill>
                <a:latin typeface="돋움"/>
                <a:ea typeface="돋움"/>
              </a:rPr>
              <a:t>취소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26122" y="2116458"/>
            <a:ext cx="678721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700" b="1">
                <a:latin typeface="돋움"/>
                <a:ea typeface="돋움"/>
              </a:rPr>
              <a:t> </a:t>
            </a:r>
            <a:r>
              <a:rPr lang="ko-KR" altLang="en-US" sz="700" b="1">
                <a:latin typeface="돋움"/>
                <a:ea typeface="돋움"/>
              </a:rPr>
              <a:t>새 비밀번호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26122" y="2463066"/>
            <a:ext cx="734086" cy="1077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700" b="1">
                <a:latin typeface="돋움"/>
                <a:ea typeface="돋움"/>
              </a:rPr>
              <a:t> </a:t>
            </a:r>
            <a:r>
              <a:rPr lang="ko-KR" altLang="en-US" sz="700" b="1">
                <a:latin typeface="돋움"/>
                <a:ea typeface="돋움"/>
              </a:rPr>
              <a:t>새 비밀번호 확인</a:t>
            </a:r>
          </a:p>
        </p:txBody>
      </p:sp>
      <p:sp>
        <p:nvSpPr>
          <p:cNvPr id="87" name="타원 15"/>
          <p:cNvSpPr/>
          <p:nvPr/>
        </p:nvSpPr>
        <p:spPr>
          <a:xfrm>
            <a:off x="1546977" y="1358465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88" name="타원 15"/>
          <p:cNvSpPr/>
          <p:nvPr/>
        </p:nvSpPr>
        <p:spPr>
          <a:xfrm>
            <a:off x="3385302" y="1648976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89" name="타원 15"/>
          <p:cNvSpPr/>
          <p:nvPr/>
        </p:nvSpPr>
        <p:spPr>
          <a:xfrm>
            <a:off x="3461502" y="410642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4</a:t>
            </a:r>
          </a:p>
        </p:txBody>
      </p:sp>
      <p:sp>
        <p:nvSpPr>
          <p:cNvPr id="90" name="타원 15"/>
          <p:cNvSpPr/>
          <p:nvPr/>
        </p:nvSpPr>
        <p:spPr>
          <a:xfrm>
            <a:off x="2837614" y="407785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91" name="타원 15"/>
          <p:cNvSpPr/>
          <p:nvPr/>
        </p:nvSpPr>
        <p:spPr>
          <a:xfrm>
            <a:off x="4145432" y="4120714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oogle Shape;90;p13"/>
          <p:cNvGraphicFramePr/>
          <p:nvPr/>
        </p:nvGraphicFramePr>
        <p:xfrm>
          <a:off x="7044334" y="443832"/>
          <a:ext cx="2097285" cy="234144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9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9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마이페이지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&gt;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회원 탈퇴</a:t>
                      </a:r>
                      <a:endParaRPr sz="800" b="0" u="none" strike="noStrike" cap="none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9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9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탈퇴하기 전 본인 확인을 위해 비밀번호를 다시 한번 입력</a:t>
                      </a:r>
                      <a:endParaRPr lang="en-US" altLang="ko-KR" sz="800" baseline="0">
                        <a:latin typeface="돋움"/>
                        <a:ea typeface="돋움"/>
                      </a:endParaRP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900" u="none" strike="noStrike" cap="none">
                          <a:latin typeface="돋움"/>
                          <a:ea typeface="돋움"/>
                        </a:rPr>
                        <a:t>3</a:t>
                      </a:r>
                      <a:endParaRPr sz="9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탈퇴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버튼 클릭 시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alert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창</a:t>
                      </a:r>
                    </a:p>
                    <a:p>
                      <a:pPr marL="0" marR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비밀번호가 일치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다시한번 확인 버튼 클릭 시 회원 비활성화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-&gt;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메인 페이지로 이동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취소 버튼 클릭 시 창 닫힘</a:t>
                      </a:r>
                    </a:p>
                    <a:p>
                      <a:pPr marL="0" marR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비밀번호가 불일치 시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처리 되지 않고 탈퇴 페이지에 머무름</a:t>
                      </a:r>
                    </a:p>
                    <a:p>
                      <a:pPr marL="0" marR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회원 비활성화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렌트 예약 불가능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대여가 진행 중이면 비활성화 불가능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900" u="none" strike="noStrike" cap="none">
                          <a:latin typeface="돋움"/>
                          <a:ea typeface="돋움"/>
                        </a:rPr>
                        <a:t>4</a:t>
                      </a:r>
                      <a:endParaRPr sz="900" u="none" strike="noStrike" cap="none">
                        <a:latin typeface="돋움"/>
                        <a:ea typeface="돋움"/>
                      </a:endParaRPr>
                    </a:p>
                  </a:txBody>
                  <a:tcPr marL="91450" marR="91450" marT="34300" marB="34300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취소 버튼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</a:t>
                      </a:r>
                    </a:p>
                    <a:p>
                      <a:pPr marL="0" marR="0" indent="0" algn="l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취소버튼을 누르면 메인 페이지로 이동</a:t>
                      </a:r>
                    </a:p>
                  </a:txBody>
                  <a:tcPr marL="45720" marR="4572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9" tIns="34275" rIns="68569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30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회원 탈퇴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06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마이페이지</a:t>
                      </a:r>
                      <a:r>
                        <a:rPr lang="en-US" sz="800">
                          <a:latin typeface="돋움"/>
                          <a:ea typeface="돋움"/>
                        </a:rPr>
                        <a:t> 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김덕현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(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우측 상단 버튼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회원 탈퇴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29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295" y="628055"/>
            <a:ext cx="6276379" cy="69056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1602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대여안내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31602" y="717352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85661" y="719454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로그아웃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21183" y="717352"/>
            <a:ext cx="96148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마이 페이지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6295" y="4158258"/>
            <a:ext cx="6276379" cy="34528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 </a:t>
            </a:r>
            <a:r>
              <a:rPr lang="ko-KR" altLang="en-US" sz="1050">
                <a:latin typeface="돋움"/>
                <a:ea typeface="돋움"/>
              </a:rPr>
              <a:t>전자상거래표준약관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 </a:t>
            </a:r>
            <a:r>
              <a:rPr lang="ko-KR" altLang="en-US" sz="1050">
                <a:latin typeface="돋움"/>
                <a:ea typeface="돋움"/>
              </a:rPr>
              <a:t>고객상담센터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6295" y="1318617"/>
            <a:ext cx="6276379" cy="78581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80724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랜트예약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529132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예약확인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068908" y="1494234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고객센터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02507" y="712381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ko-KR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 </a:t>
            </a:r>
            <a:r>
              <a:rPr lang="ko-KR" altLang="en-US" sz="1050">
                <a:latin typeface="돋움"/>
                <a:ea typeface="돋움"/>
              </a:rPr>
              <a:t>카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02993" y="2141803"/>
            <a:ext cx="3048060" cy="323916"/>
            <a:chOff x="1981416" y="2169084"/>
            <a:chExt cx="4868897" cy="529828"/>
          </a:xfrm>
        </p:grpSpPr>
        <p:sp>
          <p:nvSpPr>
            <p:cNvPr id="24" name="직사각형 23"/>
            <p:cNvSpPr/>
            <p:nvPr/>
          </p:nvSpPr>
          <p:spPr>
            <a:xfrm>
              <a:off x="1981416" y="2169084"/>
              <a:ext cx="1485186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내 예약 목록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83888" y="2169084"/>
              <a:ext cx="1485184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내 정보 수정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65129" y="2169084"/>
              <a:ext cx="1485184" cy="52982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latin typeface="돋움"/>
                  <a:ea typeface="돋움"/>
                </a:rPr>
                <a:t>회원 탈퇴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356290" y="2104429"/>
            <a:ext cx="0" cy="2099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632669" y="2024062"/>
            <a:ext cx="0" cy="217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31602" y="2553380"/>
            <a:ext cx="6121581" cy="1604878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3638" y="2916777"/>
            <a:ext cx="2433848" cy="276176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3048" y="2613354"/>
            <a:ext cx="3921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돋움"/>
                <a:ea typeface="돋움"/>
              </a:rPr>
              <a:t>본인확인을 위하여  비밀번호를 한번 더 입력해주시기 바랍니다</a:t>
            </a:r>
            <a:r>
              <a:rPr lang="en-US" altLang="ko-KR" sz="1000">
                <a:latin typeface="돋움"/>
                <a:ea typeface="돋움"/>
              </a:rPr>
              <a:t>.</a:t>
            </a:r>
            <a:endParaRPr lang="ko-KR" altLang="en-US" sz="1000">
              <a:latin typeface="돋움"/>
              <a:ea typeface="돋움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1500" y="2943540"/>
            <a:ext cx="756046" cy="25391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b="1">
                <a:solidFill>
                  <a:srgbClr val="1F497D"/>
                </a:solidFill>
                <a:latin typeface="돋움"/>
                <a:ea typeface="돋움"/>
              </a:rPr>
              <a:t>비밀번호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734421" y="3358295"/>
            <a:ext cx="1739260" cy="283609"/>
            <a:chOff x="1844723" y="2169082"/>
            <a:chExt cx="3660759" cy="534384"/>
          </a:xfrm>
          <a:solidFill>
            <a:srgbClr val="1F497D"/>
          </a:solidFill>
        </p:grpSpPr>
        <p:sp>
          <p:nvSpPr>
            <p:cNvPr id="42" name="직사각형 41"/>
            <p:cNvSpPr/>
            <p:nvPr/>
          </p:nvSpPr>
          <p:spPr>
            <a:xfrm>
              <a:off x="1844723" y="2169082"/>
              <a:ext cx="1485187" cy="5298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schemeClr val="lt1"/>
                  </a:solidFill>
                  <a:latin typeface="돋움"/>
                  <a:ea typeface="돋움"/>
                </a:rPr>
                <a:t>탈퇴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20297" y="2173638"/>
              <a:ext cx="1485185" cy="5298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schemeClr val="lt1"/>
                  </a:solidFill>
                  <a:latin typeface="돋움"/>
                  <a:ea typeface="돋움"/>
                </a:rPr>
                <a:t>취소</a:t>
              </a:r>
            </a:p>
          </p:txBody>
        </p:sp>
      </p:grpSp>
      <p:grpSp>
        <p:nvGrpSpPr>
          <p:cNvPr id="38" name="Google Shape;370;p35"/>
          <p:cNvGrpSpPr/>
          <p:nvPr/>
        </p:nvGrpSpPr>
        <p:grpSpPr>
          <a:xfrm>
            <a:off x="431598" y="3598664"/>
            <a:ext cx="2044492" cy="904875"/>
            <a:chOff x="5050822" y="5235367"/>
            <a:chExt cx="2208860" cy="1152128"/>
          </a:xfrm>
          <a:solidFill>
            <a:schemeClr val="bg1"/>
          </a:solidFill>
        </p:grpSpPr>
        <p:sp>
          <p:nvSpPr>
            <p:cNvPr id="40" name="Google Shape;371;p35"/>
            <p:cNvSpPr/>
            <p:nvPr/>
          </p:nvSpPr>
          <p:spPr>
            <a:xfrm>
              <a:off x="5050822" y="5235367"/>
              <a:ext cx="2208860" cy="1152128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900">
                  <a:solidFill>
                    <a:schemeClr val="dk1"/>
                  </a:solidFill>
                  <a:latin typeface="돋움"/>
                  <a:ea typeface="돋움"/>
                </a:rPr>
                <a:t>회원님의 계정을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900">
                  <a:solidFill>
                    <a:schemeClr val="dk1"/>
                  </a:solidFill>
                  <a:latin typeface="돋움"/>
                  <a:ea typeface="돋움"/>
                </a:rPr>
                <a:t>비활성화 하시겠습니까</a:t>
              </a:r>
              <a:r>
                <a:rPr lang="en-US" altLang="ko-KR" sz="900">
                  <a:solidFill>
                    <a:schemeClr val="dk1"/>
                  </a:solidFill>
                  <a:latin typeface="돋움"/>
                  <a:ea typeface="돋움"/>
                </a:rPr>
                <a:t>?</a:t>
              </a:r>
            </a:p>
          </p:txBody>
        </p:sp>
        <p:sp>
          <p:nvSpPr>
            <p:cNvPr id="44" name="Google Shape;372;p35"/>
            <p:cNvSpPr/>
            <p:nvPr/>
          </p:nvSpPr>
          <p:spPr>
            <a:xfrm>
              <a:off x="5506315" y="5952683"/>
              <a:ext cx="558895" cy="26531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800">
                  <a:solidFill>
                    <a:schemeClr val="bg1"/>
                  </a:solidFill>
                  <a:latin typeface="돋움"/>
                  <a:ea typeface="돋움"/>
                </a:rPr>
                <a:t>확인</a:t>
              </a:r>
              <a:endParaRPr sz="80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  <p:sp>
          <p:nvSpPr>
            <p:cNvPr id="61" name="Google Shape;372;p35"/>
            <p:cNvSpPr/>
            <p:nvPr/>
          </p:nvSpPr>
          <p:spPr>
            <a:xfrm>
              <a:off x="6200288" y="5943052"/>
              <a:ext cx="558895" cy="26531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>
                  <a:solidFill>
                    <a:schemeClr val="bg1"/>
                  </a:solidFill>
                  <a:latin typeface="돋움"/>
                  <a:ea typeface="돋움"/>
                </a:rPr>
                <a:t>취소</a:t>
              </a:r>
              <a:endParaRPr sz="80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56" name="Google Shape;370;p35"/>
          <p:cNvGrpSpPr/>
          <p:nvPr/>
        </p:nvGrpSpPr>
        <p:grpSpPr>
          <a:xfrm>
            <a:off x="4508691" y="3602446"/>
            <a:ext cx="2044492" cy="904875"/>
            <a:chOff x="5050822" y="5235367"/>
            <a:chExt cx="2208860" cy="1152128"/>
          </a:xfrm>
          <a:solidFill>
            <a:schemeClr val="bg1"/>
          </a:solidFill>
        </p:grpSpPr>
        <p:sp>
          <p:nvSpPr>
            <p:cNvPr id="57" name="Google Shape;371;p35"/>
            <p:cNvSpPr/>
            <p:nvPr/>
          </p:nvSpPr>
          <p:spPr>
            <a:xfrm>
              <a:off x="5050822" y="5235367"/>
              <a:ext cx="2208860" cy="1152128"/>
            </a:xfrm>
            <a:prstGeom prst="rect">
              <a:avLst/>
            </a:prstGeom>
            <a:grpFill/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900">
                  <a:solidFill>
                    <a:schemeClr val="dk1"/>
                  </a:solidFill>
                  <a:latin typeface="돋움"/>
                  <a:ea typeface="돋움"/>
                </a:rPr>
                <a:t>비밀번호가 일치하지 않습니다</a:t>
              </a:r>
              <a:r>
                <a:rPr lang="en-US" altLang="ko-KR" sz="900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900">
                  <a:solidFill>
                    <a:schemeClr val="dk1"/>
                  </a:solidFill>
                  <a:latin typeface="돋움"/>
                  <a:ea typeface="돋움"/>
                </a:rPr>
                <a:t>다시 시도해주세요</a:t>
              </a:r>
              <a:r>
                <a:rPr lang="en-US" altLang="ko-KR" sz="900">
                  <a:solidFill>
                    <a:schemeClr val="dk1"/>
                  </a:solidFill>
                  <a:latin typeface="돋움"/>
                  <a:ea typeface="돋움"/>
                </a:rPr>
                <a:t>.</a:t>
              </a:r>
            </a:p>
          </p:txBody>
        </p:sp>
        <p:sp>
          <p:nvSpPr>
            <p:cNvPr id="59" name="Google Shape;372;p35"/>
            <p:cNvSpPr/>
            <p:nvPr/>
          </p:nvSpPr>
          <p:spPr>
            <a:xfrm>
              <a:off x="5831987" y="5942041"/>
              <a:ext cx="558895" cy="26531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800">
                  <a:solidFill>
                    <a:schemeClr val="bg1"/>
                  </a:solidFill>
                  <a:latin typeface="돋움"/>
                  <a:ea typeface="돋움"/>
                </a:rPr>
                <a:t>확인</a:t>
              </a:r>
              <a:endParaRPr sz="80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</p:grpSp>
      <p:cxnSp>
        <p:nvCxnSpPr>
          <p:cNvPr id="4" name="연결선: 꺾임 3"/>
          <p:cNvCxnSpPr/>
          <p:nvPr/>
        </p:nvCxnSpPr>
        <p:spPr>
          <a:xfrm rot="5400000">
            <a:off x="2542251" y="870919"/>
            <a:ext cx="277557" cy="3227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/>
          <p:cNvCxnSpPr>
            <a:endCxn id="57" idx="1"/>
          </p:cNvCxnSpPr>
          <p:nvPr/>
        </p:nvCxnSpPr>
        <p:spPr>
          <a:xfrm rot="16200000" flipH="1">
            <a:off x="3235783" y="2781975"/>
            <a:ext cx="544847" cy="200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구부러짐 10"/>
          <p:cNvCxnSpPr>
            <a:endCxn id="40" idx="0"/>
          </p:cNvCxnSpPr>
          <p:nvPr/>
        </p:nvCxnSpPr>
        <p:spPr>
          <a:xfrm rot="5400000">
            <a:off x="1936470" y="3027411"/>
            <a:ext cx="88627" cy="105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15"/>
          <p:cNvSpPr/>
          <p:nvPr/>
        </p:nvSpPr>
        <p:spPr>
          <a:xfrm>
            <a:off x="4213977" y="220142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71" name="타원 15"/>
          <p:cNvSpPr/>
          <p:nvPr/>
        </p:nvSpPr>
        <p:spPr>
          <a:xfrm>
            <a:off x="889752" y="263957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72" name="타원 15"/>
          <p:cNvSpPr/>
          <p:nvPr/>
        </p:nvSpPr>
        <p:spPr>
          <a:xfrm>
            <a:off x="2466140" y="335395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73" name="타원 15"/>
          <p:cNvSpPr/>
          <p:nvPr/>
        </p:nvSpPr>
        <p:spPr>
          <a:xfrm>
            <a:off x="3556752" y="335395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3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회사소개 및 이용약관</a:t>
            </a:r>
            <a:endParaRPr lang="ko-KR" altLang="en-US" sz="3600" b="1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비로그인 시에도 이용 가능한 메뉴</a:t>
            </a: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하단 메뉴 클릭 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30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고객센터</a:t>
            </a:r>
            <a:r>
              <a:rPr lang="ko-KR" altLang="en-US" sz="1900" b="1">
                <a:solidFill>
                  <a:schemeClr val="tx1"/>
                </a:solidFill>
                <a:latin typeface="돋움"/>
                <a:ea typeface="돋움"/>
              </a:rPr>
              <a:t>  </a:t>
            </a:r>
            <a:endParaRPr lang="ko-KR" altLang="en-US" sz="900" b="1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lang="ko-KR" altLang="en-US" sz="1900" b="1">
              <a:solidFill>
                <a:schemeClr val="tx1"/>
              </a:solidFill>
              <a:latin typeface="돋움"/>
              <a:ea typeface="돋움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비로그인 시 조회 가능 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: </a:t>
            </a: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로그인 시 이용가능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99;p13"/>
          <p:cNvGraphicFramePr/>
          <p:nvPr/>
        </p:nvGraphicFramePr>
        <p:xfrm>
          <a:off x="1" y="0"/>
          <a:ext cx="9143997" cy="365564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57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차량 대여 시스템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고객상담 페이지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07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고객센터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윤태수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고객센터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고객상담</a:t>
                      </a:r>
                      <a:endParaRPr lang="ko-KR" sz="800" b="1" u="none" strike="noStrike" cap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  <a:cs typeface="Arial"/>
                        <a:sym typeface="Arial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0871" y="538014"/>
            <a:ext cx="1026913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회사번호</a:t>
            </a:r>
            <a:r>
              <a:rPr lang="en-US" altLang="ko-KR" sz="788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2692" y="545547"/>
            <a:ext cx="596657" cy="214548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로그아웃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7975" y="538014"/>
            <a:ext cx="721115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마이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99293" y="534286"/>
            <a:ext cx="1026913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덕</a:t>
            </a:r>
            <a:r>
              <a:rPr lang="en-US" altLang="ko-KR" sz="788">
                <a:latin typeface="돋움"/>
                <a:ea typeface="돋움"/>
              </a:rPr>
              <a:t>(</a:t>
            </a:r>
            <a:r>
              <a:rPr lang="ko-KR" altLang="en-US" sz="788">
                <a:latin typeface="돋움"/>
                <a:ea typeface="돋움"/>
              </a:rPr>
              <a:t>德</a:t>
            </a:r>
            <a:r>
              <a:rPr lang="en-US" altLang="ko-KR" sz="788">
                <a:latin typeface="돋움"/>
                <a:ea typeface="돋움"/>
              </a:rPr>
              <a:t>) </a:t>
            </a:r>
            <a:r>
              <a:rPr lang="ko-KR" altLang="en-US" sz="788">
                <a:latin typeface="돋움"/>
                <a:ea typeface="돋움"/>
              </a:rPr>
              <a:t>카</a:t>
            </a:r>
          </a:p>
        </p:txBody>
      </p:sp>
      <p:graphicFrame>
        <p:nvGraphicFramePr>
          <p:cNvPr id="7" name="Google Shape;90;p13"/>
          <p:cNvGraphicFramePr/>
          <p:nvPr/>
        </p:nvGraphicFramePr>
        <p:xfrm>
          <a:off x="6953238" y="452217"/>
          <a:ext cx="2190762" cy="380788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0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8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main content – section :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width : 100% , height : 100%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8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top_menu :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Width : 100%, height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54PX</a:t>
                      </a:r>
                    </a:p>
                    <a:p>
                      <a:pPr marL="0" marR="0" lvl="0" indent="0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메뉴 클릭 시 상세 페이지로 이동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8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&lt;</a:t>
                      </a:r>
                      <a:r>
                        <a:rPr lang="ko-KR" altLang="en-US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고객상담 리스트</a:t>
                      </a:r>
                      <a:r>
                        <a:rPr lang="en-US" altLang="ko-KR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&gt;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제목 </a:t>
                      </a:r>
                      <a:r>
                        <a:rPr lang="en-US" altLang="ko-KR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: width 60%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답변 </a:t>
                      </a:r>
                      <a:r>
                        <a:rPr lang="en-US" altLang="ko-KR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: width 10%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작성자 </a:t>
                      </a:r>
                      <a:r>
                        <a:rPr lang="en-US" altLang="ko-KR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: width 15%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작성일 </a:t>
                      </a:r>
                      <a:r>
                        <a:rPr lang="en-US" altLang="ko-KR" sz="800" b="0" kern="120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: width 15%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글쓰기 버튼 클릭 시 고객 상담 글쓰기 창 활성화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카테고리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(Select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 box)</a:t>
                      </a:r>
                      <a:endParaRPr lang="en-US" altLang="ko-KR" sz="800" b="1" baseline="0">
                        <a:latin typeface="돋움"/>
                        <a:ea typeface="돋움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 제목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작성자 별로 선택하여 볼 수 있다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.</a:t>
                      </a: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3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카테고리와 검색어 조건에 따른 결과 값을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리스트 형식으로 정보를 불러옴</a:t>
                      </a:r>
                    </a:p>
                    <a:p>
                      <a:pPr marL="171450" marR="0" lvl="0" indent="-171450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카테고리 설정과 검색어가 입력되지 않으면고객상담 전체리스트를 불러옴</a:t>
                      </a:r>
                      <a:endParaRPr lang="en-US" altLang="ko-KR"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4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한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페이지에 보여질 글 수는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개로 하단의 숫자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2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를 클릭하면 회원번호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11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부터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20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까지의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리스트를 보여줌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- 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방향버튼으로 다음과 이전목록으로 돌아 갈 수 있음</a:t>
                      </a:r>
                      <a:endParaRPr lang="ko-KR" altLang="en-US" sz="800" b="0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1359" y="1032718"/>
            <a:ext cx="1113889" cy="39737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대여안내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81337" y="1032718"/>
            <a:ext cx="1113889" cy="39737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랜트예약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22294" y="1034951"/>
            <a:ext cx="1113889" cy="397371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예약확인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60196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 b="1">
                <a:solidFill>
                  <a:schemeClr val="lt1"/>
                </a:solidFill>
                <a:latin typeface="돋움"/>
                <a:ea typeface="돋움"/>
              </a:rPr>
              <a:t>고객센터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65728"/>
              </p:ext>
            </p:extLst>
          </p:nvPr>
        </p:nvGraphicFramePr>
        <p:xfrm>
          <a:off x="1822807" y="1493044"/>
          <a:ext cx="3179883" cy="28575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1:1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문의</a:t>
                      </a:r>
                    </a:p>
                  </a:txBody>
                  <a:tcPr marL="40394" marR="40394" marT="20197" marB="201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2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</a:p>
                  </a:txBody>
                  <a:tcPr marL="40394" marR="40394" marT="20197" marB="201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>
                          <a:solidFill>
                            <a:schemeClr val="bg2"/>
                          </a:solidFill>
                          <a:latin typeface="돋움"/>
                          <a:ea typeface="돋움"/>
                        </a:rPr>
                        <a:t>자주묻는질문</a:t>
                      </a:r>
                      <a:endParaRPr lang="ko-KR" altLang="en-US" sz="800" dirty="0">
                        <a:solidFill>
                          <a:schemeClr val="bg2"/>
                        </a:solidFill>
                        <a:latin typeface="돋움"/>
                        <a:ea typeface="돋움"/>
                      </a:endParaRPr>
                    </a:p>
                  </a:txBody>
                  <a:tcPr marL="40394" marR="40394" marT="20197" marB="201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30870" y="4357836"/>
            <a:ext cx="5938220" cy="25896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대여표준약관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전자상거래표준약관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개인정보처리방침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고객상담센터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30871" y="1857852"/>
          <a:ext cx="5938219" cy="178361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2826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0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제목</a:t>
                      </a:r>
                    </a:p>
                  </a:txBody>
                  <a:tcPr marL="100766" marR="100766" marT="50383" marB="50383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답변</a:t>
                      </a:r>
                    </a:p>
                  </a:txBody>
                  <a:tcPr marL="100766" marR="100766" marT="50383" marB="50383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L="100766" marR="100766" marT="50383" marB="50383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작성일</a:t>
                      </a:r>
                    </a:p>
                  </a:txBody>
                  <a:tcPr marL="100766" marR="100766" marT="50383" marB="50383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latin typeface="돋움"/>
                          <a:ea typeface="돋움"/>
                        </a:rPr>
                        <a:t>답변완료</a:t>
                      </a: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 dirty="0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76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 dirty="0">
                        <a:latin typeface="돋움"/>
                        <a:ea typeface="돋움"/>
                      </a:endParaRPr>
                    </a:p>
                  </a:txBody>
                  <a:tcPr marL="100766" marR="100766" marT="50383" marB="5038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9" name="그룹 42"/>
          <p:cNvGrpSpPr/>
          <p:nvPr/>
        </p:nvGrpSpPr>
        <p:grpSpPr>
          <a:xfrm>
            <a:off x="1816524" y="3779016"/>
            <a:ext cx="3281188" cy="263287"/>
            <a:chOff x="5782539" y="3635115"/>
            <a:chExt cx="2938862" cy="29464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/>
            </a:ln>
          </p:spPr>
        </p:pic>
        <p:sp>
          <p:nvSpPr>
            <p:cNvPr id="21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rgbClr val="CFD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788" b="1">
                  <a:latin typeface="돋움"/>
                  <a:ea typeface="돋움"/>
                </a:rPr>
                <a:t>1</a:t>
              </a:r>
              <a:endParaRPr lang="ko-KR" altLang="en-US" sz="788" b="1">
                <a:latin typeface="돋움"/>
                <a:ea typeface="돋움"/>
              </a:endParaRPr>
            </a:p>
          </p:txBody>
        </p:sp>
      </p:grpSp>
      <p:sp>
        <p:nvSpPr>
          <p:cNvPr id="27" name="직사각형 46"/>
          <p:cNvSpPr/>
          <p:nvPr/>
        </p:nvSpPr>
        <p:spPr>
          <a:xfrm>
            <a:off x="2899292" y="4097101"/>
            <a:ext cx="1366974" cy="224762"/>
          </a:xfrm>
          <a:prstGeom prst="rect">
            <a:avLst/>
          </a:prstGeom>
          <a:noFill/>
          <a:ln w="25400">
            <a:solidFill>
              <a:srgbClr val="CFD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600" b="1">
                <a:solidFill>
                  <a:schemeClr val="bg1">
                    <a:lumMod val="65000"/>
                  </a:schemeClr>
                </a:solidFill>
                <a:latin typeface="돋움"/>
                <a:ea typeface="돋움"/>
              </a:rPr>
              <a:t>검색어를 입력하세요</a:t>
            </a:r>
          </a:p>
        </p:txBody>
      </p:sp>
      <p:sp>
        <p:nvSpPr>
          <p:cNvPr id="28" name="직사각형 31"/>
          <p:cNvSpPr/>
          <p:nvPr/>
        </p:nvSpPr>
        <p:spPr>
          <a:xfrm>
            <a:off x="4266268" y="4089670"/>
            <a:ext cx="493928" cy="232193"/>
          </a:xfrm>
          <a:prstGeom prst="rect">
            <a:avLst/>
          </a:prstGeom>
          <a:solidFill>
            <a:srgbClr val="CFD9F3"/>
          </a:solidFill>
          <a:ln>
            <a:solidFill>
              <a:srgbClr val="CFD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검색</a:t>
            </a:r>
          </a:p>
        </p:txBody>
      </p:sp>
      <p:grpSp>
        <p:nvGrpSpPr>
          <p:cNvPr id="29" name="그룹 32"/>
          <p:cNvGrpSpPr/>
          <p:nvPr/>
        </p:nvGrpSpPr>
        <p:grpSpPr>
          <a:xfrm>
            <a:off x="2286100" y="4089669"/>
            <a:ext cx="602699" cy="232193"/>
            <a:chOff x="3051453" y="855013"/>
            <a:chExt cx="691904" cy="316375"/>
          </a:xfrm>
          <a:solidFill>
            <a:srgbClr val="CFD9F3"/>
          </a:solidFill>
        </p:grpSpPr>
        <p:sp>
          <p:nvSpPr>
            <p:cNvPr id="30" name="직사각형 34"/>
            <p:cNvSpPr/>
            <p:nvPr/>
          </p:nvSpPr>
          <p:spPr>
            <a:xfrm>
              <a:off x="3051453" y="855013"/>
              <a:ext cx="691904" cy="316375"/>
            </a:xfrm>
            <a:prstGeom prst="rect">
              <a:avLst/>
            </a:prstGeom>
            <a:grpFill/>
            <a:ln>
              <a:solidFill>
                <a:srgbClr val="CFD9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825" b="1">
                  <a:solidFill>
                    <a:schemeClr val="dk1"/>
                  </a:solidFill>
                  <a:latin typeface="돋움"/>
                  <a:ea typeface="돋움"/>
                </a:rPr>
                <a:t>전체</a:t>
              </a:r>
            </a:p>
          </p:txBody>
        </p:sp>
        <p:sp>
          <p:nvSpPr>
            <p:cNvPr id="31" name="순서도: 병합 35"/>
            <p:cNvSpPr/>
            <p:nvPr/>
          </p:nvSpPr>
          <p:spPr>
            <a:xfrm>
              <a:off x="3512816" y="972134"/>
              <a:ext cx="117230" cy="93785"/>
            </a:xfrm>
            <a:prstGeom prst="flowChartMerge">
              <a:avLst/>
            </a:prstGeom>
            <a:grpFill/>
            <a:ln>
              <a:solidFill>
                <a:srgbClr val="CFD9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bg1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30870" y="3779015"/>
            <a:ext cx="555779" cy="23219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글쓰기</a:t>
            </a:r>
          </a:p>
        </p:txBody>
      </p:sp>
      <p:sp>
        <p:nvSpPr>
          <p:cNvPr id="33" name="타원 32"/>
          <p:cNvSpPr/>
          <p:nvPr/>
        </p:nvSpPr>
        <p:spPr>
          <a:xfrm>
            <a:off x="449870" y="3716790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37" name="타원 36"/>
          <p:cNvSpPr/>
          <p:nvPr/>
        </p:nvSpPr>
        <p:spPr>
          <a:xfrm>
            <a:off x="4185266" y="4032639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3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248649" y="3820650"/>
          <a:ext cx="437277" cy="368188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3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0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돋움"/>
                          <a:ea typeface="돋움"/>
                        </a:rPr>
                        <a:t>제목</a:t>
                      </a:r>
                    </a:p>
                  </a:txBody>
                  <a:tcPr marL="46023" marR="46023" marT="23012" marB="230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1"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L="46023" marR="46023" marT="23012" marB="230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1749005" y="3740602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4</a:t>
            </a:r>
          </a:p>
        </p:txBody>
      </p:sp>
      <p:sp>
        <p:nvSpPr>
          <p:cNvPr id="47" name="타원 46"/>
          <p:cNvSpPr/>
          <p:nvPr/>
        </p:nvSpPr>
        <p:spPr>
          <a:xfrm>
            <a:off x="3408548" y="2178503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5</a:t>
            </a:r>
          </a:p>
        </p:txBody>
      </p:sp>
      <p:sp>
        <p:nvSpPr>
          <p:cNvPr id="34" name="타원 33"/>
          <p:cNvSpPr/>
          <p:nvPr/>
        </p:nvSpPr>
        <p:spPr>
          <a:xfrm>
            <a:off x="1147824" y="3745018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9;p13"/>
          <p:cNvGraphicFramePr/>
          <p:nvPr/>
        </p:nvGraphicFramePr>
        <p:xfrm>
          <a:off x="1" y="7975"/>
          <a:ext cx="9143997" cy="365564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57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차량 대여 시스템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고객상담 글쓰기 페이지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07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고객센터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윤태수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고객센터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고객상담 </a:t>
                      </a:r>
                      <a:r>
                        <a:rPr lang="en-US" altLang="ko-KR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고객상담 글쓰기 페이지</a:t>
                      </a:r>
                      <a:endParaRPr lang="ko-KR" sz="800" b="1" u="none" strike="noStrike" cap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  <a:cs typeface="Arial"/>
                        <a:sym typeface="Arial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30871" y="538014"/>
            <a:ext cx="1026913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회사번호</a:t>
            </a:r>
            <a:r>
              <a:rPr lang="en-US" altLang="ko-KR" sz="788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778" y="541019"/>
            <a:ext cx="629778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로그아웃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7975" y="538014"/>
            <a:ext cx="721115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마이 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99293" y="534286"/>
            <a:ext cx="1026913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덕</a:t>
            </a:r>
            <a:r>
              <a:rPr lang="en-US" altLang="ko-KR" sz="788">
                <a:latin typeface="돋움"/>
                <a:ea typeface="돋움"/>
              </a:rPr>
              <a:t>(</a:t>
            </a:r>
            <a:r>
              <a:rPr lang="ko-KR" altLang="en-US" sz="788">
                <a:latin typeface="돋움"/>
                <a:ea typeface="돋움"/>
              </a:rPr>
              <a:t>德</a:t>
            </a:r>
            <a:r>
              <a:rPr lang="en-US" altLang="ko-KR" sz="788">
                <a:latin typeface="돋움"/>
                <a:ea typeface="돋움"/>
              </a:rPr>
              <a:t>) </a:t>
            </a:r>
            <a:r>
              <a:rPr lang="ko-KR" altLang="en-US" sz="788">
                <a:latin typeface="돋움"/>
                <a:ea typeface="돋움"/>
              </a:rPr>
              <a:t>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1359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대여안내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1337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랜트예약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22294" y="1034951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예약확인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60196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 b="1">
                <a:solidFill>
                  <a:schemeClr val="lt1"/>
                </a:solidFill>
                <a:latin typeface="돋움"/>
                <a:ea typeface="돋움"/>
              </a:rPr>
              <a:t>고객센터</a:t>
            </a:r>
          </a:p>
        </p:txBody>
      </p:sp>
      <p:sp>
        <p:nvSpPr>
          <p:cNvPr id="13" name="타원 12"/>
          <p:cNvSpPr/>
          <p:nvPr/>
        </p:nvSpPr>
        <p:spPr>
          <a:xfrm>
            <a:off x="2818292" y="453286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4" name="Google Shape;90;p13"/>
          <p:cNvGraphicFramePr/>
          <p:nvPr/>
        </p:nvGraphicFramePr>
        <p:xfrm>
          <a:off x="6958011" y="452242"/>
          <a:ext cx="2189073" cy="397363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55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로고 클릭 시 메인 페이지로 이동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0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>
                          <a:latin typeface="돋움"/>
                          <a:ea typeface="돋움"/>
                        </a:rPr>
                        <a:t>2</a:t>
                      </a:r>
                      <a:endParaRPr lang="ko-KR" altLang="en-US" sz="6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비밀글 등록 시</a:t>
                      </a:r>
                      <a:r>
                        <a:rPr lang="ko-KR" altLang="en-US" sz="800" u="none" strike="noStrike" cap="none" baseline="0">
                          <a:latin typeface="돋움"/>
                          <a:ea typeface="돋움"/>
                        </a:rPr>
                        <a:t> 고객상담 리스트 페이지에는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 baseline="0">
                          <a:latin typeface="돋움"/>
                          <a:ea typeface="돋움"/>
                        </a:rPr>
                        <a:t>“</a:t>
                      </a:r>
                      <a:r>
                        <a:rPr lang="ko-KR" altLang="en-US" sz="800" u="none" strike="noStrike" cap="none" baseline="0">
                          <a:latin typeface="돋움"/>
                          <a:ea typeface="돋움"/>
                        </a:rPr>
                        <a:t>비밀글 입니다</a:t>
                      </a:r>
                      <a:r>
                        <a:rPr lang="en-US" altLang="ko-KR" sz="800" u="none" strike="noStrike" cap="none" baseline="0">
                          <a:latin typeface="돋움"/>
                          <a:ea typeface="돋움"/>
                        </a:rPr>
                        <a:t>” </a:t>
                      </a:r>
                      <a:r>
                        <a:rPr lang="ko-KR" altLang="en-US" sz="800" u="none" strike="noStrike" cap="none" baseline="0">
                          <a:latin typeface="돋움"/>
                          <a:ea typeface="돋움"/>
                        </a:rPr>
                        <a:t>라고 표시됨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6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글 등록 클릭 시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데이터가 올바르게 저장 됐을 경우 고객상담 리스트 페이지에 이동됨</a:t>
                      </a: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.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-</a:t>
                      </a: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데이터가 올바르게 저장되지 않았을 경우 오류사항에 대해 </a:t>
                      </a: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alert </a:t>
                      </a: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창을 보여주고 입력한 내용은 그대로 남은 글쓰기 페이지로 이동</a:t>
                      </a:r>
                      <a:endParaRPr lang="en-US" altLang="ko-KR" sz="800" u="none" strike="noStrike" cap="none">
                        <a:latin typeface="돋움"/>
                        <a:ea typeface="돋움"/>
                      </a:endParaRP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*</a:t>
                      </a: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글 등록시 카테고리 미답변으로 설정</a:t>
                      </a:r>
                      <a:r>
                        <a:rPr lang="ko-KR" altLang="en-US" sz="800" u="none" strike="noStrike" cap="none" baseline="0">
                          <a:latin typeface="돋움"/>
                          <a:ea typeface="돋움"/>
                        </a:rPr>
                        <a:t> 됨</a:t>
                      </a:r>
                      <a:endParaRPr lang="en-US" altLang="ko-KR"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47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>
                          <a:latin typeface="돋움"/>
                          <a:ea typeface="돋움"/>
                        </a:rPr>
                        <a:t>4</a:t>
                      </a:r>
                      <a:endParaRPr lang="ko-KR" altLang="en-US" sz="6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목록 버튼 클릭 시 고객 상담 리스트 페이지로 이동</a:t>
                      </a:r>
                      <a:endParaRPr lang="en-US" altLang="ko-KR" sz="800" b="0" u="none" strike="noStrike" cap="none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클릭과 동시에 </a:t>
                      </a:r>
                    </a:p>
                    <a:p>
                      <a:pPr marL="0" marR="0" lvl="0" indent="0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고객상담 리스트 페이지 활성화</a:t>
                      </a: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main content – section :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width : 100% , height : 100%</a:t>
                      </a: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top_menu :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Width : 100%, height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54PX</a:t>
                      </a:r>
                    </a:p>
                    <a:p>
                      <a:pPr marL="0" marR="0" lvl="0" indent="0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메뉴 클릭 시 상세 페이지로 이동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26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&lt;</a:t>
                      </a:r>
                      <a:r>
                        <a:rPr lang="ko-KR" altLang="en-US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고객상담 리스트</a:t>
                      </a:r>
                      <a:r>
                        <a:rPr lang="en-US" altLang="ko-KR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&gt;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글제목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10% 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      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글제목 입력창 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: 90%</a:t>
                      </a:r>
                      <a:endParaRPr lang="ko-KR" altLang="en-US" sz="800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30871" y="1511300"/>
          <a:ext cx="5938220" cy="256265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6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0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글제목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작성일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연락처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비밀번호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5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679319" y="1780643"/>
          <a:ext cx="762793" cy="17521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6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25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 비밀글 등록</a:t>
                      </a:r>
                    </a:p>
                  </a:txBody>
                  <a:tcPr marL="53294" marR="53294" marT="26647" marB="266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30870" y="4457849"/>
            <a:ext cx="5938220" cy="25896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대여표준약관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전자상거래표준약관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개인정보처리방침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고객상담센터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56438" y="4161088"/>
            <a:ext cx="665855" cy="23219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글 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32274" y="4161088"/>
            <a:ext cx="493928" cy="23219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목록</a:t>
            </a:r>
          </a:p>
        </p:txBody>
      </p:sp>
      <p:sp>
        <p:nvSpPr>
          <p:cNvPr id="20" name="타원 19"/>
          <p:cNvSpPr/>
          <p:nvPr/>
        </p:nvSpPr>
        <p:spPr>
          <a:xfrm>
            <a:off x="5493506" y="1774723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2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85843" y="4115184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3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70274" y="4115184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4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871" y="538014"/>
            <a:ext cx="1026913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회사번호</a:t>
            </a:r>
            <a:r>
              <a:rPr lang="en-US" altLang="ko-KR" sz="788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6965" y="534286"/>
            <a:ext cx="609135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로그아웃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7975" y="538014"/>
            <a:ext cx="721115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마이 페이지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99293" y="534286"/>
            <a:ext cx="1026913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덕</a:t>
            </a:r>
            <a:r>
              <a:rPr lang="en-US" altLang="ko-KR" sz="788">
                <a:latin typeface="돋움"/>
                <a:ea typeface="돋움"/>
              </a:rPr>
              <a:t>(</a:t>
            </a:r>
            <a:r>
              <a:rPr lang="ko-KR" altLang="en-US" sz="788">
                <a:latin typeface="돋움"/>
                <a:ea typeface="돋움"/>
              </a:rPr>
              <a:t>德</a:t>
            </a:r>
            <a:r>
              <a:rPr lang="en-US" altLang="ko-KR" sz="788">
                <a:latin typeface="돋움"/>
                <a:ea typeface="돋움"/>
              </a:rPr>
              <a:t>) </a:t>
            </a:r>
            <a:r>
              <a:rPr lang="ko-KR" altLang="en-US" sz="788">
                <a:latin typeface="돋움"/>
                <a:ea typeface="돋움"/>
              </a:rPr>
              <a:t>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1359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대여안내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81337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랜트예약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22294" y="1034951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예약확인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60196" y="1032718"/>
            <a:ext cx="1113889" cy="39737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 b="1">
                <a:solidFill>
                  <a:schemeClr val="lt1"/>
                </a:solidFill>
                <a:latin typeface="돋움"/>
                <a:ea typeface="돋움"/>
              </a:rPr>
              <a:t>고객센터</a:t>
            </a:r>
          </a:p>
        </p:txBody>
      </p:sp>
      <p:sp>
        <p:nvSpPr>
          <p:cNvPr id="12" name="타원 11"/>
          <p:cNvSpPr/>
          <p:nvPr/>
        </p:nvSpPr>
        <p:spPr>
          <a:xfrm>
            <a:off x="2818292" y="453286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30871" y="1511299"/>
          <a:ext cx="5938220" cy="2570298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6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글제목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800"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연락처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b="1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비밀번호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********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62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rgbClr val="1F497D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69034" y="4142038"/>
            <a:ext cx="586112" cy="232193"/>
          </a:xfrm>
          <a:prstGeom prst="rect">
            <a:avLst/>
          </a:prstGeom>
          <a:solidFill>
            <a:srgbClr val="CFD9F3"/>
          </a:solidFill>
          <a:ln>
            <a:solidFill>
              <a:srgbClr val="CFD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글 삭제</a:t>
            </a:r>
          </a:p>
        </p:txBody>
      </p:sp>
      <p:sp>
        <p:nvSpPr>
          <p:cNvPr id="19" name="타원 18"/>
          <p:cNvSpPr/>
          <p:nvPr/>
        </p:nvSpPr>
        <p:spPr>
          <a:xfrm>
            <a:off x="3514579" y="4046593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4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20" name="Google Shape;99;p13"/>
          <p:cNvGraphicFramePr/>
          <p:nvPr/>
        </p:nvGraphicFramePr>
        <p:xfrm>
          <a:off x="0" y="-14260"/>
          <a:ext cx="9143997" cy="365564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57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차량 대여 시스템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고객상담 글 보기 페이지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07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고객센터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윤태수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고객센터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고객상담 </a:t>
                      </a:r>
                      <a:r>
                        <a:rPr lang="en-US" altLang="ko-KR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고객상담 글 보기</a:t>
                      </a:r>
                      <a:endParaRPr lang="ko-KR" sz="800" b="1" u="none" strike="noStrike" cap="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  <a:cs typeface="Arial"/>
                        <a:sym typeface="Arial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249641" y="4144774"/>
            <a:ext cx="493928" cy="232193"/>
          </a:xfrm>
          <a:prstGeom prst="rect">
            <a:avLst/>
          </a:prstGeom>
          <a:solidFill>
            <a:srgbClr val="CFD9F3"/>
          </a:solidFill>
          <a:ln>
            <a:solidFill>
              <a:srgbClr val="CFD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목록</a:t>
            </a:r>
          </a:p>
        </p:txBody>
      </p:sp>
      <p:sp>
        <p:nvSpPr>
          <p:cNvPr id="22" name="타원 21"/>
          <p:cNvSpPr/>
          <p:nvPr/>
        </p:nvSpPr>
        <p:spPr>
          <a:xfrm>
            <a:off x="4152365" y="4051870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5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95328" y="4144878"/>
            <a:ext cx="586112" cy="232193"/>
          </a:xfrm>
          <a:prstGeom prst="rect">
            <a:avLst/>
          </a:prstGeom>
          <a:solidFill>
            <a:srgbClr val="CFD9F3"/>
          </a:solidFill>
          <a:ln>
            <a:solidFill>
              <a:srgbClr val="CFD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dk1"/>
                </a:solidFill>
                <a:latin typeface="돋움"/>
                <a:ea typeface="돋움"/>
              </a:rPr>
              <a:t>글 수정</a:t>
            </a:r>
          </a:p>
        </p:txBody>
      </p:sp>
      <p:sp>
        <p:nvSpPr>
          <p:cNvPr id="24" name="타원 23"/>
          <p:cNvSpPr/>
          <p:nvPr/>
        </p:nvSpPr>
        <p:spPr>
          <a:xfrm>
            <a:off x="2787101" y="4046593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3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870" y="4438799"/>
            <a:ext cx="5938220" cy="25896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대여표준약관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전자상거래표준약관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개인정보처리방침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고객상담센터</a:t>
            </a:r>
          </a:p>
        </p:txBody>
      </p:sp>
      <p:graphicFrame>
        <p:nvGraphicFramePr>
          <p:cNvPr id="26" name="Google Shape;90;p13"/>
          <p:cNvGraphicFramePr/>
          <p:nvPr/>
        </p:nvGraphicFramePr>
        <p:xfrm>
          <a:off x="6958010" y="424724"/>
          <a:ext cx="2189073" cy="378018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71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로고 클릭 시 메인 페이지로 이동</a:t>
                      </a:r>
                      <a:endParaRPr lang="en-US" altLang="ko-KR" sz="800" b="0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4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>
                          <a:latin typeface="돋움"/>
                          <a:ea typeface="돋움"/>
                        </a:rPr>
                        <a:t>2</a:t>
                      </a:r>
                      <a:endParaRPr lang="ko-KR" altLang="en-US" sz="6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비밀번호는 </a:t>
                      </a: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8~20</a:t>
                      </a: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자 영문</a:t>
                      </a: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숫자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>
                          <a:latin typeface="돋움"/>
                          <a:ea typeface="돋움"/>
                        </a:rPr>
                        <a:t>3</a:t>
                      </a:r>
                      <a:endParaRPr lang="ko-KR" altLang="en-US" sz="6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글 수정 버튼 클릭 시</a:t>
                      </a:r>
                      <a:r>
                        <a:rPr lang="ko-KR" altLang="en-US" sz="800" u="none" strike="noStrike" cap="none" baseline="0">
                          <a:latin typeface="돋움"/>
                          <a:ea typeface="돋움"/>
                        </a:rPr>
                        <a:t> 고객상담 글 쓰기 페이지 활성화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>
                          <a:latin typeface="돋움"/>
                          <a:ea typeface="돋움"/>
                        </a:rPr>
                        <a:t>4</a:t>
                      </a:r>
                      <a:endParaRPr lang="ko-KR" altLang="en-US" sz="6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글 삭제 버튼</a:t>
                      </a: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클릭 시</a:t>
                      </a:r>
                    </a:p>
                    <a:p>
                      <a:pPr marL="114240" lvl="0" indent="-114240">
                        <a:buFont typeface="함초롬바탕"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등록한 글을 삭제 하시겠습니까</a:t>
                      </a: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? 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라는 </a:t>
                      </a: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confirm 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창이 뜨며</a:t>
                      </a:r>
                    </a:p>
                    <a:p>
                      <a:pPr marL="114240" lvl="0" indent="-114240">
                        <a:buFont typeface="함초롬바탕"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네</a:t>
                      </a: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’ 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클릭 시 글이 삭제 되고 고객상담 리스트 페이지로 이동</a:t>
                      </a:r>
                    </a:p>
                    <a:p>
                      <a:pPr marL="114240" lvl="0" indent="-114240">
                        <a:buFont typeface="함초롬바탕"/>
                        <a:buChar char="-"/>
                        <a:defRPr/>
                      </a:pP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아니오</a:t>
                      </a:r>
                      <a:r>
                        <a:rPr lang="en-US" altLang="ko-KR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’ </a:t>
                      </a: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클릭시 글이 삭제가 되지 않으며 페이지 이동 없음</a:t>
                      </a:r>
                      <a:endParaRPr lang="en-US" altLang="ko-KR" sz="800" b="0" u="none" strike="noStrike" cap="none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600" u="none" strike="noStrike" cap="none">
                          <a:latin typeface="돋움"/>
                          <a:ea typeface="돋움"/>
                        </a:rPr>
                        <a:t>5</a:t>
                      </a: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목록 버튼 클릭 시 고객 상담 리스트 페이지로 이동</a:t>
                      </a:r>
                      <a:endParaRPr lang="en-US" altLang="ko-KR" sz="800" b="0" u="none" strike="noStrike" cap="none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main content – section :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width : 100% , height : 100%</a:t>
                      </a: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600" u="none" strike="noStrike" cap="none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top_menu : </a:t>
                      </a:r>
                    </a:p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Width : 100%, height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54PX</a:t>
                      </a:r>
                    </a:p>
                    <a:p>
                      <a:pPr marL="0" marR="0" lvl="0" indent="0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  <a:sym typeface="Arial"/>
                        </a:rPr>
                        <a:t>메뉴 클릭 시 상세 페이지로 이동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돋움"/>
                        <a:ea typeface="돋움"/>
                        <a:sym typeface="Arial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23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sz="1100"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&lt;</a:t>
                      </a:r>
                      <a:r>
                        <a:rPr lang="ko-KR" altLang="en-US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고객상담 리스트</a:t>
                      </a:r>
                      <a:r>
                        <a:rPr lang="en-US" altLang="ko-KR" sz="800" b="0" kern="12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&gt;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글제목 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: 10% 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      </a:t>
                      </a:r>
                      <a:r>
                        <a:rPr lang="ko-KR" altLang="en-US" sz="800" baseline="0">
                          <a:latin typeface="돋움"/>
                          <a:ea typeface="돋움"/>
                        </a:rPr>
                        <a:t>글제목 입력창 </a:t>
                      </a:r>
                      <a:r>
                        <a:rPr lang="en-US" altLang="ko-KR" sz="800" baseline="0">
                          <a:latin typeface="돋움"/>
                          <a:ea typeface="돋움"/>
                        </a:rPr>
                        <a:t>: 90%</a:t>
                      </a:r>
                      <a:endParaRPr lang="ko-KR" altLang="en-US" sz="800">
                        <a:latin typeface="돋움"/>
                        <a:ea typeface="돋움"/>
                      </a:endParaRPr>
                    </a:p>
                  </a:txBody>
                  <a:tcPr marL="34290" marR="34290" marT="34290" marB="3429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182717" y="1804631"/>
            <a:ext cx="162000" cy="1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chemeClr val="tx1"/>
                </a:solidFill>
                <a:latin typeface="돋움"/>
                <a:ea typeface="돋움"/>
              </a:rPr>
              <a:t>2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34</a:t>
            </a:fld>
            <a:endParaRPr lang="en-US" altLang="en-US">
              <a:latin typeface="돋움"/>
              <a:ea typeface="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271" y="1339095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대여안내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9343" y="1339095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렌트예약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38416" y="1339095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예약확인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17489" y="1339095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고객센터</a:t>
            </a:r>
          </a:p>
        </p:txBody>
      </p:sp>
      <p:graphicFrame>
        <p:nvGraphicFramePr>
          <p:cNvPr id="16" name="Google Shape;90;p13"/>
          <p:cNvGraphicFramePr/>
          <p:nvPr/>
        </p:nvGraphicFramePr>
        <p:xfrm>
          <a:off x="6989752" y="439012"/>
          <a:ext cx="2154248" cy="12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n-ea"/>
                        <a:buNone/>
                        <a:defRPr/>
                      </a:pPr>
                      <a:r>
                        <a:rPr lang="en-US" altLang="ko-KR" sz="800" b="0">
                          <a:latin typeface="돋움"/>
                          <a:ea typeface="돋움"/>
                        </a:rPr>
                        <a:t>Main content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n-ea"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Width : 100% , height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 65%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고객센터에서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공지사항 클릭시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width : 1099px, height : 43px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작성리스트 출력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18" name="Google Shape;99;p13"/>
          <p:cNvGraphicFramePr/>
          <p:nvPr/>
        </p:nvGraphicFramePr>
        <p:xfrm>
          <a:off x="1085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b="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 b="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 b="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 b="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공지사항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07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고객센터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송승희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고객센터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공지사항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023316" y="1954162"/>
            <a:ext cx="999533" cy="26491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>
                <a:solidFill>
                  <a:schemeClr val="dk1"/>
                </a:solidFill>
                <a:latin typeface="돋움"/>
                <a:ea typeface="돋움"/>
              </a:rPr>
              <a:t>자주묻는질문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39798" y="1954162"/>
            <a:ext cx="916364" cy="26491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>
                <a:latin typeface="돋움"/>
                <a:ea typeface="돋움"/>
              </a:rPr>
              <a:t>공지사항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56279" y="1954162"/>
            <a:ext cx="916364" cy="26491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75">
                <a:solidFill>
                  <a:schemeClr val="dk1"/>
                </a:solidFill>
                <a:latin typeface="돋움"/>
                <a:ea typeface="돋움"/>
              </a:rPr>
              <a:t>고객상담</a:t>
            </a:r>
          </a:p>
        </p:txBody>
      </p:sp>
      <p:sp>
        <p:nvSpPr>
          <p:cNvPr id="46" name="타원 15"/>
          <p:cNvSpPr/>
          <p:nvPr/>
        </p:nvSpPr>
        <p:spPr>
          <a:xfrm>
            <a:off x="2972643" y="187577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75" name="직사각형 28"/>
          <p:cNvSpPr/>
          <p:nvPr/>
        </p:nvSpPr>
        <p:spPr>
          <a:xfrm>
            <a:off x="472055" y="2293111"/>
            <a:ext cx="6276378" cy="196313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latin typeface="돋움"/>
                <a:ea typeface="돋움"/>
              </a:rPr>
              <a:t>&lt;main content&gt;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공지사항</a:t>
            </a:r>
          </a:p>
        </p:txBody>
      </p:sp>
      <p:sp>
        <p:nvSpPr>
          <p:cNvPr id="76" name="직사각형 29"/>
          <p:cNvSpPr/>
          <p:nvPr/>
        </p:nvSpPr>
        <p:spPr>
          <a:xfrm>
            <a:off x="5106081" y="3111734"/>
            <a:ext cx="1246855" cy="328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돋움"/>
                <a:ea typeface="돋움"/>
              </a:rPr>
              <a:t>해당 되는 내용이 들어가는 영역</a:t>
            </a:r>
          </a:p>
        </p:txBody>
      </p:sp>
      <p:cxnSp>
        <p:nvCxnSpPr>
          <p:cNvPr id="77" name="구부러진 연결선 14"/>
          <p:cNvCxnSpPr/>
          <p:nvPr/>
        </p:nvCxnSpPr>
        <p:spPr>
          <a:xfrm flipH="1">
            <a:off x="6375872" y="2749016"/>
            <a:ext cx="366490" cy="527127"/>
          </a:xfrm>
          <a:prstGeom prst="curvedConnector3">
            <a:avLst>
              <a:gd name="adj1" fmla="val -435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57"/>
          <p:cNvSpPr/>
          <p:nvPr/>
        </p:nvSpPr>
        <p:spPr>
          <a:xfrm>
            <a:off x="386507" y="556657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9" name="직사각형 58"/>
          <p:cNvSpPr/>
          <p:nvPr/>
        </p:nvSpPr>
        <p:spPr>
          <a:xfrm>
            <a:off x="465983" y="628056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80" name="직사각형 59"/>
          <p:cNvSpPr/>
          <p:nvPr/>
        </p:nvSpPr>
        <p:spPr>
          <a:xfrm>
            <a:off x="541289" y="674490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81" name="TextBox 60"/>
          <p:cNvSpPr txBox="1"/>
          <p:nvPr/>
        </p:nvSpPr>
        <p:spPr>
          <a:xfrm>
            <a:off x="5250211" y="674490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82" name="TextBox 61"/>
          <p:cNvSpPr txBox="1"/>
          <p:nvPr/>
        </p:nvSpPr>
        <p:spPr>
          <a:xfrm>
            <a:off x="5936310" y="674490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89" name="직사각형 68"/>
          <p:cNvSpPr/>
          <p:nvPr/>
        </p:nvSpPr>
        <p:spPr>
          <a:xfrm>
            <a:off x="2896227" y="674490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sp>
        <p:nvSpPr>
          <p:cNvPr id="91" name="타원 15"/>
          <p:cNvSpPr/>
          <p:nvPr/>
        </p:nvSpPr>
        <p:spPr>
          <a:xfrm>
            <a:off x="672782" y="2414967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92" name="직사각형 71"/>
          <p:cNvSpPr/>
          <p:nvPr/>
        </p:nvSpPr>
        <p:spPr>
          <a:xfrm>
            <a:off x="465983" y="4330420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지점안내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주소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전화번호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이메일 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35</a:t>
            </a:fld>
            <a:endParaRPr lang="en-US" altLang="en-US">
              <a:latin typeface="돋움"/>
              <a:ea typeface="돋움"/>
            </a:endParaRPr>
          </a:p>
        </p:txBody>
      </p:sp>
      <p:graphicFrame>
        <p:nvGraphicFramePr>
          <p:cNvPr id="3" name="Google Shape;90;p13"/>
          <p:cNvGraphicFramePr/>
          <p:nvPr/>
        </p:nvGraphicFramePr>
        <p:xfrm>
          <a:off x="7003996" y="431312"/>
          <a:ext cx="2140004" cy="919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1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전체 사이즈 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: 1100*950</a:t>
                      </a:r>
                      <a:endParaRPr lang="en-US" altLang="ko-KR" sz="800" b="0" baseline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 u="none" strike="noStrike" cap="none"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목록으로 버튼 클릭 </a:t>
                      </a:r>
                      <a:r>
                        <a:rPr lang="en-US" altLang="ko-KR" sz="800" b="0" baseline="0">
                          <a:latin typeface="돋움"/>
                          <a:ea typeface="돋움"/>
                        </a:rPr>
                        <a:t>:</a:t>
                      </a: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0" baseline="0">
                          <a:latin typeface="돋움"/>
                          <a:ea typeface="돋움"/>
                        </a:rPr>
                        <a:t>공지사항페이지로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91;p13"/>
          <p:cNvSpPr txBox="1"/>
          <p:nvPr/>
        </p:nvSpPr>
        <p:spPr>
          <a:xfrm>
            <a:off x="2" y="0"/>
            <a:ext cx="1398675" cy="22215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5" name="Google Shape;99;p13"/>
          <p:cNvGraphicFramePr/>
          <p:nvPr/>
        </p:nvGraphicFramePr>
        <p:xfrm>
          <a:off x="8090" y="0"/>
          <a:ext cx="9127819" cy="3591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55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공지사항 글보기 페이지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07 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고객센터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김다연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메인 페이지 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공지사항 </a:t>
                      </a:r>
                      <a:r>
                        <a: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글보기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33"/>
          <p:cNvSpPr/>
          <p:nvPr/>
        </p:nvSpPr>
        <p:spPr>
          <a:xfrm>
            <a:off x="2568809" y="4471371"/>
            <a:ext cx="1805922" cy="342286"/>
          </a:xfrm>
          <a:prstGeom prst="rect">
            <a:avLst/>
          </a:prstGeom>
          <a:solidFill>
            <a:srgbClr val="1F497D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50">
                <a:solidFill>
                  <a:schemeClr val="bg1">
                    <a:lumMod val="95000"/>
                  </a:schemeClr>
                </a:solidFill>
                <a:latin typeface="돋움"/>
                <a:ea typeface="돋움"/>
              </a:rPr>
              <a:t>목록으로 </a:t>
            </a:r>
          </a:p>
        </p:txBody>
      </p:sp>
      <p:sp>
        <p:nvSpPr>
          <p:cNvPr id="21" name="직사각형 1"/>
          <p:cNvSpPr/>
          <p:nvPr/>
        </p:nvSpPr>
        <p:spPr>
          <a:xfrm>
            <a:off x="448151" y="506302"/>
            <a:ext cx="682698" cy="378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22" name="직사각형 57"/>
          <p:cNvSpPr/>
          <p:nvPr/>
        </p:nvSpPr>
        <p:spPr>
          <a:xfrm>
            <a:off x="448151" y="506301"/>
            <a:ext cx="6047237" cy="3789653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cxnSp>
        <p:nvCxnSpPr>
          <p:cNvPr id="23" name="직선 연결선 2"/>
          <p:cNvCxnSpPr/>
          <p:nvPr/>
        </p:nvCxnSpPr>
        <p:spPr>
          <a:xfrm>
            <a:off x="440531" y="945515"/>
            <a:ext cx="6054857" cy="0"/>
          </a:xfrm>
          <a:prstGeom prst="lin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7"/>
          <p:cNvCxnSpPr/>
          <p:nvPr/>
        </p:nvCxnSpPr>
        <p:spPr>
          <a:xfrm>
            <a:off x="1130857" y="506301"/>
            <a:ext cx="0" cy="3789653"/>
          </a:xfrm>
          <a:prstGeom prst="line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8"/>
          <p:cNvSpPr txBox="1"/>
          <p:nvPr/>
        </p:nvSpPr>
        <p:spPr>
          <a:xfrm>
            <a:off x="394335" y="571921"/>
            <a:ext cx="792480" cy="3786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글제목</a:t>
            </a:r>
          </a:p>
          <a:p>
            <a:pPr algn="ctr">
              <a:defRPr/>
            </a:pPr>
            <a:r>
              <a:rPr lang="en-US" altLang="ko-KR" sz="900">
                <a:latin typeface="돋움"/>
                <a:ea typeface="돋움"/>
              </a:rPr>
              <a:t>1100*43.2</a:t>
            </a:r>
            <a:endParaRPr lang="ko-KR" altLang="en-US" sz="900">
              <a:latin typeface="돋움"/>
              <a:ea typeface="돋움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337185" y="2400128"/>
            <a:ext cx="861825" cy="3792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내용</a:t>
            </a:r>
          </a:p>
          <a:p>
            <a:pPr algn="ctr">
              <a:defRPr/>
            </a:pPr>
            <a:r>
              <a:rPr lang="en-US" altLang="ko-KR" sz="900">
                <a:latin typeface="돋움"/>
                <a:ea typeface="돋움"/>
              </a:rPr>
              <a:t>1100*849.6</a:t>
            </a:r>
            <a:endParaRPr lang="ko-KR" altLang="en-US" sz="900">
              <a:latin typeface="돋움"/>
              <a:ea typeface="돋움"/>
            </a:endParaRPr>
          </a:p>
        </p:txBody>
      </p:sp>
      <p:sp>
        <p:nvSpPr>
          <p:cNvPr id="27" name="타원 15"/>
          <p:cNvSpPr/>
          <p:nvPr/>
        </p:nvSpPr>
        <p:spPr>
          <a:xfrm>
            <a:off x="2662413" y="4525842"/>
            <a:ext cx="245489" cy="233344"/>
          </a:xfrm>
          <a:prstGeom prst="ellipse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3"/>
          <p:cNvSpPr/>
          <p:nvPr/>
        </p:nvSpPr>
        <p:spPr>
          <a:xfrm>
            <a:off x="229354" y="523875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</a:t>
            </a:r>
          </a:p>
        </p:txBody>
      </p:sp>
      <p:sp>
        <p:nvSpPr>
          <p:cNvPr id="3" name="직사각형 66"/>
          <p:cNvSpPr/>
          <p:nvPr/>
        </p:nvSpPr>
        <p:spPr>
          <a:xfrm>
            <a:off x="1778476" y="523875"/>
            <a:ext cx="1485185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대여표준약관</a:t>
            </a:r>
          </a:p>
        </p:txBody>
      </p:sp>
      <p:sp>
        <p:nvSpPr>
          <p:cNvPr id="4" name="직사각형 67"/>
          <p:cNvSpPr/>
          <p:nvPr/>
        </p:nvSpPr>
        <p:spPr>
          <a:xfrm>
            <a:off x="3326884" y="523875"/>
            <a:ext cx="1485185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전자상거래표준약관</a:t>
            </a:r>
          </a:p>
        </p:txBody>
      </p:sp>
      <p:sp>
        <p:nvSpPr>
          <p:cNvPr id="5" name="직사각형 68"/>
          <p:cNvSpPr/>
          <p:nvPr/>
        </p:nvSpPr>
        <p:spPr>
          <a:xfrm>
            <a:off x="4866660" y="523875"/>
            <a:ext cx="1485185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개인정보처리방침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45412" y="1191346"/>
            <a:ext cx="3596229" cy="298514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회사소개 이미지</a:t>
            </a:r>
          </a:p>
          <a:p>
            <a:pPr algn="ctr">
              <a:defRPr/>
            </a:pPr>
            <a:endParaRPr lang="en-US" altLang="ko-KR" sz="1050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9" name="직사각형 62"/>
          <p:cNvSpPr/>
          <p:nvPr/>
        </p:nvSpPr>
        <p:spPr>
          <a:xfrm>
            <a:off x="268171" y="4256201"/>
            <a:ext cx="6083674" cy="34528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대여표준약관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전자상거래표준약관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개인정보처리방침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고객상담센터</a:t>
            </a:r>
          </a:p>
        </p:txBody>
      </p:sp>
      <p:graphicFrame>
        <p:nvGraphicFramePr>
          <p:cNvPr id="10" name="Google Shape;90;p13"/>
          <p:cNvGraphicFramePr/>
          <p:nvPr/>
        </p:nvGraphicFramePr>
        <p:xfrm>
          <a:off x="7044335" y="450064"/>
          <a:ext cx="2099665" cy="236320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6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9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7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Footer </a:t>
                      </a:r>
                      <a:r>
                        <a:rPr lang="ko-KR" altLang="en-US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메뉴 바 회사 소개 버튼 클릭 시 회사 소개 페이지로 이동</a:t>
                      </a:r>
                      <a:endParaRPr lang="en-US" altLang="ko-KR" sz="800" b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4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 b="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 b="0">
                          <a:latin typeface="돋움"/>
                          <a:ea typeface="돋움"/>
                        </a:rPr>
                        <a:t> 카 회사 소개</a:t>
                      </a:r>
                      <a:r>
                        <a:rPr lang="en-US" altLang="ko-KR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</a:t>
                      </a:r>
                    </a:p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( Width : 1100PX, Height : 1550PX)</a:t>
                      </a:r>
                    </a:p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이미지 삽입</a:t>
                      </a:r>
                    </a:p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회사 비전 설명</a:t>
                      </a:r>
                      <a:endParaRPr lang="en-US" altLang="ko-KR" sz="800" b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51"/>
          <p:cNvSpPr/>
          <p:nvPr/>
        </p:nvSpPr>
        <p:spPr>
          <a:xfrm>
            <a:off x="109220" y="445660"/>
            <a:ext cx="6435330" cy="425130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88">
              <a:latin typeface="돋움"/>
              <a:ea typeface="돋움"/>
            </a:endParaRPr>
          </a:p>
        </p:txBody>
      </p:sp>
      <p:graphicFrame>
        <p:nvGraphicFramePr>
          <p:cNvPr id="15" name="Google Shape;99;p13"/>
          <p:cNvGraphicFramePr/>
          <p:nvPr/>
        </p:nvGraphicFramePr>
        <p:xfrm>
          <a:off x="2169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회사소개 페이지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>
                          <a:latin typeface="돋움"/>
                          <a:ea typeface="돋움"/>
                        </a:rPr>
                        <a:t>02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회사소개 및 이용약관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이윤경</a:t>
                      </a:r>
                      <a:endParaRPr lang="ko-KR" altLang="en-US" sz="800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회사소개</a:t>
                      </a: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369279" y="434455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17" name="타원 15"/>
          <p:cNvSpPr/>
          <p:nvPr/>
        </p:nvSpPr>
        <p:spPr>
          <a:xfrm>
            <a:off x="2994778" y="222524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99;p13"/>
          <p:cNvGraphicFramePr/>
          <p:nvPr/>
        </p:nvGraphicFramePr>
        <p:xfrm>
          <a:off x="0" y="0"/>
          <a:ext cx="9141830" cy="377934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대여표준약관 페이지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02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회사소개 및 이용약관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이윤경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대여표준약관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53"/>
          <p:cNvSpPr/>
          <p:nvPr/>
        </p:nvSpPr>
        <p:spPr>
          <a:xfrm>
            <a:off x="229354" y="523875"/>
            <a:ext cx="1485185" cy="52982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회사소개</a:t>
            </a:r>
          </a:p>
        </p:txBody>
      </p:sp>
      <p:sp>
        <p:nvSpPr>
          <p:cNvPr id="13" name="직사각형 66"/>
          <p:cNvSpPr/>
          <p:nvPr/>
        </p:nvSpPr>
        <p:spPr>
          <a:xfrm>
            <a:off x="1778476" y="523875"/>
            <a:ext cx="1485185" cy="529828"/>
          </a:xfrm>
          <a:prstGeom prst="rect">
            <a:avLst/>
          </a:prstGeom>
          <a:solidFill>
            <a:srgbClr val="1F497D"/>
          </a:solidFill>
          <a:ln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bg1"/>
                </a:solidFill>
                <a:latin typeface="돋움"/>
                <a:ea typeface="돋움"/>
              </a:rPr>
              <a:t>대여표준약관</a:t>
            </a:r>
          </a:p>
        </p:txBody>
      </p:sp>
      <p:sp>
        <p:nvSpPr>
          <p:cNvPr id="14" name="직사각형 67"/>
          <p:cNvSpPr/>
          <p:nvPr/>
        </p:nvSpPr>
        <p:spPr>
          <a:xfrm>
            <a:off x="3326884" y="523875"/>
            <a:ext cx="1485185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전자상거래표준약관</a:t>
            </a:r>
          </a:p>
        </p:txBody>
      </p:sp>
      <p:sp>
        <p:nvSpPr>
          <p:cNvPr id="15" name="직사각형 68"/>
          <p:cNvSpPr/>
          <p:nvPr/>
        </p:nvSpPr>
        <p:spPr>
          <a:xfrm>
            <a:off x="4866660" y="523875"/>
            <a:ext cx="1485185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solidFill>
                  <a:schemeClr val="dk1"/>
                </a:solidFill>
                <a:latin typeface="돋움"/>
                <a:ea typeface="돋움"/>
              </a:rPr>
              <a:t>개인정보처리방침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45412" y="1191346"/>
            <a:ext cx="3596229" cy="274157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dk1"/>
                </a:solidFill>
                <a:latin typeface="돋움"/>
                <a:ea typeface="돋움"/>
              </a:rPr>
              <a:t>자동차대여표준약관설명서</a:t>
            </a:r>
            <a:endParaRPr lang="en-US" altLang="ko-KR" sz="1050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17" name="직사각형 62"/>
          <p:cNvSpPr/>
          <p:nvPr/>
        </p:nvSpPr>
        <p:spPr>
          <a:xfrm>
            <a:off x="249121" y="4106068"/>
            <a:ext cx="6083674" cy="345281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대여표준약관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전자상거래표준약관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개인정보처리방침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고객상담센터</a:t>
            </a:r>
          </a:p>
        </p:txBody>
      </p:sp>
      <p:sp>
        <p:nvSpPr>
          <p:cNvPr id="19" name="직사각형 51"/>
          <p:cNvSpPr/>
          <p:nvPr/>
        </p:nvSpPr>
        <p:spPr>
          <a:xfrm>
            <a:off x="109220" y="445660"/>
            <a:ext cx="6435330" cy="412861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88">
              <a:latin typeface="돋움"/>
              <a:ea typeface="돋움"/>
            </a:endParaRPr>
          </a:p>
        </p:txBody>
      </p:sp>
      <p:graphicFrame>
        <p:nvGraphicFramePr>
          <p:cNvPr id="20" name="Google Shape;90;p13"/>
          <p:cNvGraphicFramePr/>
          <p:nvPr/>
        </p:nvGraphicFramePr>
        <p:xfrm>
          <a:off x="7044335" y="445528"/>
          <a:ext cx="2099665" cy="173149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6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9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7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Footer </a:t>
                      </a:r>
                      <a:r>
                        <a:rPr lang="ko-KR" altLang="en-US" sz="800" b="0" i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sym typeface="Arial"/>
                        </a:rPr>
                        <a:t>메뉴 바 대여표준약관</a:t>
                      </a:r>
                      <a:r>
                        <a:rPr lang="ko-KR" altLang="en-US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  또는 본문 상단 대여표준약관 버튼 클릭 시 대여표준약관 페이지로 이동</a:t>
                      </a:r>
                      <a:endParaRPr lang="en-US" altLang="ko-KR" sz="800" b="0">
                        <a:solidFill>
                          <a:schemeClr val="dk1"/>
                        </a:solidFill>
                        <a:latin typeface="돋움"/>
                        <a:ea typeface="돋움"/>
                      </a:endParaRPr>
                    </a:p>
                  </a:txBody>
                  <a:tcPr marL="51441" marR="51441" marT="19294" marB="19294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marL="51441" marR="51441" marT="19294" marB="19294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자동차 대여 표준 약관 설명서</a:t>
                      </a:r>
                    </a:p>
                    <a:p>
                      <a:pPr marL="0" marR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>
                          <a:solidFill>
                            <a:schemeClr val="dk1"/>
                          </a:solidFill>
                          <a:latin typeface="돋움"/>
                          <a:ea typeface="돋움"/>
                        </a:rPr>
                        <a:t>( Width : 1100PX, Height : 1550PX)</a:t>
                      </a:r>
                    </a:p>
                  </a:txBody>
                  <a:tcPr marL="51441" marR="51441" marT="19294" marB="19294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연결선: 꺾임 4"/>
          <p:cNvCxnSpPr>
            <a:stCxn id="13" idx="2"/>
          </p:cNvCxnSpPr>
          <p:nvPr/>
        </p:nvCxnSpPr>
        <p:spPr>
          <a:xfrm rot="5400000">
            <a:off x="1439409" y="341611"/>
            <a:ext cx="369569" cy="1793753"/>
          </a:xfrm>
          <a:prstGeom prst="bentConnector3">
            <a:avLst>
              <a:gd name="adj1" fmla="val 19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/>
          <p:cNvCxnSpPr/>
          <p:nvPr/>
        </p:nvCxnSpPr>
        <p:spPr>
          <a:xfrm rot="16200000" flipV="1">
            <a:off x="-496843" y="2884532"/>
            <a:ext cx="2442520" cy="3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15"/>
          <p:cNvSpPr/>
          <p:nvPr/>
        </p:nvSpPr>
        <p:spPr>
          <a:xfrm>
            <a:off x="641423" y="1455303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29" name="타원 15"/>
          <p:cNvSpPr/>
          <p:nvPr/>
        </p:nvSpPr>
        <p:spPr>
          <a:xfrm>
            <a:off x="3013828" y="2186366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0465" y="492019"/>
            <a:ext cx="6601327" cy="40349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endParaRPr lang="ko-KR" altLang="en-US" sz="788">
              <a:latin typeface="돋움"/>
              <a:ea typeface="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920" y="575906"/>
            <a:ext cx="6371200" cy="1244686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endParaRPr lang="ko-KR" altLang="en-US" sz="788">
              <a:latin typeface="돋움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045" y="1322866"/>
            <a:ext cx="1511821" cy="37228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대여안내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2558" y="665256"/>
            <a:ext cx="972112" cy="405200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회사번호</a:t>
            </a:r>
            <a:r>
              <a:rPr lang="en-US" altLang="ko-KR" sz="788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4932082" y="652277"/>
            <a:ext cx="695842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5714529" y="652277"/>
            <a:ext cx="762753" cy="213585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342" y="4130083"/>
            <a:ext cx="6362508" cy="282447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회사소개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대여표준약관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전자상거래표준약관 </a:t>
            </a:r>
            <a:r>
              <a:rPr lang="en-US" altLang="ko-KR" sz="788">
                <a:latin typeface="돋움"/>
                <a:ea typeface="돋움"/>
              </a:rPr>
              <a:t>/</a:t>
            </a:r>
            <a:r>
              <a:rPr lang="ko-KR" altLang="en-US" sz="788">
                <a:latin typeface="돋움"/>
                <a:ea typeface="돋움"/>
              </a:rPr>
              <a:t> 개인정보처리방침 </a:t>
            </a:r>
            <a:r>
              <a:rPr lang="en-US" altLang="ko-KR" sz="788">
                <a:latin typeface="돋움"/>
                <a:ea typeface="돋움"/>
              </a:rPr>
              <a:t>/ </a:t>
            </a:r>
            <a:r>
              <a:rPr lang="ko-KR" altLang="en-US" sz="788">
                <a:latin typeface="돋움"/>
                <a:ea typeface="돋움"/>
              </a:rPr>
              <a:t>고객상담센터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8898" y="1322865"/>
            <a:ext cx="1511821" cy="37228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랜트예약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5355" y="1322866"/>
            <a:ext cx="1511821" cy="37228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예약확인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58085" y="1322866"/>
            <a:ext cx="1527478" cy="372283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고객센터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78014" y="661528"/>
            <a:ext cx="1199146" cy="514802"/>
          </a:xfrm>
          <a:prstGeom prst="rect">
            <a:avLst/>
          </a:prstGeom>
          <a:solidFill>
            <a:srgbClr val="CFD9F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로고</a:t>
            </a:r>
          </a:p>
          <a:p>
            <a:pPr algn="ctr">
              <a:defRPr/>
            </a:pPr>
            <a:r>
              <a:rPr lang="ko-KR" altLang="en-US" sz="788">
                <a:latin typeface="돋움"/>
                <a:ea typeface="돋움"/>
              </a:rPr>
              <a:t>덕</a:t>
            </a:r>
            <a:r>
              <a:rPr lang="en-US" altLang="ko-KR" sz="788">
                <a:latin typeface="돋움"/>
                <a:ea typeface="돋움"/>
              </a:rPr>
              <a:t>(</a:t>
            </a:r>
            <a:r>
              <a:rPr lang="ko-KR" altLang="en-US" sz="788">
                <a:latin typeface="돋움"/>
                <a:ea typeface="돋움"/>
              </a:rPr>
              <a:t>德</a:t>
            </a:r>
            <a:r>
              <a:rPr lang="en-US" altLang="ko-KR" sz="788">
                <a:latin typeface="돋움"/>
                <a:ea typeface="돋움"/>
              </a:rPr>
              <a:t>) </a:t>
            </a:r>
            <a:r>
              <a:rPr lang="ko-KR" altLang="en-US" sz="788">
                <a:latin typeface="돋움"/>
                <a:ea typeface="돋움"/>
              </a:rPr>
              <a:t>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88" y="1903430"/>
            <a:ext cx="1226128" cy="230832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회사소개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2370" y="1906677"/>
            <a:ext cx="1323542" cy="23083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대여표준약관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2414" y="1903431"/>
            <a:ext cx="1700212" cy="230832"/>
          </a:xfrm>
          <a:prstGeom prst="rect">
            <a:avLst/>
          </a:prstGeom>
          <a:solidFill>
            <a:schemeClr val="bg2"/>
          </a:solidFill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돋움"/>
                <a:ea typeface="돋움"/>
              </a:rPr>
              <a:t>전자상거래표준약관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69644" y="1906677"/>
            <a:ext cx="1446934" cy="230832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개인정보처리방침</a:t>
            </a:r>
            <a:endParaRPr lang="ko-KR" altLang="en-US" sz="1050" dirty="0">
              <a:latin typeface="돋움"/>
              <a:ea typeface="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8338" y="2420535"/>
            <a:ext cx="6370244" cy="1480905"/>
          </a:xfrm>
          <a:prstGeom prst="rect">
            <a:avLst/>
          </a:prstGeom>
          <a:noFill/>
          <a:ln w="12700">
            <a:noFill/>
          </a:ln>
        </p:spPr>
        <p:txBody>
          <a:bodyPr rot="0"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750">
                <a:latin typeface="돋움"/>
                <a:ea typeface="돋움"/>
              </a:rPr>
              <a:t>전자상거래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인터넷사이버몰</a:t>
            </a:r>
            <a:r>
              <a:rPr lang="en-US" altLang="ko-KR" sz="750">
                <a:latin typeface="돋움"/>
                <a:ea typeface="돋움"/>
              </a:rPr>
              <a:t>) </a:t>
            </a:r>
            <a:r>
              <a:rPr lang="ko-KR" altLang="en-US" sz="750">
                <a:latin typeface="돋움"/>
                <a:ea typeface="돋움"/>
              </a:rPr>
              <a:t>표준약관</a:t>
            </a:r>
          </a:p>
          <a:p>
            <a:pPr lvl="0">
              <a:defRPr/>
            </a:pPr>
            <a:endParaRPr lang="ko-KR" altLang="en-US" sz="750">
              <a:latin typeface="돋움"/>
              <a:ea typeface="돋움"/>
            </a:endParaRPr>
          </a:p>
          <a:p>
            <a:pPr lvl="0">
              <a:defRPr/>
            </a:pPr>
            <a:r>
              <a:rPr lang="ko-KR" altLang="en-US" sz="750">
                <a:latin typeface="돋움"/>
                <a:ea typeface="돋움"/>
              </a:rPr>
              <a:t>표준약관 제</a:t>
            </a:r>
            <a:r>
              <a:rPr lang="en-US" altLang="ko-KR" sz="750">
                <a:latin typeface="돋움"/>
                <a:ea typeface="돋움"/>
              </a:rPr>
              <a:t>10023</a:t>
            </a:r>
            <a:r>
              <a:rPr lang="ko-KR" altLang="en-US" sz="750">
                <a:latin typeface="돋움"/>
                <a:ea typeface="돋움"/>
              </a:rPr>
              <a:t>호</a:t>
            </a:r>
          </a:p>
          <a:p>
            <a:pPr lvl="0">
              <a:defRPr/>
            </a:pPr>
            <a:r>
              <a:rPr lang="en-US" altLang="ko-KR" sz="750">
                <a:latin typeface="돋움"/>
                <a:ea typeface="돋움"/>
              </a:rPr>
              <a:t>(2015. 6. 26. </a:t>
            </a:r>
            <a:r>
              <a:rPr lang="ko-KR" altLang="en-US" sz="750">
                <a:latin typeface="돋움"/>
                <a:ea typeface="돋움"/>
              </a:rPr>
              <a:t>개정</a:t>
            </a:r>
            <a:r>
              <a:rPr lang="en-US" altLang="ko-KR" sz="750">
                <a:latin typeface="돋움"/>
                <a:ea typeface="돋움"/>
              </a:rPr>
              <a:t>)</a:t>
            </a:r>
          </a:p>
          <a:p>
            <a:pPr lvl="0">
              <a:defRPr/>
            </a:pPr>
            <a:endParaRPr lang="ko-KR" altLang="en-US" sz="750">
              <a:latin typeface="돋움"/>
              <a:ea typeface="돋움"/>
            </a:endParaRPr>
          </a:p>
          <a:p>
            <a:pPr lvl="0">
              <a:defRPr/>
            </a:pPr>
            <a:r>
              <a:rPr lang="ko-KR" altLang="en-US" sz="750">
                <a:latin typeface="돋움"/>
                <a:ea typeface="돋움"/>
              </a:rPr>
              <a:t>제</a:t>
            </a:r>
            <a:r>
              <a:rPr lang="en-US" altLang="ko-KR" sz="750">
                <a:latin typeface="돋움"/>
                <a:ea typeface="돋움"/>
              </a:rPr>
              <a:t>1</a:t>
            </a:r>
            <a:r>
              <a:rPr lang="ko-KR" altLang="en-US" sz="750">
                <a:latin typeface="돋움"/>
                <a:ea typeface="돋움"/>
              </a:rPr>
              <a:t>조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목적</a:t>
            </a:r>
            <a:r>
              <a:rPr lang="en-US" altLang="ko-KR" sz="750">
                <a:latin typeface="돋움"/>
                <a:ea typeface="돋움"/>
              </a:rPr>
              <a:t>) </a:t>
            </a:r>
            <a:r>
              <a:rPr lang="ko-KR" altLang="en-US" sz="750">
                <a:latin typeface="돋움"/>
                <a:ea typeface="돋움"/>
              </a:rPr>
              <a:t>이 약관은 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주</a:t>
            </a:r>
            <a:r>
              <a:rPr lang="en-US" altLang="ko-KR" sz="750">
                <a:latin typeface="돋움"/>
                <a:ea typeface="돋움"/>
              </a:rPr>
              <a:t>)</a:t>
            </a:r>
            <a:r>
              <a:rPr lang="ko-KR" altLang="en-US" sz="750">
                <a:latin typeface="돋움"/>
                <a:ea typeface="돋움"/>
              </a:rPr>
              <a:t>덕 카회사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전자상거래 사업자</a:t>
            </a:r>
            <a:r>
              <a:rPr lang="en-US" altLang="ko-KR" sz="750">
                <a:latin typeface="돋움"/>
                <a:ea typeface="돋움"/>
              </a:rPr>
              <a:t>)</a:t>
            </a:r>
            <a:r>
              <a:rPr lang="ko-KR" altLang="en-US" sz="750">
                <a:latin typeface="돋움"/>
                <a:ea typeface="돋움"/>
              </a:rPr>
              <a:t>가 운영하는 덕 카 사이버 몰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이하 “몰”이라 한다</a:t>
            </a:r>
            <a:r>
              <a:rPr lang="en-US" altLang="ko-KR" sz="750">
                <a:latin typeface="돋움"/>
                <a:ea typeface="돋움"/>
              </a:rPr>
              <a:t>)</a:t>
            </a:r>
            <a:r>
              <a:rPr lang="ko-KR" altLang="en-US" sz="750">
                <a:latin typeface="돋움"/>
                <a:ea typeface="돋움"/>
              </a:rPr>
              <a:t>에서 제공하는 인터넷 관련 서비스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이하 “서비스”라 한다</a:t>
            </a:r>
            <a:r>
              <a:rPr lang="en-US" altLang="ko-KR" sz="750">
                <a:latin typeface="돋움"/>
                <a:ea typeface="돋움"/>
              </a:rPr>
              <a:t>)</a:t>
            </a:r>
            <a:r>
              <a:rPr lang="ko-KR" altLang="en-US" sz="750">
                <a:latin typeface="돋움"/>
                <a:ea typeface="돋움"/>
              </a:rPr>
              <a:t>를 이용함에 있어 사이버 몰과 이용자의 권리</a:t>
            </a:r>
            <a:r>
              <a:rPr lang="en-US" altLang="ko-KR" sz="750">
                <a:ea typeface="돋움"/>
              </a:rPr>
              <a:t>․</a:t>
            </a:r>
            <a:r>
              <a:rPr lang="ko-KR" altLang="en-US" sz="750">
                <a:latin typeface="돋움"/>
                <a:ea typeface="돋움"/>
              </a:rPr>
              <a:t>의무 및 책임사항을 규정함을 목적으로 합니다</a:t>
            </a:r>
            <a:r>
              <a:rPr lang="en-US" altLang="ko-KR" sz="750">
                <a:latin typeface="돋움"/>
                <a:ea typeface="돋움"/>
              </a:rPr>
              <a:t>.</a:t>
            </a:r>
          </a:p>
          <a:p>
            <a:pPr lvl="0">
              <a:defRPr/>
            </a:pPr>
            <a:endParaRPr lang="ko-KR" altLang="en-US" sz="750">
              <a:latin typeface="돋움"/>
              <a:ea typeface="돋움"/>
            </a:endParaRPr>
          </a:p>
          <a:p>
            <a:pPr lvl="0">
              <a:defRPr/>
            </a:pPr>
            <a:r>
              <a:rPr lang="en-US" altLang="ko-KR" sz="750">
                <a:latin typeface="돋움"/>
                <a:ea typeface="돋움"/>
              </a:rPr>
              <a:t>※</a:t>
            </a:r>
            <a:r>
              <a:rPr lang="ko-KR" altLang="en-US" sz="750">
                <a:latin typeface="돋움"/>
                <a:ea typeface="돋움"/>
              </a:rPr>
              <a:t>「</a:t>
            </a:r>
            <a:r>
              <a:rPr lang="en-US" altLang="ko-KR" sz="750">
                <a:latin typeface="돋움"/>
                <a:ea typeface="돋움"/>
              </a:rPr>
              <a:t>PC</a:t>
            </a:r>
            <a:r>
              <a:rPr lang="ko-KR" altLang="en-US" sz="750">
                <a:latin typeface="돋움"/>
                <a:ea typeface="돋움"/>
              </a:rPr>
              <a:t>통신</a:t>
            </a:r>
            <a:r>
              <a:rPr lang="en-US" altLang="ko-KR" sz="750">
                <a:latin typeface="돋움"/>
                <a:ea typeface="돋움"/>
              </a:rPr>
              <a:t>, </a:t>
            </a:r>
            <a:r>
              <a:rPr lang="ko-KR" altLang="en-US" sz="750">
                <a:latin typeface="돋움"/>
                <a:ea typeface="돋움"/>
              </a:rPr>
              <a:t>무선 등을 이용하는 전자상거래에 대해서도 그 성질에 반하지 않는 한 이 약관을 준용합니다</a:t>
            </a:r>
            <a:r>
              <a:rPr lang="en-US" altLang="ko-KR" sz="750">
                <a:latin typeface="돋움"/>
                <a:ea typeface="돋움"/>
              </a:rPr>
              <a:t>.</a:t>
            </a:r>
            <a:r>
              <a:rPr lang="ko-KR" altLang="en-US" sz="750">
                <a:latin typeface="돋움"/>
                <a:ea typeface="돋움"/>
              </a:rPr>
              <a:t>」</a:t>
            </a:r>
          </a:p>
          <a:p>
            <a:pPr lvl="0">
              <a:defRPr/>
            </a:pPr>
            <a:endParaRPr lang="ko-KR" altLang="en-US" sz="750">
              <a:latin typeface="돋움"/>
              <a:ea typeface="돋움"/>
            </a:endParaRPr>
          </a:p>
          <a:p>
            <a:pPr lvl="0">
              <a:defRPr/>
            </a:pPr>
            <a:r>
              <a:rPr lang="ko-KR" altLang="en-US" sz="750">
                <a:latin typeface="돋움"/>
                <a:ea typeface="돋움"/>
              </a:rPr>
              <a:t>제</a:t>
            </a:r>
            <a:r>
              <a:rPr lang="en-US" altLang="ko-KR" sz="750">
                <a:latin typeface="돋움"/>
                <a:ea typeface="돋움"/>
              </a:rPr>
              <a:t>2</a:t>
            </a:r>
            <a:r>
              <a:rPr lang="ko-KR" altLang="en-US" sz="750">
                <a:latin typeface="돋움"/>
                <a:ea typeface="돋움"/>
              </a:rPr>
              <a:t>조</a:t>
            </a:r>
            <a:r>
              <a:rPr lang="en-US" altLang="ko-KR" sz="750">
                <a:latin typeface="돋움"/>
                <a:ea typeface="돋움"/>
              </a:rPr>
              <a:t>(</a:t>
            </a:r>
            <a:r>
              <a:rPr lang="ko-KR" altLang="en-US" sz="750">
                <a:latin typeface="돋움"/>
                <a:ea typeface="돋움"/>
              </a:rPr>
              <a:t>정의</a:t>
            </a:r>
            <a:r>
              <a:rPr lang="en-US" altLang="ko-KR" sz="750">
                <a:latin typeface="돋움"/>
                <a:ea typeface="돋움"/>
              </a:rPr>
              <a:t>) …..</a:t>
            </a:r>
            <a:r>
              <a:rPr lang="ko-KR" altLang="en-US" sz="750">
                <a:latin typeface="돋움"/>
                <a:ea typeface="돋움"/>
              </a:rPr>
              <a:t> </a:t>
            </a:r>
            <a:r>
              <a:rPr lang="en-US" altLang="ko-KR" sz="750">
                <a:latin typeface="돋움"/>
                <a:ea typeface="돋움"/>
              </a:rPr>
              <a:t>/</a:t>
            </a:r>
            <a:r>
              <a:rPr lang="ko-KR" altLang="en-US" sz="750">
                <a:latin typeface="돋움"/>
                <a:ea typeface="돋움"/>
              </a:rPr>
              <a:t>이하생략</a:t>
            </a:r>
          </a:p>
          <a:p>
            <a:pPr algn="l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graphicFrame>
        <p:nvGraphicFramePr>
          <p:cNvPr id="24" name="Google Shape;99;p13"/>
          <p:cNvGraphicFramePr/>
          <p:nvPr/>
        </p:nvGraphicFramePr>
        <p:xfrm>
          <a:off x="0" y="0"/>
          <a:ext cx="9141830" cy="377934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전자상거래표준약관 페이지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02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회사소개 및 이용약관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임예송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하단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(footer)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전자상거래표준약관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oogle Shape;90;p13"/>
          <p:cNvGraphicFramePr/>
          <p:nvPr/>
        </p:nvGraphicFramePr>
        <p:xfrm>
          <a:off x="6994512" y="466224"/>
          <a:ext cx="2149487" cy="71900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'전자상거래표준약관' 텍스트박스 클릭시 해당사항에 대한 설명이 아래에 텍스트 및 이미지로 표시된다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타원 15"/>
          <p:cNvSpPr/>
          <p:nvPr/>
        </p:nvSpPr>
        <p:spPr>
          <a:xfrm>
            <a:off x="6292924" y="257175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0981" y="2221706"/>
            <a:ext cx="6376987" cy="1828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314" y="1506498"/>
            <a:ext cx="1368171" cy="216027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1234" y="1512848"/>
            <a:ext cx="1368171" cy="216027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대여표준약관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6155" y="1509673"/>
            <a:ext cx="1368171" cy="216027"/>
          </a:xfrm>
          <a:prstGeom prst="rect">
            <a:avLst/>
          </a:prstGeom>
          <a:ln w="12700"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전자상거래표준약관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1075" y="1503323"/>
            <a:ext cx="1368171" cy="2160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chemeClr val="bg1"/>
                </a:solidFill>
                <a:latin typeface="돋움"/>
                <a:ea typeface="돋움"/>
              </a:rPr>
              <a:t>개인정보처리방침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844" y="2571750"/>
            <a:ext cx="5129211" cy="1344930"/>
          </a:xfrm>
          <a:prstGeom prst="rect">
            <a:avLst/>
          </a:prstGeom>
          <a:noFill/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ko-KR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)카 </a:t>
            </a:r>
            <a:r>
              <a:rPr lang="ko-KR" altLang="en-US" sz="1050" b="1">
                <a:latin typeface="돋움"/>
                <a:ea typeface="돋움"/>
              </a:rPr>
              <a:t>개인정보처리방침</a:t>
            </a:r>
          </a:p>
          <a:p>
            <a:pPr lvl="0">
              <a:defRPr/>
            </a:pPr>
            <a:endParaRPr lang="ko-KR" altLang="en-US" sz="1050">
              <a:latin typeface="돋움"/>
              <a:ea typeface="돋움"/>
            </a:endParaRPr>
          </a:p>
          <a:p>
            <a:pPr lvl="0">
              <a:defRPr/>
            </a:pPr>
            <a:r>
              <a:rPr lang="en-US" altLang="ko-KR" sz="1050">
                <a:latin typeface="돋움"/>
                <a:ea typeface="돋움"/>
              </a:rPr>
              <a:t>1. </a:t>
            </a:r>
            <a:r>
              <a:rPr lang="ko-KR" altLang="en-US" sz="1050">
                <a:latin typeface="돋움"/>
                <a:ea typeface="돋움"/>
              </a:rPr>
              <a:t>총칙</a:t>
            </a:r>
            <a:br>
              <a:rPr lang="ko-KR" altLang="en-US" sz="1050">
                <a:latin typeface="돋움"/>
                <a:ea typeface="돋움"/>
              </a:rPr>
            </a:br>
            <a:r>
              <a:rPr lang="ko-KR" altLang="en-US" sz="1050">
                <a:latin typeface="돋움"/>
                <a:ea typeface="돋움"/>
              </a:rPr>
              <a:t>개인정보란 생존하는 개인에 관한 정보로서 당해 정보에 포함되어 있는 성명등의 사항에 의하여 당해 개인을 식별할 수 있는 정보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ko-KR" altLang="en-US" sz="1050">
                <a:latin typeface="돋움"/>
                <a:ea typeface="돋움"/>
              </a:rPr>
              <a:t>당해 정보만으로는 특정 개인을 식별할 수 없더라도 다른 정보와 용이하게 결합하여 식별할 수 있는 것을 포함합니다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를 말합니다</a:t>
            </a:r>
            <a:r>
              <a:rPr lang="en-US" altLang="ko-KR" sz="1050">
                <a:latin typeface="돋움"/>
                <a:ea typeface="돋움"/>
              </a:rPr>
              <a:t>....../</a:t>
            </a:r>
            <a:r>
              <a:rPr lang="ko-KR" altLang="en-US" sz="1050">
                <a:latin typeface="돋움"/>
                <a:ea typeface="돋움"/>
              </a:rPr>
              <a:t>이하생략</a:t>
            </a:r>
          </a:p>
          <a:p>
            <a:pPr algn="l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1334" y="843276"/>
            <a:ext cx="1446934" cy="2525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vert="horz" wrap="square" lIns="68580" tIns="34290" rIns="68580" bIns="34290" anchor="ctr" anchorCtr="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돋움"/>
                <a:ea typeface="돋움"/>
              </a:rPr>
              <a:t>개인정보처리방침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6178" y="525324"/>
            <a:ext cx="6458349" cy="409678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endParaRPr lang="ko-KR" altLang="en-US" sz="788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9005" y="2032005"/>
            <a:ext cx="5438741" cy="2311278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defRPr/>
            </a:pPr>
            <a:endParaRPr lang="ko-KR" altLang="en-US" sz="788">
              <a:latin typeface="돋움"/>
              <a:ea typeface="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2564" y="1374631"/>
            <a:ext cx="2057399" cy="230832"/>
          </a:xfrm>
          <a:prstGeom prst="rect">
            <a:avLst/>
          </a:prstGeom>
          <a:noFill/>
        </p:spPr>
        <p:txBody>
          <a:bodyPr rot="0"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돋움"/>
                <a:ea typeface="돋움"/>
              </a:rPr>
              <a:t>1100 x 2586.480</a:t>
            </a:r>
          </a:p>
        </p:txBody>
      </p:sp>
      <p:graphicFrame>
        <p:nvGraphicFramePr>
          <p:cNvPr id="15" name="Google Shape;99;p13"/>
          <p:cNvGraphicFramePr/>
          <p:nvPr/>
        </p:nvGraphicFramePr>
        <p:xfrm>
          <a:off x="0" y="0"/>
          <a:ext cx="9141830" cy="377934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bg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bg1"/>
                        </a:solidFill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개인정보처리방침 페이지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>
                          <a:latin typeface="돋움"/>
                          <a:ea typeface="돋움"/>
                        </a:rPr>
                        <a:t>02 </a:t>
                      </a:r>
                      <a:r>
                        <a:rPr lang="ko-KR" altLang="en-US" sz="800">
                          <a:latin typeface="돋움"/>
                          <a:ea typeface="돋움"/>
                        </a:rPr>
                        <a:t>회사소개 및 이용약관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rgbClr val="D8D8D8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latin typeface="돋움"/>
                          <a:ea typeface="돋움"/>
                        </a:rPr>
                        <a:t>임예송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개인정보처리방침</a:t>
                      </a:r>
                    </a:p>
                  </a:txBody>
                  <a:tcPr marL="43847" marR="43847" marT="19294" marB="19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타원 15"/>
          <p:cNvSpPr/>
          <p:nvPr/>
        </p:nvSpPr>
        <p:spPr>
          <a:xfrm>
            <a:off x="5485338" y="2129216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graphicFrame>
        <p:nvGraphicFramePr>
          <p:cNvPr id="36" name="Google Shape;90;p13"/>
          <p:cNvGraphicFramePr/>
          <p:nvPr/>
        </p:nvGraphicFramePr>
        <p:xfrm>
          <a:off x="6994512" y="466224"/>
          <a:ext cx="2149487" cy="84092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800">
                          <a:effectLst/>
                          <a:latin typeface="돋움"/>
                          <a:ea typeface="돋움"/>
                        </a:rPr>
                        <a:t>'개인정보처리방침' </a:t>
                      </a:r>
                      <a:r>
                        <a:rPr lang="ko-KR" altLang="en-US" sz="800">
                          <a:effectLst/>
                          <a:latin typeface="돋움"/>
                          <a:ea typeface="돋움"/>
                        </a:rPr>
                        <a:t>텍스트박스 클릭시 해당사항에 대한 설명이 아래에 텍스트 및 이미지로 표시된다</a:t>
                      </a:r>
                      <a:r>
                        <a:rPr lang="ko-KR" altLang="en-US" sz="800">
                          <a:effectLst/>
                          <a:ea typeface="돋움"/>
                        </a:rPr>
                        <a:t>​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1" y="1925195"/>
            <a:ext cx="2343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8</a:t>
            </a:fld>
            <a:endParaRPr lang="en-US" altLang="en-US">
              <a:latin typeface="돋움"/>
              <a:ea typeface="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alphaModFix amt="90000"/>
            <a:lum/>
          </a:blip>
          <a:srcRect t="5640" b="6020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 amt="90000"/>
              <a:lum/>
            </a:blip>
            <a:tile tx="0" ty="0" sx="100000" sy="100000" flip="none" algn="tl"/>
          </a:blipFill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1445110" y="1158814"/>
            <a:ext cx="6253779" cy="282587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덕</a:t>
            </a:r>
            <a:r>
              <a:rPr lang="en-US" altLang="ko-KR" sz="3200" b="1">
                <a:solidFill>
                  <a:schemeClr val="tx1"/>
                </a:solidFill>
                <a:latin typeface="돋움"/>
                <a:ea typeface="돋움"/>
              </a:rPr>
              <a:t>(</a:t>
            </a: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德</a:t>
            </a:r>
            <a:r>
              <a:rPr lang="en-US" altLang="ko-KR" sz="3200" b="1">
                <a:solidFill>
                  <a:schemeClr val="tx1"/>
                </a:solidFill>
                <a:latin typeface="돋움"/>
                <a:ea typeface="돋움"/>
              </a:rPr>
              <a:t>) </a:t>
            </a:r>
            <a:r>
              <a:rPr lang="ko-KR" altLang="en-US" sz="3200" b="1">
                <a:solidFill>
                  <a:schemeClr val="tx1"/>
                </a:solidFill>
                <a:latin typeface="돋움"/>
                <a:ea typeface="돋움"/>
              </a:rPr>
              <a:t>카 이용하기</a:t>
            </a:r>
            <a:endParaRPr lang="ko-KR" altLang="en-US" sz="900" b="1">
              <a:solidFill>
                <a:schemeClr val="tx1"/>
              </a:solidFill>
              <a:latin typeface="돋움"/>
              <a:ea typeface="돋움"/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lang="ko-KR" altLang="en-US" sz="1050">
              <a:solidFill>
                <a:schemeClr val="tx1"/>
              </a:solidFill>
              <a:latin typeface="돋움"/>
              <a:ea typeface="돋움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비회원 조회 가능 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     대여 안내 상세 페이지 조회 가능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    </a:t>
            </a:r>
          </a:p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     선택한 날짜에 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렌트 가능한 차량 조회</a:t>
            </a:r>
          </a:p>
          <a:p>
            <a:pPr algn="ctr">
              <a:defRPr/>
            </a:pPr>
            <a:r>
              <a:rPr lang="en-US" altLang="ko-KR" sz="900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lang="en-US" altLang="ko-KR" sz="1500">
              <a:solidFill>
                <a:schemeClr val="tx1"/>
              </a:solidFill>
              <a:latin typeface="돋움"/>
              <a:ea typeface="돋움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회원 이용 가능 </a:t>
            </a:r>
            <a:r>
              <a:rPr lang="en-US" altLang="ko-KR" sz="1500">
                <a:solidFill>
                  <a:schemeClr val="tx1"/>
                </a:solidFill>
                <a:latin typeface="돋움"/>
                <a:ea typeface="돋움"/>
              </a:rPr>
              <a:t>: </a:t>
            </a:r>
            <a:r>
              <a:rPr lang="ko-KR" altLang="en-US" sz="1500">
                <a:solidFill>
                  <a:schemeClr val="tx1"/>
                </a:solidFill>
                <a:latin typeface="돋움"/>
                <a:ea typeface="돋움"/>
              </a:rPr>
              <a:t>렌트 예약하기</a:t>
            </a:r>
            <a:endParaRPr lang="en-US" altLang="ko-KR" sz="150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56296" y="2306836"/>
            <a:ext cx="6269234" cy="19640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대여안내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76820" y="556656"/>
            <a:ext cx="6435329" cy="403018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295" y="628055"/>
            <a:ext cx="6276379" cy="63103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602" y="674490"/>
            <a:ext cx="1369217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회사번호</a:t>
            </a:r>
            <a:r>
              <a:rPr lang="en-US" altLang="ko-KR" sz="1050">
                <a:latin typeface="돋움"/>
                <a:ea typeface="돋움"/>
              </a:rPr>
              <a:t>,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영업시간 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40524" y="674489"/>
            <a:ext cx="625078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26622" y="674489"/>
            <a:ext cx="756046" cy="253916"/>
          </a:xfrm>
          <a:prstGeom prst="rect">
            <a:avLst/>
          </a:prstGeom>
          <a:ln w="1270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solidFill>
                  <a:srgbClr val="1F497D"/>
                </a:solidFill>
                <a:latin typeface="돋움"/>
                <a:ea typeface="돋움"/>
              </a:rPr>
              <a:t>회원가입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4658" y="4344194"/>
            <a:ext cx="6276379" cy="186449"/>
          </a:xfrm>
          <a:prstGeom prst="rect">
            <a:avLst/>
          </a:prstGeom>
          <a:solidFill>
            <a:srgbClr val="1F497D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덕카소개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대여표준약관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전자상거래표준약관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개인정보처리방침 </a:t>
            </a:r>
            <a:r>
              <a:rPr lang="en-US" altLang="ko-KR" sz="1050">
                <a:latin typeface="돋움"/>
                <a:ea typeface="돋움"/>
              </a:rPr>
              <a:t>/</a:t>
            </a:r>
            <a:r>
              <a:rPr lang="ko-KR" altLang="en-US" sz="1050">
                <a:latin typeface="돋움"/>
                <a:ea typeface="돋움"/>
              </a:rPr>
              <a:t> 고객상담센터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63439" y="1322784"/>
            <a:ext cx="1524872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대여안내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939449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렌트예약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22604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예약확인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00658" y="1322784"/>
            <a:ext cx="1524872" cy="529828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solidFill>
                  <a:schemeClr val="tx1"/>
                </a:solidFill>
                <a:latin typeface="돋움"/>
                <a:ea typeface="돋움"/>
              </a:rPr>
              <a:t>고객센터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86539" y="674490"/>
            <a:ext cx="1485185" cy="5298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로고</a:t>
            </a:r>
            <a:r>
              <a:rPr lang="en-US" altLang="ko-KR" sz="1050">
                <a:latin typeface="돋움"/>
                <a:ea typeface="돋움"/>
              </a:rPr>
              <a:t>:</a:t>
            </a:r>
          </a:p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덕</a:t>
            </a:r>
            <a:r>
              <a:rPr lang="en-US" altLang="ko-KR" sz="1050">
                <a:latin typeface="돋움"/>
                <a:ea typeface="돋움"/>
              </a:rPr>
              <a:t>(</a:t>
            </a:r>
            <a:r>
              <a:rPr lang="zh-CN" altLang="en-US" sz="1050">
                <a:latin typeface="돋움"/>
                <a:ea typeface="돋움"/>
              </a:rPr>
              <a:t>德</a:t>
            </a:r>
            <a:r>
              <a:rPr lang="en-US" altLang="ko-KR" sz="1050">
                <a:latin typeface="돋움"/>
                <a:ea typeface="돋움"/>
              </a:rPr>
              <a:t>)</a:t>
            </a:r>
            <a:r>
              <a:rPr lang="ko-KR" altLang="en-US" sz="1050">
                <a:latin typeface="돋움"/>
                <a:ea typeface="돋움"/>
              </a:rPr>
              <a:t> 카</a:t>
            </a: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돋움"/>
                <a:ea typeface="돋움"/>
              </a:rPr>
              <a:pPr lvl="0">
                <a:defRPr/>
              </a:pPr>
              <a:t>9</a:t>
            </a:fld>
            <a:endParaRPr lang="en-US" altLang="en-US">
              <a:latin typeface="돋움"/>
              <a:ea typeface="돋움"/>
            </a:endParaRPr>
          </a:p>
        </p:txBody>
      </p:sp>
      <p:graphicFrame>
        <p:nvGraphicFramePr>
          <p:cNvPr id="3" name="Google Shape;90;p13"/>
          <p:cNvGraphicFramePr/>
          <p:nvPr/>
        </p:nvGraphicFramePr>
        <p:xfrm>
          <a:off x="6991081" y="366440"/>
          <a:ext cx="2152920" cy="4406999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3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9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b="0">
                          <a:latin typeface="돋움"/>
                          <a:ea typeface="돋움"/>
                        </a:rPr>
                        <a:t>Header</a:t>
                      </a:r>
                      <a:r>
                        <a:rPr lang="en-US" sz="800" b="0" baseline="0">
                          <a:latin typeface="돋움"/>
                          <a:ea typeface="돋움"/>
                        </a:rPr>
                        <a:t> : width : 100%, height : 20%</a:t>
                      </a:r>
                      <a:endParaRPr sz="800" b="0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1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대여안내 클릭시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>
                          <a:latin typeface="돋움"/>
                          <a:ea typeface="돋움"/>
                        </a:rPr>
                        <a:t>하위 상세 페이지로 이동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 u="none" strike="noStrike" cap="none">
                          <a:latin typeface="돋움"/>
                          <a:ea typeface="돋움"/>
                        </a:rPr>
                        <a:t>2</a:t>
                      </a:r>
                      <a:endParaRPr sz="800" u="none" strike="noStrike" cap="none">
                        <a:latin typeface="돋움"/>
                        <a:ea typeface="돋움"/>
                      </a:endParaRP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&lt;nav&gt;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대여안내 소개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대여절차 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대여자격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보험안내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취소 규정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사고대처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u="none" strike="noStrike" cap="none">
                          <a:latin typeface="돋움"/>
                          <a:ea typeface="돋움"/>
                        </a:rPr>
                        <a:t>3</a:t>
                      </a:r>
                    </a:p>
                  </a:txBody>
                  <a:tcPr marL="68588" marR="68588" marT="25725" marB="25725" anchor="ctr"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메뉴버튼 클릭시 상세정보출력창에 상세정보 출력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대여절차 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대여를 위한 철차 안내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예약접수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대여차량선택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대여일자 확인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 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대여차량 확인및 임대차계약서 작성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 반납과 반납차량 점검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대여자격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 구분 별 연령과 운전경력 자격조건 안내 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보험안내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차량대여를 위한 차량손해면책제도 가입에 대한 보험 안내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취소 규정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차량대여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24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시간 전 예약금 전액 환불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차량대여 </a:t>
                      </a:r>
                      <a:r>
                        <a:rPr lang="en-US" altLang="ko-KR" sz="800" b="0" u="none" strike="noStrike" cap="none">
                          <a:latin typeface="돋움"/>
                          <a:ea typeface="돋움"/>
                        </a:rPr>
                        <a:t>24</a:t>
                      </a: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시간 이내 예약금 환불불가</a:t>
                      </a:r>
                    </a:p>
                    <a:p>
                      <a:pPr marL="142800" lvl="0" indent="-1428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한컴바탕"/>
                        <a:buChar char="-"/>
                        <a:defRPr/>
                      </a:pP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사고대처</a:t>
                      </a:r>
                      <a:br>
                        <a:rPr lang="ko-KR" altLang="en-US" sz="800" b="0" u="none" strike="noStrike" cap="none">
                          <a:latin typeface="돋움"/>
                          <a:ea typeface="돋움"/>
                        </a:rPr>
                      </a:br>
                      <a:r>
                        <a:rPr lang="ko-KR" altLang="en-US" sz="800" b="0" u="none" strike="noStrike" cap="none">
                          <a:latin typeface="돋움"/>
                          <a:ea typeface="돋움"/>
                        </a:rPr>
                        <a:t>혹시모를 차량 사고 시 대처 사항 안내 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91;p13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wrap="square" lIns="68568" tIns="34275" rIns="68568" bIns="34275" anchor="t" anchorCtr="0">
            <a:noAutofit/>
          </a:bodyPr>
          <a:lstStyle/>
          <a:p>
            <a:pPr>
              <a:defRPr/>
            </a:pP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돋움"/>
                <a:ea typeface="돋움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돋움"/>
                <a:ea typeface="돋움"/>
              </a:rPr>
              <a:t>대여 시스템</a:t>
            </a:r>
            <a:endParaRPr sz="750">
              <a:latin typeface="돋움"/>
              <a:ea typeface="돋움"/>
            </a:endParaRPr>
          </a:p>
        </p:txBody>
      </p:sp>
      <p:graphicFrame>
        <p:nvGraphicFramePr>
          <p:cNvPr id="5" name="Google Shape;99;p13"/>
          <p:cNvGraphicFramePr/>
          <p:nvPr/>
        </p:nvGraphicFramePr>
        <p:xfrm>
          <a:off x="0" y="0"/>
          <a:ext cx="9141830" cy="376029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4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6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zh-CN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 카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페이지명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대여 안내 페이지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페이지 넘버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03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덕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德</a:t>
                      </a:r>
                      <a:r>
                        <a:rPr lang="en-US" altLang="ko-KR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카 이용하기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  <a:endParaRPr sz="800">
                        <a:solidFill>
                          <a:schemeClr val="lt1"/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lt1"/>
                          </a:solidFill>
                          <a:latin typeface="돋움"/>
                          <a:ea typeface="돋움"/>
                        </a:rPr>
                        <a:t>송승희</a:t>
                      </a:r>
                    </a:p>
                  </a:txBody>
                  <a:tcPr marL="58463" marR="58463" marT="25725" marB="2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</a:rPr>
                        <a:t>경로</a:t>
                      </a:r>
                      <a:endParaRPr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/>
                        <a:ea typeface="돋움"/>
                      </a:endParaRP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상단 메뉴 </a:t>
                      </a:r>
                      <a:r>
                        <a:rPr lang="en-US" altLang="ko-KR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800" b="1" u="none" strike="noStrike" cap="non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/>
                          <a:ea typeface="돋움"/>
                          <a:cs typeface="Arial"/>
                          <a:sym typeface="Arial"/>
                        </a:rPr>
                        <a:t> 대여안내</a:t>
                      </a:r>
                    </a:p>
                  </a:txBody>
                  <a:tcPr marL="58463" marR="58463" marT="25725" marB="2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타원 15"/>
          <p:cNvSpPr/>
          <p:nvPr/>
        </p:nvSpPr>
        <p:spPr>
          <a:xfrm>
            <a:off x="377726" y="1337072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1</a:t>
            </a:r>
            <a:endParaRPr lang="ko-KR" altLang="en-US" sz="1050">
              <a:solidFill>
                <a:srgbClr val="1F497D"/>
              </a:solidFill>
              <a:latin typeface="돋움"/>
              <a:ea typeface="돋움"/>
            </a:endParaRPr>
          </a:p>
        </p:txBody>
      </p:sp>
      <p:sp>
        <p:nvSpPr>
          <p:cNvPr id="20" name="타원 15"/>
          <p:cNvSpPr/>
          <p:nvPr/>
        </p:nvSpPr>
        <p:spPr>
          <a:xfrm>
            <a:off x="356295" y="199656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2</a:t>
            </a:r>
          </a:p>
        </p:txBody>
      </p:sp>
      <p:sp>
        <p:nvSpPr>
          <p:cNvPr id="26" name="타원 15"/>
          <p:cNvSpPr/>
          <p:nvPr/>
        </p:nvSpPr>
        <p:spPr>
          <a:xfrm>
            <a:off x="2760473" y="3251340"/>
            <a:ext cx="175098" cy="156784"/>
          </a:xfrm>
          <a:prstGeom prst="ellipse">
            <a:avLst/>
          </a:prstGeom>
          <a:solidFill>
            <a:schemeClr val="bg1"/>
          </a:solidFill>
          <a:ln w="12700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>
                <a:solidFill>
                  <a:srgbClr val="1F497D"/>
                </a:solidFill>
                <a:latin typeface="돋움"/>
                <a:ea typeface="돋움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2241" y="1926434"/>
            <a:ext cx="945118" cy="2970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>
                <a:latin typeface="돋움"/>
                <a:ea typeface="돋움"/>
              </a:rPr>
              <a:t>대여절차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81610" y="1926434"/>
            <a:ext cx="945118" cy="2970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latin typeface="돋움"/>
                <a:ea typeface="돋움"/>
              </a:rPr>
              <a:t>대여자격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50044" y="1926434"/>
            <a:ext cx="945118" cy="2970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latin typeface="돋움"/>
                <a:ea typeface="돋움"/>
              </a:rPr>
              <a:t>보험안내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020928" y="1926434"/>
            <a:ext cx="945118" cy="2970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latin typeface="돋움"/>
                <a:ea typeface="돋움"/>
              </a:rPr>
              <a:t>취소규정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989363" y="1926434"/>
            <a:ext cx="945118" cy="2970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latin typeface="돋움"/>
                <a:ea typeface="돋움"/>
              </a:rPr>
              <a:t>사고대처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5571" y="3210461"/>
            <a:ext cx="1057499" cy="4261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25">
                <a:solidFill>
                  <a:srgbClr val="1F497D"/>
                </a:solidFill>
                <a:latin typeface="돋움"/>
                <a:ea typeface="돋움"/>
              </a:rPr>
              <a:t>상세정보 출력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4157</Words>
  <Application>Microsoft Office PowerPoint</Application>
  <PresentationFormat>화면 슬라이드 쇼(16:9)</PresentationFormat>
  <Paragraphs>1323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mn-ea</vt:lpstr>
      <vt:lpstr>돋움</vt:lpstr>
      <vt:lpstr>함초롬바탕</vt:lpstr>
      <vt:lpstr>Arial</vt:lpstr>
      <vt:lpstr>Segoe UI Symbol</vt:lpstr>
      <vt:lpstr>한컴바탕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5323</cp:lastModifiedBy>
  <cp:revision>775</cp:revision>
  <dcterms:modified xsi:type="dcterms:W3CDTF">2021-05-06T06:00:50Z</dcterms:modified>
  <cp:version/>
</cp:coreProperties>
</file>