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 snapToGrid="0">
      <p:cViewPr>
        <p:scale>
          <a:sx n="125" d="100"/>
          <a:sy n="125" d="100"/>
        </p:scale>
        <p:origin x="78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2C5-FD1F-4657-817E-81914795E71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AD3A-1404-4143-BE3D-37EB9699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1578" y="120702"/>
            <a:ext cx="39096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SHINE: Signed Heterogeneous Information Network Embedding for Sentiment Link Prediction</a:t>
            </a:r>
          </a:p>
        </p:txBody>
      </p:sp>
      <p:pic>
        <p:nvPicPr>
          <p:cNvPr id="1034" name="Picture 10" descr="相关图片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" r="46014"/>
          <a:stretch/>
        </p:blipFill>
        <p:spPr bwMode="auto">
          <a:xfrm>
            <a:off x="5384802" y="248235"/>
            <a:ext cx="1473201" cy="6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6831" y="1018325"/>
                <a:ext cx="415690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LinLibertineT"/>
                  </a:rPr>
                  <a:t>Hongwei Wang</a:t>
                </a:r>
                <a14:m>
                  <m:oMath xmlns:m="http://schemas.openxmlformats.org/officeDocument/2006/math">
                    <m:r>
                      <a:rPr lang="en-US" sz="900" i="1" baseline="30000" dirty="0">
                        <a:latin typeface="Cambria Math" panose="02040503050406030204" pitchFamily="18" charset="0"/>
                      </a:rPr>
                      <m:t>1 2</m:t>
                    </m:r>
                  </m:oMath>
                </a14:m>
                <a:r>
                  <a:rPr lang="en-US" sz="900" dirty="0">
                    <a:latin typeface="LinLibertineT"/>
                  </a:rPr>
                  <a:t>, Fuzheng Zhang</a:t>
                </a:r>
                <a14:m>
                  <m:oMath xmlns:m="http://schemas.openxmlformats.org/officeDocument/2006/math">
                    <m:r>
                      <a:rPr lang="en-US" sz="9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900" dirty="0">
                    <a:latin typeface="LinLibertineT"/>
                  </a:rPr>
                  <a:t>, Min Hou</a:t>
                </a:r>
                <a14:m>
                  <m:oMath xmlns:m="http://schemas.openxmlformats.org/officeDocument/2006/math">
                    <m:r>
                      <a:rPr lang="en-US" sz="900" i="1" baseline="30000" dirty="0">
                        <a:latin typeface="Cambria Math" panose="02040503050406030204" pitchFamily="18" charset="0"/>
                      </a:rPr>
                      <m:t>3 2</m:t>
                    </m:r>
                  </m:oMath>
                </a14:m>
                <a:r>
                  <a:rPr lang="en-US" sz="900" dirty="0">
                    <a:latin typeface="LinLibertineT"/>
                  </a:rPr>
                  <a:t>, Xing Xie</a:t>
                </a:r>
                <a14:m>
                  <m:oMath xmlns:m="http://schemas.openxmlformats.org/officeDocument/2006/math">
                    <m:r>
                      <a:rPr lang="en-US" sz="9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900" dirty="0">
                    <a:latin typeface="LinLibertineT"/>
                  </a:rPr>
                  <a:t>, </a:t>
                </a:r>
                <a:r>
                  <a:rPr lang="en-US" sz="900" dirty="0" err="1">
                    <a:latin typeface="LinLibertineT"/>
                  </a:rPr>
                  <a:t>Minyi</a:t>
                </a:r>
                <a:r>
                  <a:rPr lang="en-US" sz="900" dirty="0">
                    <a:latin typeface="LinLibertineT"/>
                  </a:rPr>
                  <a:t> </a:t>
                </a:r>
                <a:r>
                  <a:rPr lang="en-US" sz="900" dirty="0" err="1">
                    <a:latin typeface="LinLibertineT"/>
                  </a:rPr>
                  <a:t>Guo</a:t>
                </a:r>
                <a14:m>
                  <m:oMath xmlns:m="http://schemas.openxmlformats.org/officeDocument/2006/math">
                    <m:r>
                      <a:rPr lang="en-US" sz="900" i="1" baseline="30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900" dirty="0">
                    <a:latin typeface="LinLibertineT"/>
                  </a:rPr>
                  <a:t>, Qi Liu</a:t>
                </a:r>
                <a14:m>
                  <m:oMath xmlns:m="http://schemas.openxmlformats.org/officeDocument/2006/math">
                    <m:r>
                      <a:rPr lang="en-US" sz="900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31" y="1018325"/>
                <a:ext cx="4156907" cy="230832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83218" y="1191603"/>
                <a:ext cx="50706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" i="1" baseline="30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800" dirty="0">
                    <a:latin typeface="LinLibertineT"/>
                  </a:rPr>
                  <a:t>Shanghai Jiao Tong University, </a:t>
                </a:r>
                <a14:m>
                  <m:oMath xmlns:m="http://schemas.openxmlformats.org/officeDocument/2006/math">
                    <m:r>
                      <a:rPr lang="en-US" sz="8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>
                    <a:latin typeface="LinLibertineT"/>
                  </a:rPr>
                  <a:t>Microsoft Research Asia, </a:t>
                </a:r>
                <a14:m>
                  <m:oMath xmlns:m="http://schemas.openxmlformats.org/officeDocument/2006/math">
                    <m:r>
                      <a:rPr lang="en-US" sz="800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800" dirty="0">
                    <a:latin typeface="LinLibertineT"/>
                  </a:rPr>
                  <a:t>University of Science and Technology of China</a:t>
                </a:r>
                <a:endParaRPr lang="en-US" sz="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18" y="1191603"/>
                <a:ext cx="5070619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17128" y="1051133"/>
                <a:ext cx="22634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baseline="3000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128" y="1051133"/>
                <a:ext cx="226344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6424" y="1049207"/>
                <a:ext cx="22634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baseline="3000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24" y="1049207"/>
                <a:ext cx="226344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0474" y="1605997"/>
            <a:ext cx="6686089" cy="7378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474" y="1539515"/>
            <a:ext cx="6686089" cy="77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474" y="8984242"/>
            <a:ext cx="6686089" cy="77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3988" y="1707646"/>
            <a:ext cx="3218232" cy="187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650" y="1707678"/>
            <a:ext cx="309245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Introduction</a:t>
            </a:r>
          </a:p>
          <a:p>
            <a:pPr algn="just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online social networks people often express attitudes towards others, which forms massive </a:t>
            </a:r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links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users. In this paper we investigate how to predict possibly existing sentiment links in the presence of heterogeneous information.</a:t>
            </a:r>
          </a:p>
          <a:p>
            <a:pPr marL="171458" indent="-171458" algn="just">
              <a:buFont typeface="Courier New" panose="02070309020205020404" pitchFamily="49" charset="0"/>
              <a:buChar char="o"/>
            </a:pP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establish a labeled heterogeneous sentiment dataset which consists of users’ </a:t>
            </a:r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relation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relation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knowledge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entity-level sentiment extraction method.</a:t>
            </a:r>
          </a:p>
          <a:p>
            <a:pPr marL="171458" indent="-171458" algn="just">
              <a:buFont typeface="Courier New" panose="02070309020205020404" pitchFamily="49" charset="0"/>
              <a:buChar char="o"/>
            </a:pP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propose a novel and flexible end-to-end </a:t>
            </a:r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Heterogeneous Information Network Embedding (SHINE)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to extract users’ latent representations and predict the sign of unobserved sentiment links. SHINE utilizes multiple deep</a:t>
            </a:r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auto-encoders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map each user into a low-dimension feature space while preserving the network structure.</a:t>
            </a:r>
          </a:p>
          <a:p>
            <a:pPr marL="171458" indent="-171458" algn="just">
              <a:buFont typeface="Courier New" panose="02070309020205020404" pitchFamily="49" charset="0"/>
              <a:buChar char="o"/>
            </a:pP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demonstrate the superiority of SHINE over state-of-the-art baselines on link prediction and node recommendation in two real-world datasets.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16424" y="1707646"/>
            <a:ext cx="3135935" cy="1862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5673" y="1994460"/>
            <a:ext cx="1874105" cy="39831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83947" y="3708970"/>
            <a:ext cx="3218232" cy="2388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051" y="4248766"/>
            <a:ext cx="1963627" cy="8860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r="66255"/>
          <a:stretch/>
        </p:blipFill>
        <p:spPr>
          <a:xfrm>
            <a:off x="467978" y="5441304"/>
            <a:ext cx="601397" cy="61963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83948" y="3708970"/>
            <a:ext cx="321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Signed Heterogeneous Network</a:t>
            </a:r>
            <a:endParaRPr lang="en-US" sz="1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networks with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sentiment, social relationship and user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profile: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/>
          <a:srcRect l="33339" r="33525"/>
          <a:stretch/>
        </p:blipFill>
        <p:spPr>
          <a:xfrm>
            <a:off x="1426578" y="5429458"/>
            <a:ext cx="590550" cy="6196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/>
          <a:srcRect l="67345"/>
          <a:stretch/>
        </p:blipFill>
        <p:spPr>
          <a:xfrm>
            <a:off x="2416038" y="5445175"/>
            <a:ext cx="581983" cy="61963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00659" y="5272246"/>
            <a:ext cx="321823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sub-network          social sub-network            profile sub-network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4991" y="6218622"/>
            <a:ext cx="3218232" cy="2654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991" y="6701246"/>
            <a:ext cx="3218232" cy="9810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0730" y="7992145"/>
            <a:ext cx="1867132" cy="80568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74991" y="6222012"/>
            <a:ext cx="3218232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SHINE Framework</a:t>
            </a:r>
          </a:p>
          <a:p>
            <a:pPr algn="just"/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framework: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000" b="1" dirty="0" smtClean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1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1000" b="1" dirty="0" smtClean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1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1000" b="1" dirty="0" smtClean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1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1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6-layer auto-encoder for sentiment network embedding: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224" y="8109134"/>
            <a:ext cx="1052459" cy="1285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419" y="8291955"/>
            <a:ext cx="729819" cy="1235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7224" y="8462558"/>
            <a:ext cx="681001" cy="19345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516423" y="1726696"/>
            <a:ext cx="1027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" b="1" dirty="0" smtClean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algn="just"/>
            <a:endParaRPr lang="en-US" sz="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673887" y="2662155"/>
                <a:ext cx="2879115" cy="846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just">
                  <a:buFont typeface="Wingdings" panose="05000000000000000000" pitchFamily="2" charset="2"/>
                  <a:buChar char="ü"/>
                </a:pPr>
                <a:r>
                  <a:rPr lang="en-US" sz="7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Asymmetry</a:t>
                </a:r>
                <a:r>
                  <a:rPr lang="en-US" sz="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whether SHINE can characterize asymmetry depends on the choice of similarity function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ü"/>
                </a:pPr>
                <a:r>
                  <a:rPr lang="en-US" sz="7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Cold start problem</a:t>
                </a:r>
                <a:r>
                  <a:rPr lang="en-US" sz="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SHINE is free of cold start problem as it makes full use of side information and incorporates it naturally into the target network</a:t>
                </a:r>
              </a:p>
              <a:p>
                <a:pPr marL="171450" indent="-171450" algn="just">
                  <a:buFont typeface="Wingdings" panose="05000000000000000000" pitchFamily="2" charset="2"/>
                  <a:buChar char="ü"/>
                </a:pPr>
                <a:r>
                  <a:rPr lang="en-US" sz="7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Flexibility</a:t>
                </a:r>
                <a:r>
                  <a:rPr lang="en-US" sz="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SHINE is with high flexibility as one can easily “plug in” or “pull out” components of side information</a:t>
                </a:r>
                <a:endParaRPr 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887" y="2662155"/>
                <a:ext cx="2879115" cy="8463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3504328" y="3708969"/>
            <a:ext cx="3148031" cy="3615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73353" y="4142080"/>
            <a:ext cx="1638744" cy="409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11654" y="4800054"/>
            <a:ext cx="3140705" cy="7336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1070" y="5777470"/>
            <a:ext cx="1617997" cy="67703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504328" y="3708970"/>
            <a:ext cx="3148031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en-US" sz="1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Weibo sentiment datasets: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Micro-F1 on Weibo-STC and Wiki-</a:t>
            </a:r>
            <a:r>
              <a:rPr lang="en-US" sz="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RfA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link prediction: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 in cold start scenario: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Weibo-STC w.r.t. the combinations of similarity function and aggregation function: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45971" y="6803312"/>
            <a:ext cx="1848193" cy="45730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504328" y="7426548"/>
            <a:ext cx="3148031" cy="1446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04327" y="7422718"/>
            <a:ext cx="314803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en-US" sz="1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8" indent="-171458" algn="just">
              <a:buFont typeface="Courier New" panose="02070309020205020404" pitchFamily="49" charset="0"/>
              <a:buChar char="o"/>
            </a:pP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paper,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study the problem of predicting sentiment links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absence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sentiment related content in online social networks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8" indent="-171458" algn="just">
              <a:buFont typeface="Courier New" panose="02070309020205020404" pitchFamily="49" charset="0"/>
              <a:buChar char="o"/>
            </a:pP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labeled, heterogeneous, and entity-level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dataset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Weibo due to the lack of explicit sentiment links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8" indent="-171458" algn="just">
              <a:buFont typeface="Courier New" panose="02070309020205020404" pitchFamily="49" charset="0"/>
              <a:buChar char="o"/>
            </a:pP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SHINE, a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deep-learning-based network embedding framework to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users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highly nonlinear representations while preserving the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networks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8" indent="-171458" algn="just">
              <a:buFont typeface="Courier New" panose="02070309020205020404" pitchFamily="49" charset="0"/>
              <a:buChar char="o"/>
            </a:pP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the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competitiveness of SHINE against several strong baselines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demonstrate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usage of social relation and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information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cold start scenario.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7230" y="120526"/>
            <a:ext cx="497210" cy="492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474" y="112961"/>
            <a:ext cx="495789" cy="512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174" y="668992"/>
            <a:ext cx="796401" cy="3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432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LinLibertineT</vt:lpstr>
      <vt:lpstr>Microsoft YaHei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Hongwei Wang (MSR Student-Person Consulting)</dc:creator>
  <cp:lastModifiedBy>Hongwei Wang (MSR Student-Person Consulting)</cp:lastModifiedBy>
  <cp:revision>40</cp:revision>
  <dcterms:created xsi:type="dcterms:W3CDTF">2018-01-20T13:06:51Z</dcterms:created>
  <dcterms:modified xsi:type="dcterms:W3CDTF">2018-01-20T16:46:54Z</dcterms:modified>
</cp:coreProperties>
</file>