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3958-B018-4F87-9E31-18519B3E2CB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FD56-49CA-46C1-AC5F-B5EB66E9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0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3958-B018-4F87-9E31-18519B3E2CB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FD56-49CA-46C1-AC5F-B5EB66E9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3958-B018-4F87-9E31-18519B3E2CB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FD56-49CA-46C1-AC5F-B5EB66E9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3958-B018-4F87-9E31-18519B3E2CB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FD56-49CA-46C1-AC5F-B5EB66E9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3958-B018-4F87-9E31-18519B3E2CB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FD56-49CA-46C1-AC5F-B5EB66E9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1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3958-B018-4F87-9E31-18519B3E2CB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FD56-49CA-46C1-AC5F-B5EB66E9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0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3958-B018-4F87-9E31-18519B3E2CB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FD56-49CA-46C1-AC5F-B5EB66E9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4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3958-B018-4F87-9E31-18519B3E2CB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FD56-49CA-46C1-AC5F-B5EB66E9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1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3958-B018-4F87-9E31-18519B3E2CB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FD56-49CA-46C1-AC5F-B5EB66E9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2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3958-B018-4F87-9E31-18519B3E2CB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FD56-49CA-46C1-AC5F-B5EB66E9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1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3958-B018-4F87-9E31-18519B3E2CB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FD56-49CA-46C1-AC5F-B5EB66E9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3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A3958-B018-4F87-9E31-18519B3E2CB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1FD56-49CA-46C1-AC5F-B5EB66E9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6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751" y="6123958"/>
            <a:ext cx="1265328" cy="539827"/>
          </a:xfrm>
          <a:prstGeom prst="rect">
            <a:avLst/>
          </a:prstGeom>
        </p:spPr>
      </p:pic>
      <p:pic>
        <p:nvPicPr>
          <p:cNvPr id="1026" name="Picture 2" descr="“上海交通大学 校徽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73" y="6040832"/>
            <a:ext cx="2214853" cy="72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“中科大 校徽”的图片搜索结果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90" b="36935"/>
          <a:stretch/>
        </p:blipFill>
        <p:spPr bwMode="auto">
          <a:xfrm>
            <a:off x="3919164" y="6123958"/>
            <a:ext cx="3109598" cy="6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3"/>
          <p:cNvSpPr/>
          <p:nvPr/>
        </p:nvSpPr>
        <p:spPr>
          <a:xfrm>
            <a:off x="2368626" y="80137"/>
            <a:ext cx="7305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2060"/>
                </a:solidFill>
              </a:rPr>
              <a:t>The </a:t>
            </a:r>
            <a:r>
              <a:rPr lang="en-US" altLang="zh-CN" sz="1400" dirty="0" smtClean="0">
                <a:solidFill>
                  <a:srgbClr val="002060"/>
                </a:solidFill>
              </a:rPr>
              <a:t>11</a:t>
            </a:r>
            <a:r>
              <a:rPr lang="en-US" altLang="zh-CN" sz="1400" baseline="30000" dirty="0" smtClean="0">
                <a:solidFill>
                  <a:srgbClr val="002060"/>
                </a:solidFill>
              </a:rPr>
              <a:t>th</a:t>
            </a:r>
            <a:r>
              <a:rPr lang="en-US" altLang="zh-CN" sz="1400" dirty="0" smtClean="0">
                <a:solidFill>
                  <a:srgbClr val="002060"/>
                </a:solidFill>
              </a:rPr>
              <a:t> </a:t>
            </a:r>
            <a:r>
              <a:rPr lang="en-US" altLang="zh-CN" sz="1400" dirty="0" smtClean="0">
                <a:solidFill>
                  <a:srgbClr val="002060"/>
                </a:solidFill>
              </a:rPr>
              <a:t>ACM </a:t>
            </a:r>
            <a:r>
              <a:rPr lang="en-US" altLang="zh-CN" sz="1400" dirty="0">
                <a:solidFill>
                  <a:srgbClr val="002060"/>
                </a:solidFill>
              </a:rPr>
              <a:t>International Conference on </a:t>
            </a:r>
            <a:r>
              <a:rPr lang="en-US" altLang="zh-CN" sz="1400" dirty="0" smtClean="0">
                <a:solidFill>
                  <a:srgbClr val="002060"/>
                </a:solidFill>
              </a:rPr>
              <a:t>Web Search and Data Mining</a:t>
            </a:r>
            <a:endParaRPr lang="en-US" altLang="zh-CN" sz="1400" dirty="0" smtClean="0">
              <a:solidFill>
                <a:srgbClr val="002060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rgbClr val="002060"/>
                </a:solidFill>
              </a:rPr>
              <a:t>Los Angeles, CA, 2018</a:t>
            </a:r>
            <a:endParaRPr lang="zh-CN" altLang="en-US" sz="1400" dirty="0">
              <a:solidFill>
                <a:srgbClr val="00206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981976" y="1812434"/>
            <a:ext cx="10078712" cy="92868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SHINE: Signed Heterogeneous Information Network Embedding for Sentiment Link Prediction</a:t>
            </a:r>
            <a:endParaRPr lang="en-US" sz="3200" b="1" dirty="0" smtClean="0">
              <a:solidFill>
                <a:srgbClr val="0070C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315763" y="3280949"/>
            <a:ext cx="9411138" cy="2699788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Hongwei Wang</a:t>
            </a:r>
            <a:r>
              <a:rPr lang="en-US" sz="2200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Fuzheng Zhang</a:t>
            </a:r>
            <a:r>
              <a:rPr lang="en-US" sz="2200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Min Hou</a:t>
            </a:r>
            <a:r>
              <a:rPr lang="en-US" sz="2200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3,2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Xing Xie</a:t>
            </a:r>
            <a:r>
              <a:rPr lang="en-US" sz="2200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Minyi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Guo</a:t>
            </a:r>
            <a:r>
              <a:rPr lang="en-US" sz="2200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Qi Liu</a:t>
            </a:r>
            <a:r>
              <a:rPr lang="en-US" sz="2200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US" altLang="zh-CN" sz="1800" baseline="30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Shanghai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Jiao Tong University</a:t>
            </a:r>
          </a:p>
          <a:p>
            <a:pPr>
              <a:lnSpc>
                <a:spcPts val="1500"/>
              </a:lnSpc>
            </a:pPr>
            <a:r>
              <a:rPr lang="en-US" altLang="zh-CN" sz="1800" baseline="30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Research Asia</a:t>
            </a:r>
          </a:p>
          <a:p>
            <a:pPr>
              <a:lnSpc>
                <a:spcPts val="1500"/>
              </a:lnSpc>
            </a:pPr>
            <a:r>
              <a:rPr lang="en-US" altLang="zh-CN" sz="1800" baseline="30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of Science and Technology of China</a:t>
            </a:r>
            <a:endParaRPr lang="en-US" altLang="zh-CN" sz="1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2018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99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6685" y="501269"/>
            <a:ext cx="8035290" cy="54807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Signed Heterogeneous Network</a:t>
            </a:r>
            <a:endParaRPr lang="en-US" sz="3600" b="1" dirty="0" smtClean="0">
              <a:solidFill>
                <a:srgbClr val="0070C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60145"/>
            <a:ext cx="11049918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4967" y="1538413"/>
            <a:ext cx="7322265" cy="1931617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altLang="zh-CN" sz="2000" dirty="0" smtClean="0">
                <a:ea typeface="Malgun Gothic" panose="020B0503020000020004" pitchFamily="34" charset="-127"/>
              </a:rPr>
              <a:t>People often express attitudes towards others in online social networks, forming massive </a:t>
            </a:r>
            <a:r>
              <a:rPr lang="en-US" altLang="zh-CN" sz="2000" b="1" dirty="0" smtClean="0">
                <a:ea typeface="Malgun Gothic" panose="020B0503020000020004" pitchFamily="34" charset="-127"/>
              </a:rPr>
              <a:t>sentiment links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altLang="zh-CN" sz="2000" dirty="0" smtClean="0">
                <a:ea typeface="Malgun Gothic" panose="020B0503020000020004" pitchFamily="34" charset="-127"/>
              </a:rPr>
              <a:t>Side information available:</a:t>
            </a:r>
          </a:p>
          <a:p>
            <a:pPr lvl="1"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ea typeface="Malgun Gothic" panose="020B0503020000020004" pitchFamily="34" charset="-127"/>
              </a:rPr>
              <a:t>Social network</a:t>
            </a:r>
          </a:p>
          <a:p>
            <a:pPr lvl="1"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altLang="zh-CN" sz="1800" dirty="0" smtClean="0">
                <a:ea typeface="Malgun Gothic" panose="020B0503020000020004" pitchFamily="34" charset="-127"/>
              </a:rPr>
              <a:t>Profile network</a:t>
            </a:r>
            <a:endParaRPr lang="en-US" altLang="zh-CN" sz="1800" dirty="0" smtClean="0">
              <a:ea typeface="Malgun Gothic" panose="020B0503020000020004" pitchFamily="34" charset="-127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01" y="3751530"/>
            <a:ext cx="6062537" cy="273546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r="66255"/>
          <a:stretch/>
        </p:blipFill>
        <p:spPr>
          <a:xfrm>
            <a:off x="8371455" y="1614364"/>
            <a:ext cx="1504352" cy="154997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9841793" y="2038718"/>
            <a:ext cx="14543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sub-network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897719" y="5400768"/>
            <a:ext cx="1420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 </a:t>
            </a: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sub-network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819879" y="3719743"/>
            <a:ext cx="1498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ocial</a:t>
            </a: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sub-network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l="33339" r="33525"/>
          <a:stretch/>
        </p:blipFill>
        <p:spPr>
          <a:xfrm>
            <a:off x="8362437" y="3365616"/>
            <a:ext cx="1479356" cy="155221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l="67345"/>
          <a:stretch/>
        </p:blipFill>
        <p:spPr>
          <a:xfrm>
            <a:off x="8395951" y="5114143"/>
            <a:ext cx="1412328" cy="15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6685" y="501269"/>
            <a:ext cx="8035290" cy="54807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SHINE</a:t>
            </a:r>
            <a:endParaRPr lang="en-US" sz="3600" b="1" dirty="0" smtClean="0">
              <a:solidFill>
                <a:srgbClr val="0070C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60145"/>
            <a:ext cx="11049918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4967" y="1538413"/>
            <a:ext cx="10634951" cy="1931617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altLang="zh-CN" sz="2000" dirty="0" smtClean="0">
                <a:ea typeface="Malgun Gothic" panose="020B0503020000020004" pitchFamily="34" charset="-127"/>
              </a:rPr>
              <a:t>We propose </a:t>
            </a:r>
            <a:r>
              <a:rPr lang="en-US" altLang="zh-CN" sz="2000" b="1" dirty="0" smtClean="0">
                <a:ea typeface="Malgun Gothic" panose="020B0503020000020004" pitchFamily="34" charset="-127"/>
              </a:rPr>
              <a:t>Signed Heterogeneous Information Network Embedding (SHINE) </a:t>
            </a:r>
            <a:r>
              <a:rPr lang="en-US" altLang="zh-CN" sz="2000" dirty="0" smtClean="0">
                <a:ea typeface="Malgun Gothic" panose="020B0503020000020004" pitchFamily="34" charset="-127"/>
              </a:rPr>
              <a:t>for predicting sentiment links among users </a:t>
            </a:r>
          </a:p>
          <a:p>
            <a:pPr lvl="1"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ea typeface="Malgun Gothic" panose="020B0503020000020004" pitchFamily="34" charset="-127"/>
              </a:rPr>
              <a:t>Sentiment extraction</a:t>
            </a:r>
          </a:p>
          <a:p>
            <a:pPr lvl="1"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altLang="zh-CN" sz="1800" dirty="0" smtClean="0">
                <a:ea typeface="Malgun Gothic" panose="020B0503020000020004" pitchFamily="34" charset="-127"/>
              </a:rPr>
              <a:t>Multiple deep auto-encoders</a:t>
            </a:r>
          </a:p>
          <a:p>
            <a:pPr lvl="1"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altLang="zh-CN" sz="1800" dirty="0" smtClean="0">
                <a:ea typeface="Malgun Gothic" panose="020B0503020000020004" pitchFamily="34" charset="-127"/>
              </a:rPr>
              <a:t>Aggregation function and similarity measurement function</a:t>
            </a:r>
            <a:endParaRPr lang="en-US" altLang="zh-CN" sz="1800" dirty="0" smtClean="0">
              <a:ea typeface="Malgun Gothic" panose="020B0503020000020004" pitchFamily="34" charset="-127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75" y="3587067"/>
            <a:ext cx="9622564" cy="293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59706" y="3136186"/>
            <a:ext cx="8035290" cy="54807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Welcome to visit our poster!</a:t>
            </a:r>
            <a:endParaRPr lang="en-US" b="1" dirty="0" smtClean="0">
              <a:solidFill>
                <a:srgbClr val="0070C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98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132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等线</vt:lpstr>
      <vt:lpstr>Malgun Gothic</vt:lpstr>
      <vt:lpstr>Microsoft JhengHei UI</vt:lpstr>
      <vt:lpstr>Microsoft YaHei</vt:lpstr>
      <vt:lpstr>Arial</vt:lpstr>
      <vt:lpstr>Calibri</vt:lpstr>
      <vt:lpstr>Calibri Light</vt:lpstr>
      <vt:lpstr>Times New Roman</vt:lpstr>
      <vt:lpstr>Wingdings</vt:lpstr>
      <vt:lpstr>Office Theme</vt:lpstr>
      <vt:lpstr>SHINE: Signed Heterogeneous Information Network Embedding for Sentiment Link Prediction</vt:lpstr>
      <vt:lpstr>Signed Heterogeneous Network</vt:lpstr>
      <vt:lpstr>SHINE</vt:lpstr>
      <vt:lpstr>Welcome to visit our poster!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SHINE: Signed Heterogeneous Information Network Embedding for Sentiment Link Prediction</dc:title>
  <dc:creator>Hongwei Wang (MSR Student-Person Consulting)</dc:creator>
  <cp:lastModifiedBy>Hongwei Wang (MSR Student-Person Consulting)</cp:lastModifiedBy>
  <cp:revision>7</cp:revision>
  <dcterms:created xsi:type="dcterms:W3CDTF">2018-01-20T16:48:39Z</dcterms:created>
  <dcterms:modified xsi:type="dcterms:W3CDTF">2018-01-20T17:23:58Z</dcterms:modified>
</cp:coreProperties>
</file>