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5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33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71857" autoAdjust="0"/>
  </p:normalViewPr>
  <p:slideViewPr>
    <p:cSldViewPr snapToGrid="0">
      <p:cViewPr varScale="1">
        <p:scale>
          <a:sx n="66" d="100"/>
          <a:sy n="66" d="100"/>
        </p:scale>
        <p:origin x="1716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BA803-E71E-444F-BB24-91E1200F10CB}" type="doc">
      <dgm:prSet loTypeId="urn:microsoft.com/office/officeart/2005/8/layout/radial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EA134C-7D0F-4A03-9425-BC7BD1F1D740}">
      <dgm:prSet phldrT="[Text]" custT="1"/>
      <dgm:spPr/>
      <dgm:t>
        <a:bodyPr/>
        <a:lstStyle/>
        <a:p>
          <a:r>
            <a:rPr lang="en-US" sz="6600" dirty="0"/>
            <a:t>?</a:t>
          </a:r>
          <a:endParaRPr lang="en-US" sz="2400" dirty="0"/>
        </a:p>
      </dgm:t>
    </dgm:pt>
    <dgm:pt modelId="{C212A830-F4C3-4B31-A7E1-D3FE51270D80}" type="parTrans" cxnId="{C37633FC-6A87-4E74-805A-31B805F27982}">
      <dgm:prSet/>
      <dgm:spPr/>
      <dgm:t>
        <a:bodyPr/>
        <a:lstStyle/>
        <a:p>
          <a:endParaRPr lang="en-US"/>
        </a:p>
      </dgm:t>
    </dgm:pt>
    <dgm:pt modelId="{FC39B0DD-82B4-40D7-909A-9F48D721BC66}" type="sibTrans" cxnId="{C37633FC-6A87-4E74-805A-31B805F27982}">
      <dgm:prSet/>
      <dgm:spPr/>
      <dgm:t>
        <a:bodyPr/>
        <a:lstStyle/>
        <a:p>
          <a:endParaRPr lang="en-US"/>
        </a:p>
      </dgm:t>
    </dgm:pt>
    <dgm:pt modelId="{B14DBE62-C47F-4AAD-A067-07A3A2F03DE9}">
      <dgm:prSet phldrT="[Text]" custT="1"/>
      <dgm:spPr/>
      <dgm:t>
        <a:bodyPr/>
        <a:lstStyle/>
        <a:p>
          <a:r>
            <a:rPr lang="en-US" sz="2400" dirty="0"/>
            <a:t>user profiles </a:t>
          </a:r>
        </a:p>
      </dgm:t>
    </dgm:pt>
    <dgm:pt modelId="{32AAFEC2-0CC8-4B0B-8367-0F4DD47A657E}" type="parTrans" cxnId="{28279365-0522-40CD-BFEB-A9742A7FFF4E}">
      <dgm:prSet/>
      <dgm:spPr/>
      <dgm:t>
        <a:bodyPr/>
        <a:lstStyle/>
        <a:p>
          <a:endParaRPr lang="en-US"/>
        </a:p>
      </dgm:t>
    </dgm:pt>
    <dgm:pt modelId="{F386535D-AB99-4980-9726-3CB8E46ADBA2}" type="sibTrans" cxnId="{28279365-0522-40CD-BFEB-A9742A7FFF4E}">
      <dgm:prSet/>
      <dgm:spPr/>
      <dgm:t>
        <a:bodyPr/>
        <a:lstStyle/>
        <a:p>
          <a:endParaRPr lang="en-US"/>
        </a:p>
      </dgm:t>
    </dgm:pt>
    <dgm:pt modelId="{6FC8B3DF-42E0-46D6-95F6-A9E1CEF0967B}">
      <dgm:prSet phldrT="[Text]" custT="1"/>
      <dgm:spPr/>
      <dgm:t>
        <a:bodyPr/>
        <a:lstStyle/>
        <a:p>
          <a:r>
            <a:rPr lang="en-US" sz="2400" dirty="0"/>
            <a:t>next dining time</a:t>
          </a:r>
        </a:p>
      </dgm:t>
    </dgm:pt>
    <dgm:pt modelId="{B2FD4B97-16ED-4417-92ED-670624D8FFF5}" type="parTrans" cxnId="{77141731-3830-4F6D-922B-615983DA571D}">
      <dgm:prSet/>
      <dgm:spPr/>
      <dgm:t>
        <a:bodyPr/>
        <a:lstStyle/>
        <a:p>
          <a:endParaRPr lang="en-US"/>
        </a:p>
      </dgm:t>
    </dgm:pt>
    <dgm:pt modelId="{DBF6C3B4-AB64-4426-9E3E-E6D55155E141}" type="sibTrans" cxnId="{77141731-3830-4F6D-922B-615983DA571D}">
      <dgm:prSet/>
      <dgm:spPr/>
      <dgm:t>
        <a:bodyPr/>
        <a:lstStyle/>
        <a:p>
          <a:endParaRPr lang="en-US"/>
        </a:p>
      </dgm:t>
    </dgm:pt>
    <dgm:pt modelId="{3C1C9DCC-AF1A-46BC-8801-B898181863AD}">
      <dgm:prSet phldrT="[Text]" custT="1"/>
      <dgm:spPr/>
      <dgm:t>
        <a:bodyPr/>
        <a:lstStyle/>
        <a:p>
          <a:r>
            <a:rPr lang="en-US" sz="2400" dirty="0"/>
            <a:t>historical check-ins</a:t>
          </a:r>
        </a:p>
      </dgm:t>
    </dgm:pt>
    <dgm:pt modelId="{294DC3A3-CE07-4AC6-8662-EA28DAE58D62}" type="parTrans" cxnId="{E3968DC5-A059-4484-B055-E9CAD5A51424}">
      <dgm:prSet/>
      <dgm:spPr/>
      <dgm:t>
        <a:bodyPr/>
        <a:lstStyle/>
        <a:p>
          <a:endParaRPr lang="en-US"/>
        </a:p>
      </dgm:t>
    </dgm:pt>
    <dgm:pt modelId="{2F74DF86-A289-403A-BAD5-35888400DFE4}" type="sibTrans" cxnId="{E3968DC5-A059-4484-B055-E9CAD5A51424}">
      <dgm:prSet/>
      <dgm:spPr/>
      <dgm:t>
        <a:bodyPr/>
        <a:lstStyle/>
        <a:p>
          <a:endParaRPr lang="en-US"/>
        </a:p>
      </dgm:t>
    </dgm:pt>
    <dgm:pt modelId="{9A5CFB46-5135-4B07-8B06-6BAECB051014}">
      <dgm:prSet phldrT="[Text]" custT="1"/>
      <dgm:spPr/>
      <dgm:t>
        <a:bodyPr/>
        <a:lstStyle/>
        <a:p>
          <a:r>
            <a:rPr lang="en-US" sz="2400" dirty="0"/>
            <a:t>restaurant attributes</a:t>
          </a:r>
        </a:p>
      </dgm:t>
    </dgm:pt>
    <dgm:pt modelId="{1F2484B9-AFA7-472C-84D2-C7111ADD802A}" type="parTrans" cxnId="{A5395F37-8350-4780-B855-D372F550F547}">
      <dgm:prSet/>
      <dgm:spPr/>
      <dgm:t>
        <a:bodyPr/>
        <a:lstStyle/>
        <a:p>
          <a:endParaRPr lang="en-US"/>
        </a:p>
      </dgm:t>
    </dgm:pt>
    <dgm:pt modelId="{42C8BBB4-FC23-4EF7-A445-994891784896}" type="sibTrans" cxnId="{A5395F37-8350-4780-B855-D372F550F547}">
      <dgm:prSet/>
      <dgm:spPr/>
      <dgm:t>
        <a:bodyPr/>
        <a:lstStyle/>
        <a:p>
          <a:endParaRPr lang="en-US"/>
        </a:p>
      </dgm:t>
    </dgm:pt>
    <dgm:pt modelId="{462038A5-E724-4347-B52A-AC66C7AA70A7}" type="pres">
      <dgm:prSet presAssocID="{4B9BA803-E71E-444F-BB24-91E1200F10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09B7B1-3F13-478F-A6DA-8AD3D184CD40}" type="pres">
      <dgm:prSet presAssocID="{6EEA134C-7D0F-4A03-9425-BC7BD1F1D740}" presName="centerShape" presStyleLbl="node0" presStyleIdx="0" presStyleCnt="1"/>
      <dgm:spPr/>
    </dgm:pt>
    <dgm:pt modelId="{8E7AF2FD-1F74-4A82-9F85-EADC620EB69B}" type="pres">
      <dgm:prSet presAssocID="{32AAFEC2-0CC8-4B0B-8367-0F4DD47A657E}" presName="parTrans" presStyleLbl="bgSibTrans2D1" presStyleIdx="0" presStyleCnt="4"/>
      <dgm:spPr/>
    </dgm:pt>
    <dgm:pt modelId="{3B97A18D-67EA-4F20-ABBA-F155AED4ACDE}" type="pres">
      <dgm:prSet presAssocID="{B14DBE62-C47F-4AAD-A067-07A3A2F03DE9}" presName="node" presStyleLbl="node1" presStyleIdx="0" presStyleCnt="4">
        <dgm:presLayoutVars>
          <dgm:bulletEnabled val="1"/>
        </dgm:presLayoutVars>
      </dgm:prSet>
      <dgm:spPr/>
    </dgm:pt>
    <dgm:pt modelId="{7D67F041-4E93-4D8A-8E6D-9EEBDAEFFCC1}" type="pres">
      <dgm:prSet presAssocID="{294DC3A3-CE07-4AC6-8662-EA28DAE58D62}" presName="parTrans" presStyleLbl="bgSibTrans2D1" presStyleIdx="1" presStyleCnt="4"/>
      <dgm:spPr/>
    </dgm:pt>
    <dgm:pt modelId="{BCA949A4-3C35-409E-98C5-1FF885EF60F8}" type="pres">
      <dgm:prSet presAssocID="{3C1C9DCC-AF1A-46BC-8801-B898181863AD}" presName="node" presStyleLbl="node1" presStyleIdx="1" presStyleCnt="4">
        <dgm:presLayoutVars>
          <dgm:bulletEnabled val="1"/>
        </dgm:presLayoutVars>
      </dgm:prSet>
      <dgm:spPr/>
    </dgm:pt>
    <dgm:pt modelId="{80AD77F8-579A-4111-A016-60264A3DEA07}" type="pres">
      <dgm:prSet presAssocID="{B2FD4B97-16ED-4417-92ED-670624D8FFF5}" presName="parTrans" presStyleLbl="bgSibTrans2D1" presStyleIdx="2" presStyleCnt="4"/>
      <dgm:spPr/>
    </dgm:pt>
    <dgm:pt modelId="{3FAB1A9E-4807-4874-B044-3C39B21E12CC}" type="pres">
      <dgm:prSet presAssocID="{6FC8B3DF-42E0-46D6-95F6-A9E1CEF0967B}" presName="node" presStyleLbl="node1" presStyleIdx="2" presStyleCnt="4">
        <dgm:presLayoutVars>
          <dgm:bulletEnabled val="1"/>
        </dgm:presLayoutVars>
      </dgm:prSet>
      <dgm:spPr/>
    </dgm:pt>
    <dgm:pt modelId="{A625AF85-3085-4AC8-90C1-1949C4517B53}" type="pres">
      <dgm:prSet presAssocID="{1F2484B9-AFA7-472C-84D2-C7111ADD802A}" presName="parTrans" presStyleLbl="bgSibTrans2D1" presStyleIdx="3" presStyleCnt="4"/>
      <dgm:spPr/>
    </dgm:pt>
    <dgm:pt modelId="{E4C876E9-DBCE-4069-A8AA-C71BEFCF380C}" type="pres">
      <dgm:prSet presAssocID="{9A5CFB46-5135-4B07-8B06-6BAECB051014}" presName="node" presStyleLbl="node1" presStyleIdx="3" presStyleCnt="4">
        <dgm:presLayoutVars>
          <dgm:bulletEnabled val="1"/>
        </dgm:presLayoutVars>
      </dgm:prSet>
      <dgm:spPr/>
    </dgm:pt>
  </dgm:ptLst>
  <dgm:cxnLst>
    <dgm:cxn modelId="{3CD17E10-7763-48DB-99CA-51A700426A09}" type="presOf" srcId="{6FC8B3DF-42E0-46D6-95F6-A9E1CEF0967B}" destId="{3FAB1A9E-4807-4874-B044-3C39B21E12CC}" srcOrd="0" destOrd="0" presId="urn:microsoft.com/office/officeart/2005/8/layout/radial4"/>
    <dgm:cxn modelId="{77141731-3830-4F6D-922B-615983DA571D}" srcId="{6EEA134C-7D0F-4A03-9425-BC7BD1F1D740}" destId="{6FC8B3DF-42E0-46D6-95F6-A9E1CEF0967B}" srcOrd="2" destOrd="0" parTransId="{B2FD4B97-16ED-4417-92ED-670624D8FFF5}" sibTransId="{DBF6C3B4-AB64-4426-9E3E-E6D55155E141}"/>
    <dgm:cxn modelId="{A5395F37-8350-4780-B855-D372F550F547}" srcId="{6EEA134C-7D0F-4A03-9425-BC7BD1F1D740}" destId="{9A5CFB46-5135-4B07-8B06-6BAECB051014}" srcOrd="3" destOrd="0" parTransId="{1F2484B9-AFA7-472C-84D2-C7111ADD802A}" sibTransId="{42C8BBB4-FC23-4EF7-A445-994891784896}"/>
    <dgm:cxn modelId="{9979893C-60CC-474E-BDF6-5129127DA3E1}" type="presOf" srcId="{B2FD4B97-16ED-4417-92ED-670624D8FFF5}" destId="{80AD77F8-579A-4111-A016-60264A3DEA07}" srcOrd="0" destOrd="0" presId="urn:microsoft.com/office/officeart/2005/8/layout/radial4"/>
    <dgm:cxn modelId="{2C4E143E-EF52-4718-8B33-A6118D789030}" type="presOf" srcId="{3C1C9DCC-AF1A-46BC-8801-B898181863AD}" destId="{BCA949A4-3C35-409E-98C5-1FF885EF60F8}" srcOrd="0" destOrd="0" presId="urn:microsoft.com/office/officeart/2005/8/layout/radial4"/>
    <dgm:cxn modelId="{4AB3925E-5EAC-4D09-B27E-BE6EC1557CDC}" type="presOf" srcId="{32AAFEC2-0CC8-4B0B-8367-0F4DD47A657E}" destId="{8E7AF2FD-1F74-4A82-9F85-EADC620EB69B}" srcOrd="0" destOrd="0" presId="urn:microsoft.com/office/officeart/2005/8/layout/radial4"/>
    <dgm:cxn modelId="{BDD38161-46D2-4982-8FB9-F925E9738E3F}" type="presOf" srcId="{1F2484B9-AFA7-472C-84D2-C7111ADD802A}" destId="{A625AF85-3085-4AC8-90C1-1949C4517B53}" srcOrd="0" destOrd="0" presId="urn:microsoft.com/office/officeart/2005/8/layout/radial4"/>
    <dgm:cxn modelId="{28279365-0522-40CD-BFEB-A9742A7FFF4E}" srcId="{6EEA134C-7D0F-4A03-9425-BC7BD1F1D740}" destId="{B14DBE62-C47F-4AAD-A067-07A3A2F03DE9}" srcOrd="0" destOrd="0" parTransId="{32AAFEC2-0CC8-4B0B-8367-0F4DD47A657E}" sibTransId="{F386535D-AB99-4980-9726-3CB8E46ADBA2}"/>
    <dgm:cxn modelId="{C27D737A-91FC-417D-9834-F5CE386699AD}" type="presOf" srcId="{6EEA134C-7D0F-4A03-9425-BC7BD1F1D740}" destId="{4209B7B1-3F13-478F-A6DA-8AD3D184CD40}" srcOrd="0" destOrd="0" presId="urn:microsoft.com/office/officeart/2005/8/layout/radial4"/>
    <dgm:cxn modelId="{18821286-700C-43DD-A986-4A5E5F3434F3}" type="presOf" srcId="{4B9BA803-E71E-444F-BB24-91E1200F10CB}" destId="{462038A5-E724-4347-B52A-AC66C7AA70A7}" srcOrd="0" destOrd="0" presId="urn:microsoft.com/office/officeart/2005/8/layout/radial4"/>
    <dgm:cxn modelId="{E1F4AB87-FA22-4299-9428-B343D923F4EE}" type="presOf" srcId="{9A5CFB46-5135-4B07-8B06-6BAECB051014}" destId="{E4C876E9-DBCE-4069-A8AA-C71BEFCF380C}" srcOrd="0" destOrd="0" presId="urn:microsoft.com/office/officeart/2005/8/layout/radial4"/>
    <dgm:cxn modelId="{C803E292-639D-499A-BC1B-B948236B9A74}" type="presOf" srcId="{B14DBE62-C47F-4AAD-A067-07A3A2F03DE9}" destId="{3B97A18D-67EA-4F20-ABBA-F155AED4ACDE}" srcOrd="0" destOrd="0" presId="urn:microsoft.com/office/officeart/2005/8/layout/radial4"/>
    <dgm:cxn modelId="{E3968DC5-A059-4484-B055-E9CAD5A51424}" srcId="{6EEA134C-7D0F-4A03-9425-BC7BD1F1D740}" destId="{3C1C9DCC-AF1A-46BC-8801-B898181863AD}" srcOrd="1" destOrd="0" parTransId="{294DC3A3-CE07-4AC6-8662-EA28DAE58D62}" sibTransId="{2F74DF86-A289-403A-BAD5-35888400DFE4}"/>
    <dgm:cxn modelId="{D5743CD6-39A0-4290-A3BD-304CD861DBE5}" type="presOf" srcId="{294DC3A3-CE07-4AC6-8662-EA28DAE58D62}" destId="{7D67F041-4E93-4D8A-8E6D-9EEBDAEFFCC1}" srcOrd="0" destOrd="0" presId="urn:microsoft.com/office/officeart/2005/8/layout/radial4"/>
    <dgm:cxn modelId="{C37633FC-6A87-4E74-805A-31B805F27982}" srcId="{4B9BA803-E71E-444F-BB24-91E1200F10CB}" destId="{6EEA134C-7D0F-4A03-9425-BC7BD1F1D740}" srcOrd="0" destOrd="0" parTransId="{C212A830-F4C3-4B31-A7E1-D3FE51270D80}" sibTransId="{FC39B0DD-82B4-40D7-909A-9F48D721BC66}"/>
    <dgm:cxn modelId="{A4FA9BC4-535B-4642-B65B-7EDBAFEE12F3}" type="presParOf" srcId="{462038A5-E724-4347-B52A-AC66C7AA70A7}" destId="{4209B7B1-3F13-478F-A6DA-8AD3D184CD40}" srcOrd="0" destOrd="0" presId="urn:microsoft.com/office/officeart/2005/8/layout/radial4"/>
    <dgm:cxn modelId="{AFFC7C90-B2E5-492C-8D69-D73A45663962}" type="presParOf" srcId="{462038A5-E724-4347-B52A-AC66C7AA70A7}" destId="{8E7AF2FD-1F74-4A82-9F85-EADC620EB69B}" srcOrd="1" destOrd="0" presId="urn:microsoft.com/office/officeart/2005/8/layout/radial4"/>
    <dgm:cxn modelId="{F49AA83B-986B-4D55-8FBF-44A878F05F4E}" type="presParOf" srcId="{462038A5-E724-4347-B52A-AC66C7AA70A7}" destId="{3B97A18D-67EA-4F20-ABBA-F155AED4ACDE}" srcOrd="2" destOrd="0" presId="urn:microsoft.com/office/officeart/2005/8/layout/radial4"/>
    <dgm:cxn modelId="{1FFE9620-88F7-4C69-ACCF-F810D461F988}" type="presParOf" srcId="{462038A5-E724-4347-B52A-AC66C7AA70A7}" destId="{7D67F041-4E93-4D8A-8E6D-9EEBDAEFFCC1}" srcOrd="3" destOrd="0" presId="urn:microsoft.com/office/officeart/2005/8/layout/radial4"/>
    <dgm:cxn modelId="{9D76B8F6-55BB-49A3-B99D-D7D48BB62953}" type="presParOf" srcId="{462038A5-E724-4347-B52A-AC66C7AA70A7}" destId="{BCA949A4-3C35-409E-98C5-1FF885EF60F8}" srcOrd="4" destOrd="0" presId="urn:microsoft.com/office/officeart/2005/8/layout/radial4"/>
    <dgm:cxn modelId="{DBF9231E-1756-47E4-A5F7-65711F725A9B}" type="presParOf" srcId="{462038A5-E724-4347-B52A-AC66C7AA70A7}" destId="{80AD77F8-579A-4111-A016-60264A3DEA07}" srcOrd="5" destOrd="0" presId="urn:microsoft.com/office/officeart/2005/8/layout/radial4"/>
    <dgm:cxn modelId="{BB90D7D7-001A-4EE1-A60C-FB2C7AF91C83}" type="presParOf" srcId="{462038A5-E724-4347-B52A-AC66C7AA70A7}" destId="{3FAB1A9E-4807-4874-B044-3C39B21E12CC}" srcOrd="6" destOrd="0" presId="urn:microsoft.com/office/officeart/2005/8/layout/radial4"/>
    <dgm:cxn modelId="{07D17CE7-1427-40DF-8E2B-727C830F96BE}" type="presParOf" srcId="{462038A5-E724-4347-B52A-AC66C7AA70A7}" destId="{A625AF85-3085-4AC8-90C1-1949C4517B53}" srcOrd="7" destOrd="0" presId="urn:microsoft.com/office/officeart/2005/8/layout/radial4"/>
    <dgm:cxn modelId="{24B732D2-4CD4-4B14-AA40-F3DD8451CA4A}" type="presParOf" srcId="{462038A5-E724-4347-B52A-AC66C7AA70A7}" destId="{E4C876E9-DBCE-4069-A8AA-C71BEFCF380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4413F-47FD-47C4-B46B-9E92A3FF1D7F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D4A3C-FC9E-4952-AA9B-CE9AD679A728}">
      <dgm:prSet phldrT="[Text]" custT="1"/>
      <dgm:spPr/>
      <dgm:t>
        <a:bodyPr/>
        <a:lstStyle/>
        <a:p>
          <a:r>
            <a:rPr lang="en-US" sz="3200" dirty="0"/>
            <a:t>Novelty seeking inference</a:t>
          </a:r>
        </a:p>
      </dgm:t>
    </dgm:pt>
    <dgm:pt modelId="{4DC9BBCE-DAF3-4AFC-BCA4-CCB191E4AC6B}" type="parTrans" cxnId="{5357AE97-D2DE-492D-8F3E-10834299DBB1}">
      <dgm:prSet/>
      <dgm:spPr/>
      <dgm:t>
        <a:bodyPr/>
        <a:lstStyle/>
        <a:p>
          <a:endParaRPr lang="en-US"/>
        </a:p>
      </dgm:t>
    </dgm:pt>
    <dgm:pt modelId="{0385B73C-D619-4F19-B748-AFD8D8ED2B19}" type="sibTrans" cxnId="{5357AE97-D2DE-492D-8F3E-10834299DBB1}">
      <dgm:prSet/>
      <dgm:spPr/>
      <dgm:t>
        <a:bodyPr/>
        <a:lstStyle/>
        <a:p>
          <a:endParaRPr lang="en-US"/>
        </a:p>
      </dgm:t>
    </dgm:pt>
    <dgm:pt modelId="{5CB918CA-DA44-4B68-9DDF-DD1382507127}">
      <dgm:prSet phldrT="[Text]" custT="1"/>
      <dgm:spPr/>
      <dgm:t>
        <a:bodyPr/>
        <a:lstStyle/>
        <a:p>
          <a:r>
            <a:rPr lang="en-US" sz="3200" dirty="0"/>
            <a:t>Recommending new restaurant</a:t>
          </a:r>
        </a:p>
      </dgm:t>
    </dgm:pt>
    <dgm:pt modelId="{7884B58B-F0DB-425D-9BF0-04CBC1DB190D}" type="parTrans" cxnId="{570E1F57-65AF-4104-8F5B-B11298572B3B}">
      <dgm:prSet/>
      <dgm:spPr/>
      <dgm:t>
        <a:bodyPr/>
        <a:lstStyle/>
        <a:p>
          <a:endParaRPr lang="en-US" dirty="0"/>
        </a:p>
      </dgm:t>
    </dgm:pt>
    <dgm:pt modelId="{8D89F8DB-C5DD-4FE5-A385-423DBAFEDA61}" type="sibTrans" cxnId="{570E1F57-65AF-4104-8F5B-B11298572B3B}">
      <dgm:prSet/>
      <dgm:spPr/>
      <dgm:t>
        <a:bodyPr/>
        <a:lstStyle/>
        <a:p>
          <a:endParaRPr lang="en-US"/>
        </a:p>
      </dgm:t>
    </dgm:pt>
    <dgm:pt modelId="{21D96E84-A964-46DA-9310-97D78989BBA3}">
      <dgm:prSet phldrT="[Text]" custT="1"/>
      <dgm:spPr/>
      <dgm:t>
        <a:bodyPr/>
        <a:lstStyle/>
        <a:p>
          <a:r>
            <a:rPr lang="en-US" sz="3200" dirty="0"/>
            <a:t>Recommending regular restaurant</a:t>
          </a:r>
        </a:p>
      </dgm:t>
    </dgm:pt>
    <dgm:pt modelId="{96CAF6EE-F9C5-491E-ABC0-2D7268A0FF1C}" type="parTrans" cxnId="{C41FE4D8-C627-4C25-A21E-5A53A782BCB9}">
      <dgm:prSet/>
      <dgm:spPr/>
      <dgm:t>
        <a:bodyPr/>
        <a:lstStyle/>
        <a:p>
          <a:endParaRPr lang="en-US"/>
        </a:p>
      </dgm:t>
    </dgm:pt>
    <dgm:pt modelId="{8AFA7073-372C-4862-AD68-3D2C2E167FA0}" type="sibTrans" cxnId="{C41FE4D8-C627-4C25-A21E-5A53A782BCB9}">
      <dgm:prSet/>
      <dgm:spPr/>
      <dgm:t>
        <a:bodyPr/>
        <a:lstStyle/>
        <a:p>
          <a:endParaRPr lang="en-US"/>
        </a:p>
      </dgm:t>
    </dgm:pt>
    <dgm:pt modelId="{3FE5FCAC-8200-4967-9918-E90D2F8F25BE}" type="pres">
      <dgm:prSet presAssocID="{C754413F-47FD-47C4-B46B-9E92A3FF1D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A0D3A2-9C44-40EE-B73F-ED93564BEC00}" type="pres">
      <dgm:prSet presAssocID="{1CED4A3C-FC9E-4952-AA9B-CE9AD679A728}" presName="root1" presStyleCnt="0"/>
      <dgm:spPr/>
    </dgm:pt>
    <dgm:pt modelId="{467A5A37-F9CB-4C68-B8ED-A0B7FBA81BB0}" type="pres">
      <dgm:prSet presAssocID="{1CED4A3C-FC9E-4952-AA9B-CE9AD679A728}" presName="LevelOneTextNode" presStyleLbl="node0" presStyleIdx="0" presStyleCnt="1">
        <dgm:presLayoutVars>
          <dgm:chPref val="3"/>
        </dgm:presLayoutVars>
      </dgm:prSet>
      <dgm:spPr/>
    </dgm:pt>
    <dgm:pt modelId="{729AB553-63E5-4A21-A082-9F7C93691110}" type="pres">
      <dgm:prSet presAssocID="{1CED4A3C-FC9E-4952-AA9B-CE9AD679A728}" presName="level2hierChild" presStyleCnt="0"/>
      <dgm:spPr/>
    </dgm:pt>
    <dgm:pt modelId="{772D2385-0AA7-46A9-B6AF-447B05C4B58B}" type="pres">
      <dgm:prSet presAssocID="{7884B58B-F0DB-425D-9BF0-04CBC1DB190D}" presName="conn2-1" presStyleLbl="parChTrans1D2" presStyleIdx="0" presStyleCnt="2"/>
      <dgm:spPr/>
    </dgm:pt>
    <dgm:pt modelId="{C3A31DCC-9B2F-4EC0-BD00-235FAB365CED}" type="pres">
      <dgm:prSet presAssocID="{7884B58B-F0DB-425D-9BF0-04CBC1DB190D}" presName="connTx" presStyleLbl="parChTrans1D2" presStyleIdx="0" presStyleCnt="2"/>
      <dgm:spPr/>
    </dgm:pt>
    <dgm:pt modelId="{DA2D6098-ED0E-4DB9-8413-DFD00B736D14}" type="pres">
      <dgm:prSet presAssocID="{5CB918CA-DA44-4B68-9DDF-DD1382507127}" presName="root2" presStyleCnt="0"/>
      <dgm:spPr/>
    </dgm:pt>
    <dgm:pt modelId="{11D53D01-2E49-4244-9C0D-BE822763DD2B}" type="pres">
      <dgm:prSet presAssocID="{5CB918CA-DA44-4B68-9DDF-DD1382507127}" presName="LevelTwoTextNode" presStyleLbl="node2" presStyleIdx="0" presStyleCnt="2" custLinFactNeighborX="1176" custLinFactNeighborY="-11758">
        <dgm:presLayoutVars>
          <dgm:chPref val="3"/>
        </dgm:presLayoutVars>
      </dgm:prSet>
      <dgm:spPr/>
    </dgm:pt>
    <dgm:pt modelId="{8ED64C9A-7283-453F-9E68-F2F68FB62A8B}" type="pres">
      <dgm:prSet presAssocID="{5CB918CA-DA44-4B68-9DDF-DD1382507127}" presName="level3hierChild" presStyleCnt="0"/>
      <dgm:spPr/>
    </dgm:pt>
    <dgm:pt modelId="{F4C6D9D3-E117-4803-ADF1-2555E9A538CC}" type="pres">
      <dgm:prSet presAssocID="{96CAF6EE-F9C5-491E-ABC0-2D7268A0FF1C}" presName="conn2-1" presStyleLbl="parChTrans1D2" presStyleIdx="1" presStyleCnt="2"/>
      <dgm:spPr/>
    </dgm:pt>
    <dgm:pt modelId="{E58BFA52-B5FD-4AFB-A54E-EE5F20873EEC}" type="pres">
      <dgm:prSet presAssocID="{96CAF6EE-F9C5-491E-ABC0-2D7268A0FF1C}" presName="connTx" presStyleLbl="parChTrans1D2" presStyleIdx="1" presStyleCnt="2"/>
      <dgm:spPr/>
    </dgm:pt>
    <dgm:pt modelId="{D121D07B-4E82-49A6-A0D4-3AB1A16418CB}" type="pres">
      <dgm:prSet presAssocID="{21D96E84-A964-46DA-9310-97D78989BBA3}" presName="root2" presStyleCnt="0"/>
      <dgm:spPr/>
    </dgm:pt>
    <dgm:pt modelId="{A44D9A9D-6A23-400A-BBAD-57CD01469682}" type="pres">
      <dgm:prSet presAssocID="{21D96E84-A964-46DA-9310-97D78989BBA3}" presName="LevelTwoTextNode" presStyleLbl="node2" presStyleIdx="1" presStyleCnt="2" custLinFactNeighborX="392" custLinFactNeighborY="32137">
        <dgm:presLayoutVars>
          <dgm:chPref val="3"/>
        </dgm:presLayoutVars>
      </dgm:prSet>
      <dgm:spPr/>
    </dgm:pt>
    <dgm:pt modelId="{F729D6E4-D8C9-4993-9B0C-43AE055DC992}" type="pres">
      <dgm:prSet presAssocID="{21D96E84-A964-46DA-9310-97D78989BBA3}" presName="level3hierChild" presStyleCnt="0"/>
      <dgm:spPr/>
    </dgm:pt>
  </dgm:ptLst>
  <dgm:cxnLst>
    <dgm:cxn modelId="{10ABBC28-F9C1-4A5D-8935-3B911199660F}" type="presOf" srcId="{96CAF6EE-F9C5-491E-ABC0-2D7268A0FF1C}" destId="{F4C6D9D3-E117-4803-ADF1-2555E9A538CC}" srcOrd="0" destOrd="0" presId="urn:microsoft.com/office/officeart/2005/8/layout/hierarchy2"/>
    <dgm:cxn modelId="{E1E89E32-A585-41C5-8E42-D998587E7A08}" type="presOf" srcId="{21D96E84-A964-46DA-9310-97D78989BBA3}" destId="{A44D9A9D-6A23-400A-BBAD-57CD01469682}" srcOrd="0" destOrd="0" presId="urn:microsoft.com/office/officeart/2005/8/layout/hierarchy2"/>
    <dgm:cxn modelId="{570E1F57-65AF-4104-8F5B-B11298572B3B}" srcId="{1CED4A3C-FC9E-4952-AA9B-CE9AD679A728}" destId="{5CB918CA-DA44-4B68-9DDF-DD1382507127}" srcOrd="0" destOrd="0" parTransId="{7884B58B-F0DB-425D-9BF0-04CBC1DB190D}" sibTransId="{8D89F8DB-C5DD-4FE5-A385-423DBAFEDA61}"/>
    <dgm:cxn modelId="{F6B3B37E-4C28-4DBA-BB2C-2E0D9F312FCF}" type="presOf" srcId="{96CAF6EE-F9C5-491E-ABC0-2D7268A0FF1C}" destId="{E58BFA52-B5FD-4AFB-A54E-EE5F20873EEC}" srcOrd="1" destOrd="0" presId="urn:microsoft.com/office/officeart/2005/8/layout/hierarchy2"/>
    <dgm:cxn modelId="{09409486-3D42-4016-A97F-82D94F642DEA}" type="presOf" srcId="{C754413F-47FD-47C4-B46B-9E92A3FF1D7F}" destId="{3FE5FCAC-8200-4967-9918-E90D2F8F25BE}" srcOrd="0" destOrd="0" presId="urn:microsoft.com/office/officeart/2005/8/layout/hierarchy2"/>
    <dgm:cxn modelId="{5357AE97-D2DE-492D-8F3E-10834299DBB1}" srcId="{C754413F-47FD-47C4-B46B-9E92A3FF1D7F}" destId="{1CED4A3C-FC9E-4952-AA9B-CE9AD679A728}" srcOrd="0" destOrd="0" parTransId="{4DC9BBCE-DAF3-4AFC-BCA4-CCB191E4AC6B}" sibTransId="{0385B73C-D619-4F19-B748-AFD8D8ED2B19}"/>
    <dgm:cxn modelId="{880EEABD-EF7A-4205-A06C-F370F441D5CA}" type="presOf" srcId="{7884B58B-F0DB-425D-9BF0-04CBC1DB190D}" destId="{772D2385-0AA7-46A9-B6AF-447B05C4B58B}" srcOrd="0" destOrd="0" presId="urn:microsoft.com/office/officeart/2005/8/layout/hierarchy2"/>
    <dgm:cxn modelId="{5B6518C0-A113-4C38-AE05-83835E6B7D01}" type="presOf" srcId="{1CED4A3C-FC9E-4952-AA9B-CE9AD679A728}" destId="{467A5A37-F9CB-4C68-B8ED-A0B7FBA81BB0}" srcOrd="0" destOrd="0" presId="urn:microsoft.com/office/officeart/2005/8/layout/hierarchy2"/>
    <dgm:cxn modelId="{C41FE4D8-C627-4C25-A21E-5A53A782BCB9}" srcId="{1CED4A3C-FC9E-4952-AA9B-CE9AD679A728}" destId="{21D96E84-A964-46DA-9310-97D78989BBA3}" srcOrd="1" destOrd="0" parTransId="{96CAF6EE-F9C5-491E-ABC0-2D7268A0FF1C}" sibTransId="{8AFA7073-372C-4862-AD68-3D2C2E167FA0}"/>
    <dgm:cxn modelId="{EE7346DF-7918-45D5-A6B2-C7B95D15F96F}" type="presOf" srcId="{7884B58B-F0DB-425D-9BF0-04CBC1DB190D}" destId="{C3A31DCC-9B2F-4EC0-BD00-235FAB365CED}" srcOrd="1" destOrd="0" presId="urn:microsoft.com/office/officeart/2005/8/layout/hierarchy2"/>
    <dgm:cxn modelId="{E08871E0-8B4E-47B3-9DC8-03902858C826}" type="presOf" srcId="{5CB918CA-DA44-4B68-9DDF-DD1382507127}" destId="{11D53D01-2E49-4244-9C0D-BE822763DD2B}" srcOrd="0" destOrd="0" presId="urn:microsoft.com/office/officeart/2005/8/layout/hierarchy2"/>
    <dgm:cxn modelId="{867EB4C8-05F9-4B09-BD86-D17F16ABE664}" type="presParOf" srcId="{3FE5FCAC-8200-4967-9918-E90D2F8F25BE}" destId="{12A0D3A2-9C44-40EE-B73F-ED93564BEC00}" srcOrd="0" destOrd="0" presId="urn:microsoft.com/office/officeart/2005/8/layout/hierarchy2"/>
    <dgm:cxn modelId="{087FCFA5-B337-4646-A6CC-CE8575350A2F}" type="presParOf" srcId="{12A0D3A2-9C44-40EE-B73F-ED93564BEC00}" destId="{467A5A37-F9CB-4C68-B8ED-A0B7FBA81BB0}" srcOrd="0" destOrd="0" presId="urn:microsoft.com/office/officeart/2005/8/layout/hierarchy2"/>
    <dgm:cxn modelId="{56B8E193-1A11-4F52-812C-7CB5FFC62F87}" type="presParOf" srcId="{12A0D3A2-9C44-40EE-B73F-ED93564BEC00}" destId="{729AB553-63E5-4A21-A082-9F7C93691110}" srcOrd="1" destOrd="0" presId="urn:microsoft.com/office/officeart/2005/8/layout/hierarchy2"/>
    <dgm:cxn modelId="{96EE29F2-0DA4-4716-A78A-9434AA52880E}" type="presParOf" srcId="{729AB553-63E5-4A21-A082-9F7C93691110}" destId="{772D2385-0AA7-46A9-B6AF-447B05C4B58B}" srcOrd="0" destOrd="0" presId="urn:microsoft.com/office/officeart/2005/8/layout/hierarchy2"/>
    <dgm:cxn modelId="{C26570F4-6030-4C69-8F8B-3935A2D9C1BC}" type="presParOf" srcId="{772D2385-0AA7-46A9-B6AF-447B05C4B58B}" destId="{C3A31DCC-9B2F-4EC0-BD00-235FAB365CED}" srcOrd="0" destOrd="0" presId="urn:microsoft.com/office/officeart/2005/8/layout/hierarchy2"/>
    <dgm:cxn modelId="{214742E9-B126-4EBA-B917-291AB9D912D2}" type="presParOf" srcId="{729AB553-63E5-4A21-A082-9F7C93691110}" destId="{DA2D6098-ED0E-4DB9-8413-DFD00B736D14}" srcOrd="1" destOrd="0" presId="urn:microsoft.com/office/officeart/2005/8/layout/hierarchy2"/>
    <dgm:cxn modelId="{F5D2BBD2-6FBB-49C1-B851-BDA68ABC96F5}" type="presParOf" srcId="{DA2D6098-ED0E-4DB9-8413-DFD00B736D14}" destId="{11D53D01-2E49-4244-9C0D-BE822763DD2B}" srcOrd="0" destOrd="0" presId="urn:microsoft.com/office/officeart/2005/8/layout/hierarchy2"/>
    <dgm:cxn modelId="{358ED071-E287-4ED7-A6F4-1D902FA1E978}" type="presParOf" srcId="{DA2D6098-ED0E-4DB9-8413-DFD00B736D14}" destId="{8ED64C9A-7283-453F-9E68-F2F68FB62A8B}" srcOrd="1" destOrd="0" presId="urn:microsoft.com/office/officeart/2005/8/layout/hierarchy2"/>
    <dgm:cxn modelId="{6D369324-4118-4110-8F5C-6E0CFB8E4C3A}" type="presParOf" srcId="{729AB553-63E5-4A21-A082-9F7C93691110}" destId="{F4C6D9D3-E117-4803-ADF1-2555E9A538CC}" srcOrd="2" destOrd="0" presId="urn:microsoft.com/office/officeart/2005/8/layout/hierarchy2"/>
    <dgm:cxn modelId="{7D3AC77E-CAC7-4B23-8493-EB0FE6AC1021}" type="presParOf" srcId="{F4C6D9D3-E117-4803-ADF1-2555E9A538CC}" destId="{E58BFA52-B5FD-4AFB-A54E-EE5F20873EEC}" srcOrd="0" destOrd="0" presId="urn:microsoft.com/office/officeart/2005/8/layout/hierarchy2"/>
    <dgm:cxn modelId="{16CDFFD6-230A-4778-A187-ED59D7C29F91}" type="presParOf" srcId="{729AB553-63E5-4A21-A082-9F7C93691110}" destId="{D121D07B-4E82-49A6-A0D4-3AB1A16418CB}" srcOrd="3" destOrd="0" presId="urn:microsoft.com/office/officeart/2005/8/layout/hierarchy2"/>
    <dgm:cxn modelId="{59DE6231-08CE-4EFE-8230-26E3D76E18E2}" type="presParOf" srcId="{D121D07B-4E82-49A6-A0D4-3AB1A16418CB}" destId="{A44D9A9D-6A23-400A-BBAD-57CD01469682}" srcOrd="0" destOrd="0" presId="urn:microsoft.com/office/officeart/2005/8/layout/hierarchy2"/>
    <dgm:cxn modelId="{3A0EBFF0-6792-445B-A8E1-25E3DB5CC14D}" type="presParOf" srcId="{D121D07B-4E82-49A6-A0D4-3AB1A16418CB}" destId="{F729D6E4-D8C9-4993-9B0C-43AE055DC9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9B7B1-3F13-478F-A6DA-8AD3D184CD40}">
      <dsp:nvSpPr>
        <dsp:cNvPr id="0" name=""/>
        <dsp:cNvSpPr/>
      </dsp:nvSpPr>
      <dsp:spPr>
        <a:xfrm>
          <a:off x="2930181" y="2767470"/>
          <a:ext cx="2167531" cy="216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?</a:t>
          </a:r>
          <a:endParaRPr lang="en-US" sz="2400" kern="1200" dirty="0"/>
        </a:p>
      </dsp:txBody>
      <dsp:txXfrm>
        <a:off x="3247609" y="3084898"/>
        <a:ext cx="1532675" cy="1532675"/>
      </dsp:txXfrm>
    </dsp:sp>
    <dsp:sp modelId="{8E7AF2FD-1F74-4A82-9F85-EADC620EB69B}">
      <dsp:nvSpPr>
        <dsp:cNvPr id="0" name=""/>
        <dsp:cNvSpPr/>
      </dsp:nvSpPr>
      <dsp:spPr>
        <a:xfrm rot="11700000">
          <a:off x="998653" y="2988197"/>
          <a:ext cx="1894238" cy="6177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97A18D-67EA-4F20-ABBA-F155AED4ACDE}">
      <dsp:nvSpPr>
        <dsp:cNvPr id="0" name=""/>
        <dsp:cNvSpPr/>
      </dsp:nvSpPr>
      <dsp:spPr>
        <a:xfrm>
          <a:off x="1348" y="2228276"/>
          <a:ext cx="2059154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profiles </a:t>
          </a:r>
        </a:p>
      </dsp:txBody>
      <dsp:txXfrm>
        <a:off x="49596" y="2276524"/>
        <a:ext cx="1962658" cy="1550827"/>
      </dsp:txXfrm>
    </dsp:sp>
    <dsp:sp modelId="{7D67F041-4E93-4D8A-8E6D-9EEBDAEFFCC1}">
      <dsp:nvSpPr>
        <dsp:cNvPr id="0" name=""/>
        <dsp:cNvSpPr/>
      </dsp:nvSpPr>
      <dsp:spPr>
        <a:xfrm rot="14700000">
          <a:off x="2161946" y="1601839"/>
          <a:ext cx="1894238" cy="61774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949A4-3C35-409E-98C5-1FF885EF60F8}">
      <dsp:nvSpPr>
        <dsp:cNvPr id="0" name=""/>
        <dsp:cNvSpPr/>
      </dsp:nvSpPr>
      <dsp:spPr>
        <a:xfrm>
          <a:off x="1679218" y="228668"/>
          <a:ext cx="2059154" cy="1647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historical check-ins</a:t>
          </a:r>
        </a:p>
      </dsp:txBody>
      <dsp:txXfrm>
        <a:off x="1727466" y="276916"/>
        <a:ext cx="1962658" cy="1550827"/>
      </dsp:txXfrm>
    </dsp:sp>
    <dsp:sp modelId="{80AD77F8-579A-4111-A016-60264A3DEA07}">
      <dsp:nvSpPr>
        <dsp:cNvPr id="0" name=""/>
        <dsp:cNvSpPr/>
      </dsp:nvSpPr>
      <dsp:spPr>
        <a:xfrm rot="17700000">
          <a:off x="3971709" y="1601839"/>
          <a:ext cx="1894238" cy="6177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AB1A9E-4807-4874-B044-3C39B21E12CC}">
      <dsp:nvSpPr>
        <dsp:cNvPr id="0" name=""/>
        <dsp:cNvSpPr/>
      </dsp:nvSpPr>
      <dsp:spPr>
        <a:xfrm>
          <a:off x="4289520" y="228668"/>
          <a:ext cx="2059154" cy="1647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dining time</a:t>
          </a:r>
        </a:p>
      </dsp:txBody>
      <dsp:txXfrm>
        <a:off x="4337768" y="276916"/>
        <a:ext cx="1962658" cy="1550827"/>
      </dsp:txXfrm>
    </dsp:sp>
    <dsp:sp modelId="{A625AF85-3085-4AC8-90C1-1949C4517B53}">
      <dsp:nvSpPr>
        <dsp:cNvPr id="0" name=""/>
        <dsp:cNvSpPr/>
      </dsp:nvSpPr>
      <dsp:spPr>
        <a:xfrm rot="20700000">
          <a:off x="5135002" y="2988197"/>
          <a:ext cx="1894238" cy="61774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876E9-DBCE-4069-A8AA-C71BEFCF380C}">
      <dsp:nvSpPr>
        <dsp:cNvPr id="0" name=""/>
        <dsp:cNvSpPr/>
      </dsp:nvSpPr>
      <dsp:spPr>
        <a:xfrm>
          <a:off x="5967390" y="2228276"/>
          <a:ext cx="2059154" cy="1647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restaurant attributes</a:t>
          </a:r>
        </a:p>
      </dsp:txBody>
      <dsp:txXfrm>
        <a:off x="6015638" y="2276524"/>
        <a:ext cx="1962658" cy="1550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A5A37-F9CB-4C68-B8ED-A0B7FBA81BB0}">
      <dsp:nvSpPr>
        <dsp:cNvPr id="0" name=""/>
        <dsp:cNvSpPr/>
      </dsp:nvSpPr>
      <dsp:spPr>
        <a:xfrm>
          <a:off x="5722" y="1724216"/>
          <a:ext cx="3413194" cy="1706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Novelty seeking inference</a:t>
          </a:r>
        </a:p>
      </dsp:txBody>
      <dsp:txXfrm>
        <a:off x="55707" y="1774201"/>
        <a:ext cx="3313224" cy="1606627"/>
      </dsp:txXfrm>
    </dsp:sp>
    <dsp:sp modelId="{772D2385-0AA7-46A9-B6AF-447B05C4B58B}">
      <dsp:nvSpPr>
        <dsp:cNvPr id="0" name=""/>
        <dsp:cNvSpPr/>
      </dsp:nvSpPr>
      <dsp:spPr>
        <a:xfrm rot="19154100">
          <a:off x="3199340" y="1956743"/>
          <a:ext cx="1810154" cy="59589"/>
        </a:xfrm>
        <a:custGeom>
          <a:avLst/>
          <a:gdLst/>
          <a:ahLst/>
          <a:cxnLst/>
          <a:rect l="0" t="0" r="0" b="0"/>
          <a:pathLst>
            <a:path>
              <a:moveTo>
                <a:pt x="0" y="29794"/>
              </a:moveTo>
              <a:lnTo>
                <a:pt x="1810154" y="2979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4059163" y="1941284"/>
        <a:ext cx="90507" cy="90507"/>
      </dsp:txXfrm>
    </dsp:sp>
    <dsp:sp modelId="{11D53D01-2E49-4244-9C0D-BE822763DD2B}">
      <dsp:nvSpPr>
        <dsp:cNvPr id="0" name=""/>
        <dsp:cNvSpPr/>
      </dsp:nvSpPr>
      <dsp:spPr>
        <a:xfrm>
          <a:off x="4789917" y="542261"/>
          <a:ext cx="3413194" cy="1706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Recommending new restaurant</a:t>
          </a:r>
        </a:p>
      </dsp:txBody>
      <dsp:txXfrm>
        <a:off x="4839902" y="592246"/>
        <a:ext cx="3313224" cy="1606627"/>
      </dsp:txXfrm>
    </dsp:sp>
    <dsp:sp modelId="{F4C6D9D3-E117-4803-ADF1-2555E9A538CC}">
      <dsp:nvSpPr>
        <dsp:cNvPr id="0" name=""/>
        <dsp:cNvSpPr/>
      </dsp:nvSpPr>
      <dsp:spPr>
        <a:xfrm rot="2887942">
          <a:off x="3077315" y="3312591"/>
          <a:ext cx="2054204" cy="59589"/>
        </a:xfrm>
        <a:custGeom>
          <a:avLst/>
          <a:gdLst/>
          <a:ahLst/>
          <a:cxnLst/>
          <a:rect l="0" t="0" r="0" b="0"/>
          <a:pathLst>
            <a:path>
              <a:moveTo>
                <a:pt x="0" y="29794"/>
              </a:moveTo>
              <a:lnTo>
                <a:pt x="2054204" y="2979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053062" y="3291031"/>
        <a:ext cx="102710" cy="102710"/>
      </dsp:txXfrm>
    </dsp:sp>
    <dsp:sp modelId="{A44D9A9D-6A23-400A-BBAD-57CD01469682}">
      <dsp:nvSpPr>
        <dsp:cNvPr id="0" name=""/>
        <dsp:cNvSpPr/>
      </dsp:nvSpPr>
      <dsp:spPr>
        <a:xfrm>
          <a:off x="4789917" y="3253959"/>
          <a:ext cx="3413194" cy="1706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Recommending regular restaurant</a:t>
          </a:r>
        </a:p>
      </dsp:txBody>
      <dsp:txXfrm>
        <a:off x="4839902" y="3303944"/>
        <a:ext cx="3313224" cy="1606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3661D-DF80-4C6C-AAD4-3694DDE155C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94DC-38F2-4619-AFCC-7D3D831A6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B94DC-38F2-4619-AFCC-7D3D831A615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16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if a user prefers to explore as many restaurants as possible inside an area, it’s most probably that he is enthusiastic about novelty-seeking.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33CCFF"/>
                </a:solidFill>
              </a:rPr>
              <a:t>if them are both small, dining behavior is limited to a small area (e.g., nearby to home or office), the opportunity of exploring new restaurant will also be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entropy can be</a:t>
            </a:r>
            <a:r>
              <a:rPr lang="en-US" baseline="0" dirty="0"/>
              <a:t> </a:t>
            </a:r>
            <a:r>
              <a:rPr lang="en-US" dirty="0"/>
              <a:t>regarded as a kind of reference for novelty-seeking tendency, since</a:t>
            </a:r>
            <a:r>
              <a:rPr lang="en-US" baseline="0" dirty="0"/>
              <a:t> </a:t>
            </a:r>
            <a:r>
              <a:rPr lang="en-US" dirty="0"/>
              <a:t>a smaller value of this quantity implies this user’s restaurant visit is</a:t>
            </a:r>
            <a:r>
              <a:rPr lang="en-US" baseline="0" dirty="0"/>
              <a:t> </a:t>
            </a:r>
            <a:r>
              <a:rPr lang="en-US" dirty="0"/>
              <a:t>more uniformly distributed on all the previously visited ones, and</a:t>
            </a:r>
            <a:r>
              <a:rPr lang="en-US" baseline="0" dirty="0"/>
              <a:t> </a:t>
            </a:r>
            <a:r>
              <a:rPr lang="en-US" dirty="0"/>
              <a:t>thus the probability of exploring new restaurant will be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CRF’s conditional distribution p(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y|x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is the score function expressing the distance (the square distance is applied in this article)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model expectation and the target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A_C is regarded as</a:t>
            </a:r>
            <a:r>
              <a:rPr lang="en-US" altLang="zh-CN" b="1" baseline="0" dirty="0"/>
              <a:t> weight, </a:t>
            </a:r>
            <a:r>
              <a:rPr lang="en-US" altLang="zh-CN" b="1" baseline="0" dirty="0" err="1"/>
              <a:t>AA_j</a:t>
            </a:r>
            <a:r>
              <a:rPr lang="en-US" altLang="zh-CN" b="1" baseline="0" dirty="0"/>
              <a:t> is the weight summation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6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N(h; v) is the frequency of</a:t>
            </a:r>
            <a:r>
              <a:rPr lang="en-US" baseline="0" dirty="0"/>
              <a:t> </a:t>
            </a:r>
            <a:r>
              <a:rPr lang="en-US" dirty="0"/>
              <a:t>check-ins in restaurant v at hour h</a:t>
            </a:r>
          </a:p>
          <a:p>
            <a:endParaRPr lang="en-US" dirty="0"/>
          </a:p>
          <a:p>
            <a:r>
              <a:rPr lang="en-US" dirty="0"/>
              <a:t>ensure nearby hours have similar conditional</a:t>
            </a:r>
            <a:r>
              <a:rPr lang="en-US" baseline="0" dirty="0"/>
              <a:t> </a:t>
            </a:r>
            <a:r>
              <a:rPr lang="en-US" dirty="0"/>
              <a:t>probabilities, the emission probability for hour h is further</a:t>
            </a:r>
            <a:r>
              <a:rPr lang="en-US" baseline="0" dirty="0"/>
              <a:t> </a:t>
            </a:r>
            <a:r>
              <a:rPr lang="en-US" dirty="0"/>
              <a:t>transformed by a Gaussian kernel smoothing function</a:t>
            </a:r>
          </a:p>
          <a:p>
            <a:endParaRPr lang="en-US" dirty="0"/>
          </a:p>
          <a:p>
            <a:r>
              <a:rPr lang="en-US" dirty="0"/>
              <a:t>dis(</a:t>
            </a:r>
            <a:r>
              <a:rPr lang="en-US" dirty="0" err="1"/>
              <a:t>h,h</a:t>
            </a:r>
            <a:r>
              <a:rPr lang="en-US" dirty="0"/>
              <a:t>’)=min(|h-h’|,24-|h-h’|)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N(v) is the check-in frequency in restaurant v.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v_p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v) indicates the frequency of visiting restaurant v right after restaurant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v_p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9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we represent the city she resides is the place where most of her check-ins locate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if a user resides in Beijing, it is actually difficult and meaningless to recommend restaurants in Shanghai if she does not visit Shanghai frequently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6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if 60% of the dining check-ins generated by the male is novel and 40% is regular, the target distribution for constraint feature “male” is p(s = 1|male) = 0.6; p(s = 0|male) = 0.4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tpr</a:t>
                </a:r>
                <a:r>
                  <a:rPr lang="en-US" dirty="0"/>
                  <a:t>: true positive rate</a:t>
                </a:r>
              </a:p>
              <a:p>
                <a:r>
                  <a:rPr lang="en-US" dirty="0" err="1"/>
                  <a:t>tnr</a:t>
                </a:r>
                <a:r>
                  <a:rPr lang="en-US" dirty="0"/>
                  <a:t>: true negative rate</a:t>
                </a:r>
              </a:p>
              <a:p>
                <a:endParaRPr lang="en-US" sz="1200" b="1" i="0" dirty="0">
                  <a:solidFill>
                    <a:srgbClr val="33CC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𝐬𝐢𝐧𝐜𝐞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𝐫𝐞𝐜𝐨𝐦𝐦𝐞𝐧𝐝𝐢𝐧𝐠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𝐫𝐞𝐠𝐮𝐥𝐚𝐫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𝐫𝐞𝐬𝐭𝐚𝐮𝐫𝐚𝐧𝐭𝐬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𝐦𝐨𝐫𝐞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𝐞𝐚𝐬𝐲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𝐟𝐧𝐫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𝐦𝐨𝐫𝐞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𝐢𝐦𝐩𝐨𝐫𝐭𝐚𝐧𝐭</m:t>
                      </m:r>
                      <m:r>
                        <a:rPr lang="en-US" sz="12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100" b="1" dirty="0">
                  <a:solidFill>
                    <a:srgbClr val="33CC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tpr</a:t>
                </a:r>
                <a:r>
                  <a:rPr lang="en-US" dirty="0" smtClean="0"/>
                  <a:t>: true positive rate</a:t>
                </a:r>
              </a:p>
              <a:p>
                <a:r>
                  <a:rPr lang="en-US" dirty="0" err="1" smtClean="0"/>
                  <a:t>fnr</a:t>
                </a:r>
                <a:r>
                  <a:rPr lang="en-US" dirty="0" smtClean="0"/>
                  <a:t>: false negative </a:t>
                </a:r>
                <a:r>
                  <a:rPr lang="en-US" dirty="0" smtClean="0"/>
                  <a:t>rate</a:t>
                </a:r>
              </a:p>
              <a:p>
                <a:endParaRPr lang="en-US" sz="1200" b="1" i="0" dirty="0" smtClean="0">
                  <a:solidFill>
                    <a:srgbClr val="33CC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200" b="1" i="0" smtClean="0">
                    <a:solidFill>
                      <a:srgbClr val="33CCFF"/>
                    </a:solidFill>
                    <a:latin typeface="Cambria Math" panose="02040503050406030204" pitchFamily="18" charset="0"/>
                  </a:rPr>
                  <a:t>𝐬𝐢𝐧𝐜𝐞 𝐫𝐞𝐜𝐨𝐦𝐦𝐞𝐧𝐝𝐢𝐧𝐠 𝐫𝐞𝐠𝐮𝐥𝐚𝐫 𝐫𝐞𝐬𝐭𝐚𝐮𝐫𝐚𝐧𝐭𝐬 𝐢𝐬 𝐦𝐨𝐫𝐞 𝐞𝐚𝐬𝐲, 𝐟𝐧𝐫 𝐢𝐬 𝐦𝐨𝐫𝐞 𝐢𝐦𝐩𝐨𝐫𝐭𝐚𝐧𝐭!</a:t>
                </a:r>
                <a:endParaRPr lang="en-US" sz="1100" b="1" dirty="0">
                  <a:solidFill>
                    <a:srgbClr val="33CCFF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0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shows that CACF outperformed the baselines in various situations. Compared CACF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CF, it shows that incorporating contextual features is effective for the recommendation. Compared CF with LR, it also implies that tensor factorization is more suitable for novel restaurant recommendation.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[1]Oh J, Park S, Yu H, et al. Novel recommendation based on personal popularity tendency[C]//Data Mining (ICDM), 2011 IEEE 11th International Conference on. IEEE, 2011: 507-516.</a:t>
            </a:r>
            <a:endParaRPr lang="en-US" b="1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shows that CACF outperformed the baselines in various situations. Compared CACF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CF, it shows that incorporating contextual features is effective for the recommendation. Compared CF with LR, it also implies that tensor factorization is more suitable for novel restaurant recommendation.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0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shows that CACF outperformed the baselines in various situations. Compared CACF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CF, it shows that incorporating contextual features is effective for the recommendation. Compared CF with LR, it also implies that tensor factorization is more suitable for novel restaurant recommendation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Cheng C, Yang H,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Lyu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R, et al. Where you like to go next: Successive point-of-interest recommendation[C]//Proceedings of the Twenty-Third international joint conference on Artificial Intelligence. AAAI Press, 2013: 2605-2611.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this is our work,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B94DC-38F2-4619-AFCC-7D3D831A61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C000"/>
                </a:solidFill>
              </a:rPr>
              <a:t>[1] </a:t>
            </a:r>
            <a:r>
              <a:rPr lang="en-US" altLang="zh-CN" b="1" dirty="0"/>
              <a:t>Zuckerman, Marvin (2009). "Chapter 31. Sensation seeking". In Leary, Mark R. &amp; Hoyle, Rick H. Handbook of Individual Differences in Social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B94DC-38F2-4619-AFCC-7D3D831A61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2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20C1-4E58-439E-9A25-BDE23C78F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">
    <p:bg bwMode="ltGray"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 b="31351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39" y="3877270"/>
            <a:ext cx="8045167" cy="2094465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rgbClr val="79797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39" y="2215662"/>
            <a:ext cx="8024064" cy="1661628"/>
          </a:xfrm>
          <a:noFill/>
        </p:spPr>
        <p:txBody>
          <a:bodyPr lIns="146304" tIns="91440" rIns="146304" bIns="91440" anchor="t" anchorCtr="0"/>
          <a:lstStyle>
            <a:lvl1pPr>
              <a:defRPr sz="5294" spc="-74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 slide option A: 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60718" y="6383185"/>
            <a:ext cx="1434153" cy="3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11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pos="288">
          <p15:clr>
            <a:srgbClr val="C35EA4"/>
          </p15:clr>
        </p15:guide>
        <p15:guide id="3" pos="7546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urquoise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0" y="304800"/>
            <a:ext cx="11231365" cy="997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1828800"/>
            <a:ext cx="1127760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2214223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36AF-CCD3-42D0-9616-0489B6DC0D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1D6-590D-45EB-AE51-75358E09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38" y="3391751"/>
            <a:ext cx="11584532" cy="2094168"/>
          </a:xfrm>
          <a:noFill/>
        </p:spPr>
        <p:txBody>
          <a:bodyPr vert="horz" lIns="179285" tIns="143428" rIns="179285" bIns="143428" rtlCol="0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rgbClr val="797979"/>
                </a:solidFill>
                <a:latin typeface="+mj-lt"/>
              </a:defRPr>
            </a:lvl1pPr>
          </a:lstStyle>
          <a:p>
            <a:pPr lvl="0"/>
            <a:endParaRPr lang="en-US" altLang="zh-C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张富峥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微软亚洲研究院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https://www.microsoft.com/en-us/research/people/fuzzhang/</a:t>
            </a:r>
          </a:p>
          <a:p>
            <a:pPr lvl="0"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fuzzhang@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icrosoft.com</a:t>
            </a:r>
          </a:p>
          <a:p>
            <a:pPr lvl="0" algn="ctr"/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38" y="982412"/>
            <a:ext cx="11922762" cy="2731506"/>
          </a:xfrm>
          <a:noFill/>
        </p:spPr>
        <p:txBody>
          <a:bodyPr vert="horz" lIns="143428" tIns="89642" rIns="143428" bIns="89642" rtlCol="0" anchor="ctr" anchorCtr="0">
            <a:normAutofit/>
          </a:bodyPr>
          <a:lstStyle>
            <a:lvl1pPr>
              <a:defRPr sz="5400" spc="-75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Novelty-Seeking based </a:t>
            </a:r>
            <a:br>
              <a:rPr lang="en-US" altLang="zh-CN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zh-CN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Dining Recommender System</a:t>
            </a:r>
            <a:endParaRPr lang="en-US" sz="6000" b="1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359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828800"/>
                <a:ext cx="6054165" cy="4921624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Model features engineering</a:t>
                </a:r>
              </a:p>
              <a:p>
                <a:pPr marL="930068" lvl="1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Spatial features</a:t>
                </a:r>
              </a:p>
              <a:p>
                <a:pPr marL="930068" lvl="1" indent="-457200"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1143274" lvl="2" indent="-457200">
                  <a:buFont typeface="Wingdings" panose="05000000000000000000" pitchFamily="2" charset="2"/>
                  <a:buChar char="q"/>
                </a:pPr>
                <a:r>
                  <a:rPr lang="en-US" sz="28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Area Exploration Ratio</a:t>
                </a: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: whether a user has  fully explored the restaurants inside an area</a:t>
                </a:r>
              </a:p>
              <a:p>
                <a:pPr marL="1569689" lvl="3" indent="-457200">
                  <a:buFont typeface="+mj-lt"/>
                  <a:buAutoNum type="arabicParenR"/>
                </a:pPr>
                <a:r>
                  <a:rPr lang="en-US" sz="25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detect dining clusters</a:t>
                </a:r>
              </a:p>
              <a:p>
                <a:pPr marL="1569689" lvl="3" indent="-457200">
                  <a:buFont typeface="+mj-lt"/>
                  <a:buAutoNum type="arabicParenR"/>
                </a:pPr>
                <a:r>
                  <a:rPr lang="en-US" sz="25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for each cluster, identifying a circular areas</a:t>
                </a:r>
              </a:p>
              <a:p>
                <a:pPr marL="1569689" lvl="3" indent="-457200">
                  <a:buFont typeface="+mj-lt"/>
                  <a:buAutoNum type="arabicParenR"/>
                </a:pPr>
                <a:r>
                  <a:rPr lang="en-US" sz="25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𝑟𝑒𝑠𝑡𝑎𝑢𝑟𝑎𝑛𝑡𝑠</m:t>
                        </m:r>
                      </m:num>
                      <m:den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𝑟𝑒𝑠𝑡𝑎𝑢𝑟𝑎𝑛𝑡𝑠</m:t>
                        </m:r>
                      </m:den>
                    </m:f>
                  </m:oMath>
                </a14:m>
                <a:endParaRPr lang="en-US" sz="25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828800"/>
                <a:ext cx="6054165" cy="4921624"/>
              </a:xfrm>
              <a:blipFill>
                <a:blip r:embed="rId3"/>
                <a:stretch>
                  <a:fillRect l="-3021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2630521"/>
            <a:ext cx="5334560" cy="33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017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10532035" cy="4921624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Model features engineering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Spatial features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5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143274" lvl="2" indent="-4572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Average Dining Distance: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average distance of the visited restaurants</a:t>
            </a:r>
          </a:p>
          <a:p>
            <a:pPr marL="1143274" lvl="2" indent="-457200">
              <a:buFont typeface="Wingdings" panose="05000000000000000000" pitchFamily="2" charset="2"/>
              <a:buChar char="q"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143274" lvl="2" indent="-4572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Dining Distance Variance: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the variance of the distances between any two visited restaurants</a:t>
            </a:r>
          </a:p>
        </p:txBody>
      </p:sp>
    </p:spTree>
    <p:extLst>
      <p:ext uri="{BB962C8B-B14F-4D97-AF65-F5344CB8AC3E}">
        <p14:creationId xmlns:p14="http://schemas.microsoft.com/office/powerpoint/2010/main" val="5544043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10532035" cy="4921624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Model features engineering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Temporal features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5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143274" lvl="2" indent="-4572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Total Time Interval: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the number of days between this dining check-in and this user’s first dining check-in</a:t>
            </a:r>
          </a:p>
          <a:p>
            <a:pPr marL="1143274" lvl="2" indent="-457200">
              <a:buFont typeface="Wingdings" panose="05000000000000000000" pitchFamily="2" charset="2"/>
              <a:buChar char="q"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143274" lvl="2" indent="-4572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Last Time Interval: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the number of hours between this check-in and the previous dining check-in</a:t>
            </a:r>
          </a:p>
          <a:p>
            <a:pPr marL="1143274" lvl="2" indent="-457200">
              <a:buFont typeface="Wingdings" panose="05000000000000000000" pitchFamily="2" charset="2"/>
              <a:buChar char="q"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143274" lvl="2" indent="-4572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Hour of Week: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se a value from {0,….,167} to represent the hour of the week</a:t>
            </a:r>
          </a:p>
        </p:txBody>
      </p:sp>
    </p:spTree>
    <p:extLst>
      <p:ext uri="{BB962C8B-B14F-4D97-AF65-F5344CB8AC3E}">
        <p14:creationId xmlns:p14="http://schemas.microsoft.com/office/powerpoint/2010/main" val="16824806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828800"/>
                <a:ext cx="10532035" cy="4921624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Model features engineering</a:t>
                </a:r>
              </a:p>
              <a:p>
                <a:pPr marL="930068" lvl="1" indent="-457200">
                  <a:buFont typeface="Wingdings" panose="05000000000000000000" pitchFamily="2" charset="2"/>
                  <a:buChar char="v"/>
                </a:pPr>
                <a:r>
                  <a:rPr lang="en-US" altLang="zh-CN" sz="2800" dirty="0"/>
                  <a:t>Historical features</a:t>
                </a:r>
              </a:p>
              <a:p>
                <a:pPr marL="930068" lvl="1" indent="-457200">
                  <a:buFont typeface="Wingdings" panose="05000000000000000000" pitchFamily="2" charset="2"/>
                  <a:buChar char="v"/>
                </a:pPr>
                <a:endParaRPr lang="en-US" sz="25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 marL="1143274" lvl="2" indent="-457200">
                  <a:buFont typeface="Wingdings" panose="05000000000000000000" pitchFamily="2" charset="2"/>
                  <a:buChar char="q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</a:rPr>
                  <a:t>Visit Entropy: </a:t>
                </a: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given visit frequency of the previously visited restaurants are {</a:t>
                </a:r>
                <a14:m>
                  <m:oMath xmlns:m="http://schemas.openxmlformats.org/officeDocument/2006/math">
                    <m:r>
                      <a:rPr lang="en-US" sz="280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spc="-75" baseline="-250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,…,</a:t>
                </a:r>
                <a14:m>
                  <m:oMath xmlns:m="http://schemas.openxmlformats.org/officeDocument/2006/math">
                    <m:r>
                      <a:rPr lang="en-US" sz="280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spc="-75" baseline="-250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} respectively, </a:t>
                </a:r>
                <a14:m>
                  <m:oMath xmlns:m="http://schemas.openxmlformats.org/officeDocument/2006/math"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b="0" i="1" spc="-75" smtClean="0">
                                <a:gradFill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pc="-75" smtClean="0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800" b="0" i="1" spc="-75" smtClean="0">
                                <a:gradFill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pc="-75" smtClean="0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 spc="-75">
                                    <a:gradFill>
                                      <a:gsLst>
                                        <a:gs pos="0">
                                          <a:schemeClr val="tx1"/>
                                        </a:gs>
                                        <a:gs pos="10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2800" i="1" spc="-75">
                                        <a:gradFill>
                                          <a:gsLst>
                                            <a:gs pos="0">
                                              <a:schemeClr val="tx1"/>
                                            </a:gs>
                                            <a:gs pos="100000">
                                              <a:schemeClr val="tx1"/>
                                            </a:gs>
                                          </a:gsLst>
                                          <a:lin ang="5400000" scaled="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 spc="-75">
                                            <a:gradFill>
                                              <a:gsLst>
                                                <a:gs pos="0">
                                                  <a:schemeClr val="tx1"/>
                                                </a:gs>
                                                <a:gs pos="100000">
                                                  <a:schemeClr val="tx1"/>
                                                </a:gs>
                                              </a:gsLst>
                                              <a:lin ang="5400000" scaled="0"/>
                                            </a:gra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pc="-75">
                                            <a:gradFill>
                                              <a:gsLst>
                                                <a:gs pos="0">
                                                  <a:schemeClr val="tx1"/>
                                                </a:gs>
                                                <a:gs pos="100000">
                                                  <a:schemeClr val="tx1"/>
                                                </a:gs>
                                              </a:gsLst>
                                              <a:lin ang="5400000" scaled="0"/>
                                            </a:gra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i="1" spc="-75">
                                            <a:gradFill>
                                              <a:gsLst>
                                                <a:gs pos="0">
                                                  <a:schemeClr val="tx1"/>
                                                </a:gs>
                                                <a:gs pos="100000">
                                                  <a:schemeClr val="tx1"/>
                                                </a:gs>
                                              </a:gsLst>
                                              <a:lin ang="5400000" scaled="0"/>
                                            </a:gra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143274" lvl="2" indent="-457200">
                  <a:buFont typeface="Wingdings" panose="05000000000000000000" pitchFamily="2" charset="2"/>
                  <a:buChar char="q"/>
                </a:pPr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 marL="1143274" lvl="2" indent="-457200">
                  <a:buFont typeface="Wingdings" panose="05000000000000000000" pitchFamily="2" charset="2"/>
                  <a:buChar char="q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</a:rPr>
                  <a:t>Previous Novelty-Seeking Ratio: </a:t>
                </a: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the ratio of the number of dining check-ins with s =1 to the number of total dining check-ins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828800"/>
                <a:ext cx="10532035" cy="4921624"/>
              </a:xfrm>
              <a:blipFill>
                <a:blip r:embed="rId3"/>
                <a:stretch>
                  <a:fillRect l="-173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104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11231365" cy="4921624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Constraints</a:t>
            </a:r>
          </a:p>
          <a:p>
            <a:r>
              <a:rPr lang="en-US" sz="3600" b="1" dirty="0"/>
              <a:t>	</a:t>
            </a:r>
            <a:r>
              <a:rPr lang="en-US" dirty="0"/>
              <a:t>Socio-demographic characteristics (age, gender, education status) will influence a user’s dining behavior as a whole, are more suited to be designed as a kind of priori knowledge.</a:t>
            </a:r>
          </a:p>
          <a:p>
            <a:pPr lvl="1" indent="0">
              <a:buNone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80" y="3668394"/>
            <a:ext cx="6914606" cy="308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4339459"/>
            <a:ext cx="4084984" cy="50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6" y="4851622"/>
            <a:ext cx="4084984" cy="506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9776" y="5468959"/>
            <a:ext cx="4084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CCFF"/>
                </a:solidFill>
              </a:rPr>
              <a:t>target distribution : priori knowledge</a:t>
            </a:r>
          </a:p>
        </p:txBody>
      </p:sp>
    </p:spTree>
    <p:extLst>
      <p:ext uri="{BB962C8B-B14F-4D97-AF65-F5344CB8AC3E}">
        <p14:creationId xmlns:p14="http://schemas.microsoft.com/office/powerpoint/2010/main" val="40174709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6624320" cy="4921624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Constraints</a:t>
            </a:r>
          </a:p>
          <a:p>
            <a:pPr marL="259661" lvl="1" indent="0">
              <a:buNone/>
            </a:pPr>
            <a:r>
              <a:rPr lang="en-US" sz="2800" b="1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Leveraging </a:t>
            </a: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General Expectation Criterion</a:t>
            </a:r>
            <a:r>
              <a:rPr lang="en-US" sz="2800" b="1" spc="-75" dirty="0">
                <a:solidFill>
                  <a:srgbClr val="33CCFF"/>
                </a:solidFill>
                <a:latin typeface="Segoe UI Light" pitchFamily="34" charset="0"/>
              </a:rPr>
              <a:t> </a:t>
            </a:r>
            <a:r>
              <a:rPr lang="en-US" sz="2800" b="1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to incorporate prior knowledge.</a:t>
            </a:r>
          </a:p>
          <a:p>
            <a:pPr marL="1143274" lvl="2" indent="-457200">
              <a:buFont typeface="Wingdings" panose="05000000000000000000" pitchFamily="2" charset="2"/>
              <a:buChar char="v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constraint feature function</a:t>
            </a:r>
          </a:p>
          <a:p>
            <a:pPr marL="1143274" lvl="2" indent="-457200">
              <a:buFont typeface="Wingdings" panose="05000000000000000000" pitchFamily="2" charset="2"/>
              <a:buChar char="v"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143274" lvl="2" indent="-457200">
              <a:buFont typeface="Wingdings" panose="05000000000000000000" pitchFamily="2" charset="2"/>
              <a:buChar char="v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model expectation over constraint feature function</a:t>
            </a:r>
          </a:p>
          <a:p>
            <a:pPr marL="1143274" lvl="2" indent="-457200">
              <a:buFont typeface="Wingdings" panose="05000000000000000000" pitchFamily="2" charset="2"/>
              <a:buChar char="v"/>
            </a:pP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143274" lvl="2" indent="-457200">
              <a:buFont typeface="Wingdings" panose="05000000000000000000" pitchFamily="2" charset="2"/>
              <a:buChar char="v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final objective function</a:t>
            </a:r>
            <a:endParaRPr lang="en-US" sz="2800" dirty="0"/>
          </a:p>
          <a:p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r>
              <a:rPr lang="en-US" dirty="0"/>
              <a:t>		</a:t>
            </a:r>
          </a:p>
          <a:p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59" y="1701273"/>
            <a:ext cx="4668202" cy="172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24" y="4479926"/>
            <a:ext cx="6679883" cy="880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361" y="6064624"/>
            <a:ext cx="7315200" cy="685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 rot="21174667">
            <a:off x="5233749" y="2842105"/>
            <a:ext cx="1926625" cy="372029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230993">
            <a:off x="4169351" y="4252550"/>
            <a:ext cx="1385944" cy="372029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2100981">
            <a:off x="3995086" y="5521203"/>
            <a:ext cx="1316080" cy="372029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753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Recommending New Restaurants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7999" y="1828800"/>
                <a:ext cx="11231365" cy="4921624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Problem Description</a:t>
                </a:r>
              </a:p>
              <a:p>
                <a:r>
                  <a:rPr lang="en-US" sz="3600" b="1" dirty="0"/>
                  <a:t>	</a:t>
                </a:r>
                <a:r>
                  <a:rPr lang="en-US" dirty="0"/>
                  <a:t>Given a user is predicted to be novelty-seeking (</a:t>
                </a:r>
                <a:r>
                  <a:rPr lang="en-US" b="1" dirty="0">
                    <a:solidFill>
                      <a:srgbClr val="FF0000"/>
                    </a:solidFill>
                  </a:rPr>
                  <a:t>s=1</a:t>
                </a:r>
                <a:r>
                  <a:rPr lang="en-US" dirty="0"/>
                  <a:t>) in next dining, generate top-K recommendations from novel restaurants.</a:t>
                </a:r>
              </a:p>
              <a:p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r>
                  <a:rPr lang="en-US" sz="3600" b="1" dirty="0">
                    <a:solidFill>
                      <a:srgbClr val="FF0000"/>
                    </a:solidFill>
                  </a:rPr>
                  <a:t>Context-Aware Collaborative Filtering</a:t>
                </a:r>
              </a:p>
              <a:p>
                <a:pPr marL="914400" lvl="1" indent="-442913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consider user-restaurant-time as a </a:t>
                </a:r>
              </a:p>
              <a:p>
                <a:pPr marL="259661" lvl="1" indent="0">
                  <a:buNone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three-dimensional tensor, denoted</a:t>
                </a:r>
              </a:p>
              <a:p>
                <a:pPr marL="259661" lvl="1" indent="0">
                  <a:buNone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by </a:t>
                </a:r>
                <a14:m>
                  <m:oMath xmlns:m="http://schemas.openxmlformats.org/officeDocument/2006/math">
                    <m:r>
                      <a:rPr lang="en-US" sz="2800" spc="-75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spc="-75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spc="-75" dirty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7999" y="1828800"/>
                <a:ext cx="11231365" cy="4921624"/>
              </a:xfrm>
              <a:blipFill>
                <a:blip r:embed="rId3"/>
                <a:stretch>
                  <a:fillRect l="-1628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86" y="3407546"/>
            <a:ext cx="4265703" cy="34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31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Recommending New Restaurants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7999" y="1828800"/>
            <a:ext cx="11231365" cy="4921624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Context-Aware Collaborative Filtering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High Order Singular Value Decomposition(HOSVD)</a:t>
            </a:r>
          </a:p>
          <a:p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71" y="3740524"/>
            <a:ext cx="10296525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161" y="2973514"/>
            <a:ext cx="6247039" cy="6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513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Recommending New Restaurants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315334"/>
                <a:ext cx="10041576" cy="6685666"/>
              </a:xfrm>
            </p:spPr>
            <p:txBody>
              <a:bodyPr>
                <a:normAutofit/>
              </a:bodyPr>
              <a:lstStyle/>
              <a:p>
                <a:r>
                  <a:rPr lang="en-US" sz="4200" b="1" dirty="0">
                    <a:solidFill>
                      <a:srgbClr val="FF0000"/>
                    </a:solidFill>
                  </a:rPr>
                  <a:t>Context-Aware Collaborative Filtering</a:t>
                </a: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Incorporating restaurant’s contextual features: assume </a:t>
                </a:r>
                <a14:m>
                  <m:oMath xmlns:m="http://schemas.openxmlformats.org/officeDocument/2006/math"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 features, where the </a:t>
                </a:r>
                <a14:m>
                  <m:oMath xmlns:m="http://schemas.openxmlformats.org/officeDocument/2006/math"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-</a:t>
                </a:r>
                <a:r>
                  <a:rPr lang="en-US" sz="2800" spc="-75" dirty="0" err="1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th</a:t>
                </a: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 </a:t>
                </a:r>
                <a:r>
                  <a:rPr lang="en-US" altLang="zh-CN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feature has categorical values </a:t>
                </a:r>
                <a14:m>
                  <m:oMath xmlns:m="http://schemas.openxmlformats.org/officeDocument/2006/math">
                    <m:r>
                      <a:rPr lang="en-US" altLang="zh-CN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1,2,…,</m:t>
                    </m:r>
                    <m:sSub>
                      <m:sSubPr>
                        <m:ctrlPr>
                          <a:rPr lang="en-US" altLang="zh-CN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None/>
                </a:pPr>
                <a:endParaRPr lang="en-US" sz="30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None/>
                </a:pPr>
                <a:endParaRPr lang="en-US" sz="30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Objective function</a:t>
                </a: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571500" lvl="1" indent="-571500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Generate top-K recommendations according to </a:t>
                </a:r>
              </a:p>
              <a:p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315334"/>
                <a:ext cx="10041576" cy="6685666"/>
              </a:xfrm>
              <a:blipFill>
                <a:blip r:embed="rId3"/>
                <a:stretch>
                  <a:fillRect l="-2306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58" y="2846440"/>
            <a:ext cx="5446483" cy="850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44341" y="2793425"/>
                <a:ext cx="5887359" cy="797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33CC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33CCFF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33CCFF"/>
                                </a:solidFill>
                                <a:latin typeface="Cambria Math" panose="02040503050406030204" pitchFamily="18" charset="0"/>
                              </a:rPr>
                              <m:t>𝒋𝒍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solidFill>
                      <a:srgbClr val="33CCFF"/>
                    </a:solidFill>
                  </a:rPr>
                  <a:t> is the parameter modeling how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000" b="1" dirty="0">
                    <a:solidFill>
                      <a:srgbClr val="33CCFF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33CCFF"/>
                    </a:solidFill>
                  </a:rPr>
                  <a:t>th</a:t>
                </a:r>
                <a:r>
                  <a:rPr lang="en-US" sz="2000" b="1" dirty="0">
                    <a:solidFill>
                      <a:srgbClr val="33CCFF"/>
                    </a:solidFill>
                  </a:rPr>
                  <a:t> feature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</a:rPr>
                          <m:t>𝒋𝒍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33CCFF"/>
                    </a:solidFill>
                  </a:rPr>
                  <a:t> will the influence the estimated value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1" y="2793425"/>
                <a:ext cx="5887359" cy="797013"/>
              </a:xfrm>
              <a:prstGeom prst="rect">
                <a:avLst/>
              </a:prstGeom>
              <a:blipFill>
                <a:blip r:embed="rId5"/>
                <a:stretch>
                  <a:fillRect l="-1035" t="-3053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31" y="6096583"/>
            <a:ext cx="7461296" cy="4217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12996" y="3845147"/>
            <a:ext cx="3821372" cy="1649470"/>
            <a:chOff x="4065328" y="3951230"/>
            <a:chExt cx="4208331" cy="17662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5331" y="3951230"/>
              <a:ext cx="4208328" cy="5175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5328" y="4468806"/>
              <a:ext cx="4208331" cy="6651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5328" y="5117249"/>
              <a:ext cx="4208331" cy="60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261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Recommending New Restaurants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03497" y="1680722"/>
                <a:ext cx="11683999" cy="5177278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Contextual features extraction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4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Popularity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4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Area Popularity</a:t>
                </a:r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: identify a circular area which centres on the center of this restaurant with a 500m radius, then compute the overall popularity inside this area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4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Area Attraction: </a:t>
                </a:r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calculate the attraction score of restaurant’s surroundings </a:t>
                </a: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Restaurant's correlation with POI type </a:t>
                </a:r>
                <a14:m>
                  <m:oMath xmlns:m="http://schemas.openxmlformats.org/officeDocument/2006/math">
                    <m:r>
                      <a:rPr lang="en-US" sz="24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𝑅𝑒𝑠𝑡𝑎𝑢𝑟𝑎𝑛𝑡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, top 3 discovered categories {Living </a:t>
                </a:r>
                <a:r>
                  <a:rPr lang="en-US" altLang="zh-CN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Quarters, Shopping Mall, College</a:t>
                </a:r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}</a:t>
                </a: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:r>
                  <a:rPr lang="en-US" altLang="zh-CN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For a restaurant </a:t>
                </a:r>
                <a14:m>
                  <m:oMath xmlns:m="http://schemas.openxmlformats.org/officeDocument/2006/math">
                    <m:r>
                      <a:rPr lang="en-US" altLang="zh-CN" sz="24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, attraction is calculated by </a:t>
                </a:r>
                <a14:m>
                  <m:oMath xmlns:m="http://schemas.openxmlformats.org/officeDocument/2006/math">
                    <m:r>
                      <a:rPr lang="en-US" altLang="zh-CN" sz="24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) ∙</m:t>
                        </m:r>
                        <m:sSub>
                          <m:sSubPr>
                            <m:ctrlPr>
                              <a:rPr lang="en-US" altLang="zh-CN" sz="2400" b="0" i="1" spc="-75" smtClean="0">
                                <a:gradFill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-75" smtClean="0">
                                <a:gradFill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pc="-75" smtClean="0">
                                <a:gradFill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nary>
                  </m:oMath>
                </a14:m>
                <a:endParaRPr lang="en-US" sz="24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4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Restaurant Attributes</a:t>
                </a:r>
                <a:endParaRPr lang="en-US" sz="24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:r>
                  <a:rPr lang="en-US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Restaurant Category: 49 categories, e.g., Sichuan cuisine, Japanese cuisine</a:t>
                </a: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:r>
                  <a:rPr lang="en-US" altLang="zh-CN" sz="24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Price, Rating, Taste, Environment, Service Quality</a:t>
                </a:r>
                <a:endParaRPr lang="en-US" sz="24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03497" y="1680722"/>
                <a:ext cx="11683999" cy="5177278"/>
              </a:xfrm>
              <a:blipFill>
                <a:blip r:embed="rId3"/>
                <a:stretch>
                  <a:fillRect l="-1565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9535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Problem Definition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872754" y="1035423"/>
          <a:ext cx="8027894" cy="516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81467" y="5862138"/>
            <a:ext cx="60205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</a:rPr>
              <a:t>Top-K restaurants recommendation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634" y="1301996"/>
            <a:ext cx="2914286" cy="54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9267" y="1295892"/>
            <a:ext cx="4576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Where to dine next time?</a:t>
            </a:r>
          </a:p>
        </p:txBody>
      </p:sp>
    </p:spTree>
    <p:extLst>
      <p:ext uri="{BB962C8B-B14F-4D97-AF65-F5344CB8AC3E}">
        <p14:creationId xmlns:p14="http://schemas.microsoft.com/office/powerpoint/2010/main" val="38082091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Recommending Regular Restaurants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680722"/>
                <a:ext cx="11683999" cy="5177278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Problem Description</a:t>
                </a:r>
              </a:p>
              <a:p>
                <a:r>
                  <a:rPr lang="en-US" sz="3600" b="1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</a:t>
                </a:r>
                <a:r>
                  <a:rPr lang="en-US" sz="3200" dirty="0"/>
                  <a:t>Given a user is predicted to be novelty-seeking (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s=0</a:t>
                </a:r>
                <a:r>
                  <a:rPr lang="en-US" sz="3200" dirty="0"/>
                  <a:t>) in next dining, generate top-K recommendations from regular restaurants.</a:t>
                </a:r>
                <a:r>
                  <a:rPr lang="en-US" sz="36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</a:t>
                </a: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	</a:t>
                </a:r>
              </a:p>
              <a:p>
                <a:endParaRPr lang="en-US" dirty="0"/>
              </a:p>
              <a:p>
                <a:r>
                  <a:rPr lang="en-US" sz="3600" b="1" dirty="0">
                    <a:solidFill>
                      <a:srgbClr val="FF0000"/>
                    </a:solidFill>
                  </a:rPr>
                  <a:t>Hidden Markov Model</a:t>
                </a:r>
                <a:r>
                  <a:rPr lang="en-US" sz="3600" b="1" dirty="0"/>
                  <a:t>: </a:t>
                </a:r>
                <a:r>
                  <a:rPr lang="en-US" sz="3200" dirty="0"/>
                  <a:t>consider both sequential dependency and temporal regularity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Hidden State → Visited Restaurant, Observation → Time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Timestamp is mapped to </a:t>
                </a:r>
                <a14:m>
                  <m:oMath xmlns:m="http://schemas.openxmlformats.org/officeDocument/2006/math"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pc="-75" dirty="0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75" dirty="0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0,1,…, 23</m:t>
                        </m:r>
                      </m:e>
                    </m:d>
                    <m:r>
                      <a:rPr lang="en-US" sz="2800" b="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pc="-75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8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680722"/>
                <a:ext cx="11683999" cy="5177278"/>
              </a:xfrm>
              <a:blipFill>
                <a:blip r:embed="rId3"/>
                <a:stretch>
                  <a:fillRect l="-1565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043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Recommending Regular Restaurants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2" y="1680722"/>
            <a:ext cx="12032343" cy="517727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Hidden Markov Model</a:t>
            </a:r>
            <a:endParaRPr lang="en-US" sz="3200" dirty="0">
              <a:solidFill>
                <a:srgbClr val="FF0000"/>
              </a:solidFill>
            </a:endParaRP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Supervised learning</a:t>
            </a:r>
            <a:endParaRPr lang="en-US" sz="3200" dirty="0"/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5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Emission probability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endParaRPr lang="en-US" sz="25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5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Initial hidden state probability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endParaRPr lang="en-US" sz="25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5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State transition probability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endParaRPr lang="en-US" sz="25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Generate top-K regular restaurants according to visit probability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54" y="1743328"/>
            <a:ext cx="2376488" cy="404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024" y="1543535"/>
            <a:ext cx="3528063" cy="803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62" y="3067575"/>
            <a:ext cx="2232158" cy="489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823" y="4014514"/>
            <a:ext cx="3470795" cy="751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35236" y="2147604"/>
                <a:ext cx="260169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𝐋𝐚𝐩𝐥𝐚𝐜𝐞</m:t>
                      </m:r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𝐬𝐦𝐨𝐨𝐭𝐡𝐢𝐧𝐠</m:t>
                      </m:r>
                    </m:oMath>
                  </m:oMathPara>
                </a14:m>
                <a:endParaRPr lang="en-US" sz="2000" b="1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36" y="2147604"/>
                <a:ext cx="2601691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436927" y="2405365"/>
                <a:ext cx="260169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𝐆𝐚𝐮𝐬𝐬𝐢𝐚𝐧</m:t>
                      </m:r>
                      <m:r>
                        <a:rPr lang="en-US" sz="20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𝐊𝐞𝐫𝐧𝐞𝐥</m:t>
                      </m:r>
                      <m:r>
                        <a:rPr lang="en-US" sz="20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𝐬𝐦𝐨𝐨𝐭𝐡𝐢𝐧𝐠</m:t>
                      </m:r>
                    </m:oMath>
                  </m:oMathPara>
                </a14:m>
                <a:endParaRPr lang="en-US" sz="2000" b="1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27" y="2405365"/>
                <a:ext cx="2601691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3466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22193" y="4790773"/>
                <a:ext cx="260169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𝐋𝐚𝐩𝐥𝐚𝐜𝐞</m:t>
                      </m:r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𝐬𝐦𝐨𝐨𝐭𝐡𝐢𝐧𝐠</m:t>
                      </m:r>
                    </m:oMath>
                  </m:oMathPara>
                </a14:m>
                <a:endParaRPr lang="en-US" sz="2000" b="1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93" y="4790773"/>
                <a:ext cx="2601691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 bwMode="auto">
          <a:xfrm rot="19505700">
            <a:off x="4271881" y="2325175"/>
            <a:ext cx="1678190" cy="255902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20595964">
            <a:off x="5558966" y="3444460"/>
            <a:ext cx="1678190" cy="255902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1161668">
            <a:off x="5172428" y="4389770"/>
            <a:ext cx="2238021" cy="255902"/>
          </a:xfrm>
          <a:prstGeom prst="rightArrow">
            <a:avLst>
              <a:gd name="adj1" fmla="val 54511"/>
              <a:gd name="adj2" fmla="val 143854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5565" y="6071500"/>
            <a:ext cx="788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66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290303"/>
            <a:ext cx="11683999" cy="517727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Data Collection: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SinaWeibo Dataset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Check-ins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POIs: id, coordinates, category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User: gender, age, education</a:t>
            </a:r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DianPing Dataset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Restaurant attributes: price, rating, taste…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	</a:t>
            </a:r>
            <a:endParaRPr lang="en-US" sz="29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Mapping Restaurant on </a:t>
            </a:r>
            <a:r>
              <a:rPr lang="en-US" altLang="zh-CN" sz="3200" b="1" dirty="0">
                <a:solidFill>
                  <a:schemeClr val="tx1"/>
                </a:solidFill>
              </a:rPr>
              <a:t>SinaWeibo to that on DianPing</a:t>
            </a:r>
            <a:endParaRPr lang="en-US" sz="3200" b="1" dirty="0">
              <a:solidFill>
                <a:schemeClr val="tx1"/>
              </a:solidFill>
            </a:endParaRP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geographic filtering and title string match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explicitly observed 500 paired results, 91.5% of the pairs are correctly matched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25" y="2287499"/>
            <a:ext cx="5619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8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85389"/>
            <a:ext cx="11683999" cy="517727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Data Filtering: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/>
              <a:t>Filter the noisy data: </a:t>
            </a:r>
            <a:r>
              <a:rPr lang="en-US" dirty="0"/>
              <a:t>repeated check-ins at the same place in a short interval (1hr)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b="1" dirty="0"/>
              <a:t>Dining check-in filtering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keep dining check-ins locating in the city a user resides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remove users with less than 10 dining check-ins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for a city, if #user &lt;</a:t>
            </a:r>
            <a:r>
              <a:rPr lang="zh-CN" alt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 </a:t>
            </a:r>
            <a:r>
              <a:rPr lang="en-US" altLang="zh-CN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5000 or #restaurant &lt;</a:t>
            </a:r>
            <a:r>
              <a:rPr lang="zh-CN" alt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 </a:t>
            </a:r>
            <a:r>
              <a:rPr lang="en-US" altLang="zh-CN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1000, remove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	</a:t>
            </a:r>
          </a:p>
          <a:p>
            <a:pPr marL="1044368" lvl="1" indent="-571500">
              <a:buFont typeface="Wingdings" panose="05000000000000000000" pitchFamily="2" charset="2"/>
              <a:buChar char="q"/>
            </a:pP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88516814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85389"/>
            <a:ext cx="11683999" cy="517727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Data Description: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361,218</a:t>
            </a:r>
            <a:r>
              <a:rPr lang="en-US" sz="3200" spc="-75" dirty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unique users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167,451</a:t>
            </a:r>
            <a:r>
              <a:rPr lang="en-US" sz="3200" spc="-75" dirty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unique restaurants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21</a:t>
            </a:r>
            <a:r>
              <a:rPr lang="en-US" sz="3200" spc="-75" dirty="0">
                <a:solidFill>
                  <a:srgbClr val="FF0000"/>
                </a:solidFill>
                <a:latin typeface="Segoe UI Light" pitchFamily="34" charset="0"/>
              </a:rPr>
              <a:t> 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cities all over China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4,941,060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 dining check-ins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8" y="4842141"/>
            <a:ext cx="11643863" cy="134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43142" y="6188342"/>
                <a:ext cx="101487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𝐮𝐬𝐞𝐫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𝐩𝐫𝐞𝐯𝐢𝐨𝐮𝐬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𝐝𝐢𝐧𝐢𝐧𝐠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𝐜𝐡𝐞𝐜𝐤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𝐢𝐧𝐬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𝐭𝐫𝐚𝐢𝐧𝐢𝐧𝐠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𝐨𝐭𝐡𝐞𝐫𝐬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𝐭𝐞𝐬𝐭𝐢𝐧𝐠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2" y="6188342"/>
                <a:ext cx="1014875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972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1" y="1680722"/>
            <a:ext cx="11683999" cy="517727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Novelty-Seeking Inference: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Construct target distribution according to empirical distribution in training data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Compare our method (</a:t>
            </a: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CRF(M)+C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) with four baselines: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LR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uses model features and constraint features for the Logistic Regression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CRF+C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the same with CRF(M)+C, except </a:t>
            </a:r>
            <a:r>
              <a:rPr lang="en-US" sz="2800" dirty="0"/>
              <a:t>not model features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CRF(M)</a:t>
            </a:r>
            <a:r>
              <a:rPr lang="en-US" sz="28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the same with CRF(M)+C, except not constraints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NSTM</a:t>
            </a:r>
            <a:r>
              <a:rPr lang="en-US" sz="28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Novelty-Seeking Trait Model, a sequential model considering novelty-seeking and preference</a:t>
            </a:r>
          </a:p>
          <a:p>
            <a:pPr marL="1257574" lvl="2" indent="-571500">
              <a:buFont typeface="Wingdings" panose="05000000000000000000" pitchFamily="2" charset="2"/>
              <a:buChar char="v"/>
            </a:pPr>
            <a:endParaRPr lang="en-US" sz="29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236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885389"/>
                <a:ext cx="6168571" cy="5177278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Novelty-Seeking Inference:</a:t>
                </a:r>
              </a:p>
              <a:p>
                <a:pPr marL="1044368" lvl="1" indent="-571500">
                  <a:buFont typeface="Wingdings" panose="05000000000000000000" pitchFamily="2" charset="2"/>
                  <a:buChar char="v"/>
                </a:pPr>
                <a:r>
                  <a:rPr lang="en-US" sz="32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consider </a:t>
                </a:r>
                <a:r>
                  <a:rPr lang="en-US" sz="3200" b="1" spc="-75" dirty="0">
                    <a:solidFill>
                      <a:srgbClr val="FF0000"/>
                    </a:solidFill>
                    <a:latin typeface="Segoe UI Light" pitchFamily="34" charset="0"/>
                  </a:rPr>
                  <a:t>s = 1</a:t>
                </a:r>
                <a:r>
                  <a:rPr lang="en-US" sz="3200" spc="-75" dirty="0">
                    <a:solidFill>
                      <a:srgbClr val="FF0000"/>
                    </a:solidFill>
                    <a:latin typeface="Segoe UI Light" pitchFamily="34" charset="0"/>
                  </a:rPr>
                  <a:t> </a:t>
                </a:r>
                <a:r>
                  <a:rPr lang="en-US" sz="32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as positive and </a:t>
                </a:r>
                <a:r>
                  <a:rPr lang="en-US" sz="3200" b="1" spc="-75" dirty="0">
                    <a:solidFill>
                      <a:srgbClr val="FF0000"/>
                    </a:solidFill>
                    <a:latin typeface="Segoe UI Light" pitchFamily="34" charset="0"/>
                  </a:rPr>
                  <a:t>s=0</a:t>
                </a:r>
                <a:r>
                  <a:rPr lang="en-US" sz="3200" spc="-75" dirty="0">
                    <a:solidFill>
                      <a:srgbClr val="FF0000"/>
                    </a:solidFill>
                    <a:latin typeface="Segoe UI Light" pitchFamily="34" charset="0"/>
                  </a:rPr>
                  <a:t> </a:t>
                </a:r>
                <a:r>
                  <a:rPr lang="en-US" sz="3200" spc="-75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Light" pitchFamily="34" charset="0"/>
                  </a:rPr>
                  <a:t>as negative</a:t>
                </a:r>
                <a:endParaRPr lang="en-US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9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9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𝑡𝑒𝑠𝑡𝑖𝑛𝑔</m:t>
                        </m:r>
                      </m:den>
                    </m:f>
                  </m:oMath>
                </a14:m>
                <a:endParaRPr lang="en-US" sz="29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9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𝑡𝑝𝑟</m:t>
                    </m:r>
                    <m:r>
                      <a:rPr lang="en-US" sz="29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=1</m:t>
                        </m:r>
                      </m:num>
                      <m:den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b="0" i="1" spc="-75" smtClean="0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𝑡𝑒𝑠𝑡𝑖𝑛𝑔</m:t>
                        </m:r>
                      </m:den>
                    </m:f>
                  </m:oMath>
                </a14:m>
                <a:endParaRPr lang="en-US" sz="29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900" b="0" i="1" spc="-75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𝑡𝑛𝑟</m:t>
                    </m:r>
                    <m:r>
                      <a:rPr lang="en-US" sz="2900" i="1" spc="-75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=0</m:t>
                        </m:r>
                      </m:num>
                      <m:den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 spc="-75">
                            <a:gradFill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𝑡𝑒𝑠𝑡𝑖𝑛𝑔</m:t>
                        </m:r>
                      </m:den>
                    </m:f>
                  </m:oMath>
                </a14:m>
                <a:endParaRPr lang="en-US" sz="29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v"/>
                </a:pPr>
                <a:endParaRPr lang="en-US" sz="29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  <a:p>
                <a:pPr marL="1257574" lvl="2" indent="-571500">
                  <a:buFont typeface="Wingdings" panose="05000000000000000000" pitchFamily="2" charset="2"/>
                  <a:buChar char="v"/>
                </a:pPr>
                <a:endParaRPr lang="en-US" sz="2900" spc="-75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885389"/>
                <a:ext cx="6168571" cy="5177278"/>
              </a:xfrm>
              <a:blipFill>
                <a:blip r:embed="rId3"/>
                <a:stretch>
                  <a:fillRect l="-2964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59" y="2940616"/>
            <a:ext cx="5269346" cy="20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09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5" y="1283192"/>
            <a:ext cx="6574970" cy="517727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Recommending new Restaurants: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Compare our method (</a:t>
            </a: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CACF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) with three baselines: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CF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 the same with CACF, except not contextual features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LR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use a Logistic </a:t>
            </a:r>
            <a:r>
              <a:rPr lang="en-US" altLang="zh-CN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Regression with all contextual features</a:t>
            </a:r>
            <a:endParaRPr lang="en-US" sz="2800" dirty="0"/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PPTM</a:t>
            </a:r>
            <a:r>
              <a:rPr lang="en-US" sz="28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Personal Popularity Tendency Matching, gives an effective novel item recommendation by reasonably penalizing popular items</a:t>
            </a:r>
            <a:r>
              <a:rPr lang="en-US" sz="2800" b="1" spc="-75" dirty="0">
                <a:solidFill>
                  <a:srgbClr val="FFC000"/>
                </a:solidFill>
                <a:latin typeface="Segoe UI Light" pitchFamily="34" charset="0"/>
              </a:rPr>
              <a:t>[1]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68" y="1785463"/>
            <a:ext cx="4867983" cy="3171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3315" y="5227317"/>
                <a:ext cx="50074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Note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novel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check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ins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testing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5" y="5227317"/>
                <a:ext cx="5007428" cy="707886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0960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1" y="1301996"/>
            <a:ext cx="11683999" cy="517727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Recommending Regular Restaurants: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Compare our temporal based HMM method (</a:t>
            </a: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TM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) with three baselines: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MC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only use transition probability in TM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TR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only use emission probability in TM</a:t>
            </a:r>
            <a:endParaRPr lang="en-US" sz="2800" dirty="0"/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OF</a:t>
            </a:r>
            <a:r>
              <a:rPr lang="en-US" sz="2800" spc="-75" dirty="0">
                <a:solidFill>
                  <a:srgbClr val="FF0000"/>
                </a:solidFill>
                <a:latin typeface="Segoe UI Light" pitchFamily="34" charset="0"/>
              </a:rPr>
              <a:t>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give recommendation according to visit frequency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6675" y="5793420"/>
                <a:ext cx="72368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Note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regular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check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ins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testing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5" y="5793420"/>
                <a:ext cx="7236822" cy="830997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11" y="4495752"/>
            <a:ext cx="6381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319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6" y="1301996"/>
            <a:ext cx="7170055" cy="517727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Overall Restaurant Recommendation: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Compare our method (</a:t>
            </a:r>
            <a:r>
              <a:rPr lang="en-US" sz="3200" b="1" spc="-75" dirty="0">
                <a:solidFill>
                  <a:srgbClr val="FF0000"/>
                </a:solidFill>
                <a:latin typeface="Segoe UI Light" pitchFamily="34" charset="0"/>
              </a:rPr>
              <a:t>NDRS</a:t>
            </a: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) with three baselines: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CACF+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: the same CACF, except candidates including regular restaurants, does not emphasize regularity</a:t>
            </a:r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900" b="1" spc="-75" dirty="0">
                <a:solidFill>
                  <a:srgbClr val="FF0000"/>
                </a:solidFill>
                <a:latin typeface="Segoe UI Light" pitchFamily="34" charset="0"/>
              </a:rPr>
              <a:t>TM</a:t>
            </a:r>
            <a:r>
              <a:rPr lang="en-US" sz="2900" spc="-75" dirty="0">
                <a:solidFill>
                  <a:srgbClr val="FF0000"/>
                </a:solidFill>
                <a:latin typeface="Segoe UI Light" pitchFamily="34" charset="0"/>
              </a:rPr>
              <a:t>:</a:t>
            </a:r>
            <a:r>
              <a:rPr lang="en-US" sz="29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 only recommend regular restaurants</a:t>
            </a:r>
            <a:endParaRPr lang="en-US" sz="2800" dirty="0"/>
          </a:p>
          <a:p>
            <a:pPr marL="1257574" lvl="2" indent="-571500">
              <a:buFont typeface="Wingdings" panose="05000000000000000000" pitchFamily="2" charset="2"/>
              <a:buChar char="q"/>
            </a:pPr>
            <a:r>
              <a:rPr lang="en-US" sz="2800" b="1" spc="-75" dirty="0">
                <a:solidFill>
                  <a:srgbClr val="FF0000"/>
                </a:solidFill>
                <a:latin typeface="Segoe UI Light" pitchFamily="34" charset="0"/>
              </a:rPr>
              <a:t>FPMC-LR[1]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: embeds user preference, personalized </a:t>
            </a:r>
            <a:r>
              <a:rPr lang="en-US" altLang="zh-CN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arkov-chains and localized region constraints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16" y="2563886"/>
            <a:ext cx="5264070" cy="34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61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Possible Methods and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927412"/>
            <a:ext cx="11277600" cy="459441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Collaborative Filtering: </a:t>
            </a:r>
            <a:r>
              <a:rPr lang="en-US" b="1" dirty="0"/>
              <a:t>user KNN, item KNN, various factorization methods….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Pros: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designed for recommending new items, estimating user’s preference for these items </a:t>
            </a:r>
            <a:r>
              <a:rPr lang="en-US" altLang="zh-CN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by leveraging similar user’s taste</a:t>
            </a:r>
            <a:endParaRPr lang="en-US" sz="28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Cons: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fail to capture repetitive pattern for familiar items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r>
              <a:rPr lang="en-US" b="1" dirty="0">
                <a:solidFill>
                  <a:srgbClr val="FF0000"/>
                </a:solidFill>
              </a:rPr>
              <a:t>Regularity based methods: </a:t>
            </a:r>
            <a:r>
              <a:rPr lang="en-US" b="1" dirty="0"/>
              <a:t>Markov based predictors, returning probability…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rPr>
              <a:t>Pros: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successfully model repetitive pattern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rPr>
              <a:t>Cons: </a:t>
            </a:r>
            <a:r>
              <a:rPr lang="en-US" sz="28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ignore new items in the model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6218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000" y="304800"/>
            <a:ext cx="11431451" cy="997196"/>
          </a:xfrm>
        </p:spPr>
        <p:txBody>
          <a:bodyPr/>
          <a:lstStyle/>
          <a:p>
            <a:r>
              <a:rPr lang="en-US" sz="6000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1" y="1680722"/>
            <a:ext cx="11683999" cy="517727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Limitation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Novelty-seeking status is a binary value, smoothing recommendation strategy by considering probability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Spatial preference in dining behavior are not considered in recommending new/regular restaurants</a:t>
            </a:r>
          </a:p>
          <a:p>
            <a:r>
              <a:rPr lang="en-US" altLang="zh-CN" sz="3600" b="1" dirty="0">
                <a:solidFill>
                  <a:srgbClr val="FF0000"/>
                </a:solidFill>
              </a:rPr>
              <a:t>Generalization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General POI recommendation scenario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r>
              <a:rPr lang="en-US" sz="3200" spc="-7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General item recommendation in E-commerce platform, considering whether buying new items</a:t>
            </a:r>
          </a:p>
          <a:p>
            <a:pPr marL="1044368" lvl="1" indent="-571500">
              <a:buFont typeface="Wingdings" panose="05000000000000000000" pitchFamily="2" charset="2"/>
              <a:buChar char="v"/>
            </a:pPr>
            <a:endParaRPr lang="en-US" sz="32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044368" lvl="1" indent="-571500">
              <a:buFont typeface="Wingdings" panose="05000000000000000000" pitchFamily="2" charset="2"/>
              <a:buChar char="v"/>
            </a:pPr>
            <a:endParaRPr lang="en-US" sz="32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1257574" lvl="2" indent="-571500">
              <a:buFont typeface="Wingdings" panose="05000000000000000000" pitchFamily="2" charset="2"/>
              <a:buChar char="v"/>
            </a:pPr>
            <a:endParaRPr lang="en-US" sz="2900" spc="-75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4235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0" y="2611955"/>
            <a:ext cx="6260152" cy="2718034"/>
          </a:xfrm>
        </p:spPr>
      </p:pic>
    </p:spTree>
    <p:extLst>
      <p:ext uri="{BB962C8B-B14F-4D97-AF65-F5344CB8AC3E}">
        <p14:creationId xmlns:p14="http://schemas.microsoft.com/office/powerpoint/2010/main" val="4180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927412"/>
            <a:ext cx="11277600" cy="4594412"/>
          </a:xfrm>
        </p:spPr>
        <p:txBody>
          <a:bodyPr/>
          <a:lstStyle/>
          <a:p>
            <a:r>
              <a:rPr lang="en-US" b="1" dirty="0"/>
              <a:t>Collaborative Filtering is good at recommending new items, while regularity is good at recommending familiar items, </a:t>
            </a:r>
            <a:r>
              <a:rPr lang="en-US" b="1" dirty="0">
                <a:solidFill>
                  <a:srgbClr val="FF0000"/>
                </a:solidFill>
              </a:rPr>
              <a:t>why not combine them together!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FF0000"/>
                </a:solidFill>
              </a:rPr>
              <a:t>The key point is to detect whether user is interested in new items!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Novelty seeking is a personality trait described as the search for unfamiliar experiences and feelings</a:t>
            </a:r>
            <a:r>
              <a:rPr lang="en-US" sz="2800" dirty="0">
                <a:solidFill>
                  <a:srgbClr val="FFC000"/>
                </a:solidFill>
              </a:rPr>
              <a:t>[1]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Use novelty-seeking to detect user’s intent for new items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188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Novelty-Seeking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novelty-seeking status</a:t>
            </a:r>
            <a:r>
              <a:rPr lang="en-US" dirty="0"/>
              <a:t>: an indicator to indicate whether this user would visit a new restaurant (</a:t>
            </a:r>
            <a:r>
              <a:rPr lang="en-US" b="1" dirty="0">
                <a:solidFill>
                  <a:srgbClr val="FF0000"/>
                </a:solidFill>
              </a:rPr>
              <a:t>s = 1</a:t>
            </a:r>
            <a:r>
              <a:rPr lang="en-US" dirty="0"/>
              <a:t>) or a regular restaurant (</a:t>
            </a:r>
            <a:r>
              <a:rPr lang="en-US" b="1" dirty="0">
                <a:solidFill>
                  <a:srgbClr val="FF0000"/>
                </a:solidFill>
              </a:rPr>
              <a:t>s = 0</a:t>
            </a:r>
            <a:r>
              <a:rPr lang="en-US" dirty="0"/>
              <a:t>) at a particular time</a:t>
            </a:r>
          </a:p>
          <a:p>
            <a:endParaRPr lang="en-US" dirty="0"/>
          </a:p>
          <a:p>
            <a:endParaRPr lang="en-US" b="1" dirty="0">
              <a:solidFill>
                <a:srgbClr val="33CCFF"/>
              </a:solidFill>
            </a:endParaRPr>
          </a:p>
          <a:p>
            <a:endParaRPr lang="en-US" b="1" dirty="0">
              <a:solidFill>
                <a:srgbClr val="33CC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93" y="3251800"/>
            <a:ext cx="8275965" cy="27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15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Novelty-Seeking Analysis</a:t>
            </a:r>
          </a:p>
          <a:p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08000" y="1789044"/>
                <a:ext cx="11277600" cy="3048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novelty-seeking ratio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𝑑𝑖𝑛𝑖𝑛𝑔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𝑐h𝑒𝑐𝑘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 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𝑑𝑖𝑛𝑖𝑛𝑔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𝑐h𝑒𝑐𝑘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08000" y="1789044"/>
                <a:ext cx="11277600" cy="3048000"/>
              </a:xfrm>
              <a:blipFill>
                <a:blip r:embed="rId3"/>
                <a:stretch>
                  <a:fillRect l="-1081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337" y="2642312"/>
            <a:ext cx="6248690" cy="41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4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Framework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40114" y="1015998"/>
          <a:ext cx="8203112" cy="5155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116660" y="2533134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6522" y="4296619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2383" y="6174088"/>
            <a:ext cx="107578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 Light" pitchFamily="34" charset="0"/>
              </a:rPr>
              <a:t>Novelty-Seeking based Dining Recommender System (NDRS)</a:t>
            </a:r>
          </a:p>
        </p:txBody>
      </p:sp>
    </p:spTree>
    <p:extLst>
      <p:ext uri="{BB962C8B-B14F-4D97-AF65-F5344CB8AC3E}">
        <p14:creationId xmlns:p14="http://schemas.microsoft.com/office/powerpoint/2010/main" val="18227711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10877176" cy="492162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Problem description</a:t>
            </a:r>
          </a:p>
          <a:p>
            <a:r>
              <a:rPr lang="en-US" dirty="0"/>
              <a:t>	Predict whether a user will visit new restaurants (novelty-seeking status </a:t>
            </a:r>
            <a:r>
              <a:rPr lang="en-US" b="1" dirty="0">
                <a:solidFill>
                  <a:srgbClr val="FF0000"/>
                </a:solidFill>
              </a:rPr>
              <a:t>s = 1</a:t>
            </a:r>
            <a:r>
              <a:rPr lang="en-US" dirty="0"/>
              <a:t>) or patronize regular restaurants (novelty seeking status </a:t>
            </a:r>
            <a:r>
              <a:rPr lang="en-US" b="1" dirty="0">
                <a:solidFill>
                  <a:srgbClr val="FF0000"/>
                </a:solidFill>
              </a:rPr>
              <a:t>s = 0</a:t>
            </a:r>
            <a:r>
              <a:rPr lang="en-US" dirty="0"/>
              <a:t>) in his next dining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3994" y="5655633"/>
            <a:ext cx="5634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 Light" pitchFamily="34" charset="0"/>
              </a:rPr>
              <a:t>Novelty-seeking status sequence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23" y="4193710"/>
            <a:ext cx="7001435" cy="1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3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Novelty Seeking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828800"/>
            <a:ext cx="10877176" cy="492162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Modeling novelty-seeking behavior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Using CRF to model novelty-seeking behavior in a sequential labeling view</a:t>
            </a:r>
          </a:p>
          <a:p>
            <a:pPr marL="930068" lvl="1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69" y="4273187"/>
            <a:ext cx="1018222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569" y="3133485"/>
            <a:ext cx="3990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86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42538</TotalTime>
  <Words>1994</Words>
  <Application>Microsoft Office PowerPoint</Application>
  <PresentationFormat>Widescreen</PresentationFormat>
  <Paragraphs>289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宋体</vt:lpstr>
      <vt:lpstr>等线</vt:lpstr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Office Theme</vt:lpstr>
      <vt:lpstr>A Novelty-Seeking based  Dining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X:  Creating New Personal Photo Experience</dc:title>
  <dc:creator>Jianlong Fu</dc:creator>
  <cp:lastModifiedBy>Fuzheng Zhang</cp:lastModifiedBy>
  <cp:revision>1294</cp:revision>
  <dcterms:created xsi:type="dcterms:W3CDTF">2016-01-17T07:07:23Z</dcterms:created>
  <dcterms:modified xsi:type="dcterms:W3CDTF">2017-08-15T07:55:12Z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fuzzhang@microsoft.com</vt:lpwstr>
  </property>
  <property fmtid="{D5CDD505-2E9C-101B-9397-08002B2CF9AE}" pid="6" name="MSIP_Label_f42aa342-8706-4288-bd11-ebb85995028c_SetDate">
    <vt:lpwstr>2017-07-27T16:54:34.1096152+08:00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