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6327"/>
  </p:normalViewPr>
  <p:slideViewPr>
    <p:cSldViewPr snapToGrid="0">
      <p:cViewPr varScale="1">
        <p:scale>
          <a:sx n="84" d="100"/>
          <a:sy n="84" d="100"/>
        </p:scale>
        <p:origin x="1060"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0ED4FB-19EA-3348-B73B-65409474E82F}" type="datetimeFigureOut">
              <a:rPr kumimoji="1" lang="zh-CN" altLang="en-US" smtClean="0"/>
              <a:t>2023/12/4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A9CF52-ADC0-6E40-A287-F9F00AEBED57}" type="slidenum">
              <a:rPr kumimoji="1" lang="zh-CN" altLang="en-US" smtClean="0"/>
              <a:t>‹#›</a:t>
            </a:fld>
            <a:endParaRPr kumimoji="1" lang="zh-CN" altLang="en-US"/>
          </a:p>
        </p:txBody>
      </p:sp>
    </p:spTree>
    <p:extLst>
      <p:ext uri="{BB962C8B-B14F-4D97-AF65-F5344CB8AC3E}">
        <p14:creationId xmlns:p14="http://schemas.microsoft.com/office/powerpoint/2010/main" val="983737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DA9CF52-ADC0-6E40-A287-F9F00AEBED57}" type="slidenum">
              <a:rPr kumimoji="1" lang="zh-CN" altLang="en-US" smtClean="0"/>
              <a:t>1</a:t>
            </a:fld>
            <a:endParaRPr kumimoji="1" lang="zh-CN" altLang="en-US"/>
          </a:p>
        </p:txBody>
      </p:sp>
    </p:spTree>
    <p:extLst>
      <p:ext uri="{BB962C8B-B14F-4D97-AF65-F5344CB8AC3E}">
        <p14:creationId xmlns:p14="http://schemas.microsoft.com/office/powerpoint/2010/main" val="4180950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 altLang="zh-CN" b="0" i="0" dirty="0">
                <a:solidFill>
                  <a:srgbClr val="374151"/>
                </a:solidFill>
                <a:effectLst/>
                <a:latin typeface="Söhne"/>
              </a:rPr>
              <a:t>Our focus is on the crime rates across the United States, as illustrated in this map. Each state's crime rate is represented by a color gradient, providing an immediate visual understanding of the geographical spread of crime. Interestingly, our detailed analysis reveals that property crimes significantly outnumber violent crimes. This insight challenges common perceptions and underscores the need for targeted crime prevention strategies. The map offers a comprehensive picture of the national crime landscape.</a:t>
            </a:r>
          </a:p>
          <a:p>
            <a:pPr algn="l"/>
            <a:r>
              <a:rPr lang="en" altLang="zh-CN" b="0" i="0" dirty="0">
                <a:solidFill>
                  <a:srgbClr val="374151"/>
                </a:solidFill>
                <a:effectLst/>
                <a:latin typeface="Söhne"/>
              </a:rPr>
              <a:t>Now, let's turn our attention to Maine, a state distinguished by its exceptionally low crime rate. Key to this is Maine's sparse population and the large area of uninhabited land. These factors drastically reduce opportunities for crime, setting Maine apart from more densely populated states. </a:t>
            </a:r>
            <a:endParaRPr kumimoji="1" lang="zh-CN" altLang="en-US" dirty="0"/>
          </a:p>
        </p:txBody>
      </p:sp>
      <p:sp>
        <p:nvSpPr>
          <p:cNvPr id="4" name="灯片编号占位符 3"/>
          <p:cNvSpPr>
            <a:spLocks noGrp="1"/>
          </p:cNvSpPr>
          <p:nvPr>
            <p:ph type="sldNum" sz="quarter" idx="5"/>
          </p:nvPr>
        </p:nvSpPr>
        <p:spPr/>
        <p:txBody>
          <a:bodyPr/>
          <a:lstStyle/>
          <a:p>
            <a:fld id="{9DA9CF52-ADC0-6E40-A287-F9F00AEBED57}" type="slidenum">
              <a:rPr kumimoji="1" lang="zh-CN" altLang="en-US" smtClean="0"/>
              <a:t>2</a:t>
            </a:fld>
            <a:endParaRPr kumimoji="1" lang="zh-CN" altLang="en-US"/>
          </a:p>
        </p:txBody>
      </p:sp>
    </p:spTree>
    <p:extLst>
      <p:ext uri="{BB962C8B-B14F-4D97-AF65-F5344CB8AC3E}">
        <p14:creationId xmlns:p14="http://schemas.microsoft.com/office/powerpoint/2010/main" val="2687746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 altLang="zh-CN" b="0" i="0" dirty="0">
                <a:solidFill>
                  <a:srgbClr val="374151"/>
                </a:solidFill>
                <a:effectLst/>
                <a:latin typeface="Söhne"/>
              </a:rPr>
              <a:t>Furthermore, our 24-hour crime rate analysis uncovers a distinct pattern: the highest incidence of crime occurs around midnight, a time of lower public vigilance, while the lowest is at </a:t>
            </a:r>
            <a:r>
              <a:rPr lang="en-US" altLang="zh-CN" b="0" i="0" dirty="0">
                <a:solidFill>
                  <a:srgbClr val="374151"/>
                </a:solidFill>
                <a:effectLst/>
                <a:latin typeface="Söhne"/>
              </a:rPr>
              <a:t>5</a:t>
            </a:r>
            <a:r>
              <a:rPr lang="en" altLang="zh-CN" b="0" i="0" dirty="0">
                <a:solidFill>
                  <a:srgbClr val="374151"/>
                </a:solidFill>
                <a:effectLst/>
                <a:latin typeface="Söhne"/>
              </a:rPr>
              <a:t> AM. This temporal pattern is crucial for law enforcement, offering insights into when resources need to be most effectively deployed. Understanding these trends is vital for developing comprehensive public safety strategies.</a:t>
            </a:r>
            <a:endParaRPr kumimoji="1" lang="zh-CN" altLang="en-US" dirty="0"/>
          </a:p>
        </p:txBody>
      </p:sp>
      <p:sp>
        <p:nvSpPr>
          <p:cNvPr id="4" name="灯片编号占位符 3"/>
          <p:cNvSpPr>
            <a:spLocks noGrp="1"/>
          </p:cNvSpPr>
          <p:nvPr>
            <p:ph type="sldNum" sz="quarter" idx="5"/>
          </p:nvPr>
        </p:nvSpPr>
        <p:spPr/>
        <p:txBody>
          <a:bodyPr/>
          <a:lstStyle/>
          <a:p>
            <a:fld id="{9DA9CF52-ADC0-6E40-A287-F9F00AEBED57}" type="slidenum">
              <a:rPr kumimoji="1" lang="zh-CN" altLang="en-US" smtClean="0"/>
              <a:t>3</a:t>
            </a:fld>
            <a:endParaRPr kumimoji="1" lang="zh-CN" altLang="en-US"/>
          </a:p>
        </p:txBody>
      </p:sp>
    </p:spTree>
    <p:extLst>
      <p:ext uri="{BB962C8B-B14F-4D97-AF65-F5344CB8AC3E}">
        <p14:creationId xmlns:p14="http://schemas.microsoft.com/office/powerpoint/2010/main" val="2067110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B58CE3-700D-03E8-78B1-7E4AD291AB4D}"/>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E3B72986-6415-59E8-F6BC-655D188674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8F08D3D2-1DE9-54A6-1DE9-EB519CB984C4}"/>
              </a:ext>
            </a:extLst>
          </p:cNvPr>
          <p:cNvSpPr>
            <a:spLocks noGrp="1"/>
          </p:cNvSpPr>
          <p:nvPr>
            <p:ph type="dt" sz="half" idx="10"/>
          </p:nvPr>
        </p:nvSpPr>
        <p:spPr/>
        <p:txBody>
          <a:bodyPr/>
          <a:lstStyle/>
          <a:p>
            <a:fld id="{C9AE7419-355A-FC40-9A5F-70F8A8CAC190}" type="datetimeFigureOut">
              <a:rPr kumimoji="1" lang="zh-CN" altLang="en-US" smtClean="0"/>
              <a:t>2023/12/4</a:t>
            </a:fld>
            <a:endParaRPr kumimoji="1" lang="zh-CN" altLang="en-US"/>
          </a:p>
        </p:txBody>
      </p:sp>
      <p:sp>
        <p:nvSpPr>
          <p:cNvPr id="5" name="页脚占位符 4">
            <a:extLst>
              <a:ext uri="{FF2B5EF4-FFF2-40B4-BE49-F238E27FC236}">
                <a16:creationId xmlns:a16="http://schemas.microsoft.com/office/drawing/2014/main" id="{DF7C6367-FB8F-EC09-ADF8-4854F9EA087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4339179-4471-553C-9229-ED1A77100025}"/>
              </a:ext>
            </a:extLst>
          </p:cNvPr>
          <p:cNvSpPr>
            <a:spLocks noGrp="1"/>
          </p:cNvSpPr>
          <p:nvPr>
            <p:ph type="sldNum" sz="quarter" idx="12"/>
          </p:nvPr>
        </p:nvSpPr>
        <p:spPr/>
        <p:txBody>
          <a:bodyPr/>
          <a:lstStyle/>
          <a:p>
            <a:fld id="{F13C1799-137E-2345-888F-CC0E6C9D80E9}" type="slidenum">
              <a:rPr kumimoji="1" lang="zh-CN" altLang="en-US" smtClean="0"/>
              <a:t>‹#›</a:t>
            </a:fld>
            <a:endParaRPr kumimoji="1" lang="zh-CN" altLang="en-US"/>
          </a:p>
        </p:txBody>
      </p:sp>
    </p:spTree>
    <p:extLst>
      <p:ext uri="{BB962C8B-B14F-4D97-AF65-F5344CB8AC3E}">
        <p14:creationId xmlns:p14="http://schemas.microsoft.com/office/powerpoint/2010/main" val="4218877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FA4EC8-543C-9503-73FF-0900D8A08ABE}"/>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DDF8E352-226B-B50D-19C1-32E9E6720B54}"/>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6F7D5F7-BB62-993D-0EE4-5DC256C0DC70}"/>
              </a:ext>
            </a:extLst>
          </p:cNvPr>
          <p:cNvSpPr>
            <a:spLocks noGrp="1"/>
          </p:cNvSpPr>
          <p:nvPr>
            <p:ph type="dt" sz="half" idx="10"/>
          </p:nvPr>
        </p:nvSpPr>
        <p:spPr/>
        <p:txBody>
          <a:bodyPr/>
          <a:lstStyle/>
          <a:p>
            <a:fld id="{C9AE7419-355A-FC40-9A5F-70F8A8CAC190}" type="datetimeFigureOut">
              <a:rPr kumimoji="1" lang="zh-CN" altLang="en-US" smtClean="0"/>
              <a:t>2023/12/4</a:t>
            </a:fld>
            <a:endParaRPr kumimoji="1" lang="zh-CN" altLang="en-US"/>
          </a:p>
        </p:txBody>
      </p:sp>
      <p:sp>
        <p:nvSpPr>
          <p:cNvPr id="5" name="页脚占位符 4">
            <a:extLst>
              <a:ext uri="{FF2B5EF4-FFF2-40B4-BE49-F238E27FC236}">
                <a16:creationId xmlns:a16="http://schemas.microsoft.com/office/drawing/2014/main" id="{2245E0C4-8E4E-4865-2463-6A8EFB73DC8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3384F38-DB31-777F-8BFA-4AE24066E765}"/>
              </a:ext>
            </a:extLst>
          </p:cNvPr>
          <p:cNvSpPr>
            <a:spLocks noGrp="1"/>
          </p:cNvSpPr>
          <p:nvPr>
            <p:ph type="sldNum" sz="quarter" idx="12"/>
          </p:nvPr>
        </p:nvSpPr>
        <p:spPr/>
        <p:txBody>
          <a:bodyPr/>
          <a:lstStyle/>
          <a:p>
            <a:fld id="{F13C1799-137E-2345-888F-CC0E6C9D80E9}" type="slidenum">
              <a:rPr kumimoji="1" lang="zh-CN" altLang="en-US" smtClean="0"/>
              <a:t>‹#›</a:t>
            </a:fld>
            <a:endParaRPr kumimoji="1" lang="zh-CN" altLang="en-US"/>
          </a:p>
        </p:txBody>
      </p:sp>
    </p:spTree>
    <p:extLst>
      <p:ext uri="{BB962C8B-B14F-4D97-AF65-F5344CB8AC3E}">
        <p14:creationId xmlns:p14="http://schemas.microsoft.com/office/powerpoint/2010/main" val="1527286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EC1DD08-C1AF-2FC5-4B0B-980728509026}"/>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514CC11A-D7F5-CDA9-9DCC-18CAC4848A59}"/>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DB21EDF-F0EC-4965-E3B2-BBCBF40E6F49}"/>
              </a:ext>
            </a:extLst>
          </p:cNvPr>
          <p:cNvSpPr>
            <a:spLocks noGrp="1"/>
          </p:cNvSpPr>
          <p:nvPr>
            <p:ph type="dt" sz="half" idx="10"/>
          </p:nvPr>
        </p:nvSpPr>
        <p:spPr/>
        <p:txBody>
          <a:bodyPr/>
          <a:lstStyle/>
          <a:p>
            <a:fld id="{C9AE7419-355A-FC40-9A5F-70F8A8CAC190}" type="datetimeFigureOut">
              <a:rPr kumimoji="1" lang="zh-CN" altLang="en-US" smtClean="0"/>
              <a:t>2023/12/4</a:t>
            </a:fld>
            <a:endParaRPr kumimoji="1" lang="zh-CN" altLang="en-US"/>
          </a:p>
        </p:txBody>
      </p:sp>
      <p:sp>
        <p:nvSpPr>
          <p:cNvPr id="5" name="页脚占位符 4">
            <a:extLst>
              <a:ext uri="{FF2B5EF4-FFF2-40B4-BE49-F238E27FC236}">
                <a16:creationId xmlns:a16="http://schemas.microsoft.com/office/drawing/2014/main" id="{5A6E2B75-6E9D-6C8A-228A-1BD56DEDF60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2ED0030-84CE-28F3-BBF3-1C6612AB17B3}"/>
              </a:ext>
            </a:extLst>
          </p:cNvPr>
          <p:cNvSpPr>
            <a:spLocks noGrp="1"/>
          </p:cNvSpPr>
          <p:nvPr>
            <p:ph type="sldNum" sz="quarter" idx="12"/>
          </p:nvPr>
        </p:nvSpPr>
        <p:spPr/>
        <p:txBody>
          <a:bodyPr/>
          <a:lstStyle/>
          <a:p>
            <a:fld id="{F13C1799-137E-2345-888F-CC0E6C9D80E9}" type="slidenum">
              <a:rPr kumimoji="1" lang="zh-CN" altLang="en-US" smtClean="0"/>
              <a:t>‹#›</a:t>
            </a:fld>
            <a:endParaRPr kumimoji="1" lang="zh-CN" altLang="en-US"/>
          </a:p>
        </p:txBody>
      </p:sp>
    </p:spTree>
    <p:extLst>
      <p:ext uri="{BB962C8B-B14F-4D97-AF65-F5344CB8AC3E}">
        <p14:creationId xmlns:p14="http://schemas.microsoft.com/office/powerpoint/2010/main" val="1021180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A52137-FF30-49A5-FC8E-C0F6D2C9138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03E5CFE0-BE7F-C1D5-7E12-92DEC476E1BD}"/>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B90D2BF-08C9-4C13-78AA-0BE4AB84B0AC}"/>
              </a:ext>
            </a:extLst>
          </p:cNvPr>
          <p:cNvSpPr>
            <a:spLocks noGrp="1"/>
          </p:cNvSpPr>
          <p:nvPr>
            <p:ph type="dt" sz="half" idx="10"/>
          </p:nvPr>
        </p:nvSpPr>
        <p:spPr/>
        <p:txBody>
          <a:bodyPr/>
          <a:lstStyle/>
          <a:p>
            <a:fld id="{C9AE7419-355A-FC40-9A5F-70F8A8CAC190}" type="datetimeFigureOut">
              <a:rPr kumimoji="1" lang="zh-CN" altLang="en-US" smtClean="0"/>
              <a:t>2023/12/4</a:t>
            </a:fld>
            <a:endParaRPr kumimoji="1" lang="zh-CN" altLang="en-US"/>
          </a:p>
        </p:txBody>
      </p:sp>
      <p:sp>
        <p:nvSpPr>
          <p:cNvPr id="5" name="页脚占位符 4">
            <a:extLst>
              <a:ext uri="{FF2B5EF4-FFF2-40B4-BE49-F238E27FC236}">
                <a16:creationId xmlns:a16="http://schemas.microsoft.com/office/drawing/2014/main" id="{77C643D4-1AE4-6441-7CE4-354B81D2E56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6CD6E03-C661-DF8E-7C14-D6C36FB65101}"/>
              </a:ext>
            </a:extLst>
          </p:cNvPr>
          <p:cNvSpPr>
            <a:spLocks noGrp="1"/>
          </p:cNvSpPr>
          <p:nvPr>
            <p:ph type="sldNum" sz="quarter" idx="12"/>
          </p:nvPr>
        </p:nvSpPr>
        <p:spPr/>
        <p:txBody>
          <a:bodyPr/>
          <a:lstStyle/>
          <a:p>
            <a:fld id="{F13C1799-137E-2345-888F-CC0E6C9D80E9}" type="slidenum">
              <a:rPr kumimoji="1" lang="zh-CN" altLang="en-US" smtClean="0"/>
              <a:t>‹#›</a:t>
            </a:fld>
            <a:endParaRPr kumimoji="1" lang="zh-CN" altLang="en-US"/>
          </a:p>
        </p:txBody>
      </p:sp>
    </p:spTree>
    <p:extLst>
      <p:ext uri="{BB962C8B-B14F-4D97-AF65-F5344CB8AC3E}">
        <p14:creationId xmlns:p14="http://schemas.microsoft.com/office/powerpoint/2010/main" val="4120919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367F71-3218-65D9-15E3-17C2DFA4EEE9}"/>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B6F2BA56-6E91-C744-387A-D9AA87BD3B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F603FC8E-684A-B0F7-AA30-84F82F9D5198}"/>
              </a:ext>
            </a:extLst>
          </p:cNvPr>
          <p:cNvSpPr>
            <a:spLocks noGrp="1"/>
          </p:cNvSpPr>
          <p:nvPr>
            <p:ph type="dt" sz="half" idx="10"/>
          </p:nvPr>
        </p:nvSpPr>
        <p:spPr/>
        <p:txBody>
          <a:bodyPr/>
          <a:lstStyle/>
          <a:p>
            <a:fld id="{C9AE7419-355A-FC40-9A5F-70F8A8CAC190}" type="datetimeFigureOut">
              <a:rPr kumimoji="1" lang="zh-CN" altLang="en-US" smtClean="0"/>
              <a:t>2023/12/4</a:t>
            </a:fld>
            <a:endParaRPr kumimoji="1" lang="zh-CN" altLang="en-US"/>
          </a:p>
        </p:txBody>
      </p:sp>
      <p:sp>
        <p:nvSpPr>
          <p:cNvPr id="5" name="页脚占位符 4">
            <a:extLst>
              <a:ext uri="{FF2B5EF4-FFF2-40B4-BE49-F238E27FC236}">
                <a16:creationId xmlns:a16="http://schemas.microsoft.com/office/drawing/2014/main" id="{0738D1FC-7694-80DD-935F-A131540B3A8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5D9DC80-3DA6-0DF3-D80F-756B0739687D}"/>
              </a:ext>
            </a:extLst>
          </p:cNvPr>
          <p:cNvSpPr>
            <a:spLocks noGrp="1"/>
          </p:cNvSpPr>
          <p:nvPr>
            <p:ph type="sldNum" sz="quarter" idx="12"/>
          </p:nvPr>
        </p:nvSpPr>
        <p:spPr/>
        <p:txBody>
          <a:bodyPr/>
          <a:lstStyle/>
          <a:p>
            <a:fld id="{F13C1799-137E-2345-888F-CC0E6C9D80E9}" type="slidenum">
              <a:rPr kumimoji="1" lang="zh-CN" altLang="en-US" smtClean="0"/>
              <a:t>‹#›</a:t>
            </a:fld>
            <a:endParaRPr kumimoji="1" lang="zh-CN" altLang="en-US"/>
          </a:p>
        </p:txBody>
      </p:sp>
    </p:spTree>
    <p:extLst>
      <p:ext uri="{BB962C8B-B14F-4D97-AF65-F5344CB8AC3E}">
        <p14:creationId xmlns:p14="http://schemas.microsoft.com/office/powerpoint/2010/main" val="4070280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79A7C4-AD12-E01C-89D2-A376711C4338}"/>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DF91B0B2-14E2-3DA7-62EB-FBB38E960FD6}"/>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1A5CD522-F18D-28E0-F8AD-25FB5F2D6709}"/>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62B4583C-005F-2F25-C7FF-EF31AA864D41}"/>
              </a:ext>
            </a:extLst>
          </p:cNvPr>
          <p:cNvSpPr>
            <a:spLocks noGrp="1"/>
          </p:cNvSpPr>
          <p:nvPr>
            <p:ph type="dt" sz="half" idx="10"/>
          </p:nvPr>
        </p:nvSpPr>
        <p:spPr/>
        <p:txBody>
          <a:bodyPr/>
          <a:lstStyle/>
          <a:p>
            <a:fld id="{C9AE7419-355A-FC40-9A5F-70F8A8CAC190}" type="datetimeFigureOut">
              <a:rPr kumimoji="1" lang="zh-CN" altLang="en-US" smtClean="0"/>
              <a:t>2023/12/4</a:t>
            </a:fld>
            <a:endParaRPr kumimoji="1" lang="zh-CN" altLang="en-US"/>
          </a:p>
        </p:txBody>
      </p:sp>
      <p:sp>
        <p:nvSpPr>
          <p:cNvPr id="6" name="页脚占位符 5">
            <a:extLst>
              <a:ext uri="{FF2B5EF4-FFF2-40B4-BE49-F238E27FC236}">
                <a16:creationId xmlns:a16="http://schemas.microsoft.com/office/drawing/2014/main" id="{61692C71-2C92-3F3E-E4F8-C90ED62F7A1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4BF0EAE3-D1D1-2119-34C6-5F10C3396881}"/>
              </a:ext>
            </a:extLst>
          </p:cNvPr>
          <p:cNvSpPr>
            <a:spLocks noGrp="1"/>
          </p:cNvSpPr>
          <p:nvPr>
            <p:ph type="sldNum" sz="quarter" idx="12"/>
          </p:nvPr>
        </p:nvSpPr>
        <p:spPr/>
        <p:txBody>
          <a:bodyPr/>
          <a:lstStyle/>
          <a:p>
            <a:fld id="{F13C1799-137E-2345-888F-CC0E6C9D80E9}" type="slidenum">
              <a:rPr kumimoji="1" lang="zh-CN" altLang="en-US" smtClean="0"/>
              <a:t>‹#›</a:t>
            </a:fld>
            <a:endParaRPr kumimoji="1" lang="zh-CN" altLang="en-US"/>
          </a:p>
        </p:txBody>
      </p:sp>
    </p:spTree>
    <p:extLst>
      <p:ext uri="{BB962C8B-B14F-4D97-AF65-F5344CB8AC3E}">
        <p14:creationId xmlns:p14="http://schemas.microsoft.com/office/powerpoint/2010/main" val="1643504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7FF42-A349-BEEB-32A9-C33D13D1F3AA}"/>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CBFDD93E-0944-8136-7C8F-D68EB42D51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CAB85368-A73F-B184-4197-82F3A8373675}"/>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65E26385-8059-0C89-565F-8E4BC18775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B38AE55B-375F-D4E8-CB41-183F18536C31}"/>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EA62790B-6B8C-1F72-F67C-E90288CC6A30}"/>
              </a:ext>
            </a:extLst>
          </p:cNvPr>
          <p:cNvSpPr>
            <a:spLocks noGrp="1"/>
          </p:cNvSpPr>
          <p:nvPr>
            <p:ph type="dt" sz="half" idx="10"/>
          </p:nvPr>
        </p:nvSpPr>
        <p:spPr/>
        <p:txBody>
          <a:bodyPr/>
          <a:lstStyle/>
          <a:p>
            <a:fld id="{C9AE7419-355A-FC40-9A5F-70F8A8CAC190}" type="datetimeFigureOut">
              <a:rPr kumimoji="1" lang="zh-CN" altLang="en-US" smtClean="0"/>
              <a:t>2023/12/4</a:t>
            </a:fld>
            <a:endParaRPr kumimoji="1" lang="zh-CN" altLang="en-US"/>
          </a:p>
        </p:txBody>
      </p:sp>
      <p:sp>
        <p:nvSpPr>
          <p:cNvPr id="8" name="页脚占位符 7">
            <a:extLst>
              <a:ext uri="{FF2B5EF4-FFF2-40B4-BE49-F238E27FC236}">
                <a16:creationId xmlns:a16="http://schemas.microsoft.com/office/drawing/2014/main" id="{44446CBE-FFFA-BBC1-C665-11396B75382F}"/>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80225E52-B4CD-4080-CB2B-F647214A9656}"/>
              </a:ext>
            </a:extLst>
          </p:cNvPr>
          <p:cNvSpPr>
            <a:spLocks noGrp="1"/>
          </p:cNvSpPr>
          <p:nvPr>
            <p:ph type="sldNum" sz="quarter" idx="12"/>
          </p:nvPr>
        </p:nvSpPr>
        <p:spPr/>
        <p:txBody>
          <a:bodyPr/>
          <a:lstStyle/>
          <a:p>
            <a:fld id="{F13C1799-137E-2345-888F-CC0E6C9D80E9}" type="slidenum">
              <a:rPr kumimoji="1" lang="zh-CN" altLang="en-US" smtClean="0"/>
              <a:t>‹#›</a:t>
            </a:fld>
            <a:endParaRPr kumimoji="1" lang="zh-CN" altLang="en-US"/>
          </a:p>
        </p:txBody>
      </p:sp>
    </p:spTree>
    <p:extLst>
      <p:ext uri="{BB962C8B-B14F-4D97-AF65-F5344CB8AC3E}">
        <p14:creationId xmlns:p14="http://schemas.microsoft.com/office/powerpoint/2010/main" val="3119946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4073E6-DF4F-CDFE-14FB-F1D8EEB15439}"/>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BA6EF78C-4B01-3398-E818-6147C81FDF61}"/>
              </a:ext>
            </a:extLst>
          </p:cNvPr>
          <p:cNvSpPr>
            <a:spLocks noGrp="1"/>
          </p:cNvSpPr>
          <p:nvPr>
            <p:ph type="dt" sz="half" idx="10"/>
          </p:nvPr>
        </p:nvSpPr>
        <p:spPr/>
        <p:txBody>
          <a:bodyPr/>
          <a:lstStyle/>
          <a:p>
            <a:fld id="{C9AE7419-355A-FC40-9A5F-70F8A8CAC190}" type="datetimeFigureOut">
              <a:rPr kumimoji="1" lang="zh-CN" altLang="en-US" smtClean="0"/>
              <a:t>2023/12/4</a:t>
            </a:fld>
            <a:endParaRPr kumimoji="1" lang="zh-CN" altLang="en-US"/>
          </a:p>
        </p:txBody>
      </p:sp>
      <p:sp>
        <p:nvSpPr>
          <p:cNvPr id="4" name="页脚占位符 3">
            <a:extLst>
              <a:ext uri="{FF2B5EF4-FFF2-40B4-BE49-F238E27FC236}">
                <a16:creationId xmlns:a16="http://schemas.microsoft.com/office/drawing/2014/main" id="{9A119461-CED9-1D51-0BEE-B5EE56ADBE07}"/>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F8007D3C-91C0-69EC-EA7E-C1612218153C}"/>
              </a:ext>
            </a:extLst>
          </p:cNvPr>
          <p:cNvSpPr>
            <a:spLocks noGrp="1"/>
          </p:cNvSpPr>
          <p:nvPr>
            <p:ph type="sldNum" sz="quarter" idx="12"/>
          </p:nvPr>
        </p:nvSpPr>
        <p:spPr/>
        <p:txBody>
          <a:bodyPr/>
          <a:lstStyle/>
          <a:p>
            <a:fld id="{F13C1799-137E-2345-888F-CC0E6C9D80E9}" type="slidenum">
              <a:rPr kumimoji="1" lang="zh-CN" altLang="en-US" smtClean="0"/>
              <a:t>‹#›</a:t>
            </a:fld>
            <a:endParaRPr kumimoji="1" lang="zh-CN" altLang="en-US"/>
          </a:p>
        </p:txBody>
      </p:sp>
    </p:spTree>
    <p:extLst>
      <p:ext uri="{BB962C8B-B14F-4D97-AF65-F5344CB8AC3E}">
        <p14:creationId xmlns:p14="http://schemas.microsoft.com/office/powerpoint/2010/main" val="1215914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5E49522-DA98-51BC-F919-923A51388AC8}"/>
              </a:ext>
            </a:extLst>
          </p:cNvPr>
          <p:cNvSpPr>
            <a:spLocks noGrp="1"/>
          </p:cNvSpPr>
          <p:nvPr>
            <p:ph type="dt" sz="half" idx="10"/>
          </p:nvPr>
        </p:nvSpPr>
        <p:spPr/>
        <p:txBody>
          <a:bodyPr/>
          <a:lstStyle/>
          <a:p>
            <a:fld id="{C9AE7419-355A-FC40-9A5F-70F8A8CAC190}" type="datetimeFigureOut">
              <a:rPr kumimoji="1" lang="zh-CN" altLang="en-US" smtClean="0"/>
              <a:t>2023/12/4</a:t>
            </a:fld>
            <a:endParaRPr kumimoji="1" lang="zh-CN" altLang="en-US"/>
          </a:p>
        </p:txBody>
      </p:sp>
      <p:sp>
        <p:nvSpPr>
          <p:cNvPr id="3" name="页脚占位符 2">
            <a:extLst>
              <a:ext uri="{FF2B5EF4-FFF2-40B4-BE49-F238E27FC236}">
                <a16:creationId xmlns:a16="http://schemas.microsoft.com/office/drawing/2014/main" id="{BC37DDA7-61D1-44CB-6C36-87BD9A377FE8}"/>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F5706BBC-13C1-F3CE-C02C-01B9505312DA}"/>
              </a:ext>
            </a:extLst>
          </p:cNvPr>
          <p:cNvSpPr>
            <a:spLocks noGrp="1"/>
          </p:cNvSpPr>
          <p:nvPr>
            <p:ph type="sldNum" sz="quarter" idx="12"/>
          </p:nvPr>
        </p:nvSpPr>
        <p:spPr/>
        <p:txBody>
          <a:bodyPr/>
          <a:lstStyle/>
          <a:p>
            <a:fld id="{F13C1799-137E-2345-888F-CC0E6C9D80E9}" type="slidenum">
              <a:rPr kumimoji="1" lang="zh-CN" altLang="en-US" smtClean="0"/>
              <a:t>‹#›</a:t>
            </a:fld>
            <a:endParaRPr kumimoji="1" lang="zh-CN" altLang="en-US"/>
          </a:p>
        </p:txBody>
      </p:sp>
    </p:spTree>
    <p:extLst>
      <p:ext uri="{BB962C8B-B14F-4D97-AF65-F5344CB8AC3E}">
        <p14:creationId xmlns:p14="http://schemas.microsoft.com/office/powerpoint/2010/main" val="1163671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9A413A-82AA-EFE3-6346-224FF970AAAE}"/>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D2551665-5110-E605-2DAB-967C154E2A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CE6EB223-3CC1-6C25-25C5-4FE1A6A2FF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5C08DFF9-5DE6-EB38-B222-F11B06192656}"/>
              </a:ext>
            </a:extLst>
          </p:cNvPr>
          <p:cNvSpPr>
            <a:spLocks noGrp="1"/>
          </p:cNvSpPr>
          <p:nvPr>
            <p:ph type="dt" sz="half" idx="10"/>
          </p:nvPr>
        </p:nvSpPr>
        <p:spPr/>
        <p:txBody>
          <a:bodyPr/>
          <a:lstStyle/>
          <a:p>
            <a:fld id="{C9AE7419-355A-FC40-9A5F-70F8A8CAC190}" type="datetimeFigureOut">
              <a:rPr kumimoji="1" lang="zh-CN" altLang="en-US" smtClean="0"/>
              <a:t>2023/12/4</a:t>
            </a:fld>
            <a:endParaRPr kumimoji="1" lang="zh-CN" altLang="en-US"/>
          </a:p>
        </p:txBody>
      </p:sp>
      <p:sp>
        <p:nvSpPr>
          <p:cNvPr id="6" name="页脚占位符 5">
            <a:extLst>
              <a:ext uri="{FF2B5EF4-FFF2-40B4-BE49-F238E27FC236}">
                <a16:creationId xmlns:a16="http://schemas.microsoft.com/office/drawing/2014/main" id="{F7EF5419-32C8-0579-2698-67CA60099BA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40D33CF-01A8-21E8-BF2B-8C0C1780A9F0}"/>
              </a:ext>
            </a:extLst>
          </p:cNvPr>
          <p:cNvSpPr>
            <a:spLocks noGrp="1"/>
          </p:cNvSpPr>
          <p:nvPr>
            <p:ph type="sldNum" sz="quarter" idx="12"/>
          </p:nvPr>
        </p:nvSpPr>
        <p:spPr/>
        <p:txBody>
          <a:bodyPr/>
          <a:lstStyle/>
          <a:p>
            <a:fld id="{F13C1799-137E-2345-888F-CC0E6C9D80E9}" type="slidenum">
              <a:rPr kumimoji="1" lang="zh-CN" altLang="en-US" smtClean="0"/>
              <a:t>‹#›</a:t>
            </a:fld>
            <a:endParaRPr kumimoji="1" lang="zh-CN" altLang="en-US"/>
          </a:p>
        </p:txBody>
      </p:sp>
    </p:spTree>
    <p:extLst>
      <p:ext uri="{BB962C8B-B14F-4D97-AF65-F5344CB8AC3E}">
        <p14:creationId xmlns:p14="http://schemas.microsoft.com/office/powerpoint/2010/main" val="2743525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46CFFB-4ECC-02FA-72B7-796B0F2FDD99}"/>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29F1C61D-82C1-605B-7379-376AE78B2E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5BB0B363-AA1F-E06B-9160-CA3AF18C5A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C1DDA67A-DEEE-71E4-5844-04078542533E}"/>
              </a:ext>
            </a:extLst>
          </p:cNvPr>
          <p:cNvSpPr>
            <a:spLocks noGrp="1"/>
          </p:cNvSpPr>
          <p:nvPr>
            <p:ph type="dt" sz="half" idx="10"/>
          </p:nvPr>
        </p:nvSpPr>
        <p:spPr/>
        <p:txBody>
          <a:bodyPr/>
          <a:lstStyle/>
          <a:p>
            <a:fld id="{C9AE7419-355A-FC40-9A5F-70F8A8CAC190}" type="datetimeFigureOut">
              <a:rPr kumimoji="1" lang="zh-CN" altLang="en-US" smtClean="0"/>
              <a:t>2023/12/4</a:t>
            </a:fld>
            <a:endParaRPr kumimoji="1" lang="zh-CN" altLang="en-US"/>
          </a:p>
        </p:txBody>
      </p:sp>
      <p:sp>
        <p:nvSpPr>
          <p:cNvPr id="6" name="页脚占位符 5">
            <a:extLst>
              <a:ext uri="{FF2B5EF4-FFF2-40B4-BE49-F238E27FC236}">
                <a16:creationId xmlns:a16="http://schemas.microsoft.com/office/drawing/2014/main" id="{0F3663D5-21FF-36D6-1FE0-3D172A84954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44E9ED2-47B8-5D0F-4744-E4981858B8F8}"/>
              </a:ext>
            </a:extLst>
          </p:cNvPr>
          <p:cNvSpPr>
            <a:spLocks noGrp="1"/>
          </p:cNvSpPr>
          <p:nvPr>
            <p:ph type="sldNum" sz="quarter" idx="12"/>
          </p:nvPr>
        </p:nvSpPr>
        <p:spPr/>
        <p:txBody>
          <a:bodyPr/>
          <a:lstStyle/>
          <a:p>
            <a:fld id="{F13C1799-137E-2345-888F-CC0E6C9D80E9}" type="slidenum">
              <a:rPr kumimoji="1" lang="zh-CN" altLang="en-US" smtClean="0"/>
              <a:t>‹#›</a:t>
            </a:fld>
            <a:endParaRPr kumimoji="1" lang="zh-CN" altLang="en-US"/>
          </a:p>
        </p:txBody>
      </p:sp>
    </p:spTree>
    <p:extLst>
      <p:ext uri="{BB962C8B-B14F-4D97-AF65-F5344CB8AC3E}">
        <p14:creationId xmlns:p14="http://schemas.microsoft.com/office/powerpoint/2010/main" val="3228921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6897379-55DC-9692-A293-FFB6D879E6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51CB3E01-645F-2881-BA8C-5417C9EB6A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980A193-F889-A543-45AC-31753A1B31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AE7419-355A-FC40-9A5F-70F8A8CAC190}" type="datetimeFigureOut">
              <a:rPr kumimoji="1" lang="zh-CN" altLang="en-US" smtClean="0"/>
              <a:t>2023/12/4</a:t>
            </a:fld>
            <a:endParaRPr kumimoji="1" lang="zh-CN" altLang="en-US"/>
          </a:p>
        </p:txBody>
      </p:sp>
      <p:sp>
        <p:nvSpPr>
          <p:cNvPr id="5" name="页脚占位符 4">
            <a:extLst>
              <a:ext uri="{FF2B5EF4-FFF2-40B4-BE49-F238E27FC236}">
                <a16:creationId xmlns:a16="http://schemas.microsoft.com/office/drawing/2014/main" id="{EA13C2DD-9FAD-B92A-ABE3-3342446771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6064E393-E8ED-8F72-A1DF-6B2C86AD18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3C1799-137E-2345-888F-CC0E6C9D80E9}" type="slidenum">
              <a:rPr kumimoji="1" lang="zh-CN" altLang="en-US" smtClean="0"/>
              <a:t>‹#›</a:t>
            </a:fld>
            <a:endParaRPr kumimoji="1" lang="zh-CN" altLang="en-US"/>
          </a:p>
        </p:txBody>
      </p:sp>
    </p:spTree>
    <p:extLst>
      <p:ext uri="{BB962C8B-B14F-4D97-AF65-F5344CB8AC3E}">
        <p14:creationId xmlns:p14="http://schemas.microsoft.com/office/powerpoint/2010/main" val="2858047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hyperlink" Target="mailto:zhg42@pitt.edu"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7C4259-5BD6-028D-8A51-6EA690641EC8}"/>
              </a:ext>
            </a:extLst>
          </p:cNvPr>
          <p:cNvSpPr>
            <a:spLocks noGrp="1"/>
          </p:cNvSpPr>
          <p:nvPr>
            <p:ph type="ctrTitle"/>
          </p:nvPr>
        </p:nvSpPr>
        <p:spPr/>
        <p:txBody>
          <a:bodyPr/>
          <a:lstStyle/>
          <a:p>
            <a:r>
              <a:rPr lang="en-US" altLang="zh-CN" sz="4400" kern="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The crime statistics of United States</a:t>
            </a:r>
            <a:b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br>
            <a:endParaRPr kumimoji="1" lang="zh-CN" altLang="en-US" dirty="0"/>
          </a:p>
        </p:txBody>
      </p:sp>
      <p:sp>
        <p:nvSpPr>
          <p:cNvPr id="3" name="副标题 2">
            <a:extLst>
              <a:ext uri="{FF2B5EF4-FFF2-40B4-BE49-F238E27FC236}">
                <a16:creationId xmlns:a16="http://schemas.microsoft.com/office/drawing/2014/main" id="{B994BCC1-F2C6-4719-4E1B-0A9FA16E5709}"/>
              </a:ext>
            </a:extLst>
          </p:cNvPr>
          <p:cNvSpPr>
            <a:spLocks noGrp="1"/>
          </p:cNvSpPr>
          <p:nvPr>
            <p:ph type="subTitle" idx="1"/>
          </p:nvPr>
        </p:nvSpPr>
        <p:spPr/>
        <p:txBody>
          <a:bodyPr/>
          <a:lstStyle/>
          <a:p>
            <a:r>
              <a:rPr kumimoji="1" lang="en-US" altLang="zh-CN" dirty="0" err="1"/>
              <a:t>Zhenyuan</a:t>
            </a:r>
            <a:r>
              <a:rPr kumimoji="1" lang="zh-CN" altLang="en-US" dirty="0"/>
              <a:t> </a:t>
            </a:r>
            <a:r>
              <a:rPr kumimoji="1" lang="en-US" altLang="zh-CN" dirty="0"/>
              <a:t>Gu</a:t>
            </a:r>
          </a:p>
          <a:p>
            <a:r>
              <a:rPr kumimoji="1" lang="en-US" altLang="zh-CN" dirty="0">
                <a:hlinkClick r:id="rId4"/>
              </a:rPr>
              <a:t>zhg42@pitt.edu</a:t>
            </a:r>
            <a:endParaRPr kumimoji="1" lang="en-US" altLang="zh-CN" dirty="0"/>
          </a:p>
          <a:p>
            <a:r>
              <a:rPr kumimoji="1" lang="en-US" altLang="zh-CN" dirty="0"/>
              <a:t>INFORMATION VISUALIZATION</a:t>
            </a:r>
            <a:endParaRPr kumimoji="1" lang="zh-CN" altLang="en-US" dirty="0"/>
          </a:p>
        </p:txBody>
      </p:sp>
    </p:spTree>
    <p:extLst>
      <p:ext uri="{BB962C8B-B14F-4D97-AF65-F5344CB8AC3E}">
        <p14:creationId xmlns:p14="http://schemas.microsoft.com/office/powerpoint/2010/main" val="415508499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F2887F-BBC6-3051-17E9-98AC309CB8CD}"/>
              </a:ext>
            </a:extLst>
          </p:cNvPr>
          <p:cNvSpPr>
            <a:spLocks noGrp="1"/>
          </p:cNvSpPr>
          <p:nvPr>
            <p:ph type="title"/>
          </p:nvPr>
        </p:nvSpPr>
        <p:spPr/>
        <p:txBody>
          <a:bodyPr>
            <a:normAutofit/>
          </a:bodyPr>
          <a:lstStyle/>
          <a:p>
            <a:r>
              <a:rPr kumimoji="1" lang="en" altLang="zh-CN" sz="2800" dirty="0"/>
              <a:t>Overview of Crime Rates and Types in the United States</a:t>
            </a:r>
            <a:endParaRPr kumimoji="1" lang="zh-CN" altLang="en-US" sz="2800" dirty="0"/>
          </a:p>
        </p:txBody>
      </p:sp>
      <p:pic>
        <p:nvPicPr>
          <p:cNvPr id="4" name="内容占位符 3">
            <a:extLst>
              <a:ext uri="{FF2B5EF4-FFF2-40B4-BE49-F238E27FC236}">
                <a16:creationId xmlns:a16="http://schemas.microsoft.com/office/drawing/2014/main" id="{9A7E2A67-39F0-24EB-2845-F05490048817}"/>
              </a:ext>
            </a:extLst>
          </p:cNvPr>
          <p:cNvPicPr>
            <a:picLocks noGrp="1" noChangeAspect="1"/>
          </p:cNvPicPr>
          <p:nvPr>
            <p:ph idx="1"/>
          </p:nvPr>
        </p:nvPicPr>
        <p:blipFill>
          <a:blip r:embed="rId3"/>
          <a:stretch>
            <a:fillRect/>
          </a:stretch>
        </p:blipFill>
        <p:spPr>
          <a:xfrm>
            <a:off x="980625" y="1606691"/>
            <a:ext cx="4357496" cy="2224021"/>
          </a:xfrm>
          <a:prstGeom prst="rect">
            <a:avLst/>
          </a:prstGeom>
        </p:spPr>
      </p:pic>
      <p:pic>
        <p:nvPicPr>
          <p:cNvPr id="5" name="图片 4">
            <a:extLst>
              <a:ext uri="{FF2B5EF4-FFF2-40B4-BE49-F238E27FC236}">
                <a16:creationId xmlns:a16="http://schemas.microsoft.com/office/drawing/2014/main" id="{33B31EC7-213E-F536-94C2-E7BE8D700474}"/>
              </a:ext>
            </a:extLst>
          </p:cNvPr>
          <p:cNvPicPr>
            <a:picLocks noChangeAspect="1"/>
          </p:cNvPicPr>
          <p:nvPr/>
        </p:nvPicPr>
        <p:blipFill>
          <a:blip r:embed="rId4"/>
          <a:stretch>
            <a:fillRect/>
          </a:stretch>
        </p:blipFill>
        <p:spPr>
          <a:xfrm>
            <a:off x="980625" y="3830712"/>
            <a:ext cx="4357496" cy="2246742"/>
          </a:xfrm>
          <a:prstGeom prst="rect">
            <a:avLst/>
          </a:prstGeom>
        </p:spPr>
      </p:pic>
      <p:pic>
        <p:nvPicPr>
          <p:cNvPr id="6" name="图片 5">
            <a:extLst>
              <a:ext uri="{FF2B5EF4-FFF2-40B4-BE49-F238E27FC236}">
                <a16:creationId xmlns:a16="http://schemas.microsoft.com/office/drawing/2014/main" id="{6B72FE13-A7FE-64C8-A191-93AD77BBA896}"/>
              </a:ext>
            </a:extLst>
          </p:cNvPr>
          <p:cNvPicPr>
            <a:picLocks noChangeAspect="1"/>
          </p:cNvPicPr>
          <p:nvPr/>
        </p:nvPicPr>
        <p:blipFill>
          <a:blip r:embed="rId5"/>
          <a:stretch>
            <a:fillRect/>
          </a:stretch>
        </p:blipFill>
        <p:spPr>
          <a:xfrm>
            <a:off x="6275661" y="1690688"/>
            <a:ext cx="4140598" cy="2140024"/>
          </a:xfrm>
          <a:prstGeom prst="rect">
            <a:avLst/>
          </a:prstGeom>
        </p:spPr>
      </p:pic>
      <p:sp>
        <p:nvSpPr>
          <p:cNvPr id="8" name="文本框 7">
            <a:extLst>
              <a:ext uri="{FF2B5EF4-FFF2-40B4-BE49-F238E27FC236}">
                <a16:creationId xmlns:a16="http://schemas.microsoft.com/office/drawing/2014/main" id="{FC07E596-13FA-2DA7-DCE2-4E30CBCCA3B3}"/>
              </a:ext>
            </a:extLst>
          </p:cNvPr>
          <p:cNvSpPr txBox="1"/>
          <p:nvPr/>
        </p:nvSpPr>
        <p:spPr>
          <a:xfrm>
            <a:off x="6275661" y="4350547"/>
            <a:ext cx="6096000" cy="369332"/>
          </a:xfrm>
          <a:prstGeom prst="rect">
            <a:avLst/>
          </a:prstGeom>
          <a:noFill/>
        </p:spPr>
        <p:txBody>
          <a:bodyPr wrap="square">
            <a:spAutoFit/>
          </a:bodyPr>
          <a:lstStyle/>
          <a:p>
            <a:r>
              <a:rPr lang="zh-CN" altLang="en-US" dirty="0"/>
              <a:t>Violent vs. Property Crimes Percentage</a:t>
            </a:r>
          </a:p>
        </p:txBody>
      </p:sp>
      <p:sp>
        <p:nvSpPr>
          <p:cNvPr id="10" name="文本框 9">
            <a:extLst>
              <a:ext uri="{FF2B5EF4-FFF2-40B4-BE49-F238E27FC236}">
                <a16:creationId xmlns:a16="http://schemas.microsoft.com/office/drawing/2014/main" id="{C73D14CE-9E51-6C5C-C9E2-240020B1E08D}"/>
              </a:ext>
            </a:extLst>
          </p:cNvPr>
          <p:cNvSpPr txBox="1"/>
          <p:nvPr/>
        </p:nvSpPr>
        <p:spPr>
          <a:xfrm>
            <a:off x="6275661" y="4719879"/>
            <a:ext cx="5290974" cy="646331"/>
          </a:xfrm>
          <a:prstGeom prst="rect">
            <a:avLst/>
          </a:prstGeom>
          <a:noFill/>
        </p:spPr>
        <p:txBody>
          <a:bodyPr wrap="square">
            <a:spAutoFit/>
          </a:bodyPr>
          <a:lstStyle/>
          <a:p>
            <a:r>
              <a:rPr lang="zh-CN" altLang="en-US" dirty="0"/>
              <a:t>Property crimes constitute the majority of crimes nationwide.</a:t>
            </a:r>
          </a:p>
        </p:txBody>
      </p:sp>
      <p:sp>
        <p:nvSpPr>
          <p:cNvPr id="30" name="文本框 29">
            <a:extLst>
              <a:ext uri="{FF2B5EF4-FFF2-40B4-BE49-F238E27FC236}">
                <a16:creationId xmlns:a16="http://schemas.microsoft.com/office/drawing/2014/main" id="{A7023E20-00B7-CF9A-AEED-686830A2EC8C}"/>
              </a:ext>
            </a:extLst>
          </p:cNvPr>
          <p:cNvSpPr txBox="1"/>
          <p:nvPr/>
        </p:nvSpPr>
        <p:spPr>
          <a:xfrm>
            <a:off x="6275661" y="5394794"/>
            <a:ext cx="6096000" cy="369332"/>
          </a:xfrm>
          <a:prstGeom prst="rect">
            <a:avLst/>
          </a:prstGeom>
          <a:noFill/>
        </p:spPr>
        <p:txBody>
          <a:bodyPr wrap="square">
            <a:spAutoFit/>
          </a:bodyPr>
          <a:lstStyle/>
          <a:p>
            <a:r>
              <a:rPr lang="en" altLang="zh-CN" b="0" i="0" dirty="0">
                <a:solidFill>
                  <a:srgbClr val="374151"/>
                </a:solidFill>
                <a:effectLst/>
                <a:latin typeface="Söhne"/>
              </a:rPr>
              <a:t>Maine: Lowest Crime Rate</a:t>
            </a:r>
            <a:endParaRPr lang="zh-CN" altLang="en-US" dirty="0"/>
          </a:p>
        </p:txBody>
      </p:sp>
    </p:spTree>
    <p:extLst>
      <p:ext uri="{BB962C8B-B14F-4D97-AF65-F5344CB8AC3E}">
        <p14:creationId xmlns:p14="http://schemas.microsoft.com/office/powerpoint/2010/main" val="3962648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88CC7B-6F05-5CB1-1AFF-6FA4089D8F27}"/>
              </a:ext>
            </a:extLst>
          </p:cNvPr>
          <p:cNvSpPr>
            <a:spLocks noGrp="1"/>
          </p:cNvSpPr>
          <p:nvPr>
            <p:ph type="title"/>
          </p:nvPr>
        </p:nvSpPr>
        <p:spPr/>
        <p:txBody>
          <a:bodyPr>
            <a:normAutofit/>
          </a:bodyPr>
          <a:lstStyle/>
          <a:p>
            <a:r>
              <a:rPr kumimoji="1" lang="en" altLang="zh-CN" sz="2800" dirty="0"/>
              <a:t>Case Study - Maine's Crime Rate and Daily Crime Analysis</a:t>
            </a:r>
            <a:endParaRPr kumimoji="1" lang="zh-CN" altLang="en-US" sz="2800" dirty="0"/>
          </a:p>
        </p:txBody>
      </p:sp>
      <p:pic>
        <p:nvPicPr>
          <p:cNvPr id="4" name="内容占位符 3">
            <a:extLst>
              <a:ext uri="{FF2B5EF4-FFF2-40B4-BE49-F238E27FC236}">
                <a16:creationId xmlns:a16="http://schemas.microsoft.com/office/drawing/2014/main" id="{080360C5-EA5A-4115-3033-B6562B2F2017}"/>
              </a:ext>
            </a:extLst>
          </p:cNvPr>
          <p:cNvPicPr>
            <a:picLocks noGrp="1" noChangeAspect="1"/>
          </p:cNvPicPr>
          <p:nvPr>
            <p:ph idx="1"/>
          </p:nvPr>
        </p:nvPicPr>
        <p:blipFill>
          <a:blip r:embed="rId3"/>
          <a:stretch>
            <a:fillRect/>
          </a:stretch>
        </p:blipFill>
        <p:spPr>
          <a:xfrm>
            <a:off x="838200" y="1690688"/>
            <a:ext cx="5257800" cy="4098252"/>
          </a:xfrm>
          <a:prstGeom prst="rect">
            <a:avLst/>
          </a:prstGeom>
        </p:spPr>
      </p:pic>
      <p:sp>
        <p:nvSpPr>
          <p:cNvPr id="8" name="文本框 7">
            <a:extLst>
              <a:ext uri="{FF2B5EF4-FFF2-40B4-BE49-F238E27FC236}">
                <a16:creationId xmlns:a16="http://schemas.microsoft.com/office/drawing/2014/main" id="{56181091-D1C8-AEFE-EE82-0F70D05B643C}"/>
              </a:ext>
            </a:extLst>
          </p:cNvPr>
          <p:cNvSpPr txBox="1"/>
          <p:nvPr/>
        </p:nvSpPr>
        <p:spPr>
          <a:xfrm>
            <a:off x="6600497" y="3244334"/>
            <a:ext cx="6348248" cy="369332"/>
          </a:xfrm>
          <a:prstGeom prst="rect">
            <a:avLst/>
          </a:prstGeom>
          <a:noFill/>
        </p:spPr>
        <p:txBody>
          <a:bodyPr wrap="square">
            <a:spAutoFit/>
          </a:bodyPr>
          <a:lstStyle/>
          <a:p>
            <a:r>
              <a:rPr lang="en" altLang="zh-CN" b="0" i="0" dirty="0">
                <a:solidFill>
                  <a:srgbClr val="374151"/>
                </a:solidFill>
                <a:effectLst/>
                <a:latin typeface="Söhne"/>
              </a:rPr>
              <a:t>Sparse population, Large uninhabited areas</a:t>
            </a:r>
            <a:endParaRPr lang="zh-CN" altLang="en-US" dirty="0"/>
          </a:p>
        </p:txBody>
      </p:sp>
      <p:sp>
        <p:nvSpPr>
          <p:cNvPr id="10" name="文本框 9">
            <a:extLst>
              <a:ext uri="{FF2B5EF4-FFF2-40B4-BE49-F238E27FC236}">
                <a16:creationId xmlns:a16="http://schemas.microsoft.com/office/drawing/2014/main" id="{1E8560B5-A8CD-43BF-E31D-C68CB9F9B987}"/>
              </a:ext>
            </a:extLst>
          </p:cNvPr>
          <p:cNvSpPr txBox="1"/>
          <p:nvPr/>
        </p:nvSpPr>
        <p:spPr>
          <a:xfrm>
            <a:off x="6600497" y="4032291"/>
            <a:ext cx="6474372" cy="369332"/>
          </a:xfrm>
          <a:prstGeom prst="rect">
            <a:avLst/>
          </a:prstGeom>
          <a:noFill/>
        </p:spPr>
        <p:txBody>
          <a:bodyPr wrap="square">
            <a:spAutoFit/>
          </a:bodyPr>
          <a:lstStyle/>
          <a:p>
            <a:r>
              <a:rPr lang="en" altLang="zh-CN" b="0" i="0" dirty="0">
                <a:solidFill>
                  <a:srgbClr val="374151"/>
                </a:solidFill>
                <a:effectLst/>
                <a:latin typeface="Söhne"/>
              </a:rPr>
              <a:t>Peak at Midnight, Lowest at </a:t>
            </a:r>
            <a:r>
              <a:rPr lang="en-US" altLang="zh-CN" b="0" i="0" dirty="0">
                <a:solidFill>
                  <a:srgbClr val="374151"/>
                </a:solidFill>
                <a:effectLst/>
                <a:latin typeface="Söhne"/>
              </a:rPr>
              <a:t>5</a:t>
            </a:r>
            <a:r>
              <a:rPr lang="en" altLang="zh-CN" b="0" i="0" dirty="0">
                <a:solidFill>
                  <a:srgbClr val="374151"/>
                </a:solidFill>
                <a:effectLst/>
                <a:latin typeface="Söhne"/>
              </a:rPr>
              <a:t> AM</a:t>
            </a:r>
            <a:endParaRPr lang="zh-CN" altLang="en-US" dirty="0"/>
          </a:p>
        </p:txBody>
      </p:sp>
    </p:spTree>
    <p:extLst>
      <p:ext uri="{BB962C8B-B14F-4D97-AF65-F5344CB8AC3E}">
        <p14:creationId xmlns:p14="http://schemas.microsoft.com/office/powerpoint/2010/main" val="271774778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331</TotalTime>
  <Words>348</Words>
  <Application>Microsoft Office PowerPoint</Application>
  <PresentationFormat>Widescreen</PresentationFormat>
  <Paragraphs>17</Paragraphs>
  <Slides>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Söhne</vt:lpstr>
      <vt:lpstr>DengXian</vt:lpstr>
      <vt:lpstr>DengXian</vt:lpstr>
      <vt:lpstr>等线 Light</vt:lpstr>
      <vt:lpstr>Arial</vt:lpstr>
      <vt:lpstr>Times New Roman</vt:lpstr>
      <vt:lpstr>Office 主题​​</vt:lpstr>
      <vt:lpstr>The crime statistics of United States </vt:lpstr>
      <vt:lpstr>Overview of Crime Rates and Types in the United States</vt:lpstr>
      <vt:lpstr>Case Study - Maine's Crime Rate and Daily Crime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crime statistics of United States</dc:title>
  <dc:creator>Gu, Zhenyuan</dc:creator>
  <cp:lastModifiedBy>真源 顾</cp:lastModifiedBy>
  <cp:revision>4</cp:revision>
  <cp:lastPrinted>2023-12-04T12:36:49Z</cp:lastPrinted>
  <dcterms:created xsi:type="dcterms:W3CDTF">2023-12-04T07:09:38Z</dcterms:created>
  <dcterms:modified xsi:type="dcterms:W3CDTF">2023-12-04T12:53:53Z</dcterms:modified>
</cp:coreProperties>
</file>