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9" r:id="rId3"/>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r">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6" name="Shape 196"/>
          <p:cNvSpPr/>
          <p:nvPr>
            <p:ph idx="2" type="sldImg"/>
          </p:nvPr>
        </p:nvSpPr>
        <p:spPr>
          <a:xfrm>
            <a:off x="1142999"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2" name="Shape 202"/>
          <p:cNvSpPr/>
          <p:nvPr>
            <p:ph idx="2" type="sldImg"/>
          </p:nvPr>
        </p:nvSpPr>
        <p:spPr>
          <a:xfrm>
            <a:off x="1142999"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0" name="Shape 190"/>
          <p:cNvSpPr/>
          <p:nvPr>
            <p:ph idx="2" type="sldImg"/>
          </p:nvPr>
        </p:nvSpPr>
        <p:spPr>
          <a:xfrm>
            <a:off x="1142999"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2" name="Shape 5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55" name="Shape 5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sz="2000">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1500187" y="274637"/>
            <a:ext cx="71865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64" name="Shape 64"/>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65" name="Shape 65"/>
        <p:cNvGrpSpPr/>
        <p:nvPr/>
      </p:nvGrpSpPr>
      <p:grpSpPr>
        <a:xfrm>
          <a:off x="0" y="0"/>
          <a:ext cx="0" cy="0"/>
          <a:chOff x="0" y="0"/>
          <a:chExt cx="0" cy="0"/>
        </a:xfrm>
      </p:grpSpPr>
      <p:sp>
        <p:nvSpPr>
          <p:cNvPr id="66" name="Shape 66"/>
          <p:cNvSpPr txBox="1"/>
          <p:nvPr>
            <p:ph type="title"/>
          </p:nvPr>
        </p:nvSpPr>
        <p:spPr>
          <a:xfrm rot="5400000">
            <a:off x="4732350" y="2171687"/>
            <a:ext cx="5851500"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67" name="Shape 67"/>
          <p:cNvSpPr txBox="1"/>
          <p:nvPr>
            <p:ph idx="1" type="body"/>
          </p:nvPr>
        </p:nvSpPr>
        <p:spPr>
          <a:xfrm rot="5400000">
            <a:off x="541350" y="190487"/>
            <a:ext cx="5851500" cy="60198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1500187" y="274637"/>
            <a:ext cx="71865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70" name="Shape 70"/>
          <p:cNvSpPr txBox="1"/>
          <p:nvPr>
            <p:ph idx="1" type="body"/>
          </p:nvPr>
        </p:nvSpPr>
        <p:spPr>
          <a:xfrm rot="5400000">
            <a:off x="2308950" y="-251550"/>
            <a:ext cx="4526100"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792288" y="4800600"/>
            <a:ext cx="5486400" cy="5667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73" name="Shape 73"/>
          <p:cNvSpPr/>
          <p:nvPr>
            <p:ph idx="2" type="pic"/>
          </p:nvPr>
        </p:nvSpPr>
        <p:spPr>
          <a:xfrm>
            <a:off x="1792288" y="612775"/>
            <a:ext cx="5486400"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74" name="Shape 74"/>
          <p:cNvSpPr txBox="1"/>
          <p:nvPr>
            <p:ph idx="1" type="body"/>
          </p:nvPr>
        </p:nvSpPr>
        <p:spPr>
          <a:xfrm>
            <a:off x="1792288" y="5367338"/>
            <a:ext cx="5486400" cy="804900"/>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5" name="Shape 75"/>
        <p:cNvGrpSpPr/>
        <p:nvPr/>
      </p:nvGrpSpPr>
      <p:grpSpPr>
        <a:xfrm>
          <a:off x="0" y="0"/>
          <a:ext cx="0" cy="0"/>
          <a:chOff x="0" y="0"/>
          <a:chExt cx="0" cy="0"/>
        </a:xfrm>
      </p:grpSpPr>
      <p:sp>
        <p:nvSpPr>
          <p:cNvPr id="76" name="Shape 76"/>
          <p:cNvSpPr txBox="1"/>
          <p:nvPr>
            <p:ph type="title"/>
          </p:nvPr>
        </p:nvSpPr>
        <p:spPr>
          <a:xfrm>
            <a:off x="457200" y="273050"/>
            <a:ext cx="3008400" cy="11619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77" name="Shape 77"/>
          <p:cNvSpPr txBox="1"/>
          <p:nvPr>
            <p:ph idx="1" type="body"/>
          </p:nvPr>
        </p:nvSpPr>
        <p:spPr>
          <a:xfrm>
            <a:off x="3575050" y="273050"/>
            <a:ext cx="5111700" cy="58533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8" name="Shape 78"/>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1500187" y="274637"/>
            <a:ext cx="71865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84" name="Shape 84"/>
          <p:cNvSpPr txBox="1"/>
          <p:nvPr>
            <p:ph idx="1" type="body"/>
          </p:nvPr>
        </p:nvSpPr>
        <p:spPr>
          <a:xfrm>
            <a:off x="457200" y="1535113"/>
            <a:ext cx="4040100" cy="639600"/>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85" name="Shape 85"/>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86" name="Shape 86"/>
          <p:cNvSpPr txBox="1"/>
          <p:nvPr>
            <p:ph idx="3" type="body"/>
          </p:nvPr>
        </p:nvSpPr>
        <p:spPr>
          <a:xfrm>
            <a:off x="4645025" y="1535113"/>
            <a:ext cx="4041900" cy="639600"/>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87" name="Shape 87"/>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25" name="Shape 25"/>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88" name="Shape 88"/>
        <p:cNvGrpSpPr/>
        <p:nvPr/>
      </p:nvGrpSpPr>
      <p:grpSpPr>
        <a:xfrm>
          <a:off x="0" y="0"/>
          <a:ext cx="0" cy="0"/>
          <a:chOff x="0" y="0"/>
          <a:chExt cx="0" cy="0"/>
        </a:xfrm>
      </p:grpSpPr>
      <p:sp>
        <p:nvSpPr>
          <p:cNvPr id="89" name="Shape 89"/>
          <p:cNvSpPr txBox="1"/>
          <p:nvPr>
            <p:ph type="title"/>
          </p:nvPr>
        </p:nvSpPr>
        <p:spPr>
          <a:xfrm>
            <a:off x="1500187" y="274637"/>
            <a:ext cx="71865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90" name="Shape 90"/>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1" name="Shape 91"/>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92" name="Shape 92"/>
        <p:cNvGrpSpPr/>
        <p:nvPr/>
      </p:nvGrpSpPr>
      <p:grpSpPr>
        <a:xfrm>
          <a:off x="0" y="0"/>
          <a:ext cx="0" cy="0"/>
          <a:chOff x="0" y="0"/>
          <a:chExt cx="0" cy="0"/>
        </a:xfrm>
      </p:grpSpPr>
      <p:sp>
        <p:nvSpPr>
          <p:cNvPr id="93" name="Shape 93"/>
          <p:cNvSpPr txBox="1"/>
          <p:nvPr>
            <p:ph type="title"/>
          </p:nvPr>
        </p:nvSpPr>
        <p:spPr>
          <a:xfrm>
            <a:off x="722312" y="4406900"/>
            <a:ext cx="7772400" cy="1362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722312" y="2906713"/>
            <a:ext cx="7772400" cy="15000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6" name="Shape 26"/>
        <p:cNvGrpSpPr/>
        <p:nvPr/>
      </p:nvGrpSpPr>
      <p:grpSpPr>
        <a:xfrm>
          <a:off x="0" y="0"/>
          <a:ext cx="0" cy="0"/>
          <a:chOff x="0" y="0"/>
          <a:chExt cx="0" cy="0"/>
        </a:xfrm>
      </p:grpSpPr>
      <p:sp>
        <p:nvSpPr>
          <p:cNvPr id="27" name="Shape 27"/>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28" name="Shape 2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9" name="Shape 29"/>
        <p:cNvGrpSpPr/>
        <p:nvPr/>
      </p:nvGrpSpPr>
      <p:grpSpPr>
        <a:xfrm>
          <a:off x="0" y="0"/>
          <a:ext cx="0" cy="0"/>
          <a:chOff x="0" y="0"/>
          <a:chExt cx="0" cy="0"/>
        </a:xfrm>
      </p:grpSpPr>
      <p:sp>
        <p:nvSpPr>
          <p:cNvPr id="30" name="Shape 30"/>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2" name="Shape 32"/>
        <p:cNvGrpSpPr/>
        <p:nvPr/>
      </p:nvGrpSpPr>
      <p:grpSpPr>
        <a:xfrm>
          <a:off x="0" y="0"/>
          <a:ext cx="0" cy="0"/>
          <a:chOff x="0" y="0"/>
          <a:chExt cx="0" cy="0"/>
        </a:xfrm>
      </p:grpSpPr>
      <p:sp>
        <p:nvSpPr>
          <p:cNvPr id="33" name="Shape 33"/>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34" name="Shape 3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5" name="Shape 3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sz="1400">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sz="1400">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45" name="Shape 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sz="2400">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7" name="Shape 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sz="2400">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8" name="Shape 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descr="ucla" id="10" name="Shape 10"/>
          <p:cNvPicPr preferRelativeResize="0"/>
          <p:nvPr/>
        </p:nvPicPr>
        <p:blipFill rotWithShape="1">
          <a:blip r:embed="rId1">
            <a:alphaModFix/>
          </a:blip>
          <a:srcRect b="0" l="0" r="0" t="0"/>
          <a:stretch/>
        </p:blipFill>
        <p:spPr>
          <a:xfrm>
            <a:off x="174625" y="157161"/>
            <a:ext cx="1141411" cy="350837"/>
          </a:xfrm>
          <a:prstGeom prst="rect">
            <a:avLst/>
          </a:prstGeom>
          <a:noFill/>
          <a:ln>
            <a:noFill/>
          </a:ln>
        </p:spPr>
      </p:pic>
      <p:sp>
        <p:nvSpPr>
          <p:cNvPr id="11" name="Shape 11"/>
          <p:cNvSpPr txBox="1"/>
          <p:nvPr/>
        </p:nvSpPr>
        <p:spPr>
          <a:xfrm>
            <a:off x="1344612" y="6488112"/>
            <a:ext cx="6530975" cy="336549"/>
          </a:xfrm>
          <a:prstGeom prst="rect">
            <a:avLst/>
          </a:prstGeom>
          <a:solidFill>
            <a:srgbClr val="C0C0C0"/>
          </a:solid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EE209S Electrical Engineering System Design – Final Presentation</a:t>
            </a:r>
          </a:p>
        </p:txBody>
      </p:sp>
      <p:sp>
        <p:nvSpPr>
          <p:cNvPr id="12" name="Shape 12"/>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13" name="Shape 1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 name="Shape 17"/>
        <p:cNvGrpSpPr/>
        <p:nvPr/>
      </p:nvGrpSpPr>
      <p:grpSpPr>
        <a:xfrm>
          <a:off x="0" y="0"/>
          <a:ext cx="0" cy="0"/>
          <a:chOff x="0" y="0"/>
          <a:chExt cx="0" cy="0"/>
        </a:xfrm>
      </p:grpSpPr>
      <p:sp>
        <p:nvSpPr>
          <p:cNvPr id="18" name="Shape 18"/>
          <p:cNvSpPr txBox="1"/>
          <p:nvPr>
            <p:ph type="title"/>
          </p:nvPr>
        </p:nvSpPr>
        <p:spPr>
          <a:xfrm>
            <a:off x="1500187" y="274637"/>
            <a:ext cx="7186612"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19" name="Shape 19"/>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nvSpPr>
        <p:spPr>
          <a:xfrm>
            <a:off x="8558211" y="6491287"/>
            <a:ext cx="439736" cy="336549"/>
          </a:xfrm>
          <a:prstGeom prst="rect">
            <a:avLst/>
          </a:prstGeom>
          <a:solidFill>
            <a:srgbClr val="C0C0C0"/>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fld id="{00000000-1234-1234-1234-123412341234}" type="slidenum">
              <a:rPr b="0" i="0" lang="en-US" sz="1600" u="none">
                <a:solidFill>
                  <a:schemeClr val="dk1"/>
                </a:solidFill>
                <a:latin typeface="Arial"/>
                <a:ea typeface="Arial"/>
                <a:cs typeface="Arial"/>
                <a:sym typeface="Arial"/>
              </a:rPr>
              <a:t>‹#›</a:t>
            </a:fld>
          </a:p>
        </p:txBody>
      </p:sp>
      <p:pic>
        <p:nvPicPr>
          <p:cNvPr descr="ucla" id="21" name="Shape 21"/>
          <p:cNvPicPr preferRelativeResize="0"/>
          <p:nvPr/>
        </p:nvPicPr>
        <p:blipFill rotWithShape="1">
          <a:blip r:embed="rId1">
            <a:alphaModFix/>
          </a:blip>
          <a:srcRect b="0" l="0" r="0" t="0"/>
          <a:stretch/>
        </p:blipFill>
        <p:spPr>
          <a:xfrm>
            <a:off x="174625" y="157161"/>
            <a:ext cx="1141411" cy="350837"/>
          </a:xfrm>
          <a:prstGeom prst="rect">
            <a:avLst/>
          </a:prstGeom>
          <a:noFill/>
          <a:ln>
            <a:noFill/>
          </a:ln>
        </p:spPr>
      </p:pic>
      <p:sp>
        <p:nvSpPr>
          <p:cNvPr id="22" name="Shape 22"/>
          <p:cNvSpPr txBox="1"/>
          <p:nvPr/>
        </p:nvSpPr>
        <p:spPr>
          <a:xfrm>
            <a:off x="609600" y="6477000"/>
            <a:ext cx="7848599" cy="338136"/>
          </a:xfrm>
          <a:prstGeom prst="rect">
            <a:avLst/>
          </a:prstGeom>
          <a:solidFill>
            <a:srgbClr val="C0C0C0"/>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600" u="none">
                <a:solidFill>
                  <a:schemeClr val="dk1"/>
                </a:solidFill>
                <a:latin typeface="Arial"/>
                <a:ea typeface="Arial"/>
                <a:cs typeface="Arial"/>
                <a:sym typeface="Arial"/>
              </a:rPr>
              <a:t>EE180D Networked Embedded Systems Design</a:t>
            </a: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1500187" y="274637"/>
            <a:ext cx="7186500" cy="1143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3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3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3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3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3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3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3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36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9" name="Shape 59"/>
          <p:cNvSpPr txBox="1"/>
          <p:nvPr/>
        </p:nvSpPr>
        <p:spPr>
          <a:xfrm>
            <a:off x="8558211" y="6491286"/>
            <a:ext cx="439800" cy="336300"/>
          </a:xfrm>
          <a:prstGeom prst="rect">
            <a:avLst/>
          </a:prstGeom>
          <a:solidFill>
            <a:srgbClr val="C0C0C0"/>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fld id="{00000000-1234-1234-1234-123412341234}" type="slidenum">
              <a:rPr b="0" i="0" lang="en-US" sz="1600" u="none">
                <a:solidFill>
                  <a:schemeClr val="dk1"/>
                </a:solidFill>
                <a:latin typeface="Arial"/>
                <a:ea typeface="Arial"/>
                <a:cs typeface="Arial"/>
                <a:sym typeface="Arial"/>
              </a:rPr>
              <a:t>‹#›</a:t>
            </a:fld>
          </a:p>
        </p:txBody>
      </p:sp>
      <p:pic>
        <p:nvPicPr>
          <p:cNvPr descr="ucla" id="60" name="Shape 60"/>
          <p:cNvPicPr preferRelativeResize="0"/>
          <p:nvPr/>
        </p:nvPicPr>
        <p:blipFill rotWithShape="1">
          <a:blip r:embed="rId1">
            <a:alphaModFix/>
          </a:blip>
          <a:srcRect b="0" l="0" r="0" t="0"/>
          <a:stretch/>
        </p:blipFill>
        <p:spPr>
          <a:xfrm>
            <a:off x="174625" y="157161"/>
            <a:ext cx="1141500" cy="350699"/>
          </a:xfrm>
          <a:prstGeom prst="rect">
            <a:avLst/>
          </a:prstGeom>
          <a:noFill/>
          <a:ln>
            <a:noFill/>
          </a:ln>
        </p:spPr>
      </p:pic>
      <p:sp>
        <p:nvSpPr>
          <p:cNvPr id="61" name="Shape 61"/>
          <p:cNvSpPr txBox="1"/>
          <p:nvPr/>
        </p:nvSpPr>
        <p:spPr>
          <a:xfrm>
            <a:off x="609600" y="6477000"/>
            <a:ext cx="7848600" cy="338100"/>
          </a:xfrm>
          <a:prstGeom prst="rect">
            <a:avLst/>
          </a:prstGeom>
          <a:solidFill>
            <a:srgbClr val="C0C0C0"/>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600" u="none">
                <a:solidFill>
                  <a:schemeClr val="dk1"/>
                </a:solidFill>
                <a:latin typeface="Arial"/>
                <a:ea typeface="Arial"/>
                <a:cs typeface="Arial"/>
                <a:sym typeface="Arial"/>
              </a:rPr>
              <a:t>EE180D Networked Embedded Systems Design</a:t>
            </a: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youtube.com/v/5nn8_Z6qzh4" TargetMode="External"/><Relationship Id="rId4"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Differential_Manchester_encoding" TargetMode="External"/><Relationship Id="rId4" Type="http://schemas.openxmlformats.org/officeDocument/2006/relationships/hyperlink" Target="http://erem.ktu.lt/index.php/elt/article/viewFile/1046/112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subTitle"/>
          </p:nvPr>
        </p:nvSpPr>
        <p:spPr>
          <a:xfrm>
            <a:off x="76200" y="3886200"/>
            <a:ext cx="8839199" cy="1752600"/>
          </a:xfrm>
          <a:prstGeom prst="rect">
            <a:avLst/>
          </a:prstGeom>
          <a:noFill/>
          <a:ln>
            <a:noFill/>
          </a:ln>
        </p:spPr>
        <p:txBody>
          <a:bodyPr anchorCtr="0" anchor="t" bIns="45700" lIns="91425" rIns="91425" tIns="45700">
            <a:noAutofit/>
          </a:bodyPr>
          <a:lstStyle/>
          <a:p>
            <a:pPr lvl="0" rtl="0">
              <a:lnSpc>
                <a:spcPct val="90000"/>
              </a:lnSpc>
              <a:spcBef>
                <a:spcPts val="0"/>
              </a:spcBef>
              <a:buClr>
                <a:schemeClr val="dk1"/>
              </a:buClr>
              <a:buSzPct val="25000"/>
              <a:buFont typeface="Arial"/>
              <a:buNone/>
            </a:pPr>
            <a:r>
              <a:rPr lang="en-US" sz="2400"/>
              <a:t>Group Members:</a:t>
            </a:r>
          </a:p>
          <a:p>
            <a:pPr lvl="0" rtl="0">
              <a:lnSpc>
                <a:spcPct val="90000"/>
              </a:lnSpc>
              <a:spcBef>
                <a:spcPts val="480"/>
              </a:spcBef>
              <a:buClr>
                <a:schemeClr val="dk1"/>
              </a:buClr>
              <a:buSzPct val="25000"/>
              <a:buFont typeface="Arial"/>
              <a:buNone/>
            </a:pPr>
            <a:r>
              <a:rPr lang="en-US" sz="2400"/>
              <a:t>Tong Mu, Gary Zhang, Ashkan Hadian</a:t>
            </a:r>
          </a:p>
        </p:txBody>
      </p:sp>
      <p:sp>
        <p:nvSpPr>
          <p:cNvPr id="100" name="Shape 100"/>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b="1" lang="en-US">
                <a:solidFill>
                  <a:schemeClr val="dk1"/>
                </a:solidFill>
              </a:rPr>
              <a:t>Automated Path Discovery and Guidance</a:t>
            </a:r>
          </a:p>
        </p:txBody>
      </p:sp>
      <p:sp>
        <p:nvSpPr>
          <p:cNvPr id="101" name="Shape 101"/>
          <p:cNvSpPr txBox="1"/>
          <p:nvPr/>
        </p:nvSpPr>
        <p:spPr>
          <a:xfrm>
            <a:off x="1995486" y="640556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ucla" id="102" name="Shape 102"/>
          <p:cNvPicPr preferRelativeResize="0"/>
          <p:nvPr/>
        </p:nvPicPr>
        <p:blipFill rotWithShape="1">
          <a:blip r:embed="rId3">
            <a:alphaModFix/>
          </a:blip>
          <a:srcRect b="0" l="0" r="0" t="0"/>
          <a:stretch/>
        </p:blipFill>
        <p:spPr>
          <a:xfrm>
            <a:off x="174625" y="157161"/>
            <a:ext cx="1141411" cy="350837"/>
          </a:xfrm>
          <a:prstGeom prst="rect">
            <a:avLst/>
          </a:prstGeom>
          <a:noFill/>
          <a:ln>
            <a:noFill/>
          </a:ln>
        </p:spPr>
      </p:pic>
      <p:sp>
        <p:nvSpPr>
          <p:cNvPr id="103" name="Shape 103"/>
          <p:cNvSpPr txBox="1"/>
          <p:nvPr/>
        </p:nvSpPr>
        <p:spPr>
          <a:xfrm>
            <a:off x="609600" y="6477000"/>
            <a:ext cx="7848599" cy="338136"/>
          </a:xfrm>
          <a:prstGeom prst="rect">
            <a:avLst/>
          </a:prstGeom>
          <a:solidFill>
            <a:srgbClr val="C0C0C0"/>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600" u="none">
                <a:solidFill>
                  <a:schemeClr val="dk1"/>
                </a:solidFill>
                <a:latin typeface="Arial"/>
                <a:ea typeface="Arial"/>
                <a:cs typeface="Arial"/>
                <a:sym typeface="Arial"/>
              </a:rPr>
              <a:t>EE180D Networked Embedded Systems Design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500187" y="12"/>
            <a:ext cx="7186500" cy="11433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Testing and Verification: Complete System, Diagram of our </a:t>
            </a:r>
            <a:r>
              <a:rPr lang="en-US"/>
              <a:t>Maze</a:t>
            </a:r>
          </a:p>
        </p:txBody>
      </p:sp>
      <p:pic>
        <p:nvPicPr>
          <p:cNvPr id="199" name="Shape 199"/>
          <p:cNvPicPr preferRelativeResize="0"/>
          <p:nvPr/>
        </p:nvPicPr>
        <p:blipFill rotWithShape="1">
          <a:blip r:embed="rId3">
            <a:alphaModFix/>
          </a:blip>
          <a:srcRect b="8930" l="0" r="0" t="5526"/>
          <a:stretch/>
        </p:blipFill>
        <p:spPr>
          <a:xfrm>
            <a:off x="1952624" y="1143299"/>
            <a:ext cx="5777476" cy="51901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832475" y="0"/>
            <a:ext cx="8192700" cy="11433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Testing and Verification: Complete System, </a:t>
            </a:r>
            <a:r>
              <a:rPr lang="en-US"/>
              <a:t>Picture of Constructed Maze</a:t>
            </a:r>
          </a:p>
        </p:txBody>
      </p:sp>
      <p:pic>
        <p:nvPicPr>
          <p:cNvPr id="205" name="Shape 205"/>
          <p:cNvPicPr preferRelativeResize="0"/>
          <p:nvPr/>
        </p:nvPicPr>
        <p:blipFill rotWithShape="1">
          <a:blip r:embed="rId3">
            <a:alphaModFix/>
          </a:blip>
          <a:srcRect b="11203" l="0" r="0" t="10229"/>
          <a:stretch/>
        </p:blipFill>
        <p:spPr>
          <a:xfrm>
            <a:off x="2153900" y="1057124"/>
            <a:ext cx="5108874" cy="53516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System Demonstration</a:t>
            </a:r>
          </a:p>
        </p:txBody>
      </p:sp>
      <p:sp>
        <p:nvSpPr>
          <p:cNvPr id="211" name="Shape 211" title="EE180D Project">
            <a:hlinkClick r:id="rId3"/>
          </p:cNvPr>
          <p:cNvSpPr/>
          <p:nvPr/>
        </p:nvSpPr>
        <p:spPr>
          <a:xfrm>
            <a:off x="1554700" y="1600200"/>
            <a:ext cx="6034599" cy="4525949"/>
          </a:xfrm>
          <a:prstGeom prst="rect">
            <a:avLst/>
          </a:prstGeom>
          <a:blipFill>
            <a:blip r:embed="rId4">
              <a:alphaModFix/>
            </a:blip>
            <a:stretch>
              <a:fillRect/>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lang="en-US">
                <a:solidFill>
                  <a:schemeClr val="dk1"/>
                </a:solidFill>
              </a:rPr>
              <a:t>System Demonstration</a:t>
            </a:r>
          </a:p>
          <a:p>
            <a:pPr indent="0" lvl="0" marL="0" marR="0" rtl="0" algn="ctr">
              <a:lnSpc>
                <a:spcPct val="100000"/>
              </a:lnSpc>
              <a:spcBef>
                <a:spcPts val="0"/>
              </a:spcBef>
              <a:spcAft>
                <a:spcPts val="0"/>
              </a:spcAft>
              <a:buClr>
                <a:schemeClr val="dk2"/>
              </a:buClr>
              <a:buSzPct val="25000"/>
              <a:buFont typeface="Arial"/>
              <a:buNone/>
            </a:pPr>
            <a:r>
              <a:t/>
            </a:r>
            <a:endParaRPr/>
          </a:p>
        </p:txBody>
      </p:sp>
      <p:sp>
        <p:nvSpPr>
          <p:cNvPr id="217" name="Shape 217"/>
          <p:cNvSpPr txBox="1"/>
          <p:nvPr>
            <p:ph idx="1" type="body"/>
          </p:nvPr>
        </p:nvSpPr>
        <p:spPr>
          <a:xfrm>
            <a:off x="457200" y="1600200"/>
            <a:ext cx="8501700" cy="4526100"/>
          </a:xfrm>
          <a:prstGeom prst="rect">
            <a:avLst/>
          </a:prstGeom>
          <a:noFill/>
          <a:ln>
            <a:noFill/>
          </a:ln>
        </p:spPr>
        <p:txBody>
          <a:bodyPr anchorCtr="0" anchor="t" bIns="45700" lIns="91425" rIns="91425" tIns="45700">
            <a:noAutofit/>
          </a:bodyPr>
          <a:lstStyle/>
          <a:p>
            <a:pPr indent="25400" lvl="0" rtl="0">
              <a:lnSpc>
                <a:spcPct val="90000"/>
              </a:lnSpc>
              <a:spcBef>
                <a:spcPts val="480"/>
              </a:spcBef>
              <a:buClr>
                <a:schemeClr val="dk1"/>
              </a:buClr>
              <a:buSzPct val="100000"/>
              <a:buFont typeface="Arial"/>
              <a:buChar char="•"/>
            </a:pPr>
            <a:r>
              <a:rPr lang="en-US" sz="2400"/>
              <a:t>Data Recorded by the Robot about the maze:</a:t>
            </a:r>
          </a:p>
          <a:p>
            <a:pPr indent="0" lvl="0" marL="457200" rtl="0">
              <a:lnSpc>
                <a:spcPct val="90000"/>
              </a:lnSpc>
              <a:spcBef>
                <a:spcPts val="480"/>
              </a:spcBef>
              <a:buNone/>
            </a:pPr>
            <a:r>
              <a:rPr lang="en-US" sz="1800">
                <a:solidFill>
                  <a:srgbClr val="073763"/>
                </a:solidFill>
              </a:rPr>
              <a:t>Destination Beacon: 1, pathTime: 12.218973</a:t>
            </a:r>
          </a:p>
          <a:p>
            <a:pPr indent="0" lvl="0" marL="457200" rtl="0">
              <a:lnSpc>
                <a:spcPct val="90000"/>
              </a:lnSpc>
              <a:spcBef>
                <a:spcPts val="480"/>
              </a:spcBef>
              <a:buNone/>
            </a:pPr>
            <a:r>
              <a:rPr lang="en-US" sz="1800">
                <a:solidFill>
                  <a:srgbClr val="073763"/>
                </a:solidFill>
              </a:rPr>
              <a:t>Departing Beacon: 1, Destination Beacon: 2, pathTime: 65.551595</a:t>
            </a:r>
          </a:p>
          <a:p>
            <a:pPr indent="0" lvl="0" marL="457200" rtl="0">
              <a:lnSpc>
                <a:spcPct val="90000"/>
              </a:lnSpc>
              <a:spcBef>
                <a:spcPts val="480"/>
              </a:spcBef>
              <a:buNone/>
            </a:pPr>
            <a:r>
              <a:rPr lang="en-US" sz="1800">
                <a:solidFill>
                  <a:srgbClr val="073763"/>
                </a:solidFill>
              </a:rPr>
              <a:t>Departing Beacon: 2, Destination Beacon: 3, pathTime: 27.529101</a:t>
            </a:r>
          </a:p>
          <a:p>
            <a:pPr indent="0" lvl="0" marL="457200" rtl="0">
              <a:lnSpc>
                <a:spcPct val="90000"/>
              </a:lnSpc>
              <a:spcBef>
                <a:spcPts val="480"/>
              </a:spcBef>
              <a:buNone/>
            </a:pPr>
            <a:r>
              <a:rPr lang="en-US" sz="1800">
                <a:solidFill>
                  <a:srgbClr val="073763"/>
                </a:solidFill>
              </a:rPr>
              <a:t>Departing Beacon: 3, Destination Beacon: 1, pathTime: 152.009544</a:t>
            </a:r>
          </a:p>
          <a:p>
            <a:pPr indent="0" lvl="0" marL="457200" rtl="0">
              <a:lnSpc>
                <a:spcPct val="90000"/>
              </a:lnSpc>
              <a:spcBef>
                <a:spcPts val="480"/>
              </a:spcBef>
              <a:buNone/>
            </a:pPr>
            <a:r>
              <a:rPr lang="en-US" sz="1800">
                <a:solidFill>
                  <a:srgbClr val="073763"/>
                </a:solidFill>
              </a:rPr>
              <a:t>Departing Beacon: 1, Destination Beacon: 2, pathTime: 103.064041</a:t>
            </a:r>
          </a:p>
          <a:p>
            <a:pPr indent="0" lvl="0" marL="457200" rtl="0">
              <a:lnSpc>
                <a:spcPct val="90000"/>
              </a:lnSpc>
              <a:spcBef>
                <a:spcPts val="480"/>
              </a:spcBef>
              <a:buNone/>
            </a:pPr>
            <a:r>
              <a:rPr lang="en-US" sz="1800">
                <a:solidFill>
                  <a:srgbClr val="073763"/>
                </a:solidFill>
              </a:rPr>
              <a:t>Departing Beacon: 2, Destination Beacon: 4, pathTime: 84.125477</a:t>
            </a:r>
          </a:p>
          <a:p>
            <a:pPr indent="0" lvl="0" marL="457200" rtl="0">
              <a:lnSpc>
                <a:spcPct val="90000"/>
              </a:lnSpc>
              <a:spcBef>
                <a:spcPts val="480"/>
              </a:spcBef>
              <a:buNone/>
            </a:pPr>
            <a:r>
              <a:rPr lang="en-US" sz="1800">
                <a:solidFill>
                  <a:srgbClr val="073763"/>
                </a:solidFill>
              </a:rPr>
              <a:t>Departing Beacon: 4, Destination Beacon: 3, pathTime: 125.368791</a:t>
            </a:r>
          </a:p>
          <a:p>
            <a:pPr indent="0" lvl="0" marL="457200" rtl="0">
              <a:lnSpc>
                <a:spcPct val="90000"/>
              </a:lnSpc>
              <a:spcBef>
                <a:spcPts val="480"/>
              </a:spcBef>
              <a:buNone/>
            </a:pPr>
            <a:r>
              <a:rPr lang="en-US" sz="1800">
                <a:solidFill>
                  <a:srgbClr val="073763"/>
                </a:solidFill>
              </a:rPr>
              <a:t>Departing Beacon: 3, Destination Beacon: 2, pathTime: 23.823842</a:t>
            </a:r>
          </a:p>
          <a:p>
            <a:pPr indent="0" lvl="0" marL="457200" rtl="0">
              <a:lnSpc>
                <a:spcPct val="90000"/>
              </a:lnSpc>
              <a:spcBef>
                <a:spcPts val="480"/>
              </a:spcBef>
              <a:buNone/>
            </a:pPr>
            <a:r>
              <a:rPr lang="en-US" sz="1800">
                <a:solidFill>
                  <a:srgbClr val="073763"/>
                </a:solidFill>
              </a:rPr>
              <a:t>Departing Beacon: 2, Destination Beacon: 1, pathTime: 91.673975</a:t>
            </a:r>
          </a:p>
          <a:p>
            <a:pPr indent="0" lvl="0" marL="457200" rtl="0">
              <a:lnSpc>
                <a:spcPct val="90000"/>
              </a:lnSpc>
              <a:spcBef>
                <a:spcPts val="480"/>
              </a:spcBef>
              <a:buNone/>
            </a:pPr>
            <a:r>
              <a:rPr lang="en-US" sz="1800">
                <a:solidFill>
                  <a:srgbClr val="073763"/>
                </a:solidFill>
              </a:rPr>
              <a:t>Departing Beacon: 1, Destination Beacon: 4, pathTime: 324.434561</a:t>
            </a:r>
          </a:p>
          <a:p>
            <a:pPr indent="0" lvl="0" marL="0" rtl="0">
              <a:lnSpc>
                <a:spcPct val="90000"/>
              </a:lnSpc>
              <a:spcBef>
                <a:spcPts val="480"/>
              </a:spcBef>
              <a:buNone/>
            </a:pPr>
            <a:r>
              <a:t/>
            </a:r>
            <a:endParaRPr sz="2400"/>
          </a:p>
        </p:txBody>
      </p:sp>
      <p:sp>
        <p:nvSpPr>
          <p:cNvPr id="218" name="Shape 218"/>
          <p:cNvSpPr txBox="1"/>
          <p:nvPr/>
        </p:nvSpPr>
        <p:spPr>
          <a:xfrm>
            <a:off x="1930400" y="640556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9" name="Shape 219"/>
          <p:cNvSpPr txBox="1"/>
          <p:nvPr/>
        </p:nvSpPr>
        <p:spPr>
          <a:xfrm>
            <a:off x="1646236" y="646271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lang="en-US">
                <a:solidFill>
                  <a:schemeClr val="dk1"/>
                </a:solidFill>
              </a:rPr>
              <a:t>Final System Mission Progress Report</a:t>
            </a:r>
          </a:p>
        </p:txBody>
      </p:sp>
      <p:sp>
        <p:nvSpPr>
          <p:cNvPr id="225" name="Shape 225"/>
          <p:cNvSpPr txBox="1"/>
          <p:nvPr>
            <p:ph idx="1" type="body"/>
          </p:nvPr>
        </p:nvSpPr>
        <p:spPr>
          <a:xfrm>
            <a:off x="457200" y="1417625"/>
            <a:ext cx="8229600" cy="5049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lang="en-US" sz="2800"/>
              <a:t>Accomplished goals relative to quarter 1:</a:t>
            </a:r>
          </a:p>
          <a:p>
            <a:pPr indent="431800" lvl="1" marR="0" rtl="0" algn="l">
              <a:lnSpc>
                <a:spcPct val="100000"/>
              </a:lnSpc>
              <a:spcBef>
                <a:spcPts val="0"/>
              </a:spcBef>
              <a:spcAft>
                <a:spcPts val="0"/>
              </a:spcAft>
              <a:buClr>
                <a:schemeClr val="dk1"/>
              </a:buClr>
              <a:buSzPct val="100000"/>
              <a:buFont typeface="Arial"/>
              <a:buChar char="–"/>
            </a:pPr>
            <a:r>
              <a:rPr lang="en-US"/>
              <a:t>Completed a robust IR transmitter and receiver communication system.</a:t>
            </a:r>
          </a:p>
          <a:p>
            <a:pPr indent="457200" lvl="1" marR="0" rtl="0" algn="l">
              <a:lnSpc>
                <a:spcPct val="100000"/>
              </a:lnSpc>
              <a:spcBef>
                <a:spcPts val="0"/>
              </a:spcBef>
              <a:spcAft>
                <a:spcPts val="0"/>
              </a:spcAft>
              <a:buClr>
                <a:schemeClr val="dk1"/>
              </a:buClr>
              <a:buSzPct val="85714"/>
              <a:buFont typeface="Arial"/>
              <a:buChar char="–"/>
            </a:pPr>
            <a:r>
              <a:rPr lang="en-US"/>
              <a:t>The robot is able to follow a path and stay in the center of the path under many different conditions (bumpiness and inclines)</a:t>
            </a:r>
          </a:p>
          <a:p>
            <a:pPr indent="457200" lvl="1" marR="0" rtl="0" algn="l">
              <a:lnSpc>
                <a:spcPct val="100000"/>
              </a:lnSpc>
              <a:spcBef>
                <a:spcPts val="0"/>
              </a:spcBef>
              <a:spcAft>
                <a:spcPts val="0"/>
              </a:spcAft>
              <a:buClr>
                <a:schemeClr val="dk1"/>
              </a:buClr>
              <a:buSzPct val="85714"/>
              <a:buFont typeface="Arial"/>
              <a:buChar char="–"/>
            </a:pPr>
            <a:r>
              <a:rPr lang="en-US"/>
              <a:t>The robot is able to circle the beacon and go down a path.</a:t>
            </a:r>
          </a:p>
          <a:p>
            <a:pPr indent="457200" lvl="1" marR="0" rtl="0" algn="l">
              <a:lnSpc>
                <a:spcPct val="100000"/>
              </a:lnSpc>
              <a:spcBef>
                <a:spcPts val="0"/>
              </a:spcBef>
              <a:spcAft>
                <a:spcPts val="0"/>
              </a:spcAft>
              <a:buClr>
                <a:schemeClr val="dk1"/>
              </a:buClr>
              <a:buSzPct val="85714"/>
              <a:buFont typeface="Arial"/>
              <a:buChar char="–"/>
            </a:pPr>
            <a:r>
              <a:rPr lang="en-US"/>
              <a:t>The robot is able to record the time it takes to go down each path and this information can be used for analysis in the future.</a:t>
            </a:r>
          </a:p>
          <a:p>
            <a:pPr indent="0" lvl="0" marL="0" marR="0" rtl="0" algn="l">
              <a:lnSpc>
                <a:spcPct val="100000"/>
              </a:lnSpc>
              <a:spcBef>
                <a:spcPts val="480"/>
              </a:spcBef>
              <a:spcAft>
                <a:spcPts val="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500312" y="12"/>
            <a:ext cx="7186500" cy="1143000"/>
          </a:xfrm>
          <a:prstGeom prst="rect">
            <a:avLst/>
          </a:prstGeom>
          <a:noFill/>
          <a:ln>
            <a:noFill/>
          </a:ln>
        </p:spPr>
        <p:txBody>
          <a:bodyPr anchorCtr="0" anchor="ctr" bIns="45700" lIns="91425" rIns="91425" tIns="45700">
            <a:noAutofit/>
          </a:bodyPr>
          <a:lstStyle/>
          <a:p>
            <a:pPr indent="-69850" lvl="0" marL="0" marR="0" rtl="0" algn="ctr">
              <a:lnSpc>
                <a:spcPct val="100000"/>
              </a:lnSpc>
              <a:spcBef>
                <a:spcPts val="0"/>
              </a:spcBef>
              <a:spcAft>
                <a:spcPts val="0"/>
              </a:spcAft>
              <a:buClr>
                <a:schemeClr val="dk1"/>
              </a:buClr>
              <a:buSzPct val="30555"/>
              <a:buFont typeface="Arial"/>
              <a:buNone/>
            </a:pPr>
            <a:r>
              <a:rPr lang="en-US">
                <a:solidFill>
                  <a:schemeClr val="dk1"/>
                </a:solidFill>
              </a:rPr>
              <a:t>Conclusion:</a:t>
            </a:r>
          </a:p>
          <a:p>
            <a:pPr indent="0" lvl="0" marL="0" marR="0" rtl="0" algn="ctr">
              <a:lnSpc>
                <a:spcPct val="100000"/>
              </a:lnSpc>
              <a:spcBef>
                <a:spcPts val="0"/>
              </a:spcBef>
              <a:spcAft>
                <a:spcPts val="0"/>
              </a:spcAft>
              <a:buClr>
                <a:schemeClr val="dk2"/>
              </a:buClr>
              <a:buSzPct val="25000"/>
              <a:buFont typeface="Arial"/>
              <a:buNone/>
            </a:pPr>
            <a:r>
              <a:rPr lang="en-US">
                <a:solidFill>
                  <a:schemeClr val="dk1"/>
                </a:solidFill>
              </a:rPr>
              <a:t>Future Development Opportunities</a:t>
            </a:r>
          </a:p>
        </p:txBody>
      </p:sp>
      <p:sp>
        <p:nvSpPr>
          <p:cNvPr id="231" name="Shape 231"/>
          <p:cNvSpPr txBox="1"/>
          <p:nvPr>
            <p:ph idx="1" type="body"/>
          </p:nvPr>
        </p:nvSpPr>
        <p:spPr>
          <a:xfrm>
            <a:off x="457200" y="1046150"/>
            <a:ext cx="8229600" cy="5049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lang="en-US" sz="2800"/>
              <a:t>Future development</a:t>
            </a:r>
            <a:r>
              <a:rPr b="0" i="0" lang="en-US" sz="2800" u="none" cap="none" strike="noStrike">
                <a:solidFill>
                  <a:schemeClr val="dk1"/>
                </a:solidFill>
                <a:latin typeface="Arial"/>
                <a:ea typeface="Arial"/>
                <a:cs typeface="Arial"/>
                <a:sym typeface="Arial"/>
              </a:rPr>
              <a:t>:</a:t>
            </a:r>
          </a:p>
          <a:p>
            <a:pPr indent="457200" lvl="1" marR="0" rtl="0" algn="l">
              <a:lnSpc>
                <a:spcPct val="100000"/>
              </a:lnSpc>
              <a:spcBef>
                <a:spcPts val="0"/>
              </a:spcBef>
              <a:spcAft>
                <a:spcPts val="0"/>
              </a:spcAft>
              <a:buClr>
                <a:schemeClr val="dk1"/>
              </a:buClr>
              <a:buSzPct val="100000"/>
              <a:buFont typeface="Arial"/>
              <a:buChar char="–"/>
            </a:pPr>
            <a:r>
              <a:rPr lang="en-US" sz="2400"/>
              <a:t>Implement Dijkstra’s algorithm and a special path-node structure to dynamically and autonomously explore all paths.</a:t>
            </a:r>
          </a:p>
          <a:p>
            <a:pPr indent="457200" lvl="1" marR="0" rtl="0" algn="l">
              <a:lnSpc>
                <a:spcPct val="100000"/>
              </a:lnSpc>
              <a:spcBef>
                <a:spcPts val="0"/>
              </a:spcBef>
              <a:spcAft>
                <a:spcPts val="0"/>
              </a:spcAft>
              <a:buClr>
                <a:schemeClr val="dk1"/>
              </a:buClr>
              <a:buSzPct val="100000"/>
              <a:buFont typeface="Arial"/>
              <a:buChar char="–"/>
            </a:pPr>
            <a:r>
              <a:rPr lang="en-US" sz="2400"/>
              <a:t>Replace the motors with higher quality motors so we do not have to pulse the motors anymore to prevent overheating.</a:t>
            </a:r>
          </a:p>
          <a:p>
            <a:pPr indent="457200" lvl="1" marR="0" rtl="0" algn="l">
              <a:lnSpc>
                <a:spcPct val="100000"/>
              </a:lnSpc>
              <a:spcBef>
                <a:spcPts val="0"/>
              </a:spcBef>
              <a:spcAft>
                <a:spcPts val="0"/>
              </a:spcAft>
              <a:buClr>
                <a:schemeClr val="dk1"/>
              </a:buClr>
              <a:buSzPct val="100000"/>
              <a:buFont typeface="Arial"/>
              <a:buChar char="–"/>
            </a:pPr>
            <a:r>
              <a:rPr lang="en-US" sz="2400"/>
              <a:t>Determine the path conditions, including incline and bumpiness.</a:t>
            </a:r>
          </a:p>
          <a:p>
            <a:pPr indent="457200" lvl="1" marR="0" rtl="0" algn="l">
              <a:lnSpc>
                <a:spcPct val="100000"/>
              </a:lnSpc>
              <a:spcBef>
                <a:spcPts val="0"/>
              </a:spcBef>
              <a:spcAft>
                <a:spcPts val="0"/>
              </a:spcAft>
              <a:buClr>
                <a:schemeClr val="dk1"/>
              </a:buClr>
              <a:buSzPct val="100000"/>
              <a:buFont typeface="Arial"/>
              <a:buChar char="–"/>
            </a:pPr>
            <a:r>
              <a:rPr lang="en-US" sz="2400"/>
              <a:t>Have the robot itself process sensor data to determine the optimal path.</a:t>
            </a:r>
          </a:p>
          <a:p>
            <a:pPr indent="-285750" lvl="1" marL="742950" marR="0" rtl="0" algn="l">
              <a:lnSpc>
                <a:spcPct val="100000"/>
              </a:lnSpc>
              <a:spcBef>
                <a:spcPts val="480"/>
              </a:spcBef>
              <a:spcAft>
                <a:spcPts val="0"/>
              </a:spcAft>
              <a:buClr>
                <a:schemeClr val="dk1"/>
              </a:buClr>
              <a:buSzPct val="100000"/>
              <a:buFont typeface="Arial"/>
              <a:buChar char="–"/>
            </a:pPr>
            <a:r>
              <a:rPr lang="en-US" sz="2400"/>
              <a:t>Increasing path complexity/removal of defined paths.</a:t>
            </a:r>
          </a:p>
          <a:p>
            <a:pPr indent="-285750" lvl="1" marL="742950" marR="0" rtl="0" algn="l">
              <a:lnSpc>
                <a:spcPct val="100000"/>
              </a:lnSpc>
              <a:spcBef>
                <a:spcPts val="480"/>
              </a:spcBef>
              <a:spcAft>
                <a:spcPts val="0"/>
              </a:spcAft>
              <a:buClr>
                <a:schemeClr val="dk1"/>
              </a:buClr>
              <a:buSzPct val="100000"/>
              <a:buFont typeface="Arial"/>
              <a:buChar char="–"/>
            </a:pPr>
            <a:r>
              <a:rPr lang="en-US" sz="2400"/>
              <a:t>Outdoor applications.</a:t>
            </a:r>
          </a:p>
          <a:p>
            <a:pPr indent="-285750" lvl="1" marL="742950" marR="0" rtl="0" algn="l">
              <a:lnSpc>
                <a:spcPct val="100000"/>
              </a:lnSpc>
              <a:spcBef>
                <a:spcPts val="480"/>
              </a:spcBef>
              <a:spcAft>
                <a:spcPts val="0"/>
              </a:spcAft>
              <a:buClr>
                <a:schemeClr val="dk1"/>
              </a:buClr>
              <a:buSzPct val="100000"/>
              <a:buFont typeface="Arial"/>
              <a:buChar char="–"/>
            </a:pPr>
            <a:r>
              <a:rPr lang="en-US" sz="2400"/>
              <a:t>Drones!</a:t>
            </a:r>
          </a:p>
          <a:p>
            <a:pPr indent="0" lvl="0" marL="0" marR="0" rtl="0" algn="l">
              <a:lnSpc>
                <a:spcPct val="100000"/>
              </a:lnSpc>
              <a:spcBef>
                <a:spcPts val="48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1500187" y="274637"/>
            <a:ext cx="7186612"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Resources and References</a:t>
            </a:r>
          </a:p>
        </p:txBody>
      </p:sp>
      <p:sp>
        <p:nvSpPr>
          <p:cNvPr id="237" name="Shape 237"/>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88888"/>
              <a:buFont typeface="Arial"/>
              <a:buChar char="•"/>
            </a:pPr>
            <a:r>
              <a:rPr lang="en-US" sz="3600">
                <a:solidFill>
                  <a:schemeClr val="dk2"/>
                </a:solidFill>
              </a:rPr>
              <a:t>Differential Manchester encoding: </a:t>
            </a:r>
            <a:r>
              <a:rPr lang="en-US" u="sng">
                <a:solidFill>
                  <a:schemeClr val="hlink"/>
                </a:solidFill>
                <a:hlinkClick r:id="rId3"/>
              </a:rPr>
              <a:t>https://en.wikipedia.org/wiki/Differential_Manchester_encoding</a:t>
            </a:r>
          </a:p>
          <a:p>
            <a:pPr indent="0" lvl="0" marL="0" marR="0" rtl="0" algn="l">
              <a:lnSpc>
                <a:spcPct val="100000"/>
              </a:lnSpc>
              <a:spcBef>
                <a:spcPts val="0"/>
              </a:spcBef>
              <a:spcAft>
                <a:spcPts val="0"/>
              </a:spcAft>
              <a:buNone/>
            </a:pPr>
            <a:r>
              <a:t/>
            </a:r>
            <a:endParaRPr/>
          </a:p>
          <a:p>
            <a:pPr indent="-342900" lvl="0" marL="342900" marR="0" rtl="0" algn="l">
              <a:lnSpc>
                <a:spcPct val="100000"/>
              </a:lnSpc>
              <a:spcBef>
                <a:spcPts val="0"/>
              </a:spcBef>
              <a:spcAft>
                <a:spcPts val="0"/>
              </a:spcAft>
              <a:buClr>
                <a:schemeClr val="dk1"/>
              </a:buClr>
              <a:buSzPct val="100000"/>
              <a:buFont typeface="Arial"/>
              <a:buChar char="•"/>
            </a:pPr>
            <a:r>
              <a:rPr lang="en-US"/>
              <a:t>IR Beacon Localization: </a:t>
            </a:r>
            <a:r>
              <a:rPr lang="en-US" u="sng">
                <a:solidFill>
                  <a:schemeClr val="hlink"/>
                </a:solidFill>
                <a:hlinkClick r:id="rId4"/>
              </a:rPr>
              <a:t>http://erem.ktu.lt/index.php/elt/article/viewFile/1046/1127</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2567850" y="932800"/>
            <a:ext cx="4554600" cy="435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Robot</a:t>
            </a:r>
          </a:p>
        </p:txBody>
      </p:sp>
      <p:sp>
        <p:nvSpPr>
          <p:cNvPr id="244" name="Shape 244"/>
          <p:cNvSpPr/>
          <p:nvPr/>
        </p:nvSpPr>
        <p:spPr>
          <a:xfrm>
            <a:off x="2702875" y="160025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45" name="Shape 245"/>
          <p:cNvSpPr/>
          <p:nvPr/>
        </p:nvSpPr>
        <p:spPr>
          <a:xfrm>
            <a:off x="2702875" y="203717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46" name="Shape 246"/>
          <p:cNvSpPr/>
          <p:nvPr/>
        </p:nvSpPr>
        <p:spPr>
          <a:xfrm>
            <a:off x="2702875" y="247410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47" name="Shape 247"/>
          <p:cNvSpPr/>
          <p:nvPr/>
        </p:nvSpPr>
        <p:spPr>
          <a:xfrm>
            <a:off x="2702875" y="291102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48" name="Shape 248"/>
          <p:cNvSpPr/>
          <p:nvPr/>
        </p:nvSpPr>
        <p:spPr>
          <a:xfrm>
            <a:off x="2702875" y="334795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49" name="Shape 249"/>
          <p:cNvSpPr/>
          <p:nvPr/>
        </p:nvSpPr>
        <p:spPr>
          <a:xfrm>
            <a:off x="2702875" y="378487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250" name="Shape 250"/>
          <p:cNvSpPr/>
          <p:nvPr/>
        </p:nvSpPr>
        <p:spPr>
          <a:xfrm>
            <a:off x="3713275" y="1274375"/>
            <a:ext cx="2298900" cy="138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Edison 2</a:t>
            </a:r>
          </a:p>
        </p:txBody>
      </p:sp>
      <p:sp>
        <p:nvSpPr>
          <p:cNvPr id="251" name="Shape 251"/>
          <p:cNvSpPr/>
          <p:nvPr/>
        </p:nvSpPr>
        <p:spPr>
          <a:xfrm>
            <a:off x="3891300" y="1616050"/>
            <a:ext cx="925500" cy="7950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1</a:t>
            </a:r>
          </a:p>
        </p:txBody>
      </p:sp>
      <p:sp>
        <p:nvSpPr>
          <p:cNvPr id="252" name="Shape 252"/>
          <p:cNvSpPr/>
          <p:nvPr/>
        </p:nvSpPr>
        <p:spPr>
          <a:xfrm>
            <a:off x="4972787" y="1616050"/>
            <a:ext cx="925500" cy="795000"/>
          </a:xfrm>
          <a:prstGeom prst="rect">
            <a:avLst/>
          </a:prstGeom>
          <a:solidFill>
            <a:srgbClr val="037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2</a:t>
            </a:r>
          </a:p>
          <a:p>
            <a:pPr lvl="0" rtl="0" algn="ctr">
              <a:spcBef>
                <a:spcPts val="0"/>
              </a:spcBef>
              <a:buNone/>
            </a:pPr>
            <a:r>
              <a:rPr lang="en-US"/>
              <a:t>(control)</a:t>
            </a:r>
          </a:p>
        </p:txBody>
      </p:sp>
      <p:sp>
        <p:nvSpPr>
          <p:cNvPr id="253" name="Shape 253"/>
          <p:cNvSpPr/>
          <p:nvPr/>
        </p:nvSpPr>
        <p:spPr>
          <a:xfrm>
            <a:off x="3728250" y="2911000"/>
            <a:ext cx="2298900" cy="124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a:p>
        </p:txBody>
      </p:sp>
      <p:sp>
        <p:nvSpPr>
          <p:cNvPr id="254" name="Shape 254"/>
          <p:cNvSpPr/>
          <p:nvPr/>
        </p:nvSpPr>
        <p:spPr>
          <a:xfrm>
            <a:off x="3891300" y="3137350"/>
            <a:ext cx="925500" cy="7950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1</a:t>
            </a:r>
          </a:p>
        </p:txBody>
      </p:sp>
      <p:sp>
        <p:nvSpPr>
          <p:cNvPr id="255" name="Shape 255"/>
          <p:cNvSpPr/>
          <p:nvPr/>
        </p:nvSpPr>
        <p:spPr>
          <a:xfrm>
            <a:off x="4994175" y="3137350"/>
            <a:ext cx="925500" cy="7950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2</a:t>
            </a:r>
          </a:p>
        </p:txBody>
      </p:sp>
      <p:sp>
        <p:nvSpPr>
          <p:cNvPr id="256" name="Shape 256"/>
          <p:cNvSpPr/>
          <p:nvPr/>
        </p:nvSpPr>
        <p:spPr>
          <a:xfrm>
            <a:off x="6021400" y="4221775"/>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257" name="Shape 257"/>
          <p:cNvSpPr/>
          <p:nvPr/>
        </p:nvSpPr>
        <p:spPr>
          <a:xfrm>
            <a:off x="3791400" y="4221775"/>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258" name="Shape 258"/>
          <p:cNvSpPr/>
          <p:nvPr/>
        </p:nvSpPr>
        <p:spPr>
          <a:xfrm>
            <a:off x="4906400" y="4221775"/>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259" name="Shape 259"/>
          <p:cNvSpPr/>
          <p:nvPr/>
        </p:nvSpPr>
        <p:spPr>
          <a:xfrm>
            <a:off x="4906400" y="4658650"/>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260" name="Shape 260"/>
          <p:cNvSpPr/>
          <p:nvPr/>
        </p:nvSpPr>
        <p:spPr>
          <a:xfrm>
            <a:off x="3791400" y="4658650"/>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261" name="Shape 261"/>
          <p:cNvSpPr/>
          <p:nvPr/>
        </p:nvSpPr>
        <p:spPr>
          <a:xfrm>
            <a:off x="6097050" y="2910975"/>
            <a:ext cx="925500" cy="1247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9DOF</a:t>
            </a:r>
          </a:p>
        </p:txBody>
      </p:sp>
      <p:sp>
        <p:nvSpPr>
          <p:cNvPr id="262" name="Shape 262"/>
          <p:cNvSpPr/>
          <p:nvPr/>
        </p:nvSpPr>
        <p:spPr>
          <a:xfrm>
            <a:off x="6097050" y="1600175"/>
            <a:ext cx="925500" cy="1247700"/>
          </a:xfrm>
          <a:prstGeom prst="rect">
            <a:avLst/>
          </a:prstGeom>
          <a:solidFill>
            <a:srgbClr val="037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Motors</a:t>
            </a:r>
          </a:p>
        </p:txBody>
      </p:sp>
      <p:sp>
        <p:nvSpPr>
          <p:cNvPr id="263" name="Shape 263"/>
          <p:cNvSpPr txBox="1"/>
          <p:nvPr/>
        </p:nvSpPr>
        <p:spPr>
          <a:xfrm>
            <a:off x="4506300" y="3847975"/>
            <a:ext cx="925500" cy="373800"/>
          </a:xfrm>
          <a:prstGeom prst="rect">
            <a:avLst/>
          </a:prstGeom>
          <a:noFill/>
          <a:ln>
            <a:noFill/>
          </a:ln>
        </p:spPr>
        <p:txBody>
          <a:bodyPr anchorCtr="0" anchor="t" bIns="91425" lIns="91425" rIns="91425" tIns="91425">
            <a:noAutofit/>
          </a:bodyPr>
          <a:lstStyle/>
          <a:p>
            <a:pPr lvl="0">
              <a:spcBef>
                <a:spcPts val="0"/>
              </a:spcBef>
              <a:buNone/>
            </a:pPr>
            <a:r>
              <a:rPr lang="en-US"/>
              <a:t>Edison 1</a:t>
            </a:r>
          </a:p>
        </p:txBody>
      </p:sp>
      <p:sp>
        <p:nvSpPr>
          <p:cNvPr id="264" name="Shape 264"/>
          <p:cNvSpPr/>
          <p:nvPr/>
        </p:nvSpPr>
        <p:spPr>
          <a:xfrm>
            <a:off x="4506300" y="2474100"/>
            <a:ext cx="788400" cy="562800"/>
          </a:xfrm>
          <a:prstGeom prst="rect">
            <a:avLst/>
          </a:prstGeom>
          <a:solidFill>
            <a:srgbClr val="4539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a:t>UART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500187" y="274637"/>
            <a:ext cx="7186612"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Product Development Mission Background</a:t>
            </a:r>
          </a:p>
        </p:txBody>
      </p:sp>
      <p:sp>
        <p:nvSpPr>
          <p:cNvPr id="109" name="Shape 109"/>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25400" lvl="0" rtl="0">
              <a:lnSpc>
                <a:spcPct val="90000"/>
              </a:lnSpc>
              <a:spcBef>
                <a:spcPts val="0"/>
              </a:spcBef>
              <a:buClr>
                <a:schemeClr val="dk1"/>
              </a:buClr>
              <a:buSzPct val="100000"/>
              <a:buFont typeface="Arial"/>
              <a:buChar char="•"/>
            </a:pPr>
            <a:r>
              <a:rPr lang="en-US" sz="2400"/>
              <a:t>Our mission is to determine the conditions and quality of paths between two points in order to find the optimal path.</a:t>
            </a:r>
          </a:p>
          <a:p>
            <a:pPr indent="25400" lvl="0" rtl="0">
              <a:lnSpc>
                <a:spcPct val="90000"/>
              </a:lnSpc>
              <a:spcBef>
                <a:spcPts val="560"/>
              </a:spcBef>
              <a:buClr>
                <a:schemeClr val="dk1"/>
              </a:buClr>
              <a:buSzPct val="100000"/>
              <a:buFont typeface="Arial"/>
              <a:buChar char="•"/>
            </a:pPr>
            <a:r>
              <a:rPr lang="en-US" sz="2400"/>
              <a:t>Current navigation is based on maps and pre-existing data, but this existing data lacks updated information about the quality of a particular route.</a:t>
            </a:r>
          </a:p>
          <a:p>
            <a:pPr indent="25400" lvl="0" rtl="0">
              <a:lnSpc>
                <a:spcPct val="90000"/>
              </a:lnSpc>
              <a:spcBef>
                <a:spcPts val="560"/>
              </a:spcBef>
              <a:buClr>
                <a:schemeClr val="dk1"/>
              </a:buClr>
              <a:buSzPct val="100000"/>
              <a:buFont typeface="Arial"/>
              <a:buChar char="•"/>
            </a:pPr>
            <a:r>
              <a:rPr lang="en-US" sz="2400"/>
              <a:t>We are using a combination of robots, ultrasonic sensors, and IR beacons to provide feedback to map the paths through a maze.</a:t>
            </a:r>
          </a:p>
        </p:txBody>
      </p:sp>
      <p:sp>
        <p:nvSpPr>
          <p:cNvPr id="110" name="Shape 110"/>
          <p:cNvSpPr txBox="1"/>
          <p:nvPr/>
        </p:nvSpPr>
        <p:spPr>
          <a:xfrm>
            <a:off x="1930400" y="640556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1" name="Shape 111"/>
          <p:cNvSpPr txBox="1"/>
          <p:nvPr/>
        </p:nvSpPr>
        <p:spPr>
          <a:xfrm>
            <a:off x="1646236" y="646271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Product Development Mission Background</a:t>
            </a:r>
          </a:p>
        </p:txBody>
      </p:sp>
      <p:sp>
        <p:nvSpPr>
          <p:cNvPr id="117" name="Shape 117"/>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5400" lvl="0" rtl="0">
              <a:lnSpc>
                <a:spcPct val="90000"/>
              </a:lnSpc>
              <a:spcBef>
                <a:spcPts val="0"/>
              </a:spcBef>
              <a:buClr>
                <a:schemeClr val="dk1"/>
              </a:buClr>
              <a:buSzPct val="100000"/>
              <a:buFont typeface="Arial"/>
              <a:buChar char="•"/>
            </a:pPr>
            <a:r>
              <a:rPr lang="en-US" sz="2400"/>
              <a:t>Our product will provide immediate assistance to the visually impaired to navigate through unfamiliar areas, to delivery robots on the street and indoors, and even to hikers trying to find their way through a park or trail.</a:t>
            </a:r>
          </a:p>
          <a:p>
            <a:pPr indent="25400" lvl="0" rtl="0">
              <a:lnSpc>
                <a:spcPct val="90000"/>
              </a:lnSpc>
              <a:spcBef>
                <a:spcPts val="560"/>
              </a:spcBef>
              <a:buClr>
                <a:schemeClr val="dk1"/>
              </a:buClr>
              <a:buSzPct val="100000"/>
              <a:buFont typeface="Arial"/>
              <a:buChar char="•"/>
            </a:pPr>
            <a:r>
              <a:rPr lang="en-US" sz="2400"/>
              <a:t>We are very eager to present and share our two quarters of hard work with you today.</a:t>
            </a:r>
          </a:p>
        </p:txBody>
      </p:sp>
      <p:sp>
        <p:nvSpPr>
          <p:cNvPr id="118" name="Shape 118"/>
          <p:cNvSpPr txBox="1"/>
          <p:nvPr/>
        </p:nvSpPr>
        <p:spPr>
          <a:xfrm>
            <a:off x="1930400" y="640556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 name="Shape 119"/>
          <p:cNvSpPr txBox="1"/>
          <p:nvPr/>
        </p:nvSpPr>
        <p:spPr>
          <a:xfrm>
            <a:off x="1646236" y="646271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500187" y="274637"/>
            <a:ext cx="7186612"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Design Overview: Technical Challenges</a:t>
            </a:r>
          </a:p>
        </p:txBody>
      </p:sp>
      <p:sp>
        <p:nvSpPr>
          <p:cNvPr id="125" name="Shape 125"/>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25400" lvl="0" rtl="0">
              <a:lnSpc>
                <a:spcPct val="90000"/>
              </a:lnSpc>
              <a:spcBef>
                <a:spcPts val="0"/>
              </a:spcBef>
              <a:buSzPct val="100000"/>
            </a:pPr>
            <a:r>
              <a:rPr lang="en-US" sz="2400"/>
              <a:t>Technical challenges that we have encountered included:</a:t>
            </a:r>
          </a:p>
          <a:p>
            <a:pPr indent="482600" lvl="1" rtl="0">
              <a:lnSpc>
                <a:spcPct val="90000"/>
              </a:lnSpc>
              <a:spcBef>
                <a:spcPts val="480"/>
              </a:spcBef>
              <a:buSzPct val="100000"/>
            </a:pPr>
            <a:r>
              <a:rPr lang="en-US" sz="2000"/>
              <a:t>Ultrasonic sensor detection -- Having the robot follow non-straight or rounded surfaces and interpret corners.</a:t>
            </a:r>
          </a:p>
          <a:p>
            <a:pPr indent="482600" lvl="1" rtl="0">
              <a:lnSpc>
                <a:spcPct val="90000"/>
              </a:lnSpc>
              <a:spcBef>
                <a:spcPts val="480"/>
              </a:spcBef>
              <a:buSzPct val="100000"/>
            </a:pPr>
            <a:r>
              <a:rPr lang="en-US" sz="2000"/>
              <a:t>Path detection. </a:t>
            </a:r>
          </a:p>
          <a:p>
            <a:pPr lvl="2" rtl="0">
              <a:lnSpc>
                <a:spcPct val="90000"/>
              </a:lnSpc>
              <a:spcBef>
                <a:spcPts val="480"/>
              </a:spcBef>
              <a:buSzPct val="100000"/>
            </a:pPr>
            <a:r>
              <a:rPr lang="en-US" sz="2000"/>
              <a:t>How can we distinguish between two separate paths?</a:t>
            </a:r>
          </a:p>
          <a:p>
            <a:pPr lvl="2" rtl="0">
              <a:lnSpc>
                <a:spcPct val="90000"/>
              </a:lnSpc>
              <a:spcBef>
                <a:spcPts val="480"/>
              </a:spcBef>
              <a:buSzPct val="100000"/>
            </a:pPr>
            <a:r>
              <a:rPr lang="en-US" sz="2000"/>
              <a:t>How can we navigate from one path onto another?</a:t>
            </a:r>
          </a:p>
          <a:p>
            <a:pPr indent="482600" lvl="1" rtl="0">
              <a:lnSpc>
                <a:spcPct val="90000"/>
              </a:lnSpc>
              <a:spcBef>
                <a:spcPts val="480"/>
              </a:spcBef>
              <a:buSzPct val="100000"/>
            </a:pPr>
            <a:r>
              <a:rPr lang="en-US" sz="2000"/>
              <a:t>IR beacon placement -- What is the most efficient way to place these beacons on our paths?</a:t>
            </a:r>
          </a:p>
          <a:p>
            <a:pPr indent="482600" lvl="1" rtl="0">
              <a:lnSpc>
                <a:spcPct val="90000"/>
              </a:lnSpc>
              <a:spcBef>
                <a:spcPts val="480"/>
              </a:spcBef>
              <a:buSzPct val="100000"/>
            </a:pPr>
            <a:r>
              <a:rPr lang="en-US" sz="2000"/>
              <a:t>Transmitter-Receiver synchronization and communication.</a:t>
            </a:r>
          </a:p>
          <a:p>
            <a:pPr lvl="2" rtl="0">
              <a:lnSpc>
                <a:spcPct val="90000"/>
              </a:lnSpc>
              <a:spcBef>
                <a:spcPts val="480"/>
              </a:spcBef>
              <a:buSzPct val="100000"/>
            </a:pPr>
            <a:r>
              <a:rPr lang="en-US" sz="2000"/>
              <a:t>How to use information from multiple senders on the beacon and multiple receivers on the robot.</a:t>
            </a:r>
          </a:p>
          <a:p>
            <a:pPr indent="-342900" lvl="0" marL="342900" marR="0" rtl="0" algn="l">
              <a:spcBef>
                <a:spcPts val="480"/>
              </a:spcBef>
              <a:spcAft>
                <a:spcPts val="0"/>
              </a:spcAft>
              <a:buClr>
                <a:schemeClr val="dk1"/>
              </a:buClr>
              <a:buSzPct val="85714"/>
              <a:buFont typeface="Arial"/>
              <a:buNone/>
            </a:pPr>
            <a:r>
              <a:t/>
            </a:r>
            <a:endParaRPr sz="2800"/>
          </a:p>
        </p:txBody>
      </p:sp>
      <p:sp>
        <p:nvSpPr>
          <p:cNvPr id="126" name="Shape 126"/>
          <p:cNvSpPr txBox="1"/>
          <p:nvPr/>
        </p:nvSpPr>
        <p:spPr>
          <a:xfrm>
            <a:off x="1930400" y="640556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7" name="Shape 127"/>
          <p:cNvSpPr txBox="1"/>
          <p:nvPr/>
        </p:nvSpPr>
        <p:spPr>
          <a:xfrm>
            <a:off x="1646236" y="646271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Design Overview: Technical Challenges</a:t>
            </a:r>
          </a:p>
        </p:txBody>
      </p:sp>
      <p:sp>
        <p:nvSpPr>
          <p:cNvPr id="133" name="Shape 133"/>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5400" lvl="0" rtl="0">
              <a:lnSpc>
                <a:spcPct val="90000"/>
              </a:lnSpc>
              <a:spcBef>
                <a:spcPts val="0"/>
              </a:spcBef>
              <a:buSzPct val="100000"/>
            </a:pPr>
            <a:r>
              <a:rPr lang="en-US" sz="2400"/>
              <a:t>Technical challenges that we have encountered included:</a:t>
            </a:r>
          </a:p>
          <a:p>
            <a:pPr indent="482600" lvl="1" rtl="0">
              <a:lnSpc>
                <a:spcPct val="90000"/>
              </a:lnSpc>
              <a:spcBef>
                <a:spcPts val="480"/>
              </a:spcBef>
              <a:buSzPct val="100000"/>
            </a:pPr>
            <a:r>
              <a:rPr lang="en-US" sz="2000"/>
              <a:t>Controlling the robot and ensuring it stays in the center of the path.</a:t>
            </a:r>
          </a:p>
          <a:p>
            <a:pPr indent="482600" lvl="1" rtl="0">
              <a:lnSpc>
                <a:spcPct val="90000"/>
              </a:lnSpc>
              <a:spcBef>
                <a:spcPts val="480"/>
              </a:spcBef>
              <a:buSzPct val="100000"/>
            </a:pPr>
            <a:r>
              <a:rPr lang="en-US" sz="2000"/>
              <a:t>Using the ultrasonic sensors and IR beacons to circle the beacon at each intersection to map out all the paths of the intersection.</a:t>
            </a:r>
          </a:p>
          <a:p>
            <a:pPr indent="482600" lvl="1" rtl="0">
              <a:lnSpc>
                <a:spcPct val="90000"/>
              </a:lnSpc>
              <a:spcBef>
                <a:spcPts val="480"/>
              </a:spcBef>
              <a:buSzPct val="100000"/>
            </a:pPr>
            <a:r>
              <a:rPr lang="en-US" sz="2000"/>
              <a:t>Various hardware issues using the Edison and the GPIO board</a:t>
            </a:r>
          </a:p>
          <a:p>
            <a:pPr lvl="2" rtl="0">
              <a:lnSpc>
                <a:spcPct val="90000"/>
              </a:lnSpc>
              <a:spcBef>
                <a:spcPts val="480"/>
              </a:spcBef>
              <a:buSzPct val="100000"/>
            </a:pPr>
            <a:r>
              <a:rPr lang="en-US" sz="2000"/>
              <a:t>PWM signal too weak.</a:t>
            </a:r>
          </a:p>
          <a:p>
            <a:pPr lvl="2" rtl="0">
              <a:lnSpc>
                <a:spcPct val="90000"/>
              </a:lnSpc>
              <a:spcBef>
                <a:spcPts val="480"/>
              </a:spcBef>
              <a:buSzPct val="100000"/>
            </a:pPr>
            <a:r>
              <a:rPr lang="en-US" sz="2000"/>
              <a:t>Internal pull down resistor too large for our capabilities.</a:t>
            </a:r>
          </a:p>
          <a:p>
            <a:pPr indent="482600" lvl="1" rtl="0">
              <a:lnSpc>
                <a:spcPct val="90000"/>
              </a:lnSpc>
              <a:spcBef>
                <a:spcPts val="480"/>
              </a:spcBef>
              <a:buSzPct val="100000"/>
            </a:pPr>
            <a:r>
              <a:rPr lang="en-US" sz="2000"/>
              <a:t>Motor power and overheating</a:t>
            </a:r>
          </a:p>
        </p:txBody>
      </p:sp>
      <p:sp>
        <p:nvSpPr>
          <p:cNvPr id="134" name="Shape 134"/>
          <p:cNvSpPr txBox="1"/>
          <p:nvPr/>
        </p:nvSpPr>
        <p:spPr>
          <a:xfrm>
            <a:off x="1930400" y="640556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Shape 135"/>
          <p:cNvSpPr txBox="1"/>
          <p:nvPr/>
        </p:nvSpPr>
        <p:spPr>
          <a:xfrm>
            <a:off x="1646236" y="646271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500187" y="274637"/>
            <a:ext cx="7186500" cy="1143000"/>
          </a:xfrm>
          <a:prstGeom prst="rect">
            <a:avLst/>
          </a:prstGeom>
        </p:spPr>
        <p:txBody>
          <a:bodyPr anchorCtr="0" anchor="ctr" bIns="91425" lIns="91425" rIns="91425" tIns="91425">
            <a:noAutofit/>
          </a:bodyPr>
          <a:lstStyle/>
          <a:p>
            <a:pPr lvl="0" rtl="0">
              <a:spcBef>
                <a:spcPts val="0"/>
              </a:spcBef>
              <a:buNone/>
            </a:pPr>
            <a:r>
              <a:rPr lang="en-US">
                <a:solidFill>
                  <a:schemeClr val="dk1"/>
                </a:solidFill>
              </a:rPr>
              <a:t>System Implementation: Complete Description</a:t>
            </a:r>
          </a:p>
        </p:txBody>
      </p:sp>
      <p:sp>
        <p:nvSpPr>
          <p:cNvPr id="142" name="Shape 142"/>
          <p:cNvSpPr/>
          <p:nvPr/>
        </p:nvSpPr>
        <p:spPr>
          <a:xfrm>
            <a:off x="3789700" y="1964400"/>
            <a:ext cx="4554600" cy="4050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US"/>
              <a:t>Robot</a:t>
            </a:r>
          </a:p>
        </p:txBody>
      </p:sp>
      <p:sp>
        <p:nvSpPr>
          <p:cNvPr id="143" name="Shape 143"/>
          <p:cNvSpPr/>
          <p:nvPr/>
        </p:nvSpPr>
        <p:spPr>
          <a:xfrm>
            <a:off x="513350" y="1964400"/>
            <a:ext cx="2824500" cy="313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Beacon</a:t>
            </a:r>
          </a:p>
        </p:txBody>
      </p:sp>
      <p:sp>
        <p:nvSpPr>
          <p:cNvPr id="144" name="Shape 144"/>
          <p:cNvSpPr/>
          <p:nvPr/>
        </p:nvSpPr>
        <p:spPr>
          <a:xfrm>
            <a:off x="2025225" y="2312025"/>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a:t>Transmitter</a:t>
            </a:r>
          </a:p>
        </p:txBody>
      </p:sp>
      <p:sp>
        <p:nvSpPr>
          <p:cNvPr id="145" name="Shape 145"/>
          <p:cNvSpPr/>
          <p:nvPr/>
        </p:nvSpPr>
        <p:spPr>
          <a:xfrm>
            <a:off x="2025225" y="2768650"/>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Transmitter</a:t>
            </a:r>
          </a:p>
        </p:txBody>
      </p:sp>
      <p:sp>
        <p:nvSpPr>
          <p:cNvPr id="146" name="Shape 146"/>
          <p:cNvSpPr/>
          <p:nvPr/>
        </p:nvSpPr>
        <p:spPr>
          <a:xfrm>
            <a:off x="2025225" y="3229025"/>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Transmitter</a:t>
            </a:r>
          </a:p>
        </p:txBody>
      </p:sp>
      <p:sp>
        <p:nvSpPr>
          <p:cNvPr id="147" name="Shape 147"/>
          <p:cNvSpPr/>
          <p:nvPr/>
        </p:nvSpPr>
        <p:spPr>
          <a:xfrm>
            <a:off x="2025225" y="3689400"/>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Transmitter</a:t>
            </a:r>
          </a:p>
        </p:txBody>
      </p:sp>
      <p:sp>
        <p:nvSpPr>
          <p:cNvPr id="148" name="Shape 148"/>
          <p:cNvSpPr/>
          <p:nvPr/>
        </p:nvSpPr>
        <p:spPr>
          <a:xfrm>
            <a:off x="2025225" y="4149775"/>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Transmitter</a:t>
            </a:r>
          </a:p>
        </p:txBody>
      </p:sp>
      <p:sp>
        <p:nvSpPr>
          <p:cNvPr id="149" name="Shape 149"/>
          <p:cNvSpPr/>
          <p:nvPr/>
        </p:nvSpPr>
        <p:spPr>
          <a:xfrm>
            <a:off x="2025225" y="4610150"/>
            <a:ext cx="1251600" cy="37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Transmitter</a:t>
            </a:r>
          </a:p>
        </p:txBody>
      </p:sp>
      <p:sp>
        <p:nvSpPr>
          <p:cNvPr id="150" name="Shape 150"/>
          <p:cNvSpPr/>
          <p:nvPr/>
        </p:nvSpPr>
        <p:spPr>
          <a:xfrm>
            <a:off x="3924725" y="232282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1" name="Shape 151"/>
          <p:cNvSpPr/>
          <p:nvPr/>
        </p:nvSpPr>
        <p:spPr>
          <a:xfrm>
            <a:off x="652475" y="2355150"/>
            <a:ext cx="1251600" cy="124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Edison</a:t>
            </a:r>
          </a:p>
        </p:txBody>
      </p:sp>
      <p:sp>
        <p:nvSpPr>
          <p:cNvPr id="152" name="Shape 152"/>
          <p:cNvSpPr/>
          <p:nvPr/>
        </p:nvSpPr>
        <p:spPr>
          <a:xfrm>
            <a:off x="652475" y="3689400"/>
            <a:ext cx="1251600" cy="129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Amplifier</a:t>
            </a:r>
          </a:p>
        </p:txBody>
      </p:sp>
      <p:sp>
        <p:nvSpPr>
          <p:cNvPr id="153" name="Shape 153"/>
          <p:cNvSpPr/>
          <p:nvPr/>
        </p:nvSpPr>
        <p:spPr>
          <a:xfrm>
            <a:off x="3924725" y="275975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4" name="Shape 154"/>
          <p:cNvSpPr/>
          <p:nvPr/>
        </p:nvSpPr>
        <p:spPr>
          <a:xfrm>
            <a:off x="3924725" y="319667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5" name="Shape 155"/>
          <p:cNvSpPr/>
          <p:nvPr/>
        </p:nvSpPr>
        <p:spPr>
          <a:xfrm>
            <a:off x="3924725" y="363360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6" name="Shape 156"/>
          <p:cNvSpPr/>
          <p:nvPr/>
        </p:nvSpPr>
        <p:spPr>
          <a:xfrm>
            <a:off x="3924725" y="4070525"/>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7" name="Shape 157"/>
          <p:cNvSpPr/>
          <p:nvPr/>
        </p:nvSpPr>
        <p:spPr>
          <a:xfrm>
            <a:off x="3924725" y="4507450"/>
            <a:ext cx="925500" cy="3738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Receiver</a:t>
            </a:r>
          </a:p>
        </p:txBody>
      </p:sp>
      <p:sp>
        <p:nvSpPr>
          <p:cNvPr id="158" name="Shape 158"/>
          <p:cNvSpPr/>
          <p:nvPr/>
        </p:nvSpPr>
        <p:spPr>
          <a:xfrm>
            <a:off x="4950100" y="2322800"/>
            <a:ext cx="2298900" cy="124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Edison 2</a:t>
            </a:r>
          </a:p>
        </p:txBody>
      </p:sp>
      <p:sp>
        <p:nvSpPr>
          <p:cNvPr id="159" name="Shape 159"/>
          <p:cNvSpPr/>
          <p:nvPr/>
        </p:nvSpPr>
        <p:spPr>
          <a:xfrm>
            <a:off x="5113150" y="2673175"/>
            <a:ext cx="925500" cy="7950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1</a:t>
            </a:r>
          </a:p>
        </p:txBody>
      </p:sp>
      <p:sp>
        <p:nvSpPr>
          <p:cNvPr id="160" name="Shape 160"/>
          <p:cNvSpPr/>
          <p:nvPr/>
        </p:nvSpPr>
        <p:spPr>
          <a:xfrm>
            <a:off x="6178200" y="2673175"/>
            <a:ext cx="925500" cy="795000"/>
          </a:xfrm>
          <a:prstGeom prst="rect">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2</a:t>
            </a:r>
          </a:p>
          <a:p>
            <a:pPr lvl="0" rtl="0" algn="ctr">
              <a:spcBef>
                <a:spcPts val="0"/>
              </a:spcBef>
              <a:buNone/>
            </a:pPr>
            <a:r>
              <a:rPr lang="en-US"/>
              <a:t>(control)</a:t>
            </a:r>
          </a:p>
        </p:txBody>
      </p:sp>
      <p:sp>
        <p:nvSpPr>
          <p:cNvPr id="161" name="Shape 161"/>
          <p:cNvSpPr/>
          <p:nvPr/>
        </p:nvSpPr>
        <p:spPr>
          <a:xfrm>
            <a:off x="4950100" y="3633575"/>
            <a:ext cx="2298900" cy="124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Edison 1</a:t>
            </a:r>
          </a:p>
        </p:txBody>
      </p:sp>
      <p:sp>
        <p:nvSpPr>
          <p:cNvPr id="162" name="Shape 162"/>
          <p:cNvSpPr/>
          <p:nvPr/>
        </p:nvSpPr>
        <p:spPr>
          <a:xfrm>
            <a:off x="5113150" y="3983950"/>
            <a:ext cx="925500" cy="7950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1</a:t>
            </a:r>
          </a:p>
        </p:txBody>
      </p:sp>
      <p:sp>
        <p:nvSpPr>
          <p:cNvPr id="163" name="Shape 163"/>
          <p:cNvSpPr/>
          <p:nvPr/>
        </p:nvSpPr>
        <p:spPr>
          <a:xfrm>
            <a:off x="6178200" y="3983950"/>
            <a:ext cx="925500" cy="7950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Thread 2</a:t>
            </a:r>
          </a:p>
        </p:txBody>
      </p:sp>
      <p:sp>
        <p:nvSpPr>
          <p:cNvPr id="164" name="Shape 164"/>
          <p:cNvSpPr/>
          <p:nvPr/>
        </p:nvSpPr>
        <p:spPr>
          <a:xfrm>
            <a:off x="7243250" y="4944350"/>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165" name="Shape 165"/>
          <p:cNvSpPr/>
          <p:nvPr/>
        </p:nvSpPr>
        <p:spPr>
          <a:xfrm>
            <a:off x="5013250" y="4944350"/>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166" name="Shape 166"/>
          <p:cNvSpPr/>
          <p:nvPr/>
        </p:nvSpPr>
        <p:spPr>
          <a:xfrm>
            <a:off x="6128250" y="4944350"/>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167" name="Shape 167"/>
          <p:cNvSpPr/>
          <p:nvPr/>
        </p:nvSpPr>
        <p:spPr>
          <a:xfrm>
            <a:off x="6128250" y="5381225"/>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168" name="Shape 168"/>
          <p:cNvSpPr/>
          <p:nvPr/>
        </p:nvSpPr>
        <p:spPr>
          <a:xfrm>
            <a:off x="5013250" y="5381225"/>
            <a:ext cx="1025400" cy="373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Ultrasonic</a:t>
            </a:r>
          </a:p>
        </p:txBody>
      </p:sp>
      <p:sp>
        <p:nvSpPr>
          <p:cNvPr id="169" name="Shape 169"/>
          <p:cNvSpPr/>
          <p:nvPr/>
        </p:nvSpPr>
        <p:spPr>
          <a:xfrm>
            <a:off x="7318900" y="3633550"/>
            <a:ext cx="925500" cy="1247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9DOF</a:t>
            </a:r>
          </a:p>
        </p:txBody>
      </p:sp>
      <p:sp>
        <p:nvSpPr>
          <p:cNvPr id="170" name="Shape 170"/>
          <p:cNvSpPr/>
          <p:nvPr/>
        </p:nvSpPr>
        <p:spPr>
          <a:xfrm>
            <a:off x="7318900" y="2322750"/>
            <a:ext cx="925500" cy="1247700"/>
          </a:xfrm>
          <a:prstGeom prst="rect">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Motors</a:t>
            </a:r>
          </a:p>
        </p:txBody>
      </p:sp>
      <p:sp>
        <p:nvSpPr>
          <p:cNvPr id="171" name="Shape 171"/>
          <p:cNvSpPr txBox="1"/>
          <p:nvPr/>
        </p:nvSpPr>
        <p:spPr>
          <a:xfrm>
            <a:off x="538900" y="5310825"/>
            <a:ext cx="2920500" cy="704100"/>
          </a:xfrm>
          <a:prstGeom prst="rect">
            <a:avLst/>
          </a:prstGeom>
          <a:noFill/>
          <a:ln>
            <a:noFill/>
          </a:ln>
        </p:spPr>
        <p:txBody>
          <a:bodyPr anchorCtr="0" anchor="t" bIns="91425" lIns="91425" rIns="91425" tIns="91425">
            <a:noAutofit/>
          </a:bodyPr>
          <a:lstStyle/>
          <a:p>
            <a:pPr lvl="0">
              <a:spcBef>
                <a:spcPts val="0"/>
              </a:spcBef>
              <a:buNone/>
            </a:pPr>
            <a:r>
              <a:rPr lang="en-US"/>
              <a:t>IR: Biphase Mark Encoding</a:t>
            </a:r>
          </a:p>
          <a:p>
            <a:pPr lvl="0">
              <a:spcBef>
                <a:spcPts val="0"/>
              </a:spcBef>
              <a:buNone/>
            </a:pPr>
            <a:r>
              <a:rPr lang="en-US"/>
              <a:t>Edisons: UART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500187" y="274637"/>
            <a:ext cx="7186612"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lang="en-US"/>
              <a:t>System Implementation: Complete Description</a:t>
            </a:r>
          </a:p>
        </p:txBody>
      </p:sp>
      <p:sp>
        <p:nvSpPr>
          <p:cNvPr id="177" name="Shape 177"/>
          <p:cNvSpPr txBox="1"/>
          <p:nvPr>
            <p:ph idx="1" type="body"/>
          </p:nvPr>
        </p:nvSpPr>
        <p:spPr>
          <a:xfrm>
            <a:off x="457200" y="1600200"/>
            <a:ext cx="8229600" cy="4525961"/>
          </a:xfrm>
          <a:prstGeom prst="rect">
            <a:avLst/>
          </a:prstGeom>
          <a:noFill/>
          <a:ln>
            <a:noFill/>
          </a:ln>
        </p:spPr>
        <p:txBody>
          <a:bodyPr anchorCtr="0" anchor="t" bIns="45700" lIns="91425" rIns="91425" tIns="45700">
            <a:noAutofit/>
          </a:bodyPr>
          <a:lstStyle/>
          <a:p>
            <a:pPr indent="25400" lvl="0" rtl="0">
              <a:lnSpc>
                <a:spcPct val="90000"/>
              </a:lnSpc>
              <a:spcBef>
                <a:spcPts val="0"/>
              </a:spcBef>
              <a:buClr>
                <a:schemeClr val="dk1"/>
              </a:buClr>
              <a:buSzPct val="100000"/>
              <a:buFont typeface="Arial"/>
              <a:buChar char="•"/>
            </a:pPr>
            <a:r>
              <a:rPr lang="en-US" sz="2400"/>
              <a:t>Currently, we have multiple IR beacons that readily broadcast their identity and the number of paths at their intersection. </a:t>
            </a:r>
          </a:p>
          <a:p>
            <a:pPr indent="482600" lvl="1" rtl="0">
              <a:lnSpc>
                <a:spcPct val="90000"/>
              </a:lnSpc>
              <a:spcBef>
                <a:spcPts val="480"/>
              </a:spcBef>
              <a:buClr>
                <a:schemeClr val="dk1"/>
              </a:buClr>
              <a:buSzPct val="100000"/>
              <a:buFont typeface="Arial"/>
              <a:buChar char="–"/>
            </a:pPr>
            <a:r>
              <a:rPr lang="en-US" sz="2000"/>
              <a:t>For added reliability and security reasons, we begin by broadcasting a specific sequence of bits, followed by the beacon’s identity (A, B, etc) and path amount.</a:t>
            </a:r>
          </a:p>
          <a:p>
            <a:pPr indent="482600" lvl="1" rtl="0">
              <a:lnSpc>
                <a:spcPct val="90000"/>
              </a:lnSpc>
              <a:spcBef>
                <a:spcPts val="480"/>
              </a:spcBef>
              <a:buClr>
                <a:schemeClr val="dk1"/>
              </a:buClr>
              <a:buSzPct val="100000"/>
              <a:buFont typeface="Arial"/>
              <a:buChar char="–"/>
            </a:pPr>
            <a:r>
              <a:rPr lang="en-US" sz="2000"/>
              <a:t>It is up to the receiver to correctly detect and decipher these bits, then communicate with the robot in tandem with the ultrasonic sensors to circle beacons and determine paths.</a:t>
            </a:r>
          </a:p>
          <a:p>
            <a:pPr indent="482600" lvl="1" rtl="0">
              <a:lnSpc>
                <a:spcPct val="90000"/>
              </a:lnSpc>
              <a:spcBef>
                <a:spcPts val="480"/>
              </a:spcBef>
              <a:buClr>
                <a:schemeClr val="dk1"/>
              </a:buClr>
              <a:buSzPct val="100000"/>
              <a:buFont typeface="Arial"/>
              <a:buChar char="–"/>
            </a:pPr>
            <a:r>
              <a:rPr lang="en-US" sz="2000"/>
              <a:t>Meanwhile, the ultrasonic sensors and custom switch-statement controller will keep the robot from bumping into walls.</a:t>
            </a:r>
          </a:p>
        </p:txBody>
      </p:sp>
      <p:sp>
        <p:nvSpPr>
          <p:cNvPr id="178" name="Shape 178"/>
          <p:cNvSpPr txBox="1"/>
          <p:nvPr/>
        </p:nvSpPr>
        <p:spPr>
          <a:xfrm>
            <a:off x="1930400" y="640556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 name="Shape 179"/>
          <p:cNvSpPr txBox="1"/>
          <p:nvPr/>
        </p:nvSpPr>
        <p:spPr>
          <a:xfrm>
            <a:off x="1646236" y="6462712"/>
            <a:ext cx="184149" cy="36671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500187" y="274637"/>
            <a:ext cx="71865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Arial"/>
              <a:buNone/>
            </a:pPr>
            <a:r>
              <a:rPr lang="en-US">
                <a:solidFill>
                  <a:schemeClr val="dk1"/>
                </a:solidFill>
              </a:rPr>
              <a:t>System Implementation: Complete Description</a:t>
            </a:r>
          </a:p>
          <a:p>
            <a:pPr indent="0" lvl="0" marL="0" marR="0" rtl="0" algn="ctr">
              <a:lnSpc>
                <a:spcPct val="100000"/>
              </a:lnSpc>
              <a:spcBef>
                <a:spcPts val="0"/>
              </a:spcBef>
              <a:spcAft>
                <a:spcPts val="0"/>
              </a:spcAft>
              <a:buClr>
                <a:schemeClr val="dk2"/>
              </a:buClr>
              <a:buSzPct val="25000"/>
              <a:buFont typeface="Arial"/>
              <a:buNone/>
            </a:pPr>
            <a:r>
              <a:t/>
            </a:r>
            <a:endParaRPr/>
          </a:p>
        </p:txBody>
      </p:sp>
      <p:sp>
        <p:nvSpPr>
          <p:cNvPr id="185" name="Shape 185"/>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5400" lvl="0" rtl="0">
              <a:lnSpc>
                <a:spcPct val="90000"/>
              </a:lnSpc>
              <a:spcBef>
                <a:spcPts val="0"/>
              </a:spcBef>
              <a:buClr>
                <a:schemeClr val="dk1"/>
              </a:buClr>
              <a:buSzPct val="100000"/>
              <a:buFont typeface="Arial"/>
              <a:buChar char="•"/>
            </a:pPr>
            <a:r>
              <a:rPr lang="en-US" sz="2400"/>
              <a:t>Due to the unforeseen complexity of the implementation required, the robot is currently told which path to take at each intersection.</a:t>
            </a:r>
          </a:p>
          <a:p>
            <a:pPr indent="482600" lvl="1" rtl="0">
              <a:lnSpc>
                <a:spcPct val="90000"/>
              </a:lnSpc>
              <a:spcBef>
                <a:spcPts val="480"/>
              </a:spcBef>
              <a:buClr>
                <a:schemeClr val="dk1"/>
              </a:buClr>
              <a:buSzPct val="100000"/>
              <a:buFont typeface="Arial"/>
              <a:buChar char="–"/>
            </a:pPr>
            <a:r>
              <a:rPr lang="en-US" sz="2000"/>
              <a:t>A future goal if more time were available would be to have the robot dynamically and autonomously traverse paths until all paths were mapped.</a:t>
            </a:r>
          </a:p>
          <a:p>
            <a:pPr indent="25400" lvl="0" rtl="0">
              <a:lnSpc>
                <a:spcPct val="90000"/>
              </a:lnSpc>
              <a:spcBef>
                <a:spcPts val="480"/>
              </a:spcBef>
              <a:buClr>
                <a:schemeClr val="dk1"/>
              </a:buClr>
              <a:buSzPct val="100000"/>
              <a:buFont typeface="Arial"/>
              <a:buChar char="•"/>
            </a:pPr>
            <a:r>
              <a:rPr lang="en-US" sz="2400"/>
              <a:t>Along each path, the robot records to a file the time it take to traverse each path and the the start and end beacon of the path.</a:t>
            </a:r>
          </a:p>
        </p:txBody>
      </p:sp>
      <p:sp>
        <p:nvSpPr>
          <p:cNvPr id="186" name="Shape 186"/>
          <p:cNvSpPr txBox="1"/>
          <p:nvPr/>
        </p:nvSpPr>
        <p:spPr>
          <a:xfrm>
            <a:off x="1930400" y="640556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7" name="Shape 187"/>
          <p:cNvSpPr txBox="1"/>
          <p:nvPr/>
        </p:nvSpPr>
        <p:spPr>
          <a:xfrm>
            <a:off x="1646236" y="6462712"/>
            <a:ext cx="184200" cy="3665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500187" y="274637"/>
            <a:ext cx="7186500" cy="11433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3600" u="none" cap="none" strike="noStrike">
                <a:solidFill>
                  <a:schemeClr val="dk2"/>
                </a:solidFill>
                <a:latin typeface="Arial"/>
                <a:ea typeface="Arial"/>
                <a:cs typeface="Arial"/>
                <a:sym typeface="Arial"/>
              </a:rPr>
              <a:t>Testing and Verification: Complete System</a:t>
            </a:r>
          </a:p>
        </p:txBody>
      </p:sp>
      <p:sp>
        <p:nvSpPr>
          <p:cNvPr id="193" name="Shape 193"/>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92100" lvl="0" marL="342900" marR="0" rtl="0" algn="l">
              <a:lnSpc>
                <a:spcPct val="100000"/>
              </a:lnSpc>
              <a:spcBef>
                <a:spcPts val="0"/>
              </a:spcBef>
              <a:spcAft>
                <a:spcPts val="0"/>
              </a:spcAft>
              <a:buClr>
                <a:schemeClr val="dk1"/>
              </a:buClr>
              <a:buSzPct val="100000"/>
              <a:buFont typeface="Arial"/>
              <a:buChar char="•"/>
            </a:pPr>
            <a:r>
              <a:rPr lang="en-US" sz="2400"/>
              <a:t>To test the robot, we will build our own maze consisting of paths and Intersections.</a:t>
            </a:r>
          </a:p>
          <a:p>
            <a:pPr lvl="1" marR="0" rtl="0" algn="l">
              <a:lnSpc>
                <a:spcPct val="100000"/>
              </a:lnSpc>
              <a:spcBef>
                <a:spcPts val="0"/>
              </a:spcBef>
              <a:spcAft>
                <a:spcPts val="0"/>
              </a:spcAft>
              <a:buClr>
                <a:schemeClr val="dk1"/>
              </a:buClr>
              <a:buSzPct val="100000"/>
              <a:buFont typeface="Arial"/>
              <a:buChar char="–"/>
            </a:pPr>
            <a:r>
              <a:rPr lang="en-US" sz="2400"/>
              <a:t>There will be a variety of different path conditions to imitate all possible terrains.</a:t>
            </a:r>
          </a:p>
          <a:p>
            <a:pPr lvl="2" marR="0" rtl="0" algn="l">
              <a:lnSpc>
                <a:spcPct val="100000"/>
              </a:lnSpc>
              <a:spcBef>
                <a:spcPts val="0"/>
              </a:spcBef>
              <a:spcAft>
                <a:spcPts val="0"/>
              </a:spcAft>
              <a:buSzPct val="100000"/>
            </a:pPr>
            <a:r>
              <a:rPr lang="en-US"/>
              <a:t>Different terrains include smooth roads, bumpy roads, smooth ramps, and bumpy ramps.</a:t>
            </a:r>
          </a:p>
          <a:p>
            <a:pPr lvl="1" marR="0" rtl="0" algn="l">
              <a:lnSpc>
                <a:spcPct val="100000"/>
              </a:lnSpc>
              <a:spcBef>
                <a:spcPts val="0"/>
              </a:spcBef>
              <a:spcAft>
                <a:spcPts val="0"/>
              </a:spcAft>
              <a:buClr>
                <a:schemeClr val="dk1"/>
              </a:buClr>
              <a:buSzPct val="100000"/>
              <a:buFont typeface="Arial"/>
              <a:buChar char="–"/>
            </a:pPr>
            <a:r>
              <a:rPr lang="en-US" sz="2400"/>
              <a:t>Intersections will have beacons outputting their identity and the number of paths connected to their intersection.</a:t>
            </a:r>
          </a:p>
          <a:p>
            <a:pPr lvl="0" marR="0" rtl="0" algn="l">
              <a:lnSpc>
                <a:spcPct val="100000"/>
              </a:lnSpc>
              <a:spcBef>
                <a:spcPts val="0"/>
              </a:spcBef>
              <a:spcAft>
                <a:spcPts val="0"/>
              </a:spcAft>
              <a:buClr>
                <a:schemeClr val="dk1"/>
              </a:buClr>
              <a:buSzPct val="100000"/>
              <a:buFont typeface="Arial"/>
              <a:buChar char="•"/>
            </a:pPr>
            <a:r>
              <a:rPr lang="en-US" sz="2400"/>
              <a:t>We will have the robot traverse this maze by taking turns manually programmed in at each intersection.</a:t>
            </a:r>
          </a:p>
          <a:p>
            <a:pPr lvl="0" marR="0" rtl="0" algn="l">
              <a:lnSpc>
                <a:spcPct val="100000"/>
              </a:lnSpc>
              <a:spcBef>
                <a:spcPts val="0"/>
              </a:spcBef>
              <a:spcAft>
                <a:spcPts val="0"/>
              </a:spcAft>
              <a:buClr>
                <a:schemeClr val="dk1"/>
              </a:buClr>
              <a:buSzPct val="100000"/>
              <a:buFont typeface="Arial"/>
              <a:buChar char="•"/>
            </a:pPr>
            <a:r>
              <a:rPr lang="en-US" sz="2400"/>
              <a:t>The robot will take and record path data along each path and output the data to a .txt file.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