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257" r:id="rId3"/>
    <p:sldId id="279" r:id="rId4"/>
    <p:sldId id="280" r:id="rId5"/>
    <p:sldId id="281" r:id="rId6"/>
    <p:sldId id="282" r:id="rId7"/>
    <p:sldId id="289" r:id="rId8"/>
    <p:sldId id="283" r:id="rId9"/>
    <p:sldId id="284" r:id="rId10"/>
    <p:sldId id="285" r:id="rId11"/>
    <p:sldId id="286" r:id="rId12"/>
    <p:sldId id="27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539" autoAdjust="0"/>
    <p:restoredTop sz="86142" autoAdjust="0"/>
  </p:normalViewPr>
  <p:slideViewPr>
    <p:cSldViewPr>
      <p:cViewPr varScale="1">
        <p:scale>
          <a:sx n="81" d="100"/>
          <a:sy n="81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31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0345E-5A6F-49DC-9B13-60DBDF1DB3DD}" type="datetimeFigureOut">
              <a:rPr lang="zh-CN" altLang="en-US" smtClean="0"/>
              <a:pPr/>
              <a:t>2016/3/6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0F0AE-1837-4DE6-A82C-BEEB7389FB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792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在短拍这边主要工作的总结</a:t>
            </a:r>
          </a:p>
          <a:p>
            <a:r>
              <a:rPr lang="zh-CN" altLang="en-US" dirty="0" smtClean="0"/>
              <a:t>来</a:t>
            </a:r>
            <a:r>
              <a:rPr lang="en-US" altLang="zh-CN" dirty="0" smtClean="0"/>
              <a:t>YY</a:t>
            </a:r>
            <a:r>
              <a:rPr lang="zh-CN" altLang="en-US" dirty="0" smtClean="0"/>
              <a:t>这么久了就没有写过一些实际性的</a:t>
            </a:r>
            <a:r>
              <a:rPr lang="en-US" altLang="zh-CN" dirty="0" smtClean="0"/>
              <a:t>PPT</a:t>
            </a:r>
            <a:r>
              <a:rPr lang="zh-CN" altLang="en-US" dirty="0" smtClean="0"/>
              <a:t>（分享给大家看）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0F0AE-1837-4DE6-A82C-BEEB7389FB0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56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模板-英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916832"/>
            <a:ext cx="9144000" cy="201622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Picture 2" descr="F:\PPT\欢聚时代PPT new\yy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284984"/>
            <a:ext cx="3384376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F:\PPT\欢聚时代PPT new\yyinc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850071"/>
            <a:ext cx="1728192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模板-中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PPT\欢聚时代PPT new\image\欢聚时代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927" y="5798305"/>
            <a:ext cx="1596194" cy="45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1916832"/>
            <a:ext cx="9144000" cy="201622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Picture 2" descr="F:\PPT\欢聚时代PPT new\yy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284984"/>
            <a:ext cx="3384376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962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模板-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90256"/>
            <a:ext cx="1335782" cy="54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964800"/>
            <a:ext cx="9144000" cy="93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模板-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PPT\欢聚时代PPT new\备用素材\右上角标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000" y="291600"/>
            <a:ext cx="1335600" cy="54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964800"/>
            <a:ext cx="9144000" cy="93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8345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模板-页码-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90"/>
          <p:cNvSpPr>
            <a:spLocks noChangeArrowheads="1"/>
          </p:cNvSpPr>
          <p:nvPr userDrawn="1"/>
        </p:nvSpPr>
        <p:spPr bwMode="auto">
          <a:xfrm>
            <a:off x="8700343" y="6453336"/>
            <a:ext cx="279400" cy="279400"/>
          </a:xfrm>
          <a:prstGeom prst="roundRect">
            <a:avLst>
              <a:gd name="adj" fmla="val 6250"/>
            </a:avLst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6800" tIns="64800" rIns="46800" bIns="64800" anchor="ctr"/>
          <a:lstStyle/>
          <a:p>
            <a:pPr defTabSz="728663">
              <a:tabLst>
                <a:tab pos="4286250" algn="l"/>
              </a:tabLst>
            </a:pPr>
            <a:endParaRPr lang="en-US" altLang="zh-CN">
              <a:ea typeface="宋体" charset="-122"/>
            </a:endParaRPr>
          </a:p>
        </p:txBody>
      </p:sp>
      <p:sp>
        <p:nvSpPr>
          <p:cNvPr id="5" name="DraftAndConfidential" descr="&lt;tags&gt;&lt;tag n=&quot;Language&quot; v=&quot;ENG&quot; /&gt;&lt;/tags&gt;"/>
          <p:cNvSpPr txBox="1">
            <a:spLocks noChangeArrowheads="1"/>
          </p:cNvSpPr>
          <p:nvPr userDrawn="1"/>
        </p:nvSpPr>
        <p:spPr bwMode="auto">
          <a:xfrm>
            <a:off x="7767807" y="6520011"/>
            <a:ext cx="764633" cy="15388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buClr>
                <a:schemeClr val="tx2"/>
              </a:buClr>
              <a:buSzPct val="120000"/>
              <a:buFont typeface="Wingdings" pitchFamily="2" charset="2"/>
              <a:buNone/>
              <a:defRPr/>
            </a:pPr>
            <a:r>
              <a:rPr lang="en-US" altLang="ja-JP" sz="1000" dirty="0" smtClean="0">
                <a:solidFill>
                  <a:schemeClr val="bg1">
                    <a:lumMod val="50000"/>
                  </a:schemeClr>
                </a:solidFill>
                <a:ea typeface="ＭＳ Ｐゴシック" pitchFamily="34" charset="-128"/>
              </a:rPr>
              <a:t>Page number</a:t>
            </a:r>
          </a:p>
        </p:txBody>
      </p:sp>
      <p:sp>
        <p:nvSpPr>
          <p:cNvPr id="6" name="Line 194"/>
          <p:cNvSpPr>
            <a:spLocks noChangeShapeType="1"/>
          </p:cNvSpPr>
          <p:nvPr userDrawn="1"/>
        </p:nvSpPr>
        <p:spPr bwMode="auto">
          <a:xfrm>
            <a:off x="8614618" y="6453336"/>
            <a:ext cx="0" cy="279400"/>
          </a:xfrm>
          <a:prstGeom prst="line">
            <a:avLst/>
          </a:prstGeom>
          <a:noFill/>
          <a:ln w="635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46800" tIns="64800" rIns="46800" bIns="64800" anchor="ctr"/>
          <a:lstStyle/>
          <a:p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964800"/>
            <a:ext cx="9144000" cy="93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9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90256"/>
            <a:ext cx="1335782" cy="54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336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模板-页码-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90"/>
          <p:cNvSpPr>
            <a:spLocks noChangeArrowheads="1"/>
          </p:cNvSpPr>
          <p:nvPr userDrawn="1"/>
        </p:nvSpPr>
        <p:spPr bwMode="auto">
          <a:xfrm>
            <a:off x="8700343" y="6453336"/>
            <a:ext cx="279400" cy="279400"/>
          </a:xfrm>
          <a:prstGeom prst="roundRect">
            <a:avLst>
              <a:gd name="adj" fmla="val 6250"/>
            </a:avLst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6800" tIns="64800" rIns="46800" bIns="64800" anchor="ctr"/>
          <a:lstStyle/>
          <a:p>
            <a:pPr defTabSz="728663">
              <a:tabLst>
                <a:tab pos="4286250" algn="l"/>
              </a:tabLst>
            </a:pPr>
            <a:endParaRPr lang="en-US" altLang="zh-CN">
              <a:ea typeface="宋体" charset="-122"/>
            </a:endParaRPr>
          </a:p>
        </p:txBody>
      </p:sp>
      <p:sp>
        <p:nvSpPr>
          <p:cNvPr id="5" name="DraftAndConfidential" descr="&lt;tags&gt;&lt;tag n=&quot;Language&quot; v=&quot;ENG&quot; /&gt;&lt;/tags&gt;"/>
          <p:cNvSpPr txBox="1">
            <a:spLocks noChangeArrowheads="1"/>
          </p:cNvSpPr>
          <p:nvPr userDrawn="1"/>
        </p:nvSpPr>
        <p:spPr bwMode="auto">
          <a:xfrm>
            <a:off x="7767807" y="6520011"/>
            <a:ext cx="764633" cy="15388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buClr>
                <a:schemeClr val="tx2"/>
              </a:buClr>
              <a:buSzPct val="120000"/>
              <a:buFont typeface="Wingdings" pitchFamily="2" charset="2"/>
              <a:buNone/>
              <a:defRPr/>
            </a:pPr>
            <a:r>
              <a:rPr lang="en-US" altLang="ja-JP" sz="1000" dirty="0" smtClean="0">
                <a:solidFill>
                  <a:schemeClr val="bg1">
                    <a:lumMod val="50000"/>
                  </a:schemeClr>
                </a:solidFill>
                <a:ea typeface="ＭＳ Ｐゴシック" pitchFamily="34" charset="-128"/>
              </a:rPr>
              <a:t>Page number</a:t>
            </a:r>
          </a:p>
        </p:txBody>
      </p:sp>
      <p:sp>
        <p:nvSpPr>
          <p:cNvPr id="6" name="Line 194"/>
          <p:cNvSpPr>
            <a:spLocks noChangeShapeType="1"/>
          </p:cNvSpPr>
          <p:nvPr userDrawn="1"/>
        </p:nvSpPr>
        <p:spPr bwMode="auto">
          <a:xfrm>
            <a:off x="8614618" y="6453336"/>
            <a:ext cx="0" cy="279400"/>
          </a:xfrm>
          <a:prstGeom prst="line">
            <a:avLst/>
          </a:prstGeom>
          <a:noFill/>
          <a:ln w="635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46800" tIns="64800" rIns="46800" bIns="64800" anchor="ctr"/>
          <a:lstStyle/>
          <a:p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964800"/>
            <a:ext cx="9144000" cy="93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10" name="Picture 2" descr="F:\PPT\欢聚时代PPT new\备用素材\右上角标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000" y="291600"/>
            <a:ext cx="1335600" cy="54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240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底模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916832"/>
            <a:ext cx="9144000" cy="201622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8858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1" r:id="rId5"/>
    <p:sldLayoutId id="2147483655" r:id="rId6"/>
    <p:sldLayoutId id="2147483652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2492896"/>
            <a:ext cx="8280920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Review&amp;Refactor</a:t>
            </a:r>
            <a:endParaRPr lang="en-US" altLang="zh-CN" sz="2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4791443"/>
            <a:ext cx="1369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     张   戈    </a:t>
            </a:r>
            <a:endParaRPr lang="en-US" altLang="zh-CN" dirty="0" smtClean="0"/>
          </a:p>
          <a:p>
            <a:r>
              <a:rPr lang="en-US" altLang="zh-CN" dirty="0" smtClean="0"/>
              <a:t>2015.12.05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770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断点续传</a:t>
            </a:r>
            <a:endParaRPr lang="en-US" altLang="zh-CN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835696" y="1556792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总体的短视频上传和发布设计归纳为下图</a:t>
            </a:r>
            <a:endParaRPr lang="zh-CN" altLang="en-US" dirty="0"/>
          </a:p>
        </p:txBody>
      </p:sp>
      <p:pic>
        <p:nvPicPr>
          <p:cNvPr id="4" name="图片 3" descr="C:\Users\Administrator\Desktop\QQ截图2015060316111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4864"/>
            <a:ext cx="7344816" cy="4176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34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lt upload_state_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7560840" cy="566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260648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上传有限状态机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87934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204864"/>
            <a:ext cx="53285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END </a:t>
            </a:r>
          </a:p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774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251937"/>
            <a:ext cx="4904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对角圆角矩形 1"/>
          <p:cNvSpPr/>
          <p:nvPr/>
        </p:nvSpPr>
        <p:spPr>
          <a:xfrm>
            <a:off x="899592" y="1484784"/>
            <a:ext cx="7416824" cy="4752528"/>
          </a:xfrm>
          <a:prstGeom prst="round2Diag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672" y="2636912"/>
            <a:ext cx="540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工作概述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视频生产流程重构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断点续传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本地视频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录制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编辑发布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36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工作</a:t>
            </a:r>
            <a:r>
              <a:rPr lang="zh-CN" altLang="en-US" sz="3200" dirty="0" smtClean="0"/>
              <a:t>概述</a:t>
            </a:r>
            <a:endParaRPr lang="en-US" altLang="zh-CN" sz="3200" dirty="0"/>
          </a:p>
        </p:txBody>
      </p:sp>
      <p:sp>
        <p:nvSpPr>
          <p:cNvPr id="3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47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1946466" y="1124744"/>
            <a:ext cx="5483924" cy="20876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2282477" y="1261104"/>
            <a:ext cx="1416558" cy="17894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4151758" y="1314499"/>
            <a:ext cx="1224471" cy="173032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5845716" y="1367124"/>
            <a:ext cx="1215390" cy="167269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2397158" y="1962411"/>
            <a:ext cx="1170686" cy="403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sz="1050" kern="100">
                <a:effectLst/>
                <a:ea typeface="宋体"/>
                <a:cs typeface="Times New Roman"/>
              </a:rPr>
              <a:t>录制视频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2397126" y="1484784"/>
            <a:ext cx="1171385" cy="403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sz="1050" kern="100">
                <a:effectLst/>
                <a:ea typeface="宋体"/>
                <a:cs typeface="Times New Roman"/>
              </a:rPr>
              <a:t>搜索本地视频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2397126" y="2449552"/>
            <a:ext cx="1171385" cy="403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sz="1050" kern="100" dirty="0">
                <a:effectLst/>
                <a:ea typeface="宋体"/>
                <a:cs typeface="Times New Roman"/>
              </a:rPr>
              <a:t>图片合成视频</a:t>
            </a:r>
          </a:p>
        </p:txBody>
      </p:sp>
      <p:sp>
        <p:nvSpPr>
          <p:cNvPr id="40" name="圆角矩形 39"/>
          <p:cNvSpPr/>
          <p:nvPr/>
        </p:nvSpPr>
        <p:spPr>
          <a:xfrm>
            <a:off x="4319430" y="1484784"/>
            <a:ext cx="874522" cy="403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sz="1050" kern="100">
                <a:effectLst/>
                <a:ea typeface="宋体"/>
                <a:cs typeface="Times New Roman"/>
              </a:rPr>
              <a:t>滤镜编辑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4319430" y="1963046"/>
            <a:ext cx="874522" cy="403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sz="1050" kern="100">
                <a:effectLst/>
                <a:ea typeface="宋体"/>
                <a:cs typeface="Times New Roman"/>
              </a:rPr>
              <a:t>配乐编辑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4319430" y="2449552"/>
            <a:ext cx="874522" cy="403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sz="1050" kern="100">
                <a:effectLst/>
                <a:ea typeface="宋体"/>
                <a:cs typeface="Times New Roman"/>
              </a:rPr>
              <a:t>标签编辑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6005355" y="1484784"/>
            <a:ext cx="874522" cy="403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sz="1050" kern="100" dirty="0">
                <a:effectLst/>
                <a:ea typeface="宋体"/>
                <a:cs typeface="Times New Roman"/>
              </a:rPr>
              <a:t>话题分类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6005355" y="1985271"/>
            <a:ext cx="874522" cy="403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sz="1050" kern="100">
                <a:effectLst/>
                <a:ea typeface="宋体"/>
                <a:cs typeface="Times New Roman"/>
              </a:rPr>
              <a:t>平台分享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6005355" y="2449552"/>
            <a:ext cx="874522" cy="403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sz="1050" kern="100">
                <a:effectLst/>
                <a:ea typeface="宋体"/>
                <a:cs typeface="Times New Roman"/>
              </a:rPr>
              <a:t>发布上传</a:t>
            </a:r>
          </a:p>
        </p:txBody>
      </p:sp>
      <p:sp>
        <p:nvSpPr>
          <p:cNvPr id="46" name="右箭头 45"/>
          <p:cNvSpPr/>
          <p:nvPr/>
        </p:nvSpPr>
        <p:spPr>
          <a:xfrm>
            <a:off x="3683763" y="1853845"/>
            <a:ext cx="498031" cy="64464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47" name="右箭头 46"/>
          <p:cNvSpPr/>
          <p:nvPr/>
        </p:nvSpPr>
        <p:spPr>
          <a:xfrm>
            <a:off x="5344765" y="1871223"/>
            <a:ext cx="515493" cy="634657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1946499" y="3662832"/>
            <a:ext cx="5483225" cy="7022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050" kern="100">
                <a:effectLst/>
                <a:ea typeface="宋体"/>
                <a:cs typeface="Times New Roman"/>
              </a:rPr>
              <a:t>欢聚云</a:t>
            </a:r>
            <a:r>
              <a:rPr lang="en-US" sz="1050" kern="100">
                <a:effectLst/>
                <a:ea typeface="宋体"/>
                <a:cs typeface="Times New Roman"/>
              </a:rPr>
              <a:t>SDK</a:t>
            </a:r>
            <a:endParaRPr lang="zh-CN" sz="1050" kern="100">
              <a:effectLst/>
              <a:ea typeface="宋体"/>
              <a:cs typeface="Times New Roman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2572990" y="3825691"/>
            <a:ext cx="1591183" cy="384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050" kern="100">
                <a:effectLst/>
                <a:ea typeface="宋体"/>
                <a:cs typeface="Times New Roman"/>
              </a:rPr>
              <a:t>录制、转码、截图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5294663" y="3825691"/>
            <a:ext cx="1617726" cy="384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050" kern="100">
                <a:effectLst/>
                <a:ea typeface="宋体"/>
                <a:cs typeface="Times New Roman"/>
              </a:rPr>
              <a:t>视频特效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1907704" y="4797152"/>
            <a:ext cx="5527231" cy="6922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050" kern="100">
                <a:effectLst/>
                <a:ea typeface="宋体"/>
                <a:cs typeface="Times New Roman"/>
              </a:rPr>
              <a:t>续点上传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2574895" y="4935650"/>
            <a:ext cx="1591183" cy="384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50" kern="100">
                <a:effectLst/>
                <a:ea typeface="宋体"/>
                <a:cs typeface="Times New Roman"/>
              </a:rPr>
              <a:t>HttpRequestManager</a:t>
            </a:r>
            <a:endParaRPr lang="zh-CN" sz="1050" kern="100">
              <a:effectLst/>
              <a:ea typeface="宋体"/>
              <a:cs typeface="Times New Roman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5294663" y="4943905"/>
            <a:ext cx="1617726" cy="384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50" kern="100">
                <a:effectLst/>
                <a:ea typeface="宋体"/>
                <a:cs typeface="Times New Roman"/>
              </a:rPr>
              <a:t>BS2</a:t>
            </a:r>
            <a:r>
              <a:rPr lang="zh-CN" sz="1050" kern="100">
                <a:effectLst/>
                <a:ea typeface="宋体"/>
                <a:cs typeface="Times New Roman"/>
              </a:rPr>
              <a:t>欢聚云点播服务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1944498" y="5914288"/>
            <a:ext cx="5527231" cy="683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050" kern="100">
                <a:effectLst/>
                <a:ea typeface="宋体"/>
                <a:cs typeface="Times New Roman"/>
              </a:rPr>
              <a:t>后端支持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2574260" y="6080567"/>
            <a:ext cx="1591183" cy="413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050" kern="100">
                <a:effectLst/>
                <a:ea typeface="宋体"/>
                <a:cs typeface="Times New Roman"/>
              </a:rPr>
              <a:t>神曲</a:t>
            </a:r>
            <a:r>
              <a:rPr lang="en-US" sz="1050" kern="100">
                <a:effectLst/>
                <a:ea typeface="宋体"/>
                <a:cs typeface="Times New Roman"/>
              </a:rPr>
              <a:t>Web</a:t>
            </a:r>
            <a:r>
              <a:rPr lang="zh-CN" sz="1050" kern="100">
                <a:effectLst/>
                <a:ea typeface="宋体"/>
                <a:cs typeface="Times New Roman"/>
              </a:rPr>
              <a:t>后端服务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5294694" y="6107231"/>
            <a:ext cx="1617028" cy="384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050" kern="100">
                <a:effectLst/>
                <a:ea typeface="宋体"/>
                <a:cs typeface="Times New Roman"/>
              </a:rPr>
              <a:t>神曲</a:t>
            </a:r>
            <a:r>
              <a:rPr lang="en-US" sz="1050" kern="100">
                <a:effectLst/>
                <a:ea typeface="宋体"/>
                <a:cs typeface="Times New Roman"/>
              </a:rPr>
              <a:t>Service</a:t>
            </a:r>
            <a:r>
              <a:rPr lang="zh-CN" sz="1050" kern="100">
                <a:effectLst/>
                <a:ea typeface="宋体"/>
                <a:cs typeface="Times New Roman"/>
              </a:rPr>
              <a:t>后端服务</a:t>
            </a:r>
          </a:p>
        </p:txBody>
      </p:sp>
      <p:sp>
        <p:nvSpPr>
          <p:cNvPr id="57" name="下箭头 56"/>
          <p:cNvSpPr/>
          <p:nvPr/>
        </p:nvSpPr>
        <p:spPr>
          <a:xfrm>
            <a:off x="4166871" y="3272999"/>
            <a:ext cx="891985" cy="39416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58" name="下箭头 57"/>
          <p:cNvSpPr/>
          <p:nvPr/>
        </p:nvSpPr>
        <p:spPr>
          <a:xfrm>
            <a:off x="4168141" y="4402988"/>
            <a:ext cx="891985" cy="39416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59" name="下箭头 58"/>
          <p:cNvSpPr/>
          <p:nvPr/>
        </p:nvSpPr>
        <p:spPr>
          <a:xfrm>
            <a:off x="4168141" y="5555116"/>
            <a:ext cx="891985" cy="39416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60" name="Rectangle 75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" name="Rectangle 94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999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重构做了什么</a:t>
            </a:r>
            <a:endParaRPr lang="en-US" altLang="zh-CN" sz="3200" dirty="0"/>
          </a:p>
        </p:txBody>
      </p:sp>
      <p:sp>
        <p:nvSpPr>
          <p:cNvPr id="3" name="矩形标注 2"/>
          <p:cNvSpPr/>
          <p:nvPr/>
        </p:nvSpPr>
        <p:spPr>
          <a:xfrm>
            <a:off x="889680" y="1412777"/>
            <a:ext cx="7488832" cy="4359388"/>
          </a:xfrm>
          <a:prstGeom prst="wedgeRectCallout">
            <a:avLst>
              <a:gd name="adj1" fmla="val -21382"/>
              <a:gd name="adj2" fmla="val 71593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1628800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从录制到发布的流程控制设计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断点续传状态机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录制，编辑的</a:t>
            </a:r>
            <a:r>
              <a:rPr lang="en-US" altLang="zh-CN" dirty="0" smtClean="0"/>
              <a:t>MVP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本地视频搜索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55976" y="609329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一直都在改善代码，从未停止</a:t>
            </a:r>
            <a:r>
              <a:rPr lang="en-US" altLang="zh-CN" dirty="0" smtClean="0"/>
              <a:t>………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2924944"/>
            <a:ext cx="67687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其他小点：</a:t>
            </a:r>
            <a:endParaRPr lang="en-US" altLang="zh-CN" dirty="0" smtClean="0"/>
          </a:p>
          <a:p>
            <a:r>
              <a:rPr lang="zh-CN" altLang="en-US" dirty="0"/>
              <a:t>去掉废弃的业务代码</a:t>
            </a:r>
            <a:r>
              <a:rPr lang="zh-CN" altLang="en-US" dirty="0" smtClean="0"/>
              <a:t>，更改</a:t>
            </a:r>
            <a:r>
              <a:rPr lang="zh-CN" altLang="en-US" dirty="0"/>
              <a:t>不规范的变量命名，方法命名，类名，布局文件名，布局</a:t>
            </a:r>
            <a:r>
              <a:rPr lang="en-US" altLang="zh-CN" dirty="0"/>
              <a:t>id</a:t>
            </a:r>
            <a:r>
              <a:rPr lang="zh-CN" altLang="en-US" dirty="0" smtClean="0"/>
              <a:t>名，规范化</a:t>
            </a:r>
            <a:r>
              <a:rPr lang="zh-CN" altLang="en-US" dirty="0"/>
              <a:t>所打的日志，包括等级，适当的时机，日志的</a:t>
            </a:r>
            <a:r>
              <a:rPr lang="zh-CN" altLang="en-US" dirty="0" smtClean="0"/>
              <a:t>标记，延迟</a:t>
            </a:r>
            <a:r>
              <a:rPr lang="zh-CN" altLang="en-US" dirty="0"/>
              <a:t>加载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，布局</a:t>
            </a:r>
            <a:r>
              <a:rPr lang="en-US" altLang="zh-CN" dirty="0"/>
              <a:t>overdraw</a:t>
            </a:r>
            <a:r>
              <a:rPr lang="zh-CN" altLang="en-US" dirty="0"/>
              <a:t>问题，层级</a:t>
            </a:r>
            <a:r>
              <a:rPr lang="zh-CN" altLang="en-US" dirty="0" smtClean="0"/>
              <a:t>优化</a:t>
            </a:r>
            <a:r>
              <a:rPr lang="en-US" altLang="zh-CN" dirty="0" smtClean="0"/>
              <a:t>………….</a:t>
            </a:r>
          </a:p>
          <a:p>
            <a:r>
              <a:rPr lang="en-US" altLang="zh-CN" dirty="0"/>
              <a:t>Core</a:t>
            </a:r>
            <a:r>
              <a:rPr lang="zh-CN" altLang="en-US" dirty="0"/>
              <a:t>层一些</a:t>
            </a:r>
            <a:r>
              <a:rPr lang="en-US" altLang="zh-CN" dirty="0" err="1"/>
              <a:t>sdk</a:t>
            </a:r>
            <a:r>
              <a:rPr lang="zh-CN" altLang="en-US" dirty="0"/>
              <a:t>的回调，</a:t>
            </a:r>
            <a:r>
              <a:rPr lang="en-US" altLang="zh-CN" dirty="0"/>
              <a:t>http</a:t>
            </a:r>
            <a:r>
              <a:rPr lang="zh-CN" altLang="en-US" dirty="0"/>
              <a:t>网络回调，协议回调，</a:t>
            </a:r>
            <a:r>
              <a:rPr lang="en-US" altLang="zh-CN" dirty="0" err="1"/>
              <a:t>FileRequest</a:t>
            </a:r>
            <a:r>
              <a:rPr lang="zh-CN" altLang="en-US" dirty="0"/>
              <a:t>的回调，都是使用</a:t>
            </a:r>
            <a:r>
              <a:rPr lang="en-US" altLang="zh-CN" dirty="0"/>
              <a:t>UI</a:t>
            </a:r>
            <a:r>
              <a:rPr lang="zh-CN" altLang="en-US" dirty="0"/>
              <a:t>线程的</a:t>
            </a:r>
            <a:r>
              <a:rPr lang="en-US" altLang="zh-CN" dirty="0"/>
              <a:t>Handler</a:t>
            </a:r>
            <a:r>
              <a:rPr lang="zh-CN" altLang="en-US" dirty="0"/>
              <a:t>处理的，如果我们的操作不涉及</a:t>
            </a:r>
            <a:r>
              <a:rPr lang="en-US" altLang="zh-CN" dirty="0"/>
              <a:t>UI</a:t>
            </a:r>
            <a:r>
              <a:rPr lang="zh-CN" altLang="en-US" dirty="0"/>
              <a:t>，就用</a:t>
            </a:r>
            <a:r>
              <a:rPr lang="en-US" altLang="zh-CN" dirty="0" err="1"/>
              <a:t>ScheduleTask</a:t>
            </a:r>
            <a:r>
              <a:rPr lang="zh-CN" altLang="en-US" dirty="0"/>
              <a:t>来处理。</a:t>
            </a:r>
            <a:endParaRPr lang="en-US" altLang="zh-CN" dirty="0" smtClean="0"/>
          </a:p>
          <a:p>
            <a:r>
              <a:rPr lang="zh-CN" altLang="en-US" dirty="0" smtClean="0"/>
              <a:t>每</a:t>
            </a:r>
            <a:r>
              <a:rPr lang="zh-CN" altLang="en-US" dirty="0"/>
              <a:t>重构一个地方都要跑一次测试</a:t>
            </a:r>
            <a:r>
              <a:rPr lang="zh-CN" altLang="en-US" dirty="0" smtClean="0"/>
              <a:t>，并通知</a:t>
            </a:r>
            <a:r>
              <a:rPr lang="zh-CN" altLang="en-US" dirty="0"/>
              <a:t>测试</a:t>
            </a:r>
            <a:r>
              <a:rPr lang="zh-CN" altLang="en-US"/>
              <a:t>进行</a:t>
            </a:r>
            <a:r>
              <a:rPr lang="zh-CN" altLang="en-US" smtClean="0"/>
              <a:t>回归。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934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重构前存在的问题</a:t>
            </a:r>
            <a:endParaRPr lang="en-US" altLang="zh-CN" sz="3200" dirty="0"/>
          </a:p>
        </p:txBody>
      </p:sp>
      <p:sp>
        <p:nvSpPr>
          <p:cNvPr id="3" name="圆角矩形 2"/>
          <p:cNvSpPr/>
          <p:nvPr/>
        </p:nvSpPr>
        <p:spPr>
          <a:xfrm>
            <a:off x="395536" y="1196752"/>
            <a:ext cx="8280920" cy="547260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484784"/>
            <a:ext cx="73448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毫无面向对象的思想，尽管我知道，但是代码里面全都是面向过程的步骤，何来封装？何来抽象？何来多态？何来继承？只会模块化分成多个方法（函数），或者抽取一些通用的代码到工具类里面去而已。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所有的代码都写在同一个类里面去了，录制两千多，编辑三千多，</a:t>
            </a:r>
            <a:r>
              <a:rPr lang="zh-CN" altLang="en-US" dirty="0" smtClean="0"/>
              <a:t>发布一千多</a:t>
            </a:r>
            <a:r>
              <a:rPr lang="zh-CN" altLang="en-US" dirty="0"/>
              <a:t>，上传两千多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cameracore</a:t>
            </a:r>
            <a:r>
              <a:rPr lang="zh-CN" altLang="en-US" dirty="0"/>
              <a:t>三千</a:t>
            </a:r>
            <a:r>
              <a:rPr lang="zh-CN" altLang="en-US" dirty="0" smtClean="0"/>
              <a:t>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虽然有把代码抽离成多个类，那纯粹是类的抽离而已，没有做到真正的模块独立性，时间长了依旧会变成几千行，耦合性依然越来越大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在</a:t>
            </a:r>
            <a:r>
              <a:rPr lang="zh-CN" altLang="en-US" dirty="0" smtClean="0"/>
              <a:t>开发需求的时候，速度很快，很直观，流程化地完成工作，毕竟同步总比异步易于理解，代码也易读，但是时间久了，需求再反复地变化了，出现</a:t>
            </a:r>
            <a:r>
              <a:rPr lang="en-US" altLang="zh-CN" dirty="0" smtClean="0"/>
              <a:t>bug</a:t>
            </a:r>
            <a:r>
              <a:rPr lang="zh-CN" altLang="en-US" dirty="0" smtClean="0"/>
              <a:t>维护起来简直痛不欲生，完全忘记了之前为什么写这么烂的代码，如果让下一个人接受，肯定得到一篇骂声。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这不是知识，也不是智商的问题，是态度和意识问题，总是想着现在简简单单完成需求功能，没有意识到怎么去设计让自己的代码更加合理。不要等到以后重构再做这样的工作，带来的开发和测试成本也不低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934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视频生产流程</a:t>
            </a:r>
            <a:endParaRPr lang="en-US" altLang="zh-CN" sz="3200" dirty="0"/>
          </a:p>
        </p:txBody>
      </p:sp>
      <p:sp>
        <p:nvSpPr>
          <p:cNvPr id="3" name="圆角矩形 2"/>
          <p:cNvSpPr/>
          <p:nvPr/>
        </p:nvSpPr>
        <p:spPr>
          <a:xfrm>
            <a:off x="2123728" y="3140968"/>
            <a:ext cx="864096" cy="648072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录制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177580" y="1556792"/>
            <a:ext cx="864096" cy="648072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本地视频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8028384" y="3211419"/>
            <a:ext cx="864096" cy="648072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发布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427984" y="3140968"/>
            <a:ext cx="864096" cy="648072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编辑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123728" y="5094129"/>
            <a:ext cx="864096" cy="648072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图片合成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004048" y="5420730"/>
            <a:ext cx="864096" cy="648072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本地作品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3" idx="0"/>
            <a:endCxn id="4" idx="2"/>
          </p:cNvCxnSpPr>
          <p:nvPr/>
        </p:nvCxnSpPr>
        <p:spPr>
          <a:xfrm flipV="1">
            <a:off x="2555776" y="2204864"/>
            <a:ext cx="53852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3"/>
            <a:endCxn id="6" idx="1"/>
          </p:cNvCxnSpPr>
          <p:nvPr/>
        </p:nvCxnSpPr>
        <p:spPr>
          <a:xfrm>
            <a:off x="2987824" y="3465004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5004048" y="1556792"/>
            <a:ext cx="864096" cy="648072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转码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4" idx="3"/>
            <a:endCxn id="13" idx="1"/>
          </p:cNvCxnSpPr>
          <p:nvPr/>
        </p:nvCxnSpPr>
        <p:spPr>
          <a:xfrm>
            <a:off x="3041676" y="1880828"/>
            <a:ext cx="19623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3" idx="2"/>
            <a:endCxn id="6" idx="0"/>
          </p:cNvCxnSpPr>
          <p:nvPr/>
        </p:nvCxnSpPr>
        <p:spPr>
          <a:xfrm flipH="1">
            <a:off x="4860032" y="2204864"/>
            <a:ext cx="576064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3" idx="2"/>
            <a:endCxn id="7" idx="0"/>
          </p:cNvCxnSpPr>
          <p:nvPr/>
        </p:nvCxnSpPr>
        <p:spPr>
          <a:xfrm>
            <a:off x="2555776" y="3789040"/>
            <a:ext cx="0" cy="1305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7" idx="3"/>
            <a:endCxn id="6" idx="2"/>
          </p:cNvCxnSpPr>
          <p:nvPr/>
        </p:nvCxnSpPr>
        <p:spPr>
          <a:xfrm flipV="1">
            <a:off x="2987824" y="3789040"/>
            <a:ext cx="1872208" cy="1629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8" idx="0"/>
            <a:endCxn id="6" idx="2"/>
          </p:cNvCxnSpPr>
          <p:nvPr/>
        </p:nvCxnSpPr>
        <p:spPr>
          <a:xfrm flipH="1" flipV="1">
            <a:off x="4860032" y="3789040"/>
            <a:ext cx="576064" cy="1631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251520" y="1238062"/>
            <a:ext cx="864096" cy="648072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话题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107504" y="5589240"/>
            <a:ext cx="864096" cy="648072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251520" y="3140968"/>
            <a:ext cx="1008112" cy="648072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首页等入口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stCxn id="32" idx="3"/>
            <a:endCxn id="3" idx="1"/>
          </p:cNvCxnSpPr>
          <p:nvPr/>
        </p:nvCxnSpPr>
        <p:spPr>
          <a:xfrm>
            <a:off x="1115616" y="1562098"/>
            <a:ext cx="1008112" cy="1902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4" idx="3"/>
            <a:endCxn id="3" idx="1"/>
          </p:cNvCxnSpPr>
          <p:nvPr/>
        </p:nvCxnSpPr>
        <p:spPr>
          <a:xfrm>
            <a:off x="1259632" y="3465004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3" idx="3"/>
            <a:endCxn id="3" idx="1"/>
          </p:cNvCxnSpPr>
          <p:nvPr/>
        </p:nvCxnSpPr>
        <p:spPr>
          <a:xfrm flipV="1">
            <a:off x="971600" y="3465004"/>
            <a:ext cx="1152128" cy="2448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5" idx="2"/>
            <a:endCxn id="8" idx="3"/>
          </p:cNvCxnSpPr>
          <p:nvPr/>
        </p:nvCxnSpPr>
        <p:spPr>
          <a:xfrm flipH="1">
            <a:off x="5868144" y="3859491"/>
            <a:ext cx="2592288" cy="188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6300192" y="3185390"/>
            <a:ext cx="864096" cy="648072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合成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6" idx="3"/>
            <a:endCxn id="43" idx="1"/>
          </p:cNvCxnSpPr>
          <p:nvPr/>
        </p:nvCxnSpPr>
        <p:spPr>
          <a:xfrm>
            <a:off x="5292080" y="3465004"/>
            <a:ext cx="1008112" cy="44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3" idx="3"/>
            <a:endCxn id="5" idx="1"/>
          </p:cNvCxnSpPr>
          <p:nvPr/>
        </p:nvCxnSpPr>
        <p:spPr>
          <a:xfrm>
            <a:off x="7164288" y="3509426"/>
            <a:ext cx="864096" cy="26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12160" y="1238062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大于</a:t>
            </a:r>
            <a:r>
              <a:rPr lang="en-US" altLang="zh-CN" dirty="0" smtClean="0"/>
              <a:t>2M</a:t>
            </a:r>
            <a:r>
              <a:rPr lang="zh-CN" altLang="en-US" dirty="0" smtClean="0"/>
              <a:t>才转码</a:t>
            </a:r>
            <a:r>
              <a:rPr lang="zh-CN" altLang="en-US" dirty="0"/>
              <a:t>，</a:t>
            </a:r>
            <a:r>
              <a:rPr lang="zh-CN" altLang="en-US" dirty="0" smtClean="0"/>
              <a:t>后来</a:t>
            </a:r>
            <a:r>
              <a:rPr lang="zh-CN" altLang="en-US" dirty="0"/>
              <a:t>改</a:t>
            </a:r>
            <a:r>
              <a:rPr lang="zh-CN" altLang="en-US" dirty="0" smtClean="0"/>
              <a:t>成所有都转码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44841" y="2175129"/>
            <a:ext cx="1678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带有话题和跳转路径？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51520" y="4363239"/>
            <a:ext cx="1296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带有话题，发布成功回到本页面？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406613" y="2736719"/>
            <a:ext cx="1453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放弃编辑？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909678" y="2645453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区分合成的视频有没有加特效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025802" y="484967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保存本地</a:t>
            </a:r>
            <a:r>
              <a:rPr lang="en-US" altLang="zh-CN" dirty="0" smtClean="0"/>
              <a:t>/</a:t>
            </a:r>
            <a:r>
              <a:rPr lang="zh-CN" altLang="en-US" dirty="0" smtClean="0"/>
              <a:t>发布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979665" y="3867624"/>
            <a:ext cx="1453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放弃发布？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807804" y="3827116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只保存录制的高清视频？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934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出现问题</a:t>
            </a:r>
            <a:endParaRPr lang="en-US" altLang="zh-CN" sz="3200" dirty="0"/>
          </a:p>
        </p:txBody>
      </p:sp>
      <p:sp>
        <p:nvSpPr>
          <p:cNvPr id="3" name="矩形 2"/>
          <p:cNvSpPr/>
          <p:nvPr/>
        </p:nvSpPr>
        <p:spPr>
          <a:xfrm>
            <a:off x="1259632" y="1556792"/>
            <a:ext cx="6408712" cy="43204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7704" y="2276872"/>
            <a:ext cx="5112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逻辑复杂，不好理解，原本只是一个简单的流程却变得极其复杂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耦合度太高了，牵一发而动全身，之前温灿改一下代码就导致本地视频被删除了。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实在不易于维护和扩展，假设需求又增加一个入口，那么又必须去修改后面流程的每一个步骤，并且不能应该影响到原有的功能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………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186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重构的设计原则</a:t>
            </a:r>
            <a:endParaRPr lang="en-US" altLang="zh-CN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226172"/>
            <a:ext cx="84249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解决方法：</a:t>
            </a:r>
            <a:endParaRPr lang="en-US" altLang="zh-CN" dirty="0" smtClean="0"/>
          </a:p>
          <a:p>
            <a:r>
              <a:rPr lang="zh-CN" altLang="en-US" dirty="0" smtClean="0"/>
              <a:t>注意录制，本地视频，本地作品，图片合成，编辑，发布这些都是独立的模块，是需求只是调用这些模块来完成视频的生产发布而已。于是想到工作流的模式，但是这些模块都是</a:t>
            </a:r>
            <a:r>
              <a:rPr lang="en-US" altLang="zh-CN" dirty="0" smtClean="0"/>
              <a:t>Activity</a:t>
            </a:r>
            <a:r>
              <a:rPr lang="zh-CN" altLang="en-US" dirty="0"/>
              <a:t>的界面，是系统管理的，想要在工作流中用拦截器是比较困难的</a:t>
            </a:r>
            <a:r>
              <a:rPr lang="zh-CN" altLang="en-US" dirty="0" smtClean="0"/>
              <a:t>，想</a:t>
            </a:r>
            <a:r>
              <a:rPr lang="zh-CN" altLang="en-US" dirty="0"/>
              <a:t>用代理模式的</a:t>
            </a:r>
            <a:r>
              <a:rPr lang="zh-CN" altLang="en-US" dirty="0" smtClean="0"/>
              <a:t>，但是代理</a:t>
            </a:r>
            <a:r>
              <a:rPr lang="en-US" altLang="zh-CN" dirty="0"/>
              <a:t>activity</a:t>
            </a:r>
            <a:r>
              <a:rPr lang="zh-CN" altLang="en-US" dirty="0"/>
              <a:t>是插件化的黑科技，引进的东西会比较</a:t>
            </a:r>
            <a:r>
              <a:rPr lang="zh-CN" altLang="en-US" dirty="0" smtClean="0"/>
              <a:t>多。</a:t>
            </a:r>
            <a:endParaRPr lang="en-US" altLang="zh-CN" dirty="0" smtClean="0"/>
          </a:p>
          <a:p>
            <a:r>
              <a:rPr lang="zh-CN" altLang="en-US" dirty="0"/>
              <a:t>最后采用的是策略模式，一个工作流也就是一个模块，或者多个模块组成的策略</a:t>
            </a:r>
            <a:r>
              <a:rPr lang="zh-CN" altLang="en-US" dirty="0" smtClean="0"/>
              <a:t>流程，这有点</a:t>
            </a:r>
            <a:r>
              <a:rPr lang="zh-CN" altLang="en-US" dirty="0"/>
              <a:t>像递归的抽象思想，比较</a:t>
            </a:r>
            <a:r>
              <a:rPr lang="zh-CN" altLang="en-US" dirty="0" smtClean="0"/>
              <a:t>像进程的</a:t>
            </a:r>
            <a:r>
              <a:rPr lang="en-US" altLang="zh-CN" dirty="0" smtClean="0"/>
              <a:t>fork</a:t>
            </a:r>
            <a:r>
              <a:rPr lang="zh-CN" altLang="en-US" dirty="0"/>
              <a:t>机制，父进程可以跟子进程通信</a:t>
            </a:r>
            <a:r>
              <a:rPr lang="zh-CN" altLang="en-US" dirty="0" smtClean="0"/>
              <a:t>，这里</a:t>
            </a:r>
            <a:r>
              <a:rPr lang="zh-CN" altLang="en-US" dirty="0"/>
              <a:t>的父</a:t>
            </a:r>
            <a:r>
              <a:rPr lang="en-US" altLang="zh-CN" dirty="0"/>
              <a:t>workflow</a:t>
            </a:r>
            <a:r>
              <a:rPr lang="zh-CN" altLang="en-US" dirty="0"/>
              <a:t>也是可以跟子</a:t>
            </a:r>
            <a:r>
              <a:rPr lang="en-US" altLang="zh-CN" dirty="0"/>
              <a:t>workflow</a:t>
            </a:r>
            <a:r>
              <a:rPr lang="zh-CN" altLang="en-US" dirty="0"/>
              <a:t>通信的。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这</a:t>
            </a:r>
            <a:r>
              <a:rPr lang="zh-CN" altLang="en-US" dirty="0"/>
              <a:t>肯定是把简单的东西复杂化了的，不然就不叫设计模式了。</a:t>
            </a:r>
          </a:p>
          <a:p>
            <a:pPr marL="342900" indent="-342900">
              <a:buAutoNum type="arabicPeriod"/>
            </a:pPr>
            <a:r>
              <a:rPr lang="zh-CN" altLang="en-US" dirty="0"/>
              <a:t>低耦合，高内</a:t>
            </a:r>
            <a:r>
              <a:rPr lang="zh-CN" altLang="en-US" dirty="0" smtClean="0"/>
              <a:t>聚。每个</a:t>
            </a:r>
            <a:r>
              <a:rPr lang="zh-CN" altLang="en-US" dirty="0"/>
              <a:t>模块都只干自己的事情，所有的控制都交给</a:t>
            </a:r>
            <a:r>
              <a:rPr lang="zh-CN" altLang="en-US" dirty="0" smtClean="0"/>
              <a:t>策略。</a:t>
            </a:r>
            <a:endParaRPr lang="zh-CN" altLang="en-US" dirty="0"/>
          </a:p>
          <a:p>
            <a:pPr marL="342900" indent="-342900">
              <a:buAutoNum type="arabicPeriod"/>
            </a:pPr>
            <a:r>
              <a:rPr lang="zh-CN" altLang="en-US" dirty="0"/>
              <a:t>在不改变原来的逻辑前提下新增逻辑，而且不会引入新</a:t>
            </a:r>
            <a:r>
              <a:rPr lang="en-US" altLang="zh-CN" dirty="0" smtClean="0"/>
              <a:t>bug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并不是说简单调几行代码就是很好的设计了，那样耦合的逻辑太多了，容易出现问题</a:t>
            </a:r>
            <a:r>
              <a:rPr lang="zh-CN" altLang="en-US" dirty="0" smtClean="0"/>
              <a:t>，虽然</a:t>
            </a:r>
            <a:r>
              <a:rPr lang="zh-CN" altLang="en-US" dirty="0"/>
              <a:t>是看起来开发简单，实际上带来的维护成本很高了</a:t>
            </a:r>
            <a:r>
              <a:rPr lang="zh-CN" altLang="en-US" dirty="0" smtClean="0"/>
              <a:t>。更好</a:t>
            </a:r>
            <a:r>
              <a:rPr lang="zh-CN" altLang="en-US" dirty="0"/>
              <a:t>的方式是开放更多扩展性的接口让开发者去编程，而不是写几行代码来调用方法。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工作</a:t>
            </a:r>
            <a:r>
              <a:rPr lang="zh-CN" altLang="en-US" dirty="0"/>
              <a:t>流策略只是控制工作流，入口跟出口参数，未来如果可能希望重构策略可以控制界面。</a:t>
            </a:r>
          </a:p>
          <a:p>
            <a:pPr marL="342900" indent="-342900">
              <a:buAutoNum type="arabicPeriod"/>
            </a:pPr>
            <a:r>
              <a:rPr lang="zh-CN" altLang="en-US" dirty="0"/>
              <a:t>父工作流策略知道子工作流采用什么策略</a:t>
            </a:r>
            <a:r>
              <a:rPr lang="zh-CN" altLang="en-US" dirty="0" smtClean="0"/>
              <a:t>，实际是父工作流指定子工作流的。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代码会越来越多，但是多而不乱，新增一个需求的成本比以前（仅调用方法）要高，但是带来的维护成本低。</a:t>
            </a:r>
          </a:p>
        </p:txBody>
      </p:sp>
    </p:spTree>
    <p:extLst>
      <p:ext uri="{BB962C8B-B14F-4D97-AF65-F5344CB8AC3E}">
        <p14:creationId xmlns:p14="http://schemas.microsoft.com/office/powerpoint/2010/main" val="387934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工作流</a:t>
            </a:r>
            <a:r>
              <a:rPr lang="en-US" altLang="zh-CN" sz="3200" dirty="0" smtClean="0"/>
              <a:t>+</a:t>
            </a:r>
            <a:r>
              <a:rPr lang="zh-CN" altLang="en-US" sz="3200" dirty="0" smtClean="0"/>
              <a:t>策略控制</a:t>
            </a:r>
            <a:endParaRPr lang="en-US" altLang="zh-CN" sz="3200" dirty="0"/>
          </a:p>
        </p:txBody>
      </p:sp>
      <p:sp>
        <p:nvSpPr>
          <p:cNvPr id="3" name="圆角矩形 2"/>
          <p:cNvSpPr/>
          <p:nvPr/>
        </p:nvSpPr>
        <p:spPr>
          <a:xfrm>
            <a:off x="531457" y="1268760"/>
            <a:ext cx="8144999" cy="302433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950296" y="2965594"/>
            <a:ext cx="1296144" cy="792088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录制模块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591781" y="1988840"/>
            <a:ext cx="2012175" cy="209178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949796" y="2998939"/>
            <a:ext cx="1296144" cy="792088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编辑模块</a:t>
            </a:r>
            <a:endParaRPr lang="zh-CN" altLang="en-US" b="1" dirty="0"/>
          </a:p>
        </p:txBody>
      </p:sp>
      <p:sp>
        <p:nvSpPr>
          <p:cNvPr id="7" name="圆角矩形 6"/>
          <p:cNvSpPr/>
          <p:nvPr/>
        </p:nvSpPr>
        <p:spPr>
          <a:xfrm>
            <a:off x="4937937" y="1988840"/>
            <a:ext cx="2027034" cy="204418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339386" y="2998939"/>
            <a:ext cx="1296144" cy="792088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发布模块</a:t>
            </a:r>
            <a:endParaRPr lang="zh-CN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43608" y="232105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录制策略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59407" y="2306196"/>
            <a:ext cx="128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编辑策略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39386" y="229081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发布策略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5536" y="4725144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录制</a:t>
            </a:r>
            <a:r>
              <a:rPr lang="zh-CN" altLang="en-US" dirty="0"/>
              <a:t>完成以后直接分享出去</a:t>
            </a:r>
            <a:r>
              <a:rPr lang="zh-CN" altLang="en-US" dirty="0" smtClean="0"/>
              <a:t>，或在</a:t>
            </a:r>
            <a:r>
              <a:rPr lang="en-US" altLang="zh-CN" dirty="0"/>
              <a:t>IM</a:t>
            </a:r>
            <a:r>
              <a:rPr lang="zh-CN" altLang="en-US" dirty="0"/>
              <a:t>发出</a:t>
            </a:r>
            <a:r>
              <a:rPr lang="zh-CN" altLang="en-US" dirty="0" smtClean="0"/>
              <a:t>去，或直接上传，或直接发布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编辑</a:t>
            </a:r>
            <a:r>
              <a:rPr lang="zh-CN" altLang="en-US" dirty="0"/>
              <a:t>完成以后直接</a:t>
            </a:r>
            <a:r>
              <a:rPr lang="zh-CN" altLang="en-US" dirty="0" smtClean="0"/>
              <a:t>发布上传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直接</a:t>
            </a:r>
            <a:r>
              <a:rPr lang="zh-CN" altLang="en-US" dirty="0"/>
              <a:t>编辑某</a:t>
            </a:r>
            <a:r>
              <a:rPr lang="zh-CN" altLang="en-US" dirty="0" smtClean="0"/>
              <a:t>视频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直接</a:t>
            </a:r>
            <a:r>
              <a:rPr lang="zh-CN" altLang="en-US" dirty="0"/>
              <a:t>发布某</a:t>
            </a:r>
            <a:r>
              <a:rPr lang="zh-CN" altLang="en-US" dirty="0" smtClean="0"/>
              <a:t>视频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假设</a:t>
            </a:r>
            <a:r>
              <a:rPr lang="zh-CN" altLang="en-US" dirty="0"/>
              <a:t>编辑完成以后，红灿有一个奇葩需求，再进行一次编辑处理，那么就需要新增加一个模块了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……..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950296" y="1268760"/>
            <a:ext cx="7510136" cy="792088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工作流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7208412" y="2186315"/>
            <a:ext cx="1282252" cy="169683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24328" y="2850066"/>
            <a:ext cx="96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934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网格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6600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2068</TotalTime>
  <Words>1147</Words>
  <Application>Microsoft Office PowerPoint</Application>
  <PresentationFormat>全屏显示(4:3)</PresentationFormat>
  <Paragraphs>105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gaoyong</dc:creator>
  <cp:lastModifiedBy>Chinese User</cp:lastModifiedBy>
  <cp:revision>426</cp:revision>
  <dcterms:created xsi:type="dcterms:W3CDTF">2012-08-28T06:05:41Z</dcterms:created>
  <dcterms:modified xsi:type="dcterms:W3CDTF">2016-03-06T15:05:24Z</dcterms:modified>
</cp:coreProperties>
</file>