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57" r:id="rId3"/>
    <p:sldId id="279" r:id="rId4"/>
    <p:sldId id="280" r:id="rId5"/>
    <p:sldId id="292" r:id="rId6"/>
    <p:sldId id="293" r:id="rId7"/>
    <p:sldId id="295" r:id="rId8"/>
    <p:sldId id="297" r:id="rId9"/>
    <p:sldId id="296" r:id="rId10"/>
    <p:sldId id="294" r:id="rId11"/>
    <p:sldId id="281" r:id="rId12"/>
    <p:sldId id="282" r:id="rId13"/>
    <p:sldId id="289" r:id="rId14"/>
    <p:sldId id="283" r:id="rId15"/>
    <p:sldId id="298" r:id="rId16"/>
    <p:sldId id="278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39" autoAdjust="0"/>
    <p:restoredTop sz="86142" autoAdjust="0"/>
  </p:normalViewPr>
  <p:slideViewPr>
    <p:cSldViewPr>
      <p:cViewPr varScale="1">
        <p:scale>
          <a:sx n="98" d="100"/>
          <a:sy n="98" d="100"/>
        </p:scale>
        <p:origin x="-20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31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0345E-5A6F-49DC-9B13-60DBDF1DB3DD}" type="datetimeFigureOut">
              <a:rPr lang="zh-CN" altLang="en-US" smtClean="0"/>
              <a:pPr/>
              <a:t>2015/12/15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0F0AE-1837-4DE6-A82C-BEEB7389FB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92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6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87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766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监听器，回调，都是同一个意思，把主动变成了被动。广播，订阅只是其中一种实现。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70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广播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泛型，注解，反射，实例化，回收问题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0F0AE-1837-4DE6-A82C-BEEB7389FB0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9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模板-英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16832"/>
            <a:ext cx="9144000" cy="20162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2" descr="F:\PPT\欢聚时代PPT new\yy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84984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F:\PPT\欢聚时代PPT new\yyinc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850071"/>
            <a:ext cx="172819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模板-中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PPT\欢聚时代PPT new\image\欢聚时代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927" y="5798305"/>
            <a:ext cx="1596194" cy="45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1916832"/>
            <a:ext cx="9144000" cy="20162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2" descr="F:\PPT\欢聚时代PPT new\yy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284984"/>
            <a:ext cx="338437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962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90256"/>
            <a:ext cx="1335782" cy="54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PPT\欢聚时代PPT new\备用素材\右上角标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00" y="291600"/>
            <a:ext cx="1335600" cy="54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8345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页码-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90"/>
          <p:cNvSpPr>
            <a:spLocks noChangeArrowheads="1"/>
          </p:cNvSpPr>
          <p:nvPr userDrawn="1"/>
        </p:nvSpPr>
        <p:spPr bwMode="auto">
          <a:xfrm>
            <a:off x="8700343" y="6453336"/>
            <a:ext cx="279400" cy="279400"/>
          </a:xfrm>
          <a:prstGeom prst="roundRect">
            <a:avLst>
              <a:gd name="adj" fmla="val 625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6800" tIns="64800" rIns="46800" bIns="64800" anchor="ctr"/>
          <a:lstStyle/>
          <a:p>
            <a:pPr defTabSz="728663">
              <a:tabLst>
                <a:tab pos="4286250" algn="l"/>
              </a:tabLst>
            </a:pPr>
            <a:endParaRPr lang="en-US" altLang="zh-CN">
              <a:ea typeface="宋体" charset="-122"/>
            </a:endParaRPr>
          </a:p>
        </p:txBody>
      </p:sp>
      <p:sp>
        <p:nvSpPr>
          <p:cNvPr id="5" name="DraftAndConfidential" descr="&lt;tags&gt;&lt;tag n=&quot;Language&quot; v=&quot;ENG&quot; /&gt;&lt;/tags&gt;"/>
          <p:cNvSpPr txBox="1">
            <a:spLocks noChangeArrowheads="1"/>
          </p:cNvSpPr>
          <p:nvPr userDrawn="1"/>
        </p:nvSpPr>
        <p:spPr bwMode="auto">
          <a:xfrm>
            <a:off x="7767807" y="6520011"/>
            <a:ext cx="76463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chemeClr val="tx2"/>
              </a:buClr>
              <a:buSzPct val="120000"/>
              <a:buFont typeface="Wingdings" pitchFamily="2" charset="2"/>
              <a:buNone/>
              <a:defRPr/>
            </a:pPr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Page number</a:t>
            </a:r>
          </a:p>
        </p:txBody>
      </p:sp>
      <p:sp>
        <p:nvSpPr>
          <p:cNvPr id="6" name="Line 194"/>
          <p:cNvSpPr>
            <a:spLocks noChangeShapeType="1"/>
          </p:cNvSpPr>
          <p:nvPr userDrawn="1"/>
        </p:nvSpPr>
        <p:spPr bwMode="auto">
          <a:xfrm>
            <a:off x="8614618" y="6453336"/>
            <a:ext cx="0" cy="27940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6800" tIns="64800" rIns="46800" bIns="64800" anchor="ctr"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9" name="Picture 2" descr="F:\PPT\欢聚时代PPT new\备用素材\右上角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90256"/>
            <a:ext cx="1335782" cy="54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361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模板-页码-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190"/>
          <p:cNvSpPr>
            <a:spLocks noChangeArrowheads="1"/>
          </p:cNvSpPr>
          <p:nvPr userDrawn="1"/>
        </p:nvSpPr>
        <p:spPr bwMode="auto">
          <a:xfrm>
            <a:off x="8700343" y="6453336"/>
            <a:ext cx="279400" cy="279400"/>
          </a:xfrm>
          <a:prstGeom prst="roundRect">
            <a:avLst>
              <a:gd name="adj" fmla="val 625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46800" tIns="64800" rIns="46800" bIns="64800" anchor="ctr"/>
          <a:lstStyle/>
          <a:p>
            <a:pPr defTabSz="728663">
              <a:tabLst>
                <a:tab pos="4286250" algn="l"/>
              </a:tabLst>
            </a:pPr>
            <a:endParaRPr lang="en-US" altLang="zh-CN">
              <a:ea typeface="宋体" charset="-122"/>
            </a:endParaRPr>
          </a:p>
        </p:txBody>
      </p:sp>
      <p:sp>
        <p:nvSpPr>
          <p:cNvPr id="5" name="DraftAndConfidential" descr="&lt;tags&gt;&lt;tag n=&quot;Language&quot; v=&quot;ENG&quot; /&gt;&lt;/tags&gt;"/>
          <p:cNvSpPr txBox="1">
            <a:spLocks noChangeArrowheads="1"/>
          </p:cNvSpPr>
          <p:nvPr userDrawn="1"/>
        </p:nvSpPr>
        <p:spPr bwMode="auto">
          <a:xfrm>
            <a:off x="7767807" y="6520011"/>
            <a:ext cx="764633" cy="15388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buClr>
                <a:schemeClr val="tx2"/>
              </a:buClr>
              <a:buSzPct val="120000"/>
              <a:buFont typeface="Wingdings" pitchFamily="2" charset="2"/>
              <a:buNone/>
              <a:defRPr/>
            </a:pPr>
            <a:r>
              <a:rPr lang="en-US" altLang="ja-JP" sz="1000" dirty="0" smtClean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Page number</a:t>
            </a:r>
          </a:p>
        </p:txBody>
      </p:sp>
      <p:sp>
        <p:nvSpPr>
          <p:cNvPr id="6" name="Line 194"/>
          <p:cNvSpPr>
            <a:spLocks noChangeShapeType="1"/>
          </p:cNvSpPr>
          <p:nvPr userDrawn="1"/>
        </p:nvSpPr>
        <p:spPr bwMode="auto">
          <a:xfrm>
            <a:off x="8614618" y="6453336"/>
            <a:ext cx="0" cy="27940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6800" tIns="64800" rIns="46800" bIns="64800" anchor="ctr"/>
          <a:lstStyle/>
          <a:p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964800"/>
            <a:ext cx="9144000" cy="93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10" name="Picture 2" descr="F:\PPT\欢聚时代PPT new\备用素材\右上角标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00" y="291600"/>
            <a:ext cx="1335600" cy="54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240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模版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16832"/>
            <a:ext cx="9144000" cy="201622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8858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  <p:sldLayoutId id="2147483655" r:id="rId6"/>
    <p:sldLayoutId id="2147483652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2492896"/>
            <a:ext cx="8280920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YYMobile</a:t>
            </a:r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Architecture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4791443"/>
            <a:ext cx="1369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     张   戈    </a:t>
            </a:r>
            <a:endParaRPr lang="en-US" altLang="zh-CN" dirty="0" smtClean="0"/>
          </a:p>
          <a:p>
            <a:r>
              <a:rPr lang="en-US" altLang="zh-CN" dirty="0" smtClean="0"/>
              <a:t>2015.12.13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770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分层架构</a:t>
            </a:r>
            <a:endParaRPr lang="en-US" altLang="zh-CN" sz="3200" dirty="0"/>
          </a:p>
        </p:txBody>
      </p:sp>
      <p:sp>
        <p:nvSpPr>
          <p:cNvPr id="4" name="矩形 3"/>
          <p:cNvSpPr/>
          <p:nvPr/>
        </p:nvSpPr>
        <p:spPr>
          <a:xfrm>
            <a:off x="949608" y="4882541"/>
            <a:ext cx="5040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缺点：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降低效率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调试难度增加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确定合适的层次数量较为困难</a:t>
            </a:r>
          </a:p>
        </p:txBody>
      </p:sp>
      <p:sp>
        <p:nvSpPr>
          <p:cNvPr id="6" name="矩形 5"/>
          <p:cNvSpPr/>
          <p:nvPr/>
        </p:nvSpPr>
        <p:spPr>
          <a:xfrm>
            <a:off x="930758" y="3096892"/>
            <a:ext cx="77456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优点：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层的重用：已存在层的黑盒重用会显著地减少开发工作量且减少缺陷数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标准化支持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局部依赖性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可替换性</a:t>
            </a:r>
          </a:p>
        </p:txBody>
      </p:sp>
      <p:sp>
        <p:nvSpPr>
          <p:cNvPr id="8" name="矩形 7"/>
          <p:cNvSpPr/>
          <p:nvPr/>
        </p:nvSpPr>
        <p:spPr>
          <a:xfrm>
            <a:off x="899592" y="1196752"/>
            <a:ext cx="55446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/>
              <a:t>特点：</a:t>
            </a:r>
            <a:endParaRPr lang="en-US" altLang="zh-CN" b="1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 smtClean="0"/>
              <a:t>形成</a:t>
            </a:r>
            <a:r>
              <a:rPr lang="zh-CN" altLang="en-US" dirty="0"/>
              <a:t>多个层，每个层内聚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高层操作依赖于低层操作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高层向低层的请求，低层对请求的应答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以链或从高到低的顺序调用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具有可变性和重用性</a:t>
            </a:r>
          </a:p>
        </p:txBody>
      </p:sp>
    </p:spTree>
    <p:extLst>
      <p:ext uri="{BB962C8B-B14F-4D97-AF65-F5344CB8AC3E}">
        <p14:creationId xmlns:p14="http://schemas.microsoft.com/office/powerpoint/2010/main" val="72913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MVC&amp;MVP</a:t>
            </a:r>
            <a:endParaRPr lang="en-US" altLang="zh-CN" sz="32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30" y="1196752"/>
            <a:ext cx="46101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3337494"/>
            <a:ext cx="52768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3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工厂模式</a:t>
            </a:r>
            <a:endParaRPr lang="en-US" altLang="zh-CN" sz="3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6569316" cy="480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3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观察者模式</a:t>
            </a:r>
            <a:endParaRPr lang="en-US" altLang="zh-C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5733256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观察</a:t>
            </a:r>
            <a:r>
              <a:rPr lang="zh-CN" altLang="en-US" dirty="0" smtClean="0"/>
              <a:t>者模式的意图是在多个对象之间定义一对多的依赖关系，当一个对象的状态发生改变时，会通知依赖于它的对象，并根据新状态做出相应的反应。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38325"/>
            <a:ext cx="60483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818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手</a:t>
            </a:r>
            <a:r>
              <a:rPr lang="en-US" altLang="zh-CN" sz="3200" dirty="0"/>
              <a:t>Y</a:t>
            </a:r>
            <a:r>
              <a:rPr lang="zh-CN" altLang="en-US" sz="3200" dirty="0"/>
              <a:t>架构的实现</a:t>
            </a:r>
            <a:endParaRPr lang="en-US" altLang="zh-CN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27" y="1484784"/>
            <a:ext cx="7260393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93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手</a:t>
            </a:r>
            <a:r>
              <a:rPr lang="en-US" altLang="zh-CN" sz="3200" dirty="0"/>
              <a:t>Y</a:t>
            </a:r>
            <a:r>
              <a:rPr lang="zh-CN" altLang="en-US" sz="3200" dirty="0"/>
              <a:t>架构的实现</a:t>
            </a:r>
            <a:endParaRPr lang="en-US" altLang="zh-C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545157" y="1988840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/>
              <a:t>直接上码</a:t>
            </a:r>
            <a:r>
              <a:rPr lang="en-US" altLang="zh-CN" sz="5400" dirty="0" smtClean="0"/>
              <a:t>~</a:t>
            </a:r>
            <a:endParaRPr lang="zh-CN" alt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79715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PS</a:t>
            </a:r>
            <a:r>
              <a:rPr lang="zh-CN" altLang="en-US" dirty="0" smtClean="0"/>
              <a:t>：</a:t>
            </a:r>
            <a:r>
              <a:rPr lang="zh-CN" altLang="en-US" dirty="0"/>
              <a:t>泛</a:t>
            </a:r>
            <a:r>
              <a:rPr lang="zh-CN" altLang="en-US" dirty="0" smtClean="0"/>
              <a:t>型、注解、反射、实例化和回收问题、为什么是广播而不是回调？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20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204864"/>
            <a:ext cx="5328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END 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 you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774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3528" y="251937"/>
            <a:ext cx="4904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32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对角圆角矩形 1"/>
          <p:cNvSpPr/>
          <p:nvPr/>
        </p:nvSpPr>
        <p:spPr>
          <a:xfrm>
            <a:off x="899592" y="1484784"/>
            <a:ext cx="7416824" cy="4752528"/>
          </a:xfrm>
          <a:prstGeom prst="round2Diag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2766407"/>
            <a:ext cx="5400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架构</a:t>
            </a:r>
            <a:r>
              <a:rPr lang="zh-CN" altLang="en-US" sz="2800" dirty="0" smtClean="0">
                <a:solidFill>
                  <a:schemeClr val="bg1"/>
                </a:solidFill>
              </a:rPr>
              <a:t>概述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手</a:t>
            </a:r>
            <a:r>
              <a:rPr lang="en-US" altLang="zh-CN" sz="2800" dirty="0" smtClean="0">
                <a:solidFill>
                  <a:schemeClr val="bg1"/>
                </a:solidFill>
              </a:rPr>
              <a:t>Y</a:t>
            </a:r>
            <a:r>
              <a:rPr lang="zh-CN" altLang="en-US" sz="2800" dirty="0" smtClean="0">
                <a:solidFill>
                  <a:schemeClr val="bg1"/>
                </a:solidFill>
              </a:rPr>
              <a:t>的架构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800" dirty="0" smtClean="0">
                <a:solidFill>
                  <a:schemeClr val="bg1"/>
                </a:solidFill>
              </a:rPr>
              <a:t>MVC &amp; MVP</a:t>
            </a:r>
          </a:p>
          <a:p>
            <a:pPr marL="342900" indent="-34290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观察者模式</a:t>
            </a:r>
            <a:r>
              <a:rPr lang="en-US" altLang="zh-CN" sz="2800" dirty="0" smtClean="0">
                <a:solidFill>
                  <a:schemeClr val="bg1"/>
                </a:solidFill>
              </a:rPr>
              <a:t>&amp;</a:t>
            </a:r>
            <a:r>
              <a:rPr lang="zh-CN" altLang="en-US" sz="2800" dirty="0" smtClean="0">
                <a:solidFill>
                  <a:schemeClr val="bg1"/>
                </a:solidFill>
              </a:rPr>
              <a:t>工厂模式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800" dirty="0" smtClean="0">
                <a:solidFill>
                  <a:schemeClr val="bg1"/>
                </a:solidFill>
              </a:rPr>
              <a:t>手</a:t>
            </a:r>
            <a:r>
              <a:rPr lang="en-US" altLang="zh-CN" sz="2800" dirty="0" smtClean="0">
                <a:solidFill>
                  <a:schemeClr val="bg1"/>
                </a:solidFill>
              </a:rPr>
              <a:t>Y</a:t>
            </a:r>
            <a:r>
              <a:rPr lang="zh-CN" altLang="en-US" sz="2800" dirty="0" smtClean="0">
                <a:solidFill>
                  <a:schemeClr val="bg1"/>
                </a:solidFill>
              </a:rPr>
              <a:t>架构的实现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3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架构概述</a:t>
            </a:r>
            <a:endParaRPr lang="en-US" altLang="zh-CN" sz="3200" dirty="0"/>
          </a:p>
        </p:txBody>
      </p:sp>
      <p:sp>
        <p:nvSpPr>
          <p:cNvPr id="3" name="Rectangle 2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2" name="Rectangle 4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0" name="Rectangle 7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9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352366"/>
            <a:ext cx="7848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Architecture</a:t>
            </a:r>
            <a:r>
              <a:rPr lang="zh-CN" altLang="en-US" dirty="0" smtClean="0"/>
              <a:t>原本的意思是建筑学，建筑风格，建筑式样。软件架构和设计模式最先也是从建筑那里得到的启示：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方案设计－确定总体结构，层数，房屋尺寸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技术设计－确定与工种</a:t>
            </a:r>
            <a:r>
              <a:rPr lang="en-US" altLang="zh-CN" dirty="0"/>
              <a:t>(</a:t>
            </a:r>
            <a:r>
              <a:rPr lang="zh-CN" altLang="en-US" dirty="0"/>
              <a:t>水电、暖通、电气等</a:t>
            </a:r>
            <a:r>
              <a:rPr lang="en-US" altLang="zh-CN" dirty="0"/>
              <a:t>)</a:t>
            </a:r>
            <a:r>
              <a:rPr lang="zh-CN" altLang="en-US" dirty="0"/>
              <a:t>之间的关系</a:t>
            </a:r>
          </a:p>
          <a:p>
            <a:endParaRPr lang="zh-CN" altLang="en-US" dirty="0"/>
          </a:p>
          <a:p>
            <a:r>
              <a:rPr lang="zh-CN" altLang="en-US" dirty="0"/>
              <a:t>施工图绘制－绘制出满足施工要求的图纸，确定全部工程尺寸、用料和</a:t>
            </a:r>
            <a:r>
              <a:rPr lang="zh-CN" altLang="en-US" dirty="0" smtClean="0"/>
              <a:t>造型</a:t>
            </a:r>
            <a:endParaRPr lang="zh-CN" altLang="en-US" dirty="0"/>
          </a:p>
        </p:txBody>
      </p:sp>
      <p:pic>
        <p:nvPicPr>
          <p:cNvPr id="6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49080"/>
            <a:ext cx="2604988" cy="2257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939257"/>
            <a:ext cx="1552600" cy="2677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99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架构概述</a:t>
            </a:r>
            <a:endParaRPr lang="en-US" altLang="zh-CN" sz="3200" dirty="0"/>
          </a:p>
        </p:txBody>
      </p:sp>
      <p:sp>
        <p:nvSpPr>
          <p:cNvPr id="9" name="矩形 8"/>
          <p:cNvSpPr/>
          <p:nvPr/>
        </p:nvSpPr>
        <p:spPr>
          <a:xfrm>
            <a:off x="827584" y="1412776"/>
            <a:ext cx="7704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软件架构</a:t>
            </a:r>
          </a:p>
          <a:p>
            <a:r>
              <a:rPr lang="en-US" altLang="zh-CN" sz="2800" dirty="0"/>
              <a:t> </a:t>
            </a:r>
            <a:r>
              <a:rPr lang="en-US" altLang="zh-CN" sz="2800" dirty="0" smtClean="0"/>
              <a:t>       </a:t>
            </a:r>
            <a:r>
              <a:rPr lang="zh-CN" altLang="en-US" sz="2800" dirty="0" smtClean="0"/>
              <a:t>软件</a:t>
            </a:r>
            <a:r>
              <a:rPr lang="zh-CN" altLang="en-US" sz="2800" dirty="0"/>
              <a:t>系统结构和组织的高层抽象与描述，一个软件开发与演化的</a:t>
            </a:r>
            <a:r>
              <a:rPr lang="zh-CN" altLang="en-US" sz="2800" dirty="0" smtClean="0"/>
              <a:t>蓝图。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051720" y="3793705"/>
            <a:ext cx="486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那手</a:t>
            </a:r>
            <a:r>
              <a:rPr lang="en-US" altLang="zh-CN" sz="3600" dirty="0" smtClean="0"/>
              <a:t>Y</a:t>
            </a:r>
            <a:r>
              <a:rPr lang="zh-CN" altLang="en-US" sz="3600" dirty="0" smtClean="0"/>
              <a:t>的架构模式是？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7934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分层架构</a:t>
            </a:r>
            <a:endParaRPr lang="en-US" altLang="zh-CN" sz="3200" dirty="0"/>
          </a:p>
        </p:txBody>
      </p:sp>
      <p:sp>
        <p:nvSpPr>
          <p:cNvPr id="9" name="矩形 8"/>
          <p:cNvSpPr/>
          <p:nvPr/>
        </p:nvSpPr>
        <p:spPr>
          <a:xfrm>
            <a:off x="1207313" y="4005064"/>
            <a:ext cx="58707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特点是：分而治之，各层重用</a:t>
            </a:r>
            <a:endParaRPr lang="en-US" altLang="zh-CN" sz="2800" dirty="0" smtClean="0"/>
          </a:p>
          <a:p>
            <a:r>
              <a:rPr lang="zh-CN" altLang="en-US" sz="2800" dirty="0" smtClean="0"/>
              <a:t>好处？</a:t>
            </a:r>
            <a:endParaRPr lang="en-US" altLang="zh-CN" sz="2800" dirty="0" smtClean="0"/>
          </a:p>
        </p:txBody>
      </p:sp>
      <p:sp>
        <p:nvSpPr>
          <p:cNvPr id="6" name="矩形 5"/>
          <p:cNvSpPr/>
          <p:nvPr/>
        </p:nvSpPr>
        <p:spPr>
          <a:xfrm>
            <a:off x="1187624" y="1565176"/>
            <a:ext cx="6374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手</a:t>
            </a:r>
            <a:r>
              <a:rPr lang="en-US" altLang="zh-CN" sz="2800" dirty="0" smtClean="0"/>
              <a:t>Y</a:t>
            </a:r>
            <a:r>
              <a:rPr lang="zh-CN" altLang="en-US" sz="2800" dirty="0" smtClean="0"/>
              <a:t>的架构模式是分层的架构模式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2302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Android</a:t>
            </a:r>
            <a:r>
              <a:rPr lang="zh-CN" altLang="en-US" sz="3200" dirty="0" smtClean="0"/>
              <a:t>系统架构</a:t>
            </a:r>
            <a:endParaRPr lang="en-US" altLang="zh-CN" sz="3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455" y="1141496"/>
            <a:ext cx="7704856" cy="5518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913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典型的</a:t>
            </a:r>
            <a:r>
              <a:rPr lang="en-US" altLang="zh-CN" sz="3200" dirty="0" smtClean="0"/>
              <a:t>J2EE</a:t>
            </a:r>
            <a:r>
              <a:rPr lang="zh-CN" altLang="en-US" sz="3200" dirty="0" smtClean="0"/>
              <a:t>架构</a:t>
            </a:r>
            <a:endParaRPr lang="en-US" altLang="zh-CN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4874121" cy="544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Internet</a:t>
            </a:r>
            <a:r>
              <a:rPr lang="zh-CN" altLang="en-US" sz="3200" dirty="0" smtClean="0"/>
              <a:t>协议</a:t>
            </a:r>
            <a:r>
              <a:rPr lang="zh-CN" altLang="en-US" sz="3200" dirty="0"/>
              <a:t>栈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95536" y="1293883"/>
            <a:ext cx="3461880" cy="5280555"/>
            <a:chOff x="766" y="2865"/>
            <a:chExt cx="1564" cy="1405"/>
          </a:xfrm>
        </p:grpSpPr>
        <p:grpSp>
          <p:nvGrpSpPr>
            <p:cNvPr id="5" name="Group 27"/>
            <p:cNvGrpSpPr>
              <a:grpSpLocks noChangeAspect="1"/>
            </p:cNvGrpSpPr>
            <p:nvPr/>
          </p:nvGrpSpPr>
          <p:grpSpPr bwMode="auto">
            <a:xfrm>
              <a:off x="766" y="2865"/>
              <a:ext cx="1564" cy="1201"/>
              <a:chOff x="105" y="1911"/>
              <a:chExt cx="1422" cy="1092"/>
            </a:xfrm>
          </p:grpSpPr>
          <p:grpSp>
            <p:nvGrpSpPr>
              <p:cNvPr id="7" name="Group 28"/>
              <p:cNvGrpSpPr>
                <a:grpSpLocks noChangeAspect="1"/>
              </p:cNvGrpSpPr>
              <p:nvPr/>
            </p:nvGrpSpPr>
            <p:grpSpPr bwMode="auto">
              <a:xfrm>
                <a:off x="105" y="2011"/>
                <a:ext cx="1422" cy="973"/>
                <a:chOff x="2244" y="1998"/>
                <a:chExt cx="1620" cy="1734"/>
              </a:xfrm>
            </p:grpSpPr>
            <p:sp>
              <p:nvSpPr>
                <p:cNvPr id="22" name="AutoShape 29"/>
                <p:cNvSpPr>
                  <a:spLocks noChangeAspect="1" noChangeArrowheads="1"/>
                </p:cNvSpPr>
                <p:nvPr/>
              </p:nvSpPr>
              <p:spPr bwMode="auto">
                <a:xfrm>
                  <a:off x="2244" y="3024"/>
                  <a:ext cx="1620" cy="70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AutoShape 30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244" y="1998"/>
                  <a:ext cx="1620" cy="10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" name="Rectangle 31"/>
              <p:cNvSpPr>
                <a:spLocks noChangeAspect="1" noChangeArrowheads="1"/>
              </p:cNvSpPr>
              <p:nvPr/>
            </p:nvSpPr>
            <p:spPr bwMode="auto">
              <a:xfrm>
                <a:off x="134" y="1911"/>
                <a:ext cx="310" cy="155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200" b="1">
                    <a:ea typeface="宋体" charset="-122"/>
                  </a:rPr>
                  <a:t>RTP</a:t>
                </a:r>
              </a:p>
            </p:txBody>
          </p:sp>
          <p:sp>
            <p:nvSpPr>
              <p:cNvPr id="9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288" y="2086"/>
                <a:ext cx="309" cy="156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200" b="1">
                    <a:ea typeface="宋体" charset="-122"/>
                  </a:rPr>
                  <a:t>DNS</a:t>
                </a:r>
              </a:p>
            </p:txBody>
          </p:sp>
          <p:sp>
            <p:nvSpPr>
              <p:cNvPr id="10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1168" y="1911"/>
                <a:ext cx="328" cy="156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200" b="1">
                    <a:ea typeface="宋体" charset="-122"/>
                  </a:rPr>
                  <a:t>HTTP</a:t>
                </a:r>
              </a:p>
            </p:txBody>
          </p:sp>
          <p:sp>
            <p:nvSpPr>
              <p:cNvPr id="11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352" y="2266"/>
                <a:ext cx="310" cy="156"/>
              </a:xfrm>
              <a:prstGeom prst="rect">
                <a:avLst/>
              </a:prstGeom>
              <a:solidFill>
                <a:srgbClr val="B7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200" b="1" dirty="0">
                    <a:ea typeface="宋体" charset="-122"/>
                  </a:rPr>
                  <a:t>UDP</a:t>
                </a:r>
              </a:p>
            </p:txBody>
          </p:sp>
          <p:sp>
            <p:nvSpPr>
              <p:cNvPr id="12" name="Rectangle 35"/>
              <p:cNvSpPr>
                <a:spLocks noChangeAspect="1" noChangeArrowheads="1"/>
              </p:cNvSpPr>
              <p:nvPr/>
            </p:nvSpPr>
            <p:spPr bwMode="auto">
              <a:xfrm>
                <a:off x="974" y="2266"/>
                <a:ext cx="310" cy="156"/>
              </a:xfrm>
              <a:prstGeom prst="rect">
                <a:avLst/>
              </a:prstGeom>
              <a:solidFill>
                <a:srgbClr val="B7EE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200" b="1">
                    <a:ea typeface="宋体" charset="-122"/>
                  </a:rPr>
                  <a:t>TCP</a:t>
                </a:r>
              </a:p>
            </p:txBody>
          </p:sp>
          <p:sp>
            <p:nvSpPr>
              <p:cNvPr id="13" name="Rectangle 36"/>
              <p:cNvSpPr>
                <a:spLocks noChangeAspect="1" noChangeArrowheads="1"/>
              </p:cNvSpPr>
              <p:nvPr/>
            </p:nvSpPr>
            <p:spPr bwMode="auto">
              <a:xfrm>
                <a:off x="662" y="2454"/>
                <a:ext cx="309" cy="155"/>
              </a:xfrm>
              <a:prstGeom prst="rect">
                <a:avLst/>
              </a:prstGeom>
              <a:solidFill>
                <a:srgbClr val="33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200" b="1">
                    <a:solidFill>
                      <a:schemeClr val="bg1"/>
                    </a:solidFill>
                    <a:ea typeface="宋体" charset="-122"/>
                  </a:rPr>
                  <a:t>IP</a:t>
                </a:r>
              </a:p>
            </p:txBody>
          </p:sp>
          <p:sp>
            <p:nvSpPr>
              <p:cNvPr id="14" name="Rectangle 37"/>
              <p:cNvSpPr>
                <a:spLocks noChangeAspect="1" noChangeArrowheads="1"/>
              </p:cNvSpPr>
              <p:nvPr/>
            </p:nvSpPr>
            <p:spPr bwMode="auto">
              <a:xfrm>
                <a:off x="906" y="2086"/>
                <a:ext cx="449" cy="155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200" b="1">
                    <a:ea typeface="宋体" charset="-122"/>
                  </a:rPr>
                  <a:t>NET</a:t>
                </a:r>
              </a:p>
            </p:txBody>
          </p:sp>
          <p:sp>
            <p:nvSpPr>
              <p:cNvPr id="15" name="Rectangle 38"/>
              <p:cNvSpPr>
                <a:spLocks noChangeAspect="1" noChangeArrowheads="1"/>
              </p:cNvSpPr>
              <p:nvPr/>
            </p:nvSpPr>
            <p:spPr bwMode="auto">
              <a:xfrm>
                <a:off x="165" y="2848"/>
                <a:ext cx="592" cy="15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200" b="1" dirty="0">
                    <a:ea typeface="宋体" charset="-122"/>
                  </a:rPr>
                  <a:t>Ethernet</a:t>
                </a:r>
              </a:p>
            </p:txBody>
          </p:sp>
          <p:sp>
            <p:nvSpPr>
              <p:cNvPr id="16" name="Rectangle 39"/>
              <p:cNvSpPr>
                <a:spLocks noChangeAspect="1" noChangeArrowheads="1"/>
              </p:cNvSpPr>
              <p:nvPr/>
            </p:nvSpPr>
            <p:spPr bwMode="auto">
              <a:xfrm>
                <a:off x="799" y="2848"/>
                <a:ext cx="310" cy="15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200" b="1">
                    <a:ea typeface="宋体" charset="-122"/>
                  </a:rPr>
                  <a:t>ATM</a:t>
                </a:r>
              </a:p>
            </p:txBody>
          </p:sp>
          <p:sp>
            <p:nvSpPr>
              <p:cNvPr id="17" name="Rectangle 40"/>
              <p:cNvSpPr>
                <a:spLocks noChangeAspect="1" noChangeArrowheads="1"/>
              </p:cNvSpPr>
              <p:nvPr/>
            </p:nvSpPr>
            <p:spPr bwMode="auto">
              <a:xfrm>
                <a:off x="1156" y="2848"/>
                <a:ext cx="310" cy="15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200" b="1">
                    <a:ea typeface="宋体" charset="-122"/>
                  </a:rPr>
                  <a:t>FDDI</a:t>
                </a:r>
              </a:p>
            </p:txBody>
          </p:sp>
          <p:sp>
            <p:nvSpPr>
              <p:cNvPr id="18" name="Rectangle 41"/>
              <p:cNvSpPr>
                <a:spLocks noChangeAspect="1" noChangeArrowheads="1"/>
              </p:cNvSpPr>
              <p:nvPr/>
            </p:nvSpPr>
            <p:spPr bwMode="auto">
              <a:xfrm>
                <a:off x="359" y="2674"/>
                <a:ext cx="913" cy="15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200" b="1">
                    <a:ea typeface="宋体" charset="-122"/>
                  </a:rPr>
                  <a:t>Fibre Channel</a:t>
                </a:r>
              </a:p>
            </p:txBody>
          </p:sp>
          <p:sp>
            <p:nvSpPr>
              <p:cNvPr id="19" name="Rectangle 42"/>
              <p:cNvSpPr>
                <a:spLocks noChangeAspect="1" noChangeArrowheads="1"/>
              </p:cNvSpPr>
              <p:nvPr/>
            </p:nvSpPr>
            <p:spPr bwMode="auto">
              <a:xfrm>
                <a:off x="845" y="1911"/>
                <a:ext cx="309" cy="156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200" b="1">
                    <a:ea typeface="宋体" charset="-122"/>
                  </a:rPr>
                  <a:t>FTP</a:t>
                </a:r>
              </a:p>
            </p:txBody>
          </p:sp>
          <p:sp>
            <p:nvSpPr>
              <p:cNvPr id="21" name="Rectangle 44"/>
              <p:cNvSpPr>
                <a:spLocks noChangeAspect="1" noChangeArrowheads="1"/>
              </p:cNvSpPr>
              <p:nvPr/>
            </p:nvSpPr>
            <p:spPr bwMode="auto">
              <a:xfrm>
                <a:off x="459" y="1911"/>
                <a:ext cx="309" cy="156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200" b="1">
                    <a:ea typeface="宋体" charset="-122"/>
                  </a:rPr>
                  <a:t>TFTP</a:t>
                </a:r>
              </a:p>
            </p:txBody>
          </p:sp>
        </p:grpSp>
        <p:sp>
          <p:nvSpPr>
            <p:cNvPr id="6" name="Rectangle 45"/>
            <p:cNvSpPr>
              <a:spLocks noChangeArrowheads="1"/>
            </p:cNvSpPr>
            <p:nvPr/>
          </p:nvSpPr>
          <p:spPr bwMode="auto">
            <a:xfrm>
              <a:off x="1056" y="4063"/>
              <a:ext cx="82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336699"/>
                  </a:solidFill>
                  <a:latin typeface="Impact" pitchFamily="34" charset="0"/>
                  <a:ea typeface="宋体" charset="-122"/>
                </a:rPr>
                <a:t>20</a:t>
              </a:r>
              <a:r>
                <a:rPr lang="en-US" altLang="zh-CN" sz="2000" baseline="30000">
                  <a:solidFill>
                    <a:srgbClr val="336699"/>
                  </a:solidFill>
                  <a:latin typeface="Impact" pitchFamily="34" charset="0"/>
                  <a:ea typeface="宋体" charset="-122"/>
                </a:rPr>
                <a:t>th</a:t>
              </a:r>
              <a:r>
                <a:rPr lang="en-US" altLang="zh-CN" sz="2000">
                  <a:solidFill>
                    <a:srgbClr val="336699"/>
                  </a:solidFill>
                  <a:latin typeface="Impact" pitchFamily="34" charset="0"/>
                  <a:ea typeface="宋体" charset="-122"/>
                </a:rPr>
                <a:t> Century</a:t>
              </a:r>
            </a:p>
          </p:txBody>
        </p:sp>
      </p:grpSp>
      <p:grpSp>
        <p:nvGrpSpPr>
          <p:cNvPr id="24" name="Group 9"/>
          <p:cNvGrpSpPr>
            <a:grpSpLocks/>
          </p:cNvGrpSpPr>
          <p:nvPr/>
        </p:nvGrpSpPr>
        <p:grpSpPr bwMode="auto">
          <a:xfrm>
            <a:off x="3857416" y="1309849"/>
            <a:ext cx="5005570" cy="5544615"/>
            <a:chOff x="3027" y="2856"/>
            <a:chExt cx="2273" cy="1415"/>
          </a:xfrm>
        </p:grpSpPr>
        <p:grpSp>
          <p:nvGrpSpPr>
            <p:cNvPr id="25" name="Group 10"/>
            <p:cNvGrpSpPr>
              <a:grpSpLocks noChangeAspect="1"/>
            </p:cNvGrpSpPr>
            <p:nvPr/>
          </p:nvGrpSpPr>
          <p:grpSpPr bwMode="auto">
            <a:xfrm>
              <a:off x="3735" y="2856"/>
              <a:ext cx="1565" cy="1170"/>
              <a:chOff x="4217" y="1921"/>
              <a:chExt cx="1423" cy="1064"/>
            </a:xfrm>
          </p:grpSpPr>
          <p:grpSp>
            <p:nvGrpSpPr>
              <p:cNvPr id="28" name="Group 11"/>
              <p:cNvGrpSpPr>
                <a:grpSpLocks noChangeAspect="1"/>
              </p:cNvGrpSpPr>
              <p:nvPr/>
            </p:nvGrpSpPr>
            <p:grpSpPr bwMode="auto">
              <a:xfrm>
                <a:off x="4217" y="1995"/>
                <a:ext cx="1423" cy="973"/>
                <a:chOff x="2244" y="1998"/>
                <a:chExt cx="1620" cy="1734"/>
              </a:xfrm>
            </p:grpSpPr>
            <p:sp>
              <p:nvSpPr>
                <p:cNvPr id="39" name="AutoShape 12"/>
                <p:cNvSpPr>
                  <a:spLocks noChangeAspect="1" noChangeArrowheads="1"/>
                </p:cNvSpPr>
                <p:nvPr/>
              </p:nvSpPr>
              <p:spPr bwMode="auto">
                <a:xfrm>
                  <a:off x="2244" y="3024"/>
                  <a:ext cx="1620" cy="70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AutoShape 13"/>
                <p:cNvSpPr>
                  <a:spLocks noChangeAspect="1" noChangeArrowheads="1"/>
                </p:cNvSpPr>
                <p:nvPr/>
              </p:nvSpPr>
              <p:spPr bwMode="auto">
                <a:xfrm flipV="1">
                  <a:off x="2244" y="1998"/>
                  <a:ext cx="1620" cy="102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BCBCB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10800000"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4"/>
              <p:cNvGrpSpPr>
                <a:grpSpLocks noChangeAspect="1"/>
              </p:cNvGrpSpPr>
              <p:nvPr/>
            </p:nvGrpSpPr>
            <p:grpSpPr bwMode="auto">
              <a:xfrm>
                <a:off x="4285" y="2651"/>
                <a:ext cx="1287" cy="334"/>
                <a:chOff x="4072" y="2789"/>
                <a:chExt cx="1356" cy="408"/>
              </a:xfrm>
            </p:grpSpPr>
            <p:sp>
              <p:nvSpPr>
                <p:cNvPr id="34" name="Rectangle 15"/>
                <p:cNvSpPr>
                  <a:spLocks noChangeAspect="1" noChangeArrowheads="1"/>
                </p:cNvSpPr>
                <p:nvPr/>
              </p:nvSpPr>
              <p:spPr bwMode="auto">
                <a:xfrm>
                  <a:off x="4072" y="3008"/>
                  <a:ext cx="383" cy="189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1200" b="1">
                      <a:ea typeface="宋体" charset="-122"/>
                    </a:rPr>
                    <a:t>Win2K</a:t>
                  </a:r>
                </a:p>
              </p:txBody>
            </p:sp>
            <p:sp>
              <p:nvSpPr>
                <p:cNvPr id="35" name="Rectangle 16"/>
                <p:cNvSpPr>
                  <a:spLocks noChangeAspect="1" noChangeArrowheads="1"/>
                </p:cNvSpPr>
                <p:nvPr/>
              </p:nvSpPr>
              <p:spPr bwMode="auto">
                <a:xfrm>
                  <a:off x="4490" y="3008"/>
                  <a:ext cx="436" cy="189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1200" b="1">
                      <a:ea typeface="宋体" charset="-122"/>
                    </a:rPr>
                    <a:t>Linux</a:t>
                  </a:r>
                </a:p>
              </p:txBody>
            </p:sp>
            <p:sp>
              <p:nvSpPr>
                <p:cNvPr id="36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4955" y="3008"/>
                  <a:ext cx="473" cy="189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1200" b="1">
                      <a:ea typeface="宋体" charset="-122"/>
                    </a:rPr>
                    <a:t>LynxOS</a:t>
                  </a:r>
                </a:p>
              </p:txBody>
            </p:sp>
            <p:sp>
              <p:nvSpPr>
                <p:cNvPr id="37" name="Rectangle 18"/>
                <p:cNvSpPr>
                  <a:spLocks noChangeAspect="1" noChangeArrowheads="1"/>
                </p:cNvSpPr>
                <p:nvPr/>
              </p:nvSpPr>
              <p:spPr bwMode="auto">
                <a:xfrm>
                  <a:off x="4122" y="2789"/>
                  <a:ext cx="549" cy="184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1200" b="1">
                      <a:ea typeface="宋体" charset="-122"/>
                    </a:rPr>
                    <a:t>Solaris</a:t>
                  </a:r>
                </a:p>
              </p:txBody>
            </p:sp>
            <p:sp>
              <p:nvSpPr>
                <p:cNvPr id="38" name="Rectangle 19"/>
                <p:cNvSpPr>
                  <a:spLocks noChangeAspect="1" noChangeArrowheads="1"/>
                </p:cNvSpPr>
                <p:nvPr/>
              </p:nvSpPr>
              <p:spPr bwMode="auto">
                <a:xfrm>
                  <a:off x="4718" y="2789"/>
                  <a:ext cx="653" cy="189"/>
                </a:xfrm>
                <a:prstGeom prst="rect">
                  <a:avLst/>
                </a:prstGeom>
                <a:solidFill>
                  <a:schemeClr val="folHlink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1200" b="1">
                      <a:ea typeface="宋体" charset="-122"/>
                    </a:rPr>
                    <a:t>VxWorks</a:t>
                  </a:r>
                </a:p>
              </p:txBody>
            </p:sp>
          </p:grpSp>
          <p:sp>
            <p:nvSpPr>
              <p:cNvPr id="30" name="Rectangle 20"/>
              <p:cNvSpPr>
                <a:spLocks noChangeAspect="1" noChangeArrowheads="1"/>
              </p:cNvSpPr>
              <p:nvPr/>
            </p:nvSpPr>
            <p:spPr bwMode="auto">
              <a:xfrm>
                <a:off x="4620" y="2467"/>
                <a:ext cx="593" cy="160"/>
              </a:xfrm>
              <a:prstGeom prst="rect">
                <a:avLst/>
              </a:prstGeom>
              <a:solidFill>
                <a:srgbClr val="3366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200" b="1">
                    <a:solidFill>
                      <a:schemeClr val="bg1"/>
                    </a:solidFill>
                    <a:ea typeface="宋体" charset="-122"/>
                  </a:rPr>
                  <a:t>Middleware</a:t>
                </a:r>
              </a:p>
            </p:txBody>
          </p:sp>
          <p:sp>
            <p:nvSpPr>
              <p:cNvPr id="31" name="Rectangle 21"/>
              <p:cNvSpPr>
                <a:spLocks noChangeAspect="1" noChangeArrowheads="1"/>
              </p:cNvSpPr>
              <p:nvPr/>
            </p:nvSpPr>
            <p:spPr bwMode="auto">
              <a:xfrm>
                <a:off x="4639" y="2177"/>
                <a:ext cx="580" cy="237"/>
              </a:xfrm>
              <a:prstGeom prst="rect">
                <a:avLst/>
              </a:prstGeom>
              <a:solidFill>
                <a:srgbClr val="C9F2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altLang="zh-CN" sz="1200" b="1">
                    <a:ea typeface="宋体" charset="-122"/>
                  </a:rPr>
                  <a:t>Middleware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altLang="zh-CN" sz="1200" b="1">
                    <a:ea typeface="宋体" charset="-122"/>
                  </a:rPr>
                  <a:t>Services</a:t>
                </a:r>
              </a:p>
            </p:txBody>
          </p:sp>
          <p:sp>
            <p:nvSpPr>
              <p:cNvPr id="32" name="Rectangle 22"/>
              <p:cNvSpPr>
                <a:spLocks noChangeAspect="1" noChangeArrowheads="1"/>
              </p:cNvSpPr>
              <p:nvPr/>
            </p:nvSpPr>
            <p:spPr bwMode="auto">
              <a:xfrm>
                <a:off x="4498" y="1921"/>
                <a:ext cx="862" cy="228"/>
              </a:xfrm>
              <a:prstGeom prst="rect">
                <a:avLst/>
              </a:prstGeom>
              <a:solidFill>
                <a:srgbClr val="FF99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altLang="zh-CN" sz="1200" b="1" dirty="0">
                    <a:ea typeface="宋体" charset="-122"/>
                  </a:rPr>
                  <a:t>Middleware</a:t>
                </a:r>
              </a:p>
              <a:p>
                <a:pPr algn="ctr" eaLnBrk="0" hangingPunct="0">
                  <a:lnSpc>
                    <a:spcPct val="80000"/>
                  </a:lnSpc>
                </a:pPr>
                <a:r>
                  <a:rPr lang="en-US" altLang="zh-CN" sz="1200" b="1" dirty="0">
                    <a:ea typeface="宋体" charset="-122"/>
                  </a:rPr>
                  <a:t>Applications</a:t>
                </a:r>
              </a:p>
            </p:txBody>
          </p:sp>
        </p:grp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>
              <a:off x="3027" y="3369"/>
              <a:ext cx="783" cy="253"/>
            </a:xfrm>
            <a:prstGeom prst="rightArrow">
              <a:avLst>
                <a:gd name="adj1" fmla="val 50000"/>
                <a:gd name="adj2" fmla="val 7737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080" y="4063"/>
              <a:ext cx="782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>
                  <a:solidFill>
                    <a:srgbClr val="336699"/>
                  </a:solidFill>
                  <a:latin typeface="Impact" pitchFamily="34" charset="0"/>
                  <a:ea typeface="宋体" charset="-122"/>
                </a:rPr>
                <a:t>21</a:t>
              </a:r>
              <a:r>
                <a:rPr lang="en-US" altLang="zh-CN" sz="2000" baseline="30000">
                  <a:solidFill>
                    <a:srgbClr val="336699"/>
                  </a:solidFill>
                  <a:latin typeface="Impact" pitchFamily="34" charset="0"/>
                  <a:ea typeface="宋体" charset="-122"/>
                </a:rPr>
                <a:t>st</a:t>
              </a:r>
              <a:r>
                <a:rPr lang="en-US" altLang="zh-CN" sz="2000">
                  <a:solidFill>
                    <a:srgbClr val="336699"/>
                  </a:solidFill>
                  <a:latin typeface="Impact" pitchFamily="34" charset="0"/>
                  <a:ea typeface="宋体" charset="-122"/>
                </a:rPr>
                <a:t> Century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85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260648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手</a:t>
            </a:r>
            <a:r>
              <a:rPr lang="en-US" altLang="zh-CN" sz="3200" dirty="0" smtClean="0"/>
              <a:t>Y</a:t>
            </a:r>
            <a:r>
              <a:rPr lang="zh-CN" altLang="en-US" sz="3200" dirty="0" smtClean="0"/>
              <a:t>的架构</a:t>
            </a:r>
            <a:endParaRPr lang="en-US" altLang="zh-CN" sz="3200" dirty="0"/>
          </a:p>
        </p:txBody>
      </p:sp>
      <p:sp>
        <p:nvSpPr>
          <p:cNvPr id="4" name="圆角矩形 3"/>
          <p:cNvSpPr/>
          <p:nvPr/>
        </p:nvSpPr>
        <p:spPr>
          <a:xfrm>
            <a:off x="827584" y="1196752"/>
            <a:ext cx="7704855" cy="14401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827584" y="3140968"/>
            <a:ext cx="6912769" cy="138326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27584" y="5013176"/>
            <a:ext cx="3960440" cy="17281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932040" y="5013176"/>
            <a:ext cx="3622908" cy="17281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/>
            </a:r>
            <a:b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</a:b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517" y="2137713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y</a:t>
            </a:r>
            <a:r>
              <a:rPr lang="en-US" altLang="zh-CN" dirty="0" err="1" smtClean="0"/>
              <a:t>ymobile_client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8517" y="3992086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yymobile_core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02486" y="6369320"/>
            <a:ext cx="244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yymobile_framework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58086" y="6372036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SDKs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149732" y="1284784"/>
            <a:ext cx="1224136" cy="576064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Activity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117682" y="1988840"/>
            <a:ext cx="1224136" cy="576064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Fragment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626812" y="1284784"/>
            <a:ext cx="1224136" cy="576064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Dialog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153041" y="1412776"/>
            <a:ext cx="1691680" cy="576064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YYApplication</a:t>
            </a:r>
            <a:endParaRPr lang="zh-CN" altLang="en-US" dirty="0"/>
          </a:p>
        </p:txBody>
      </p:sp>
      <p:sp>
        <p:nvSpPr>
          <p:cNvPr id="18" name="下箭头 17"/>
          <p:cNvSpPr/>
          <p:nvPr/>
        </p:nvSpPr>
        <p:spPr>
          <a:xfrm>
            <a:off x="3465262" y="2708920"/>
            <a:ext cx="1116124" cy="432048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下箭头 19"/>
          <p:cNvSpPr/>
          <p:nvPr/>
        </p:nvSpPr>
        <p:spPr>
          <a:xfrm>
            <a:off x="2501538" y="4581128"/>
            <a:ext cx="1116124" cy="432048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下箭头 20"/>
          <p:cNvSpPr/>
          <p:nvPr/>
        </p:nvSpPr>
        <p:spPr>
          <a:xfrm>
            <a:off x="5292081" y="4581128"/>
            <a:ext cx="1116124" cy="432048"/>
          </a:xfrm>
          <a:prstGeom prst="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上下箭头 18"/>
          <p:cNvSpPr/>
          <p:nvPr/>
        </p:nvSpPr>
        <p:spPr>
          <a:xfrm>
            <a:off x="7974039" y="2697781"/>
            <a:ext cx="324544" cy="2315395"/>
          </a:xfrm>
          <a:prstGeom prst="upDownArrow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1109016" y="3338457"/>
            <a:ext cx="1692408" cy="57606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CoreManager</a:t>
            </a:r>
            <a:endParaRPr lang="zh-CN" altLang="en-US" dirty="0"/>
          </a:p>
        </p:txBody>
      </p:sp>
      <p:sp>
        <p:nvSpPr>
          <p:cNvPr id="24" name="圆角矩形 23"/>
          <p:cNvSpPr/>
          <p:nvPr/>
        </p:nvSpPr>
        <p:spPr>
          <a:xfrm>
            <a:off x="3059600" y="3908891"/>
            <a:ext cx="1265053" cy="57606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EntCore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3018132" y="3253219"/>
            <a:ext cx="1471251" cy="57606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DbManager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6329807" y="3908891"/>
            <a:ext cx="1266530" cy="57606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BizCores</a:t>
            </a:r>
            <a:r>
              <a:rPr lang="en-US" altLang="zh-CN" dirty="0" smtClean="0"/>
              <a:t>….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1043608" y="5157192"/>
            <a:ext cx="1265053" cy="576064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RequestManager</a:t>
            </a:r>
            <a:endParaRPr lang="zh-CN" altLang="en-US" dirty="0"/>
          </a:p>
        </p:txBody>
      </p:sp>
      <p:sp>
        <p:nvSpPr>
          <p:cNvPr id="28" name="圆角矩形 27"/>
          <p:cNvSpPr/>
          <p:nvPr/>
        </p:nvSpPr>
        <p:spPr>
          <a:xfrm>
            <a:off x="2412331" y="5157192"/>
            <a:ext cx="1265053" cy="576064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ImageManager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1043607" y="5805264"/>
            <a:ext cx="1265053" cy="576064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Utils</a:t>
            </a:r>
            <a:r>
              <a:rPr lang="en-US" altLang="zh-CN" dirty="0" smtClean="0"/>
              <a:t>(log)</a:t>
            </a:r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2411760" y="5805264"/>
            <a:ext cx="1265053" cy="576064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widgets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3729750" y="5157192"/>
            <a:ext cx="950261" cy="576064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yyprotocol</a:t>
            </a:r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3729356" y="5805264"/>
            <a:ext cx="950261" cy="576064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statistic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4608004" y="1988840"/>
            <a:ext cx="1224136" cy="576064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popupwindow</a:t>
            </a:r>
            <a:endParaRPr lang="zh-CN" altLang="en-US" dirty="0"/>
          </a:p>
        </p:txBody>
      </p:sp>
      <p:sp>
        <p:nvSpPr>
          <p:cNvPr id="34" name="圆角矩形 33"/>
          <p:cNvSpPr/>
          <p:nvPr/>
        </p:nvSpPr>
        <p:spPr>
          <a:xfrm>
            <a:off x="5076056" y="5171119"/>
            <a:ext cx="1087897" cy="5760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yypush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5076056" y="5805264"/>
            <a:ext cx="1087897" cy="5760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mediarecord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6228184" y="5177740"/>
            <a:ext cx="1087897" cy="5760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playsdk</a:t>
            </a:r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6228184" y="5805264"/>
            <a:ext cx="1087897" cy="5760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yyprotosdk</a:t>
            </a:r>
            <a:endParaRPr lang="zh-CN" altLang="en-US" dirty="0"/>
          </a:p>
        </p:txBody>
      </p:sp>
      <p:sp>
        <p:nvSpPr>
          <p:cNvPr id="38" name="圆角矩形 37"/>
          <p:cNvSpPr/>
          <p:nvPr/>
        </p:nvSpPr>
        <p:spPr>
          <a:xfrm>
            <a:off x="7380312" y="5177740"/>
            <a:ext cx="1087897" cy="5760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sharesdk</a:t>
            </a:r>
            <a:endParaRPr lang="zh-CN" altLang="en-US" dirty="0"/>
          </a:p>
        </p:txBody>
      </p:sp>
      <p:sp>
        <p:nvSpPr>
          <p:cNvPr id="39" name="圆角矩形 38"/>
          <p:cNvSpPr/>
          <p:nvPr/>
        </p:nvSpPr>
        <p:spPr>
          <a:xfrm>
            <a:off x="7380312" y="5805264"/>
            <a:ext cx="1072122" cy="5760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0" name="圆角矩形 39"/>
          <p:cNvSpPr/>
          <p:nvPr/>
        </p:nvSpPr>
        <p:spPr>
          <a:xfrm>
            <a:off x="6048673" y="1988840"/>
            <a:ext cx="1691680" cy="576064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UI Component…..</a:t>
            </a:r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4637398" y="3284984"/>
            <a:ext cx="1692408" cy="57606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CrashReport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6062676" y="1284784"/>
            <a:ext cx="1224136" cy="576064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views</a:t>
            </a:r>
            <a:endParaRPr lang="zh-CN" altLang="en-US" dirty="0"/>
          </a:p>
        </p:txBody>
      </p:sp>
      <p:sp>
        <p:nvSpPr>
          <p:cNvPr id="43" name="圆角矩形 42"/>
          <p:cNvSpPr/>
          <p:nvPr/>
        </p:nvSpPr>
        <p:spPr>
          <a:xfrm>
            <a:off x="6400012" y="3286956"/>
            <a:ext cx="1266530" cy="57606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UpdateCore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4673625" y="3933056"/>
            <a:ext cx="1553381" cy="57606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HiidoStatistic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7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网格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66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457</Words>
  <Application>Microsoft Office PowerPoint</Application>
  <PresentationFormat>全屏显示(4:3)</PresentationFormat>
  <Paragraphs>120</Paragraphs>
  <Slides>16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gaoyong</dc:creator>
  <cp:lastModifiedBy>YY</cp:lastModifiedBy>
  <cp:revision>471</cp:revision>
  <dcterms:created xsi:type="dcterms:W3CDTF">2012-08-28T06:05:41Z</dcterms:created>
  <dcterms:modified xsi:type="dcterms:W3CDTF">2015-12-15T06:32:52Z</dcterms:modified>
</cp:coreProperties>
</file>