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74"/>
    <p:restoredTop sz="95840"/>
  </p:normalViewPr>
  <p:slideViewPr>
    <p:cSldViewPr snapToGrid="0" snapToObjects="1">
      <p:cViewPr>
        <p:scale>
          <a:sx n="147" d="100"/>
          <a:sy n="147" d="100"/>
        </p:scale>
        <p:origin x="29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m-sh/nvm" TargetMode="External"/><Relationship Id="rId2" Type="http://schemas.openxmlformats.org/officeDocument/2006/relationships/hyperlink" Target="https://github.com/coreybutler/nvm-windows/relea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dmin.us01.dx.commercecloud.salesforc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ugins.jetbrains.com/plugin/13668-salesforce-b2c-commerce-sfcc-" TargetMode="External"/><Relationship Id="rId2" Type="http://schemas.openxmlformats.org/officeDocument/2006/relationships/hyperlink" Target="https://marketplace.visualstudio.com/items?itemName=ghgofort.sfcc-metadata-explor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lesforceCommerceCloud/storefront-reference-architecture/tree/master/cartridges/app_storefront_base" TargetMode="External"/><Relationship Id="rId2" Type="http://schemas.openxmlformats.org/officeDocument/2006/relationships/hyperlink" Target="https://github.com/SalesforceCommerceCloud/storefront-reference-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lesforceCommerceCloud/storefront-reference-architecture/tree/master/cartridges/bm_app_storefront_bas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04B12-C8C4-DF4E-8409-A8771697C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351" y="1790828"/>
            <a:ext cx="8351652" cy="1919886"/>
          </a:xfrm>
        </p:spPr>
        <p:txBody>
          <a:bodyPr/>
          <a:lstStyle/>
          <a:p>
            <a:r>
              <a:rPr kumimoji="1" lang="en-US" altLang="zh-CN" sz="4800" dirty="0"/>
              <a:t>Salesforce Commerce Cloud</a:t>
            </a:r>
            <a:br>
              <a:rPr kumimoji="1" lang="en-US" altLang="zh-CN" sz="4800" dirty="0"/>
            </a:br>
            <a:br>
              <a:rPr kumimoji="1" lang="en-US" altLang="zh-CN" sz="3200" dirty="0"/>
            </a:br>
            <a:r>
              <a:rPr kumimoji="1" lang="ja-JP" altLang="en-US" sz="2400"/>
              <a:t>项目结构</a:t>
            </a:r>
            <a:r>
              <a:rPr kumimoji="1" lang="zh-CN" altLang="en-US" sz="2400" dirty="0"/>
              <a:t>、</a:t>
            </a:r>
            <a:r>
              <a:rPr kumimoji="1" lang="ja-JP" altLang="en-US" sz="2400"/>
              <a:t>和开发方式</a:t>
            </a:r>
            <a:endParaRPr kumimoji="1"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AC35DE-F62B-914C-8C6E-C1055FAD5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845963"/>
            <a:ext cx="7766936" cy="1096899"/>
          </a:xfrm>
        </p:spPr>
        <p:txBody>
          <a:bodyPr/>
          <a:lstStyle/>
          <a:p>
            <a:r>
              <a:rPr kumimoji="1" lang="en-US" altLang="zh-CN" dirty="0"/>
              <a:t>Microworld</a:t>
            </a:r>
            <a:r>
              <a:rPr kumimoji="1" lang="zh-CN" altLang="en-US" dirty="0"/>
              <a:t>株式会社</a:t>
            </a:r>
          </a:p>
        </p:txBody>
      </p:sp>
    </p:spTree>
    <p:extLst>
      <p:ext uri="{BB962C8B-B14F-4D97-AF65-F5344CB8AC3E}">
        <p14:creationId xmlns:p14="http://schemas.microsoft.com/office/powerpoint/2010/main" val="2601241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37064-BBDD-8A4F-BCB9-37EF734E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前端与后端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A8095-7B6B-E147-B249-620B35222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后端</a:t>
            </a:r>
            <a:endParaRPr kumimoji="1" lang="en-US" altLang="zh-CN" dirty="0"/>
          </a:p>
          <a:p>
            <a:pPr>
              <a:buFont typeface="+mj-lt"/>
              <a:buAutoNum type="arabicPeriod"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08A8AE-C84F-684F-8F30-795F603E1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88" y="2912415"/>
            <a:ext cx="6180417" cy="12969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994D7C-817F-3241-B8F0-931F11380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888" y="4961821"/>
            <a:ext cx="6097027" cy="122577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A8DB8C0-62A5-DA4B-9A18-44565006C74F}"/>
              </a:ext>
            </a:extLst>
          </p:cNvPr>
          <p:cNvSpPr txBox="1"/>
          <p:nvPr/>
        </p:nvSpPr>
        <p:spPr>
          <a:xfrm>
            <a:off x="1099926" y="2449139"/>
            <a:ext cx="325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contentType</a:t>
            </a:r>
            <a:r>
              <a:rPr kumimoji="1" lang="en-US" altLang="zh-CN" dirty="0"/>
              <a:t>:</a:t>
            </a:r>
            <a:r>
              <a:rPr lang="en" altLang="zh-CN" dirty="0"/>
              <a:t>text/html;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952FEF-C30B-9147-B01C-2F2B95567C27}"/>
              </a:ext>
            </a:extLst>
          </p:cNvPr>
          <p:cNvSpPr txBox="1"/>
          <p:nvPr/>
        </p:nvSpPr>
        <p:spPr>
          <a:xfrm>
            <a:off x="1107888" y="4526944"/>
            <a:ext cx="325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contentType</a:t>
            </a:r>
            <a:r>
              <a:rPr kumimoji="1" lang="en-US" altLang="zh-CN" dirty="0"/>
              <a:t>:</a:t>
            </a:r>
            <a:r>
              <a:rPr lang="en" altLang="zh-CN" dirty="0"/>
              <a:t>application/json;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48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9CEE1-F2DA-8C4E-9323-C992122D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前端与后端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437B10-A56F-E44F-9FE4-A551B8ADA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kumimoji="1" lang="zh-CN" altLang="en-US" dirty="0"/>
              <a:t>前端（需要本地编译后上传到</a:t>
            </a:r>
            <a:r>
              <a:rPr kumimoji="1" lang="en-US" altLang="zh-CN" dirty="0"/>
              <a:t>Sandbox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>
              <a:buFont typeface="+mj-lt"/>
              <a:buAutoNum type="arabicPeriod"/>
            </a:pPr>
            <a:r>
              <a:rPr kumimoji="1" lang="zh-CN" altLang="en-US" dirty="0"/>
              <a:t>编译前确认目录结构</a:t>
            </a:r>
            <a:endParaRPr kumimoji="1" lang="en-US" altLang="zh-CN" dirty="0"/>
          </a:p>
          <a:p>
            <a:pPr>
              <a:buFont typeface="+mj-lt"/>
              <a:buAutoNum type="arabicPeriod"/>
            </a:pPr>
            <a:r>
              <a:rPr kumimoji="1" lang="en-US" altLang="zh-CN" dirty="0"/>
              <a:t>Custom </a:t>
            </a:r>
            <a:r>
              <a:rPr kumimoji="1" lang="en" altLang="zh-CN" dirty="0"/>
              <a:t>Cartridge</a:t>
            </a:r>
            <a:r>
              <a:rPr kumimoji="1" lang="zh-CN" altLang="en-US" dirty="0"/>
              <a:t>确认</a:t>
            </a:r>
            <a:r>
              <a:rPr kumimoji="1" lang="en-US" altLang="zh-CN" dirty="0" err="1"/>
              <a:t>package.json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+mj-lt"/>
              <a:buAutoNum type="arabicPeriod"/>
            </a:pPr>
            <a:r>
              <a:rPr kumimoji="1" lang="en-US" altLang="zh-CN" dirty="0"/>
              <a:t>Custom</a:t>
            </a:r>
            <a:r>
              <a:rPr kumimoji="1" lang="zh-CN" altLang="en-US" dirty="0"/>
              <a:t> </a:t>
            </a:r>
            <a:r>
              <a:rPr kumimoji="1" lang="en-US" altLang="zh-CN" dirty="0"/>
              <a:t>Js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Scss</a:t>
            </a:r>
            <a:r>
              <a:rPr kumimoji="1" lang="zh-CN" altLang="en-US" dirty="0"/>
              <a:t> 导入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方式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0B810F-531D-C846-9C68-A66ACFEB3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12" y="4594411"/>
            <a:ext cx="4048442" cy="5422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B0AECE-1D0C-C44C-9BE3-FFF8C42A0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379" y="1721386"/>
            <a:ext cx="3098800" cy="34152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68F1BF-0722-8C44-B959-21741F43F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612" y="3284337"/>
            <a:ext cx="5187576" cy="4976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93DD63-C66E-EA4D-993C-627A707F6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612" y="5458751"/>
            <a:ext cx="3663576" cy="107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52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2D911-99FE-174E-A5D1-0EC8968E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Compile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08861-8E20-5B4B-AF2E-669CBDFBF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后端代码不需要编译（后端是在沙盒中执行的直接上传即可）</a:t>
            </a:r>
            <a:endParaRPr kumimoji="1" lang="en-US" altLang="zh-CN" dirty="0"/>
          </a:p>
          <a:p>
            <a:r>
              <a:rPr kumimoji="1" lang="zh-CN" altLang="en-US" dirty="0"/>
              <a:t>前端：</a:t>
            </a:r>
            <a:br>
              <a:rPr kumimoji="1" lang="en-US" altLang="zh-CN" dirty="0"/>
            </a:br>
            <a:r>
              <a:rPr kumimoji="1" lang="zh-CN" altLang="en-US" dirty="0"/>
              <a:t>①编译前确认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版本</a:t>
            </a:r>
            <a:r>
              <a:rPr kumimoji="1" lang="en-US" altLang="zh-CN" dirty="0"/>
              <a:t>8.16.0</a:t>
            </a:r>
            <a:r>
              <a:rPr kumimoji="1" lang="zh-CN" altLang="en-US" dirty="0"/>
              <a:t>：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–v</a:t>
            </a:r>
            <a:br>
              <a:rPr kumimoji="1" lang="en-US" altLang="zh-CN" dirty="0"/>
            </a:br>
            <a:r>
              <a:rPr kumimoji="1" lang="zh-CN" altLang="en-US" dirty="0"/>
              <a:t>②确认</a:t>
            </a:r>
            <a:r>
              <a:rPr kumimoji="1" lang="en" altLang="zh-CN" dirty="0" err="1"/>
              <a:t>webpack.config</a:t>
            </a:r>
            <a:br>
              <a:rPr kumimoji="1" lang="en-US" altLang="zh-CN" dirty="0"/>
            </a:br>
            <a:r>
              <a:rPr kumimoji="1" lang="zh-CN" altLang="en-US" dirty="0"/>
              <a:t>③编译前先安装</a:t>
            </a:r>
            <a:r>
              <a:rPr kumimoji="1" lang="en-US" altLang="zh-CN" dirty="0" err="1"/>
              <a:t>package.json</a:t>
            </a:r>
            <a:r>
              <a:rPr kumimoji="1" lang="zh-CN" altLang="en-US" dirty="0"/>
              <a:t>中的依赖。安装命令：</a:t>
            </a:r>
            <a:r>
              <a:rPr kumimoji="1" lang="en-US" altLang="zh-CN" dirty="0" err="1"/>
              <a:t>npm</a:t>
            </a:r>
            <a:r>
              <a:rPr kumimoji="1" lang="en-US" altLang="zh-CN" dirty="0"/>
              <a:t> install</a:t>
            </a:r>
            <a:br>
              <a:rPr kumimoji="1" lang="en-US" altLang="zh-CN" dirty="0"/>
            </a:br>
            <a:r>
              <a:rPr kumimoji="1" lang="zh-CN" altLang="en-US" dirty="0"/>
              <a:t>④编译：</a:t>
            </a:r>
            <a:r>
              <a:rPr kumimoji="1" lang="en-US" altLang="zh-CN" dirty="0" err="1"/>
              <a:t>npm</a:t>
            </a:r>
            <a:r>
              <a:rPr kumimoji="1" lang="en-US" altLang="zh-CN" dirty="0"/>
              <a:t> run </a:t>
            </a:r>
            <a:r>
              <a:rPr kumimoji="1" lang="en-US" altLang="zh-CN" dirty="0" err="1"/>
              <a:t>compile:js</a:t>
            </a:r>
            <a:r>
              <a:rPr kumimoji="1" lang="en-US" altLang="zh-CN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		     </a:t>
            </a:r>
            <a:r>
              <a:rPr kumimoji="1" lang="en-US" altLang="zh-CN" dirty="0" err="1"/>
              <a:t>npm</a:t>
            </a:r>
            <a:r>
              <a:rPr kumimoji="1" lang="en-US" altLang="zh-CN" dirty="0"/>
              <a:t> run </a:t>
            </a:r>
            <a:r>
              <a:rPr kumimoji="1" lang="en-US" altLang="zh-CN" dirty="0" err="1"/>
              <a:t>compile:scss</a:t>
            </a:r>
            <a:br>
              <a:rPr kumimoji="1" lang="en-US" altLang="zh-CN" dirty="0"/>
            </a:br>
            <a:r>
              <a:rPr kumimoji="1" lang="en-US" altLang="zh-CN" dirty="0"/>
              <a:t>		     </a:t>
            </a:r>
            <a:r>
              <a:rPr kumimoji="1" lang="en-US" altLang="zh-CN" dirty="0" err="1"/>
              <a:t>npm</a:t>
            </a:r>
            <a:r>
              <a:rPr kumimoji="1" lang="en-US" altLang="zh-CN" dirty="0"/>
              <a:t> run </a:t>
            </a:r>
            <a:r>
              <a:rPr kumimoji="1" lang="en-US" altLang="zh-CN" dirty="0" err="1"/>
              <a:t>compile:fonts</a:t>
            </a:r>
            <a:br>
              <a:rPr kumimoji="1" lang="en-US" altLang="zh-CN" dirty="0"/>
            </a:br>
            <a:r>
              <a:rPr kumimoji="1" lang="zh-CN" altLang="en-US" dirty="0"/>
              <a:t>编译后生成：</a:t>
            </a:r>
            <a:br>
              <a:rPr kumimoji="1" lang="en-US" altLang="zh-CN" dirty="0"/>
            </a:br>
            <a:br>
              <a:rPr kumimoji="1" lang="en-US" altLang="zh-CN" dirty="0"/>
            </a:b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99AA78-5CB7-6342-A7EF-6E170FE9A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627" y="3925794"/>
            <a:ext cx="2382114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A6E59-3C00-4747-BDC7-4B4575C0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NodeJs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68A37-7F55-4E40-BDA0-EA7F1423A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本地安装</a:t>
            </a:r>
            <a:r>
              <a:rPr kumimoji="1" lang="en-US" altLang="zh-CN" dirty="0" err="1"/>
              <a:t>nodejs</a:t>
            </a:r>
            <a:r>
              <a:rPr kumimoji="1" lang="zh-CN" altLang="en-US" dirty="0"/>
              <a:t>环境</a:t>
            </a:r>
            <a:endParaRPr kumimoji="1" lang="en-US" altLang="zh-CN" dirty="0"/>
          </a:p>
          <a:p>
            <a:r>
              <a:rPr kumimoji="1" lang="zh-CN" altLang="en-US" dirty="0"/>
              <a:t>推荐使用</a:t>
            </a:r>
            <a:r>
              <a:rPr kumimoji="1" lang="en-US" altLang="zh-CN" dirty="0" err="1"/>
              <a:t>nvm</a:t>
            </a:r>
            <a:r>
              <a:rPr kumimoji="1" lang="zh-CN" altLang="en-US" dirty="0"/>
              <a:t>方式安装，不推荐直接在官网找安装包安装。</a:t>
            </a:r>
            <a:endParaRPr kumimoji="1" lang="en-US" altLang="zh-CN" dirty="0"/>
          </a:p>
          <a:p>
            <a:r>
              <a:rPr kumimoji="1" lang="en-US" altLang="zh-CN" dirty="0"/>
              <a:t>Windows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nvm</a:t>
            </a:r>
            <a:r>
              <a:rPr kumimoji="1" lang="zh-CN" altLang="en-US" dirty="0"/>
              <a:t>：</a:t>
            </a:r>
            <a:br>
              <a:rPr kumimoji="1" lang="en-US" altLang="zh-CN" dirty="0"/>
            </a:br>
            <a:r>
              <a:rPr kumimoji="1" lang="en-US" altLang="zh-CN" dirty="0">
                <a:hlinkClick r:id="rId2"/>
              </a:rPr>
              <a:t>https://github.com/coreybutler/nvm-windows/releases</a:t>
            </a:r>
            <a:endParaRPr kumimoji="1" lang="en-US" altLang="zh-CN" dirty="0"/>
          </a:p>
          <a:p>
            <a:r>
              <a:rPr kumimoji="1" lang="en-US" altLang="zh-CN" dirty="0"/>
              <a:t>Mac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nvm</a:t>
            </a:r>
            <a:r>
              <a:rPr kumimoji="1" lang="zh-CN" altLang="en-US" dirty="0"/>
              <a:t>：</a:t>
            </a:r>
            <a:br>
              <a:rPr kumimoji="1" lang="en-US" altLang="zh-CN" dirty="0"/>
            </a:br>
            <a:r>
              <a:rPr kumimoji="1" lang="en-US" altLang="zh-CN" dirty="0">
                <a:hlinkClick r:id="rId3"/>
              </a:rPr>
              <a:t>https://github.com/nvm-sh/nvm</a:t>
            </a:r>
            <a:endParaRPr kumimoji="1"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CE9E23-8162-6349-AB33-50F466521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339" y="4297570"/>
            <a:ext cx="4718051" cy="240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92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480DA-D83D-A042-8B1A-070471B6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NodeJs</a:t>
            </a:r>
            <a:r>
              <a:rPr kumimoji="1" lang="zh-CN" altLang="en-US" dirty="0"/>
              <a:t>事件回调机制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54139-12D1-934E-8D60-70E4344D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zh-CN" dirty="0"/>
              <a:t>Js</a:t>
            </a:r>
            <a:r>
              <a:rPr kumimoji="1" lang="zh-CN" altLang="en-US" dirty="0"/>
              <a:t>不能单独执行，需要有环境，如浏览器、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解释器。</a:t>
            </a:r>
            <a:endParaRPr kumimoji="1" lang="en-US" altLang="zh-CN" dirty="0"/>
          </a:p>
          <a:p>
            <a:pPr>
              <a:buFont typeface="+mj-lt"/>
              <a:buAutoNum type="arabicPeriod"/>
            </a:pPr>
            <a:r>
              <a:rPr kumimoji="1" lang="zh-CN" altLang="en-US" dirty="0"/>
              <a:t>单线程，只有主线程（不能创建线程，事件回调方式）。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D29EA9-5BB9-0E4E-80EC-A1CF619B0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899" y="3002840"/>
            <a:ext cx="3601357" cy="2920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F3957DF-CA05-4341-8BB2-6CC9AEFFCCC2}"/>
              </a:ext>
            </a:extLst>
          </p:cNvPr>
          <p:cNvSpPr txBox="1"/>
          <p:nvPr/>
        </p:nvSpPr>
        <p:spPr>
          <a:xfrm>
            <a:off x="838200" y="3429000"/>
            <a:ext cx="33092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dirty="0"/>
              <a:t>var a = 1; </a:t>
            </a:r>
            <a:br>
              <a:rPr lang="en" altLang="zh-CN" sz="1400" dirty="0"/>
            </a:br>
            <a:r>
              <a:rPr lang="en" altLang="zh-CN" sz="1400" dirty="0" err="1"/>
              <a:t>setTimeout</a:t>
            </a:r>
            <a:r>
              <a:rPr lang="en" altLang="zh-CN" sz="1400" dirty="0"/>
              <a:t>(</a:t>
            </a:r>
            <a:r>
              <a:rPr lang="zh-CN" altLang="en-US" sz="1400" dirty="0"/>
              <a:t> </a:t>
            </a:r>
            <a:r>
              <a:rPr lang="en" altLang="zh-CN" sz="1400" dirty="0"/>
              <a:t>function()</a:t>
            </a:r>
            <a:r>
              <a:rPr lang="zh-CN" altLang="en-US" sz="1400" dirty="0"/>
              <a:t> </a:t>
            </a:r>
            <a:r>
              <a:rPr lang="en" altLang="zh-CN" sz="1400" dirty="0"/>
              <a:t>{</a:t>
            </a:r>
            <a:r>
              <a:rPr lang="zh-CN" altLang="en-US" sz="1400" dirty="0"/>
              <a:t> </a:t>
            </a:r>
            <a:r>
              <a:rPr lang="en" altLang="zh-CN" sz="1400" dirty="0"/>
              <a:t>a</a:t>
            </a:r>
            <a:r>
              <a:rPr lang="zh-CN" altLang="en-US" sz="1400" dirty="0"/>
              <a:t> </a:t>
            </a:r>
            <a:r>
              <a:rPr lang="en" altLang="zh-CN" sz="1400" dirty="0"/>
              <a:t>=</a:t>
            </a:r>
            <a:r>
              <a:rPr lang="zh-CN" altLang="en-US" sz="1400" dirty="0"/>
              <a:t> </a:t>
            </a:r>
            <a:r>
              <a:rPr lang="en" altLang="zh-CN" sz="1400" dirty="0"/>
              <a:t>2</a:t>
            </a:r>
            <a:r>
              <a:rPr lang="zh-CN" altLang="en-US" sz="1400" dirty="0"/>
              <a:t> </a:t>
            </a:r>
            <a:r>
              <a:rPr lang="en" altLang="zh-CN" sz="1400" dirty="0"/>
              <a:t>}</a:t>
            </a:r>
            <a:r>
              <a:rPr lang="zh-CN" altLang="en-US" sz="1400" dirty="0"/>
              <a:t> </a:t>
            </a:r>
            <a:r>
              <a:rPr lang="en" altLang="zh-CN" sz="1400" dirty="0"/>
              <a:t>,</a:t>
            </a:r>
            <a:r>
              <a:rPr lang="zh-CN" altLang="en-US" sz="1400" dirty="0"/>
              <a:t> </a:t>
            </a:r>
            <a:r>
              <a:rPr lang="en" altLang="zh-CN" sz="1400" dirty="0"/>
              <a:t>0</a:t>
            </a:r>
            <a:r>
              <a:rPr lang="zh-CN" altLang="en-US" sz="1400" dirty="0"/>
              <a:t> </a:t>
            </a:r>
            <a:r>
              <a:rPr lang="en" altLang="zh-CN" sz="1400" dirty="0"/>
              <a:t>); </a:t>
            </a:r>
            <a:br>
              <a:rPr lang="en" altLang="zh-CN" sz="1400" dirty="0"/>
            </a:br>
            <a:r>
              <a:rPr lang="en" altLang="zh-CN" sz="1400" dirty="0" err="1"/>
              <a:t>console.log</a:t>
            </a:r>
            <a:r>
              <a:rPr lang="en" altLang="zh-CN" sz="1400" dirty="0"/>
              <a:t>(a);</a:t>
            </a:r>
            <a:endParaRPr kumimoji="1"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575B2D-E6B8-0645-BC7B-7B3E877BF235}"/>
              </a:ext>
            </a:extLst>
          </p:cNvPr>
          <p:cNvSpPr txBox="1"/>
          <p:nvPr/>
        </p:nvSpPr>
        <p:spPr>
          <a:xfrm>
            <a:off x="838200" y="4519737"/>
            <a:ext cx="348262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400" dirty="0"/>
              <a:t>var a = 1; </a:t>
            </a:r>
            <a:br>
              <a:rPr lang="en" altLang="zh-CN" sz="1400" dirty="0"/>
            </a:br>
            <a:r>
              <a:rPr lang="en" altLang="zh-CN" sz="1400" dirty="0" err="1"/>
              <a:t>setTimeout</a:t>
            </a:r>
            <a:r>
              <a:rPr lang="en" altLang="zh-CN" sz="1400" dirty="0"/>
              <a:t>(</a:t>
            </a:r>
            <a:r>
              <a:rPr lang="zh-CN" altLang="en-US" sz="1400" dirty="0"/>
              <a:t> </a:t>
            </a:r>
            <a:r>
              <a:rPr lang="en" altLang="zh-CN" sz="1400" dirty="0"/>
              <a:t>function</a:t>
            </a:r>
            <a:r>
              <a:rPr lang="zh-CN" altLang="en-US" sz="1400" dirty="0"/>
              <a:t> </a:t>
            </a:r>
            <a:r>
              <a:rPr lang="en" altLang="zh-CN" sz="1400" dirty="0"/>
              <a:t>()</a:t>
            </a:r>
            <a:r>
              <a:rPr lang="zh-CN" altLang="en-US" sz="1400" dirty="0"/>
              <a:t> </a:t>
            </a:r>
            <a:r>
              <a:rPr lang="en" altLang="zh-CN" sz="1400" dirty="0"/>
              <a:t>{</a:t>
            </a:r>
            <a:r>
              <a:rPr lang="zh-CN" altLang="en-US" sz="1400" dirty="0"/>
              <a:t> </a:t>
            </a:r>
            <a:r>
              <a:rPr lang="en" altLang="zh-CN" sz="1400" dirty="0"/>
              <a:t>a</a:t>
            </a:r>
            <a:r>
              <a:rPr lang="zh-CN" altLang="en-US" sz="1400" dirty="0"/>
              <a:t> </a:t>
            </a:r>
            <a:r>
              <a:rPr lang="en" altLang="zh-CN" sz="1400" dirty="0"/>
              <a:t>=</a:t>
            </a:r>
            <a:r>
              <a:rPr lang="zh-CN" altLang="en-US" sz="1400" dirty="0"/>
              <a:t> </a:t>
            </a:r>
            <a:r>
              <a:rPr lang="en" altLang="zh-CN" sz="1400" dirty="0"/>
              <a:t>2}</a:t>
            </a:r>
            <a:r>
              <a:rPr lang="zh-CN" altLang="en-US" sz="1400" dirty="0"/>
              <a:t> </a:t>
            </a:r>
            <a:r>
              <a:rPr lang="en" altLang="zh-CN" sz="1400" dirty="0"/>
              <a:t>,</a:t>
            </a:r>
            <a:r>
              <a:rPr lang="zh-CN" altLang="en-US" sz="1400" dirty="0"/>
              <a:t> </a:t>
            </a:r>
            <a:r>
              <a:rPr lang="en" altLang="zh-CN" sz="1400" dirty="0"/>
              <a:t>1000</a:t>
            </a:r>
            <a:r>
              <a:rPr lang="zh-CN" altLang="en-US" sz="1400" dirty="0"/>
              <a:t> </a:t>
            </a:r>
            <a:r>
              <a:rPr lang="en" altLang="zh-CN" sz="1400" dirty="0"/>
              <a:t>); </a:t>
            </a:r>
            <a:br>
              <a:rPr lang="en" altLang="zh-CN" sz="1400" dirty="0"/>
            </a:br>
            <a:r>
              <a:rPr lang="en" altLang="zh-CN" sz="1400" dirty="0"/>
              <a:t>while(true){ </a:t>
            </a:r>
            <a:br>
              <a:rPr lang="en" altLang="zh-CN" sz="1400" dirty="0"/>
            </a:br>
            <a:r>
              <a:rPr lang="en" altLang="zh-CN" sz="1400" dirty="0"/>
              <a:t>	</a:t>
            </a:r>
            <a:r>
              <a:rPr lang="en" altLang="zh-CN" sz="1400" dirty="0" err="1"/>
              <a:t>console.log</a:t>
            </a:r>
            <a:r>
              <a:rPr lang="en" altLang="zh-CN" sz="1400" dirty="0"/>
              <a:t>(a); </a:t>
            </a:r>
            <a:br>
              <a:rPr lang="en" altLang="zh-CN" sz="1400" dirty="0"/>
            </a:br>
            <a:r>
              <a:rPr lang="en" altLang="zh-CN" sz="1400" dirty="0"/>
              <a:t>}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7649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AA811-3B84-8B4A-842C-A97C0CE8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</a:t>
            </a:r>
            <a:r>
              <a:rPr kumimoji="1" lang="zh-CN" altLang="en-US" dirty="0"/>
              <a:t>闭包</a:t>
            </a:r>
            <a:r>
              <a:rPr kumimoji="1" lang="en-US" altLang="zh-CN" dirty="0"/>
              <a:t>/</a:t>
            </a:r>
            <a:r>
              <a:rPr kumimoji="1" lang="zh-CN" altLang="en-US" dirty="0"/>
              <a:t>变量提升</a:t>
            </a:r>
            <a:r>
              <a:rPr kumimoji="1" lang="en-US" altLang="zh-CN" dirty="0"/>
              <a:t>/Call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91651-E23F-7F40-8259-C842BD87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220" y="2312990"/>
            <a:ext cx="3121780" cy="757488"/>
          </a:xfrm>
        </p:spPr>
        <p:txBody>
          <a:bodyPr/>
          <a:lstStyle/>
          <a:p>
            <a:r>
              <a:rPr kumimoji="1" lang="zh-CN" altLang="en-US" dirty="0"/>
              <a:t>变量提升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1F9B2D-AFAD-CC4F-BBEB-247E1AAF6059}"/>
              </a:ext>
            </a:extLst>
          </p:cNvPr>
          <p:cNvSpPr txBox="1"/>
          <p:nvPr/>
        </p:nvSpPr>
        <p:spPr>
          <a:xfrm>
            <a:off x="1066799" y="2547259"/>
            <a:ext cx="24384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600" dirty="0"/>
              <a:t>function f1()</a:t>
            </a:r>
            <a:r>
              <a:rPr lang="zh-CN" altLang="en-US" sz="1600" dirty="0"/>
              <a:t> </a:t>
            </a:r>
            <a:r>
              <a:rPr lang="en" altLang="zh-CN" sz="1600" dirty="0"/>
              <a:t>{</a:t>
            </a:r>
          </a:p>
          <a:p>
            <a:r>
              <a:rPr lang="zh-CN" altLang="en" sz="1600" dirty="0"/>
              <a:t>　　</a:t>
            </a:r>
            <a:r>
              <a:rPr lang="en" altLang="zh-CN" sz="1600" dirty="0"/>
              <a:t>var n = 999;</a:t>
            </a:r>
          </a:p>
          <a:p>
            <a:r>
              <a:rPr lang="zh-CN" altLang="en" sz="1600" dirty="0"/>
              <a:t>　　</a:t>
            </a:r>
            <a:r>
              <a:rPr lang="en" altLang="zh-CN" sz="1600" dirty="0"/>
              <a:t>function f2()</a:t>
            </a:r>
            <a:r>
              <a:rPr lang="zh-CN" altLang="en-US" sz="1600" dirty="0"/>
              <a:t> </a:t>
            </a:r>
            <a:r>
              <a:rPr lang="en" altLang="zh-CN" sz="1600" dirty="0"/>
              <a:t>{</a:t>
            </a:r>
            <a:br>
              <a:rPr lang="en" altLang="zh-CN" sz="1600" dirty="0"/>
            </a:br>
            <a:r>
              <a:rPr lang="zh-CN" altLang="en" sz="1600" dirty="0"/>
              <a:t>　　　　</a:t>
            </a:r>
            <a:r>
              <a:rPr lang="en-US" altLang="zh-CN" sz="1600" dirty="0" err="1"/>
              <a:t>console.log</a:t>
            </a:r>
            <a:r>
              <a:rPr lang="en-US" altLang="zh-CN" sz="1600" dirty="0"/>
              <a:t>(n)</a:t>
            </a:r>
            <a:br>
              <a:rPr lang="en" altLang="zh-CN" sz="1600" dirty="0"/>
            </a:br>
            <a:r>
              <a:rPr lang="zh-CN" altLang="en" sz="1600" dirty="0"/>
              <a:t>　　</a:t>
            </a:r>
            <a:r>
              <a:rPr lang="en" altLang="zh-CN" sz="1600" dirty="0"/>
              <a:t>}</a:t>
            </a:r>
          </a:p>
          <a:p>
            <a:r>
              <a:rPr lang="zh-CN" altLang="en" sz="1600" dirty="0"/>
              <a:t>　　</a:t>
            </a:r>
            <a:r>
              <a:rPr lang="en" altLang="zh-CN" sz="1600" dirty="0"/>
              <a:t>return f2;</a:t>
            </a:r>
          </a:p>
          <a:p>
            <a:r>
              <a:rPr lang="en" altLang="zh-CN" sz="1600" dirty="0"/>
              <a:t>}</a:t>
            </a:r>
          </a:p>
          <a:p>
            <a:r>
              <a:rPr lang="en" altLang="zh-CN" sz="1600" dirty="0"/>
              <a:t>var result</a:t>
            </a:r>
            <a:r>
              <a:rPr lang="zh-CN" altLang="en-US" sz="1600" dirty="0"/>
              <a:t> </a:t>
            </a:r>
            <a:r>
              <a:rPr lang="en" altLang="zh-CN" sz="1600" dirty="0"/>
              <a:t>=</a:t>
            </a:r>
            <a:r>
              <a:rPr lang="zh-CN" altLang="en-US" sz="1600" dirty="0"/>
              <a:t> </a:t>
            </a:r>
            <a:r>
              <a:rPr lang="en" altLang="zh-CN" sz="1600" dirty="0"/>
              <a:t>f1();</a:t>
            </a:r>
          </a:p>
          <a:p>
            <a:r>
              <a:rPr lang="en" altLang="zh-CN" sz="1600" dirty="0"/>
              <a:t>result(); </a:t>
            </a:r>
            <a:r>
              <a:rPr lang="zh-CN" altLang="en-US" sz="1600" dirty="0"/>
              <a:t> </a:t>
            </a:r>
            <a:r>
              <a:rPr lang="en-US" altLang="zh-CN" sz="1600" dirty="0"/>
              <a:t>//999</a:t>
            </a:r>
            <a:endParaRPr lang="en" altLang="zh-CN" sz="1600" dirty="0"/>
          </a:p>
          <a:p>
            <a:endParaRPr kumimoji="1" lang="zh-CN" altLang="en-US" sz="16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E0E7ED5-F323-C24B-B4B5-001B8F5EEB2E}"/>
              </a:ext>
            </a:extLst>
          </p:cNvPr>
          <p:cNvSpPr txBox="1">
            <a:spLocks/>
          </p:cNvSpPr>
          <p:nvPr/>
        </p:nvSpPr>
        <p:spPr>
          <a:xfrm>
            <a:off x="829734" y="2312989"/>
            <a:ext cx="312178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闭包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24E0C7-4E4E-7A40-B0D6-1E024818557A}"/>
              </a:ext>
            </a:extLst>
          </p:cNvPr>
          <p:cNvSpPr txBox="1"/>
          <p:nvPr/>
        </p:nvSpPr>
        <p:spPr>
          <a:xfrm>
            <a:off x="5641220" y="2691734"/>
            <a:ext cx="1728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dirty="0" err="1"/>
              <a:t>console.log</a:t>
            </a:r>
            <a:r>
              <a:rPr lang="en" altLang="zh-CN" sz="1400" dirty="0"/>
              <a:t>(num); </a:t>
            </a:r>
            <a:br>
              <a:rPr lang="en" altLang="zh-CN" sz="1400" dirty="0"/>
            </a:br>
            <a:r>
              <a:rPr lang="en" altLang="zh-CN" sz="1400" dirty="0"/>
              <a:t>var num; num = 6;</a:t>
            </a:r>
            <a:endParaRPr kumimoji="1"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203AA8-6267-6E42-B829-0BA86EB6FB81}"/>
              </a:ext>
            </a:extLst>
          </p:cNvPr>
          <p:cNvSpPr txBox="1"/>
          <p:nvPr/>
        </p:nvSpPr>
        <p:spPr>
          <a:xfrm>
            <a:off x="7585856" y="2424146"/>
            <a:ext cx="1473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/>
              <a:t>num = 6;</a:t>
            </a:r>
          </a:p>
          <a:p>
            <a:r>
              <a:rPr lang="en" altLang="zh-CN" sz="1200" dirty="0" err="1"/>
              <a:t>console.log</a:t>
            </a:r>
            <a:r>
              <a:rPr lang="en" altLang="zh-CN" sz="1200" dirty="0"/>
              <a:t>(num); </a:t>
            </a:r>
            <a:br>
              <a:rPr lang="en" altLang="zh-CN" sz="1200" dirty="0"/>
            </a:br>
            <a:r>
              <a:rPr lang="en" altLang="zh-CN" sz="1200" dirty="0"/>
              <a:t>var num;</a:t>
            </a:r>
            <a:endParaRPr kumimoji="1" lang="zh-CN" altLang="en-US" sz="12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2EA70BE-C267-9F43-B0B4-84AB1DCD1B26}"/>
              </a:ext>
            </a:extLst>
          </p:cNvPr>
          <p:cNvSpPr txBox="1">
            <a:spLocks/>
          </p:cNvSpPr>
          <p:nvPr/>
        </p:nvSpPr>
        <p:spPr>
          <a:xfrm>
            <a:off x="4975668" y="3456072"/>
            <a:ext cx="3121780" cy="3086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Call</a:t>
            </a:r>
            <a:r>
              <a:rPr kumimoji="1" lang="zh-CN" altLang="en-US" dirty="0"/>
              <a:t>函数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9FC8B1-DBE6-A24F-9632-DCE9BE7AE9DC}"/>
              </a:ext>
            </a:extLst>
          </p:cNvPr>
          <p:cNvSpPr txBox="1"/>
          <p:nvPr/>
        </p:nvSpPr>
        <p:spPr>
          <a:xfrm>
            <a:off x="4975668" y="3851888"/>
            <a:ext cx="29709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dirty="0"/>
              <a:t>function a(param) {</a:t>
            </a:r>
          </a:p>
          <a:p>
            <a:r>
              <a:rPr lang="en" altLang="zh-CN" sz="1400" dirty="0"/>
              <a:t>    </a:t>
            </a:r>
            <a:r>
              <a:rPr lang="en" altLang="zh-CN" sz="1400" dirty="0" err="1"/>
              <a:t>console.log</a:t>
            </a:r>
            <a:r>
              <a:rPr lang="en" altLang="zh-CN" sz="1400" dirty="0"/>
              <a:t>(param);</a:t>
            </a:r>
          </a:p>
          <a:p>
            <a:r>
              <a:rPr lang="en" altLang="zh-CN" sz="1400" dirty="0"/>
              <a:t>}</a:t>
            </a:r>
          </a:p>
          <a:p>
            <a:r>
              <a:rPr lang="en" altLang="zh-CN" sz="1400" dirty="0"/>
              <a:t>function b(param) {</a:t>
            </a:r>
          </a:p>
          <a:p>
            <a:r>
              <a:rPr lang="en" altLang="zh-CN" sz="1400" dirty="0"/>
              <a:t> </a:t>
            </a:r>
            <a:r>
              <a:rPr lang="en" altLang="zh-CN" sz="1400" dirty="0" err="1"/>
              <a:t>console.log</a:t>
            </a:r>
            <a:r>
              <a:rPr lang="en" altLang="zh-CN" sz="1400" dirty="0"/>
              <a:t>(param);</a:t>
            </a:r>
          </a:p>
          <a:p>
            <a:r>
              <a:rPr lang="en" altLang="zh-CN" sz="1400" dirty="0"/>
              <a:t> //</a:t>
            </a:r>
          </a:p>
          <a:p>
            <a:r>
              <a:rPr lang="en" altLang="zh-CN" sz="1400" dirty="0"/>
              <a:t>}</a:t>
            </a:r>
          </a:p>
          <a:p>
            <a:r>
              <a:rPr lang="en" altLang="zh-CN" sz="1400" dirty="0"/>
              <a:t>b(a, 3);</a:t>
            </a:r>
          </a:p>
          <a:p>
            <a:r>
              <a:rPr kumimoji="1" lang="en" altLang="zh-CN" sz="1400" dirty="0"/>
              <a:t>a (’xxx’);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0946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014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54637-D8F4-3341-94D8-1F7C81E5E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SFCC</a:t>
            </a:r>
            <a:r>
              <a:rPr kumimoji="1"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B5276-38EA-D74A-811F-98DE975A4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21774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ja-JP" altLang="en-US"/>
              <a:t>电子商务平台</a:t>
            </a:r>
            <a:r>
              <a:rPr kumimoji="1" lang="zh-CN" altLang="en-US" dirty="0"/>
              <a:t>。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kumimoji="1" lang="ja-JP" altLang="en-US"/>
              <a:t>商家可以发布他们的产品</a:t>
            </a:r>
            <a:r>
              <a:rPr kumimoji="1" lang="zh-CN" altLang="en-US" dirty="0"/>
              <a:t>，</a:t>
            </a:r>
            <a:r>
              <a:rPr kumimoji="1" lang="ja-JP" altLang="en-US"/>
              <a:t>终端用户可以在平台上购买发布的商品。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kumimoji="1" lang="en" altLang="ja-JP" dirty="0"/>
              <a:t>SFCC</a:t>
            </a:r>
            <a:r>
              <a:rPr kumimoji="1" lang="ja-JP" altLang="en-US"/>
              <a:t>提供了一个默认的板</a:t>
            </a:r>
            <a:r>
              <a:rPr kumimoji="1" lang="zh-CN" altLang="en-US" dirty="0"/>
              <a:t>，</a:t>
            </a:r>
            <a:r>
              <a:rPr kumimoji="1" lang="ja-JP" altLang="en-US"/>
              <a:t>不修改代码可以直接使用</a:t>
            </a:r>
            <a:r>
              <a:rPr kumimoji="1" lang="zh-CN" altLang="en-US" dirty="0"/>
              <a:t>。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409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22610-9775-1A43-9469-CE2A5E66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SFCC</a:t>
            </a:r>
            <a:r>
              <a:rPr kumimoji="1" lang="ja-JP" altLang="en-US"/>
              <a:t>プロジェクトの</a:t>
            </a:r>
            <a:r>
              <a:rPr kumimoji="1" lang="zh-CN" altLang="en-US" dirty="0"/>
              <a:t>構造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90D8B-BF23-6A4D-9EB2-82F4EECE4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kumimoji="1" lang="en-US" altLang="zh-CN" dirty="0"/>
              <a:t>Sandbox</a:t>
            </a:r>
            <a:r>
              <a:rPr kumimoji="1" lang="zh-CN" altLang="en-US" dirty="0"/>
              <a:t>：</a:t>
            </a:r>
            <a:br>
              <a:rPr kumimoji="1" lang="en-US" altLang="zh-CN" dirty="0"/>
            </a:br>
            <a:r>
              <a:rPr kumimoji="1" lang="zh-CN" altLang="en-US" dirty="0"/>
              <a:t>①、是</a:t>
            </a:r>
            <a:r>
              <a:rPr kumimoji="1" lang="en-US" altLang="zh-CN" dirty="0"/>
              <a:t>SFCC</a:t>
            </a:r>
            <a:r>
              <a:rPr kumimoji="1" lang="zh-CN" altLang="en-US" dirty="0"/>
              <a:t>中最大的容器，里边可以配置多个</a:t>
            </a:r>
            <a:r>
              <a:rPr kumimoji="1" lang="en-US" altLang="zh-CN" dirty="0"/>
              <a:t>Site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zh-CN" altLang="en-US" dirty="0"/>
              <a:t>②、 ④链接是</a:t>
            </a:r>
            <a:r>
              <a:rPr kumimoji="1" lang="en-US" altLang="zh-CN" dirty="0"/>
              <a:t>Sandbox</a:t>
            </a:r>
            <a:r>
              <a:rPr kumimoji="1" lang="zh-CN" altLang="en-US" dirty="0"/>
              <a:t>接口，用于创建</a:t>
            </a:r>
            <a:r>
              <a:rPr kumimoji="1"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Sandbox </a:t>
            </a:r>
            <a:r>
              <a:rPr kumimoji="1" lang="zh-CN" altLang="en-US" dirty="0"/>
              <a:t>，启动和关闭。</a:t>
            </a:r>
            <a:br>
              <a:rPr kumimoji="1" lang="en-US" altLang="zh-CN" dirty="0"/>
            </a:br>
            <a:r>
              <a:rPr kumimoji="1" lang="zh-CN" altLang="en-US" dirty="0"/>
              <a:t>③、一个</a:t>
            </a:r>
            <a:r>
              <a:rPr kumimoji="1" lang="en-US" altLang="zh-CN" dirty="0"/>
              <a:t>SFCC</a:t>
            </a:r>
            <a:r>
              <a:rPr kumimoji="1" lang="zh-CN" altLang="en-US" dirty="0"/>
              <a:t>管理员账号可以创建多个</a:t>
            </a:r>
            <a:r>
              <a:rPr kumimoji="1" lang="en-US" altLang="zh-CN" dirty="0"/>
              <a:t>Sandbox</a:t>
            </a:r>
            <a:r>
              <a:rPr kumimoji="1" lang="zh-CN" altLang="en-US" dirty="0"/>
              <a:t>，例如测试环境、生产环境。</a:t>
            </a:r>
            <a:br>
              <a:rPr kumimoji="1" lang="en-US" altLang="zh-CN" dirty="0"/>
            </a:br>
            <a:r>
              <a:rPr kumimoji="1" lang="zh-CN" altLang="en-US" dirty="0"/>
              <a:t>④、</a:t>
            </a:r>
            <a:r>
              <a:rPr kumimoji="1" lang="en-US" altLang="zh-CN" dirty="0">
                <a:hlinkClick r:id="rId2"/>
              </a:rPr>
              <a:t>https://admin.us01.dx.commercecloud.salesforce.com/</a:t>
            </a:r>
            <a:endParaRPr kumimoji="1" lang="en-US" altLang="zh-CN" dirty="0"/>
          </a:p>
          <a:p>
            <a:pPr>
              <a:buFont typeface="+mj-lt"/>
              <a:buAutoNum type="arabicPeriod"/>
            </a:pPr>
            <a:endParaRPr kumimoji="1" lang="en-US" altLang="zh-CN" dirty="0"/>
          </a:p>
          <a:p>
            <a:pPr>
              <a:buFont typeface="+mj-lt"/>
              <a:buAutoNum type="arabicPeriod"/>
            </a:pPr>
            <a:r>
              <a:rPr kumimoji="1" lang="en-US" altLang="zh-CN" dirty="0"/>
              <a:t>Site</a:t>
            </a:r>
            <a:r>
              <a:rPr kumimoji="1" lang="zh-CN" altLang="en-US" dirty="0"/>
              <a:t>：</a:t>
            </a:r>
            <a:br>
              <a:rPr kumimoji="1" lang="en-US" altLang="zh-CN" dirty="0"/>
            </a:br>
            <a:r>
              <a:rPr kumimoji="1" lang="zh-CN" altLang="en-US" dirty="0"/>
              <a:t>①同一个环境下可以有多个网站用于不同业务。</a:t>
            </a:r>
            <a:br>
              <a:rPr kumimoji="1" lang="en-US" altLang="zh-CN" dirty="0"/>
            </a:br>
            <a:r>
              <a:rPr kumimoji="1" lang="zh-CN" altLang="en-US" dirty="0"/>
              <a:t>②</a:t>
            </a:r>
            <a:r>
              <a:rPr kumimoji="1" lang="en-US" altLang="zh-CN" dirty="0"/>
              <a:t>Demo</a:t>
            </a:r>
          </a:p>
          <a:p>
            <a:pPr>
              <a:buFont typeface="+mj-lt"/>
              <a:buAutoNum type="arabicPeriod"/>
            </a:pPr>
            <a:endParaRPr kumimoji="1" lang="en-US" altLang="zh-CN" dirty="0"/>
          </a:p>
          <a:p>
            <a:pPr>
              <a:buFont typeface="+mj-lt"/>
              <a:buAutoNum type="arabicPeriod"/>
            </a:pPr>
            <a:r>
              <a:rPr kumimoji="1" lang="en" altLang="zh-CN" dirty="0"/>
              <a:t>Cartridges</a:t>
            </a:r>
            <a:r>
              <a:rPr kumimoji="1" lang="zh-CN" altLang="en-US" dirty="0"/>
              <a:t>：</a:t>
            </a:r>
            <a:br>
              <a:rPr kumimoji="1" lang="en-US" altLang="zh-CN" dirty="0"/>
            </a:br>
            <a:r>
              <a:rPr kumimoji="1" lang="zh-CN" altLang="en-US" dirty="0"/>
              <a:t>①业务模块的最小单元</a:t>
            </a:r>
            <a:br>
              <a:rPr kumimoji="1" lang="en-US" altLang="zh-CN" dirty="0"/>
            </a:br>
            <a:r>
              <a:rPr kumimoji="1" lang="zh-CN" altLang="en-US" dirty="0"/>
              <a:t>②不同的</a:t>
            </a:r>
            <a:r>
              <a:rPr kumimoji="1" lang="en-US" altLang="zh-CN" dirty="0"/>
              <a:t>Cartridge</a:t>
            </a:r>
            <a:r>
              <a:rPr kumimoji="1" lang="zh-CN" altLang="en-US" dirty="0"/>
              <a:t>可以任意组合配置到</a:t>
            </a:r>
            <a:r>
              <a:rPr kumimoji="1" lang="en-US" altLang="zh-CN" dirty="0"/>
              <a:t>Site</a:t>
            </a:r>
            <a:r>
              <a:rPr kumimoji="1" lang="zh-CN" altLang="en-US" dirty="0"/>
              <a:t>中。</a:t>
            </a:r>
            <a:endParaRPr kumimoji="1" lang="en-US" altLang="zh-CN" dirty="0"/>
          </a:p>
          <a:p>
            <a:pPr>
              <a:buFont typeface="+mj-lt"/>
              <a:buAutoNum type="arabicPeriod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36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5BFFD-4BBD-3E4D-8E0D-943FAB86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SFCC</a:t>
            </a:r>
            <a:r>
              <a:rPr kumimoji="1" lang="ja-JP" altLang="en-US"/>
              <a:t>プロジェクトの</a:t>
            </a:r>
            <a:r>
              <a:rPr kumimoji="1" lang="zh-CN" altLang="en-US" dirty="0"/>
              <a:t>構造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DCBAC-735D-5E46-899D-2DDDC407B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9731"/>
          </a:xfrm>
        </p:spPr>
        <p:txBody>
          <a:bodyPr/>
          <a:lstStyle/>
          <a:p>
            <a:r>
              <a:rPr kumimoji="1" lang="en-US" altLang="zh-CN" dirty="0"/>
              <a:t>Sandbox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Site</a:t>
            </a:r>
            <a:r>
              <a:rPr kumimoji="1" lang="zh-CN" altLang="en-US" dirty="0"/>
              <a:t>、</a:t>
            </a:r>
            <a:r>
              <a:rPr kumimoji="1" lang="en" altLang="zh-CN" dirty="0"/>
              <a:t>Cartridges</a:t>
            </a:r>
            <a:r>
              <a:rPr kumimoji="1" lang="zh-CN" altLang="en" dirty="0"/>
              <a:t>之间</a:t>
            </a:r>
            <a:r>
              <a:rPr kumimoji="1" lang="zh-CN" altLang="en-US" dirty="0"/>
              <a:t>的关系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7C9E30-237A-8E43-A939-EA6CB376A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163" y="2560320"/>
            <a:ext cx="5025009" cy="40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6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77003-34BC-B545-B341-A75CCA3B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Site</a:t>
            </a:r>
            <a:r>
              <a:rPr kumimoji="1" lang="zh-CN" altLang="en-US" dirty="0"/>
              <a:t>中</a:t>
            </a:r>
            <a:r>
              <a:rPr kumimoji="1" lang="en" altLang="zh-CN" dirty="0"/>
              <a:t>Cartridge</a:t>
            </a:r>
            <a:r>
              <a:rPr kumimoji="1" lang="zh-CN" altLang="en" dirty="0"/>
              <a:t>的</a:t>
            </a:r>
            <a:r>
              <a:rPr kumimoji="1" lang="zh-CN" altLang="en-US" dirty="0"/>
              <a:t>执行顺序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156CB-DB2C-C04A-B568-D13A97CC2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Site</a:t>
            </a:r>
            <a:r>
              <a:rPr kumimoji="1" lang="zh-CN" altLang="en-US" dirty="0"/>
              <a:t>接受请求的处理流程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F27EC7-AB0E-4149-9A3F-9C9151F4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3059953"/>
            <a:ext cx="5433359" cy="332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0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E636C-8CA5-1F4E-96B2-5C620D8B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8C064-D1AE-9241-BFB2-EB5F4ADDE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zh-CN" dirty="0" err="1"/>
              <a:t>VSCode</a:t>
            </a:r>
            <a:r>
              <a:rPr kumimoji="1" lang="zh-CN" altLang="en-US" dirty="0"/>
              <a:t>插件（免费）：</a:t>
            </a:r>
            <a:r>
              <a:rPr kumimoji="1" lang="en" altLang="zh-CN" dirty="0">
                <a:hlinkClick r:id="rId2"/>
              </a:rPr>
              <a:t>https://marketplace.visualstudio.com/items?itemName=ghgofort.sfcc-metadata-explorer</a:t>
            </a:r>
            <a:endParaRPr kumimoji="1" lang="en" altLang="zh-CN" dirty="0"/>
          </a:p>
          <a:p>
            <a:pPr>
              <a:buFont typeface="+mj-lt"/>
              <a:buAutoNum type="arabicPeriod"/>
            </a:pPr>
            <a:endParaRPr kumimoji="1" lang="en" altLang="zh-CN" dirty="0"/>
          </a:p>
          <a:p>
            <a:pPr>
              <a:buFont typeface="+mj-lt"/>
              <a:buAutoNum type="arabicPeriod"/>
            </a:pPr>
            <a:r>
              <a:rPr kumimoji="1" lang="en" altLang="zh-CN" dirty="0"/>
              <a:t>Idea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Webstorm</a:t>
            </a:r>
            <a:r>
              <a:rPr kumimoji="1" lang="zh-CN" altLang="en-US" dirty="0"/>
              <a:t>插件（付费）：</a:t>
            </a:r>
            <a:br>
              <a:rPr kumimoji="1" lang="en" altLang="zh-CN" dirty="0"/>
            </a:br>
            <a:r>
              <a:rPr kumimoji="1" lang="en" altLang="zh-CN" dirty="0">
                <a:hlinkClick r:id="rId3"/>
              </a:rPr>
              <a:t>https://plugins.jetbrains.com/plugin/13668-salesforce-b2c-commerce-sfcc-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430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7EA4B-F725-E04F-AA19-CA3C8226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SFCC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 </a:t>
            </a:r>
            <a:r>
              <a:rPr kumimoji="1" lang="en" altLang="zh-CN" dirty="0"/>
              <a:t>Cartridge</a:t>
            </a:r>
            <a:r>
              <a:rPr kumimoji="1"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58A8E-C9FE-FD4F-BA60-8DD0796F4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zh-CN" dirty="0"/>
              <a:t>SFCC</a:t>
            </a:r>
            <a:r>
              <a:rPr kumimoji="1" lang="zh-CN" altLang="en-US" dirty="0"/>
              <a:t>提供了默认网站，可以在不修改代码的情况下，运行并使用网站。</a:t>
            </a:r>
            <a:endParaRPr kumimoji="1" lang="en-US" altLang="zh-CN" dirty="0"/>
          </a:p>
          <a:p>
            <a:pPr>
              <a:buFont typeface="+mj-lt"/>
              <a:buAutoNum type="arabicPeriod"/>
            </a:pPr>
            <a:endParaRPr kumimoji="1" lang="en-US" altLang="zh-CN" dirty="0"/>
          </a:p>
          <a:p>
            <a:pPr>
              <a:buFont typeface="+mj-lt"/>
              <a:buAutoNum type="arabicPeriod"/>
            </a:pPr>
            <a:r>
              <a:rPr kumimoji="1" lang="en-US" altLang="zh-CN" dirty="0"/>
              <a:t>Base</a:t>
            </a:r>
            <a:r>
              <a:rPr kumimoji="1" lang="zh-CN" altLang="en-US" dirty="0"/>
              <a:t>源码：</a:t>
            </a:r>
            <a:r>
              <a:rPr kumimoji="1" lang="en" altLang="zh-CN" dirty="0">
                <a:hlinkClick r:id="rId2"/>
              </a:rPr>
              <a:t>https://github.com/SalesforceCommerceCloud/storefront-reference-architecture</a:t>
            </a:r>
            <a:endParaRPr kumimoji="1" lang="en" altLang="zh-CN" dirty="0"/>
          </a:p>
          <a:p>
            <a:pPr>
              <a:buFont typeface="+mj-lt"/>
              <a:buAutoNum type="arabicPeriod"/>
            </a:pPr>
            <a:endParaRPr kumimoji="1" lang="en-US" altLang="zh-CN" dirty="0"/>
          </a:p>
          <a:p>
            <a:pPr>
              <a:buFont typeface="+mj-lt"/>
              <a:buAutoNum type="arabicPeriod"/>
            </a:pPr>
            <a:r>
              <a:rPr kumimoji="1" lang="en-US" altLang="zh-CN" dirty="0"/>
              <a:t>Base</a:t>
            </a:r>
            <a:r>
              <a:rPr kumimoji="1" lang="zh-CN" altLang="en-US" dirty="0"/>
              <a:t>目录结构介绍。</a:t>
            </a:r>
            <a:br>
              <a:rPr kumimoji="1" lang="en-US" altLang="zh-CN" dirty="0"/>
            </a:br>
            <a:r>
              <a:rPr kumimoji="1" lang="zh-CN" altLang="en-US" dirty="0"/>
              <a:t>①</a:t>
            </a:r>
            <a:r>
              <a:rPr kumimoji="1" lang="en" altLang="zh-CN" dirty="0">
                <a:hlinkClick r:id="rId3" tooltip="app_storefront_ba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app_storefront_base</a:t>
            </a:r>
            <a:br>
              <a:rPr kumimoji="1" lang="en" altLang="zh-CN" dirty="0"/>
            </a:br>
            <a:r>
              <a:rPr kumimoji="1" lang="zh-CN" altLang="en-US" dirty="0"/>
              <a:t>②</a:t>
            </a:r>
            <a:r>
              <a:rPr kumimoji="1" lang="en" altLang="zh-CN" dirty="0">
                <a:hlinkClick r:id="rId4" tooltip="bm_app_storefront_ba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bm_app_storefront_base</a:t>
            </a:r>
            <a:br>
              <a:rPr kumimoji="1" lang="en" altLang="zh-CN" dirty="0"/>
            </a:b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426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24F6A-6B49-0142-98A1-218A40FB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AA470-4D99-2642-99CB-3566BEB0E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zh-CN" dirty="0"/>
              <a:t>Sandbox</a:t>
            </a:r>
            <a:r>
              <a:rPr kumimoji="1" lang="zh-CN" altLang="en-US" dirty="0"/>
              <a:t>中创建</a:t>
            </a:r>
            <a:r>
              <a:rPr kumimoji="1" lang="en-US" altLang="zh-CN" dirty="0"/>
              <a:t>Site</a:t>
            </a:r>
          </a:p>
          <a:p>
            <a:pPr>
              <a:buFont typeface="+mj-lt"/>
              <a:buAutoNum type="arabicPeriod"/>
            </a:pPr>
            <a:r>
              <a:rPr kumimoji="1" lang="zh-CN" altLang="en-US" dirty="0"/>
              <a:t>将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项目上传到</a:t>
            </a:r>
            <a:r>
              <a:rPr kumimoji="1" lang="en-US" altLang="zh-CN" dirty="0"/>
              <a:t>Sandbox</a:t>
            </a:r>
            <a:r>
              <a:rPr kumimoji="1" lang="zh-CN" altLang="en-US" dirty="0"/>
              <a:t>（也可使用默认）</a:t>
            </a:r>
            <a:endParaRPr kumimoji="1" lang="en-US" altLang="zh-CN" dirty="0"/>
          </a:p>
          <a:p>
            <a:pPr>
              <a:buFont typeface="+mj-lt"/>
              <a:buAutoNum type="arabicPeriod"/>
            </a:pPr>
            <a:r>
              <a:rPr kumimoji="1" lang="en-US" altLang="zh-CN" dirty="0"/>
              <a:t>Site</a:t>
            </a:r>
            <a:r>
              <a:rPr kumimoji="1" lang="zh-CN" altLang="en-US" dirty="0"/>
              <a:t>配置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 </a:t>
            </a:r>
            <a:r>
              <a:rPr kumimoji="1" lang="en" altLang="zh-CN" dirty="0"/>
              <a:t>Cartridge</a:t>
            </a:r>
            <a:endParaRPr kumimoji="1" lang="en-US" altLang="zh-CN" dirty="0"/>
          </a:p>
          <a:p>
            <a:pPr>
              <a:buFont typeface="+mj-lt"/>
              <a:buAutoNum type="arabicPeriod"/>
            </a:pPr>
            <a:r>
              <a:rPr kumimoji="1" lang="zh-CN" altLang="en-US" dirty="0"/>
              <a:t>上传自定义</a:t>
            </a:r>
            <a:r>
              <a:rPr kumimoji="1" lang="en" altLang="zh-CN" dirty="0"/>
              <a:t>Cartridge</a:t>
            </a:r>
            <a:r>
              <a:rPr kumimoji="1" lang="zh-CN" altLang="en-US" dirty="0"/>
              <a:t> 并配置到</a:t>
            </a:r>
            <a:r>
              <a:rPr kumimoji="1" lang="en-US" altLang="zh-CN" dirty="0"/>
              <a:t>Site</a:t>
            </a:r>
          </a:p>
          <a:p>
            <a:pPr>
              <a:buFont typeface="+mj-lt"/>
              <a:buAutoNum type="arabicPeriod"/>
            </a:pPr>
            <a:r>
              <a:rPr kumimoji="1" lang="zh-CN" altLang="en-US" dirty="0"/>
              <a:t>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847638-528E-9240-BC0C-E50FBD29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780" y="4100975"/>
            <a:ext cx="62103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1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1D5BF-8DD7-D148-AC3E-86DF97AC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Custom </a:t>
            </a:r>
            <a:r>
              <a:rPr kumimoji="1" lang="en" altLang="zh-CN" dirty="0"/>
              <a:t>Cartridges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CAED6-60F6-9045-99EC-D57B84FCC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497607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zh-CN" altLang="en-US" dirty="0"/>
              <a:t>按照相同目录替换。</a:t>
            </a:r>
            <a:endParaRPr kumimoji="1" lang="en-US" altLang="zh-CN" dirty="0"/>
          </a:p>
          <a:p>
            <a:pPr>
              <a:buFont typeface="+mj-lt"/>
              <a:buAutoNum type="arabicPeriod"/>
            </a:pPr>
            <a:r>
              <a:rPr kumimoji="1" lang="en-US" altLang="zh-CN" dirty="0"/>
              <a:t>Import </a:t>
            </a:r>
            <a:r>
              <a:rPr kumimoji="1" lang="zh-CN" altLang="en-US" dirty="0"/>
              <a:t>方式：</a:t>
            </a:r>
            <a:br>
              <a:rPr kumimoji="1" lang="en-US" altLang="zh-CN" dirty="0"/>
            </a:br>
            <a:br>
              <a:rPr kumimoji="1" lang="en-US" altLang="zh-CN" dirty="0"/>
            </a:b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*</a:t>
            </a:r>
            <a:r>
              <a:rPr kumimoji="1" lang="en-US" altLang="zh-CN" dirty="0"/>
              <a:t>/</a:t>
            </a:r>
            <a:r>
              <a:rPr kumimoji="1" lang="zh-CN" altLang="en-US" dirty="0"/>
              <a:t>  匹配所有的</a:t>
            </a:r>
            <a:r>
              <a:rPr kumimoji="1" lang="en-US" altLang="zh-CN" dirty="0"/>
              <a:t>cartridge</a:t>
            </a:r>
            <a:r>
              <a:rPr kumimoji="1" lang="zh-CN" altLang="en-US" dirty="0"/>
              <a:t> ， ～</a:t>
            </a:r>
            <a:r>
              <a:rPr kumimoji="1" lang="en-US" altLang="zh-CN" dirty="0"/>
              <a:t>/</a:t>
            </a:r>
            <a:r>
              <a:rPr kumimoji="1" lang="zh-CN" altLang="en-US" dirty="0"/>
              <a:t>匹配内部的</a:t>
            </a:r>
            <a:r>
              <a:rPr kumimoji="1" lang="en-US" altLang="zh-CN" dirty="0"/>
              <a:t>cartridge</a:t>
            </a:r>
          </a:p>
          <a:p>
            <a:pPr>
              <a:buFont typeface="+mj-lt"/>
              <a:buAutoNum type="arabicPeriod"/>
            </a:pPr>
            <a:r>
              <a:rPr kumimoji="1" lang="en-US" altLang="zh-CN" dirty="0"/>
              <a:t>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Cartridges</a:t>
            </a:r>
            <a:r>
              <a:rPr kumimoji="1" lang="zh-CN" altLang="en-US" dirty="0"/>
              <a:t> 、</a:t>
            </a:r>
            <a:r>
              <a:rPr kumimoji="1" lang="en-US" altLang="zh-CN" dirty="0"/>
              <a:t>Custom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Cartridges</a:t>
            </a:r>
            <a:r>
              <a:rPr kumimoji="1" lang="zh-CN" altLang="en-US" dirty="0"/>
              <a:t> 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执行顺序（</a:t>
            </a:r>
            <a:r>
              <a:rPr lang="en" altLang="zh-CN" dirty="0"/>
              <a:t> prepend </a:t>
            </a:r>
            <a:r>
              <a:rPr lang="zh-CN" altLang="en" dirty="0"/>
              <a:t>与</a:t>
            </a:r>
            <a:r>
              <a:rPr lang="en-US" altLang="zh-CN" dirty="0"/>
              <a:t>append</a:t>
            </a:r>
            <a:r>
              <a:rPr lang="zh-CN" altLang="en-US" dirty="0"/>
              <a:t>相反</a:t>
            </a:r>
            <a:r>
              <a:rPr kumimoji="1" lang="zh-CN" altLang="en-US" dirty="0"/>
              <a:t>）。</a:t>
            </a:r>
            <a:endParaRPr kumimoji="1" lang="en-US" altLang="zh-CN" dirty="0"/>
          </a:p>
          <a:p>
            <a:pPr>
              <a:buFont typeface="+mj-lt"/>
              <a:buAutoNum type="arabicPeriod"/>
            </a:pPr>
            <a:endParaRPr kumimoji="1" lang="en-US" altLang="zh-CN" dirty="0"/>
          </a:p>
          <a:p>
            <a:pPr>
              <a:buFont typeface="+mj-lt"/>
              <a:buAutoNum type="arabicPeriod"/>
            </a:pP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129053-BA6A-7947-A457-EF72779B2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43" y="2914276"/>
            <a:ext cx="6653081" cy="6895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390B6D1-59CD-474A-9FE1-D7202AEE3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743" y="4357498"/>
            <a:ext cx="7072033" cy="22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9528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2322</TotalTime>
  <Words>776</Words>
  <Application>Microsoft Macintosh PowerPoint</Application>
  <PresentationFormat>宽屏</PresentationFormat>
  <Paragraphs>85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平面</vt:lpstr>
      <vt:lpstr>Salesforce Commerce Cloud  项目结构、和开发方式</vt:lpstr>
      <vt:lpstr>SFCC介绍</vt:lpstr>
      <vt:lpstr>SFCCプロジェクトの構造</vt:lpstr>
      <vt:lpstr>SFCCプロジェクトの構造</vt:lpstr>
      <vt:lpstr>Site中Cartridge的执行顺序</vt:lpstr>
      <vt:lpstr>开发工具</vt:lpstr>
      <vt:lpstr>SFCC Base Cartridge介绍</vt:lpstr>
      <vt:lpstr>开发流程</vt:lpstr>
      <vt:lpstr>Custom Cartridges</vt:lpstr>
      <vt:lpstr>前端与后端</vt:lpstr>
      <vt:lpstr>前端与后端</vt:lpstr>
      <vt:lpstr>Compile</vt:lpstr>
      <vt:lpstr>NodeJs</vt:lpstr>
      <vt:lpstr>NodeJs事件回调机制</vt:lpstr>
      <vt:lpstr>JS闭包/变量提升/Call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ZHG HX</dc:creator>
  <cp:lastModifiedBy>ZHG HX</cp:lastModifiedBy>
  <cp:revision>117</cp:revision>
  <dcterms:created xsi:type="dcterms:W3CDTF">2021-06-25T12:04:10Z</dcterms:created>
  <dcterms:modified xsi:type="dcterms:W3CDTF">2021-06-27T03:08:33Z</dcterms:modified>
</cp:coreProperties>
</file>