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  <p:sldMasterId id="2147483650" r:id="rId6"/>
    <p:sldMasterId id="2147483660" r:id="rId7"/>
    <p:sldMasterId id="2147483667" r:id="rId8"/>
  </p:sldMasterIdLst>
  <p:notesMasterIdLst>
    <p:notesMasterId r:id="rId10"/>
  </p:notesMasterIdLst>
  <p:handoutMasterIdLst>
    <p:handoutMasterId r:id="rId11"/>
  </p:handoutMasterIdLst>
  <p:sldIdLst>
    <p:sldId id="33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3424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pos="340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pos="5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DBD"/>
    <a:srgbClr val="12B3C7"/>
    <a:srgbClr val="FF6699"/>
    <a:srgbClr val="FF0066"/>
    <a:srgbClr val="FF3399"/>
    <a:srgbClr val="14BED3"/>
    <a:srgbClr val="0000FF"/>
    <a:srgbClr val="F8F8F8"/>
    <a:srgbClr val="7D7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B9040-9019-4C2F-BD6E-226ACC47233B}" v="9" dt="2021-04-21T03:12:35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3" autoAdjust="0"/>
    <p:restoredTop sz="96353" autoAdjust="0"/>
  </p:normalViewPr>
  <p:slideViewPr>
    <p:cSldViewPr snapToObjects="1">
      <p:cViewPr>
        <p:scale>
          <a:sx n="150" d="100"/>
          <a:sy n="150" d="100"/>
        </p:scale>
        <p:origin x="-864" y="1080"/>
      </p:cViewPr>
      <p:guideLst>
        <p:guide orient="horz" pos="4292"/>
        <p:guide pos="3424"/>
        <p:guide orient="horz" pos="2523"/>
        <p:guide pos="340"/>
        <p:guide orient="horz" pos="2614"/>
        <p:guide pos="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　賀公" userId="S::tei.gako@tis.co.jp::f112e4f5-b9a0-4723-ba60-428e6f9ea9bf" providerId="AD" clId="Web-{A43B9040-9019-4C2F-BD6E-226ACC47233B}"/>
    <pc:docChg chg="modSld">
      <pc:chgData name="鄭　賀公" userId="S::tei.gako@tis.co.jp::f112e4f5-b9a0-4723-ba60-428e6f9ea9bf" providerId="AD" clId="Web-{A43B9040-9019-4C2F-BD6E-226ACC47233B}" dt="2021-04-21T03:12:35.847" v="4"/>
      <pc:docMkLst>
        <pc:docMk/>
      </pc:docMkLst>
      <pc:sldChg chg="modSp">
        <pc:chgData name="鄭　賀公" userId="S::tei.gako@tis.co.jp::f112e4f5-b9a0-4723-ba60-428e6f9ea9bf" providerId="AD" clId="Web-{A43B9040-9019-4C2F-BD6E-226ACC47233B}" dt="2021-04-21T03:12:35.847" v="4"/>
        <pc:sldMkLst>
          <pc:docMk/>
          <pc:sldMk cId="2079318141" sldId="331"/>
        </pc:sldMkLst>
        <pc:spChg chg="mod">
          <ac:chgData name="鄭　賀公" userId="S::tei.gako@tis.co.jp::f112e4f5-b9a0-4723-ba60-428e6f9ea9bf" providerId="AD" clId="Web-{A43B9040-9019-4C2F-BD6E-226ACC47233B}" dt="2021-04-21T02:56:24.299" v="1" actId="1076"/>
          <ac:spMkLst>
            <pc:docMk/>
            <pc:sldMk cId="2079318141" sldId="331"/>
            <ac:spMk id="86" creationId="{C0F65F63-F8C9-4E2D-90D3-27327E386109}"/>
          </ac:spMkLst>
        </pc:spChg>
        <pc:graphicFrameChg chg="modGraphic">
          <ac:chgData name="鄭　賀公" userId="S::tei.gako@tis.co.jp::f112e4f5-b9a0-4723-ba60-428e6f9ea9bf" providerId="AD" clId="Web-{A43B9040-9019-4C2F-BD6E-226ACC47233B}" dt="2021-04-21T03:09:08.484" v="2"/>
          <ac:graphicFrameMkLst>
            <pc:docMk/>
            <pc:sldMk cId="2079318141" sldId="331"/>
            <ac:graphicFrameMk id="116" creationId="{3575AA70-D297-4EA1-AC12-4D7300933150}"/>
          </ac:graphicFrameMkLst>
        </pc:graphicFrameChg>
        <pc:graphicFrameChg chg="modGraphic">
          <ac:chgData name="鄭　賀公" userId="S::tei.gako@tis.co.jp::f112e4f5-b9a0-4723-ba60-428e6f9ea9bf" providerId="AD" clId="Web-{A43B9040-9019-4C2F-BD6E-226ACC47233B}" dt="2021-04-21T03:12:35.847" v="4"/>
          <ac:graphicFrameMkLst>
            <pc:docMk/>
            <pc:sldMk cId="2079318141" sldId="331"/>
            <ac:graphicFrameMk id="117" creationId="{D54BDA20-2010-431D-9A63-920A16462A8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54C68-2DB7-45DC-B185-82AACFAFACF2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DE06C-BE8F-45A6-AA66-E292B3425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073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35A-CF7D-4615-9482-B4F97B9D8950}" type="datetimeFigureOut">
              <a:rPr kumimoji="1" lang="ja-JP" altLang="en-US" smtClean="0"/>
              <a:pPr/>
              <a:t>2021/4/20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F6AA-C012-4C4D-A522-9C25638D862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96860"/>
            <a:ext cx="3455863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○○○○○○○○○株式会社御中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3293450"/>
            <a:ext cx="511256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表紙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のタイトル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3" y="5661873"/>
            <a:ext cx="5544000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□□□□□□□本部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985246"/>
            <a:ext cx="554400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△△△△△△△△部</a:t>
            </a:r>
          </a:p>
        </p:txBody>
      </p:sp>
    </p:spTree>
    <p:extLst>
      <p:ext uri="{BB962C8B-B14F-4D97-AF65-F5344CB8AC3E}">
        <p14:creationId xmlns:p14="http://schemas.microsoft.com/office/powerpoint/2010/main" val="31454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682BC2-DD58-46AD-A881-3CFCC7F1A50C}"/>
              </a:ext>
            </a:extLst>
          </p:cNvPr>
          <p:cNvSpPr/>
          <p:nvPr userDrawn="1"/>
        </p:nvSpPr>
        <p:spPr>
          <a:xfrm>
            <a:off x="0" y="560247"/>
            <a:ext cx="9144000" cy="7035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C027B066-7F7D-4A35-9568-240319B92A3D}"/>
              </a:ext>
            </a:extLst>
          </p:cNvPr>
          <p:cNvSpPr txBox="1"/>
          <p:nvPr userDrawn="1"/>
        </p:nvSpPr>
        <p:spPr>
          <a:xfrm>
            <a:off x="2634200" y="676675"/>
            <a:ext cx="387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spc="300" dirty="0">
                <a:solidFill>
                  <a:schemeClr val="bg1"/>
                </a:solidFill>
                <a:latin typeface="+mn-lt"/>
                <a:cs typeface="R Frutiger Roman"/>
              </a:rPr>
              <a:t>THANK YOU</a:t>
            </a:r>
            <a:endParaRPr kumimoji="1" lang="ja-JP" altLang="en-US" sz="3200" spc="300" dirty="0">
              <a:solidFill>
                <a:schemeClr val="bg1"/>
              </a:solidFill>
              <a:latin typeface="+mn-lt"/>
              <a:cs typeface="R Frutiger Roman"/>
            </a:endParaRPr>
          </a:p>
        </p:txBody>
      </p:sp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0909EB0-7B6C-422C-B1DD-A0EDE669B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9572" y="1844824"/>
            <a:ext cx="5464856" cy="28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ご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43FB4-9675-4B47-AFE5-3481802CC8E3}"/>
              </a:ext>
            </a:extLst>
          </p:cNvPr>
          <p:cNvSpPr/>
          <p:nvPr userDrawn="1"/>
        </p:nvSpPr>
        <p:spPr>
          <a:xfrm>
            <a:off x="0" y="560247"/>
            <a:ext cx="9144000" cy="7035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CAFCF-C33B-4678-A64E-9F37896DF585}"/>
              </a:ext>
            </a:extLst>
          </p:cNvPr>
          <p:cNvSpPr txBox="1"/>
          <p:nvPr userDrawn="1"/>
        </p:nvSpPr>
        <p:spPr>
          <a:xfrm>
            <a:off x="1403648" y="694781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/>
              </a:rPr>
              <a:t>ご清聴</a:t>
            </a:r>
            <a:r>
              <a:rPr kumimoji="1" lang="ja-JP" altLang="en-US" sz="2800" spc="-10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/>
              </a:rPr>
              <a:t>ありがとうございました</a:t>
            </a:r>
          </a:p>
        </p:txBody>
      </p:sp>
      <p:pic>
        <p:nvPicPr>
          <p:cNvPr id="13" name="図 12" descr="ロゴ, 会社名&#10;&#10;自動的に生成された説明">
            <a:extLst>
              <a:ext uri="{FF2B5EF4-FFF2-40B4-BE49-F238E27FC236}">
                <a16:creationId xmlns:a16="http://schemas.microsoft.com/office/drawing/2014/main" id="{D331BA01-DFCC-49C5-B5F8-38B08B24C6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9572" y="1844824"/>
            <a:ext cx="5464856" cy="28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ロゴ, 会社名&#10;&#10;自動的に生成された説明">
            <a:extLst>
              <a:ext uri="{FF2B5EF4-FFF2-40B4-BE49-F238E27FC236}">
                <a16:creationId xmlns:a16="http://schemas.microsoft.com/office/drawing/2014/main" id="{14C96F39-C91C-4C99-8FF0-70368FE44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9931" y="1095765"/>
            <a:ext cx="6164138" cy="31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75229"/>
            <a:ext cx="6263816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○○○○○○○○○株式会社御中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2892116"/>
            <a:ext cx="8314614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表紙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のタイトル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442391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3" y="5661873"/>
            <a:ext cx="5544000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□□□□□□□本部</a:t>
            </a:r>
          </a:p>
        </p:txBody>
      </p:sp>
      <p:sp>
        <p:nvSpPr>
          <p:cNvPr id="13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985246"/>
            <a:ext cx="554400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△△△△△△△△部</a:t>
            </a:r>
          </a:p>
        </p:txBody>
      </p:sp>
    </p:spTree>
    <p:extLst>
      <p:ext uri="{BB962C8B-B14F-4D97-AF65-F5344CB8AC3E}">
        <p14:creationId xmlns:p14="http://schemas.microsoft.com/office/powerpoint/2010/main" val="900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855" y="248532"/>
            <a:ext cx="5832475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5pPr>
              <a:defRPr/>
            </a:lvl5pPr>
          </a:lstStyle>
          <a:p>
            <a:pPr lvl="0"/>
            <a:r>
              <a:rPr kumimoji="1" lang="ja-JP" altLang="en-US" dirty="0"/>
              <a:t>テキストを入力</a:t>
            </a:r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2560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2551FD8-53BF-4CA5-89E4-DB76F0999F66}"/>
              </a:ext>
            </a:extLst>
          </p:cNvPr>
          <p:cNvCxnSpPr/>
          <p:nvPr userDrawn="1"/>
        </p:nvCxnSpPr>
        <p:spPr>
          <a:xfrm>
            <a:off x="306000" y="756196"/>
            <a:ext cx="8532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9291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381855" y="248532"/>
            <a:ext cx="5832475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5pPr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2560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DF4EEAD-2C2A-481F-8C87-B24D6AC8B8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2588" y="981075"/>
            <a:ext cx="8402637" cy="55181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5F1B72-0BEA-44FF-928F-93DD1E7983FB}"/>
              </a:ext>
            </a:extLst>
          </p:cNvPr>
          <p:cNvCxnSpPr/>
          <p:nvPr userDrawn="1"/>
        </p:nvCxnSpPr>
        <p:spPr>
          <a:xfrm>
            <a:off x="306000" y="756196"/>
            <a:ext cx="8532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324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381855" y="248532"/>
            <a:ext cx="5832475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5pPr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2560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D7B259B-7BF2-489E-87E7-2C47F34624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3528" y="997669"/>
            <a:ext cx="4117975" cy="55276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6" name="コンテンツ プレースホルダー 13">
            <a:extLst>
              <a:ext uri="{FF2B5EF4-FFF2-40B4-BE49-F238E27FC236}">
                <a16:creationId xmlns:a16="http://schemas.microsoft.com/office/drawing/2014/main" id="{D1C2A783-378D-413D-9B1B-84D089AFE7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6481" y="997669"/>
            <a:ext cx="4117975" cy="55276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2D77B70-B109-43FD-8011-7AE8C5AB19BB}"/>
              </a:ext>
            </a:extLst>
          </p:cNvPr>
          <p:cNvCxnSpPr/>
          <p:nvPr userDrawn="1"/>
        </p:nvCxnSpPr>
        <p:spPr>
          <a:xfrm>
            <a:off x="306000" y="756196"/>
            <a:ext cx="8532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067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381855" y="248532"/>
            <a:ext cx="5832475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5pPr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2560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D7B259B-7BF2-489E-87E7-2C47F34624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3528" y="1844001"/>
            <a:ext cx="4117975" cy="46813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5" name="コンテンツ プレースホルダー 13">
            <a:extLst>
              <a:ext uri="{FF2B5EF4-FFF2-40B4-BE49-F238E27FC236}">
                <a16:creationId xmlns:a16="http://schemas.microsoft.com/office/drawing/2014/main" id="{70968BBC-BC01-48F7-8E43-930E8748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09711" y="1844001"/>
            <a:ext cx="4117975" cy="46813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D191B4-C17D-4BA9-AB25-6EA55DEE58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908050"/>
            <a:ext cx="4117975" cy="792163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E1C3690F-EDA7-45F1-ABBE-2C055A6304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09711" y="908050"/>
            <a:ext cx="4117975" cy="792163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6209148-257A-4476-B37E-2ACC23BB8E14}"/>
              </a:ext>
            </a:extLst>
          </p:cNvPr>
          <p:cNvCxnSpPr/>
          <p:nvPr userDrawn="1"/>
        </p:nvCxnSpPr>
        <p:spPr>
          <a:xfrm>
            <a:off x="306000" y="756196"/>
            <a:ext cx="8532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2978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381855" y="248532"/>
            <a:ext cx="5832475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5pPr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2560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縦書きテキスト プレースホルダー 3">
            <a:extLst>
              <a:ext uri="{FF2B5EF4-FFF2-40B4-BE49-F238E27FC236}">
                <a16:creationId xmlns:a16="http://schemas.microsoft.com/office/drawing/2014/main" id="{324FF278-3B19-47BA-8AFD-846BF97BDD0D}"/>
              </a:ext>
            </a:extLst>
          </p:cNvPr>
          <p:cNvSpPr>
            <a:spLocks noGrp="1"/>
          </p:cNvSpPr>
          <p:nvPr>
            <p:ph type="body" orient="vert" sz="quarter" idx="14"/>
          </p:nvPr>
        </p:nvSpPr>
        <p:spPr>
          <a:xfrm>
            <a:off x="382588" y="908050"/>
            <a:ext cx="8402637" cy="5591175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0A8EAB7-133B-472A-9615-E1379E0049C9}"/>
              </a:ext>
            </a:extLst>
          </p:cNvPr>
          <p:cNvCxnSpPr/>
          <p:nvPr userDrawn="1"/>
        </p:nvCxnSpPr>
        <p:spPr>
          <a:xfrm>
            <a:off x="306000" y="756196"/>
            <a:ext cx="8532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999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887286"/>
            <a:ext cx="81369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中表紙のタイトル</a:t>
            </a:r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0584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r" defTabSz="457200" rtl="0" eaLnBrk="1" latinLnBrk="0" hangingPunct="1">
              <a:defRPr kumimoji="1"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AD903E-2787-9244-93D6-61CE01669D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54813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B57C9FE-E4AA-490A-A36A-A0DB067F97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3867"/>
            <a:ext cx="9143244" cy="68574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0" y="562237"/>
            <a:ext cx="1557933" cy="636440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76000" y="3780000"/>
            <a:ext cx="5256000" cy="1588"/>
          </a:xfrm>
          <a:prstGeom prst="line">
            <a:avLst/>
          </a:prstGeom>
          <a:ln w="3175">
            <a:solidFill>
              <a:srgbClr val="7D7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 userDrawn="1"/>
        </p:nvSpPr>
        <p:spPr>
          <a:xfrm>
            <a:off x="491064" y="6580584"/>
            <a:ext cx="3864911" cy="3048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rgbClr val="7D7D7F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  <a:endParaRPr lang="ja-JP" altLang="en-US" noProof="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1FB09E2-9ED0-B342-AAB7-96B640EDD5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6000" y="5403600"/>
            <a:ext cx="1270794" cy="2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33" y="231037"/>
            <a:ext cx="1557933" cy="63644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539552" y="3429000"/>
            <a:ext cx="8172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/>
          <p:cNvSpPr txBox="1">
            <a:spLocks/>
          </p:cNvSpPr>
          <p:nvPr userDrawn="1"/>
        </p:nvSpPr>
        <p:spPr>
          <a:xfrm>
            <a:off x="491064" y="6580584"/>
            <a:ext cx="3864911" cy="3048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rgbClr val="7D7D7F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C898FEB-11CF-1B45-A741-B1AEF638BE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6000" y="5403600"/>
            <a:ext cx="1270794" cy="2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84" y="199800"/>
            <a:ext cx="1083924" cy="44280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 userDrawn="1"/>
        </p:nvSpPr>
        <p:spPr>
          <a:xfrm>
            <a:off x="491064" y="6580584"/>
            <a:ext cx="3864911" cy="3048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rgbClr val="7D7D7F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</a:p>
        </p:txBody>
      </p:sp>
    </p:spTree>
    <p:extLst>
      <p:ext uri="{BB962C8B-B14F-4D97-AF65-F5344CB8AC3E}">
        <p14:creationId xmlns:p14="http://schemas.microsoft.com/office/powerpoint/2010/main" val="5424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62" r:id="rId3"/>
    <p:sldLayoutId id="2147483663" r:id="rId4"/>
    <p:sldLayoutId id="2147483664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 userDrawn="1"/>
        </p:nvCxnSpPr>
        <p:spPr>
          <a:xfrm>
            <a:off x="576000" y="3430800"/>
            <a:ext cx="802751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 userDrawn="1"/>
        </p:nvSpPr>
        <p:spPr>
          <a:xfrm>
            <a:off x="491064" y="6580584"/>
            <a:ext cx="3864911" cy="3048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rgbClr val="7D7D7F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84" y="199800"/>
            <a:ext cx="1083924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5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82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5DF0B3-C801-4DC7-A48B-39B469819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2-2</a:t>
            </a:r>
            <a:r>
              <a:rPr lang="zh-TW" altLang="en-US" dirty="0"/>
              <a:t>．</a:t>
            </a:r>
            <a:r>
              <a:rPr lang="en-US" altLang="zh-TW" dirty="0"/>
              <a:t>2021</a:t>
            </a:r>
            <a:r>
              <a:rPr lang="zh-TW" altLang="en-US" dirty="0"/>
              <a:t>年度経営計画　＜施策＞</a:t>
            </a:r>
          </a:p>
        </p:txBody>
      </p:sp>
      <p:sp>
        <p:nvSpPr>
          <p:cNvPr id="65" name="右中かっこ 64">
            <a:extLst>
              <a:ext uri="{FF2B5EF4-FFF2-40B4-BE49-F238E27FC236}">
                <a16:creationId xmlns:a16="http://schemas.microsoft.com/office/drawing/2014/main" id="{5EE49F99-C9DE-44D9-995A-1E03970BD378}"/>
              </a:ext>
            </a:extLst>
          </p:cNvPr>
          <p:cNvSpPr/>
          <p:nvPr/>
        </p:nvSpPr>
        <p:spPr>
          <a:xfrm flipH="1">
            <a:off x="2483768" y="2348939"/>
            <a:ext cx="432048" cy="4226877"/>
          </a:xfrm>
          <a:prstGeom prst="rightBrace">
            <a:avLst>
              <a:gd name="adj1" fmla="val 8333"/>
              <a:gd name="adj2" fmla="val 50995"/>
            </a:avLst>
          </a:prstGeom>
          <a:noFill/>
          <a:ln w="25400" cap="flat" cmpd="sng" algn="ctr">
            <a:solidFill>
              <a:srgbClr val="7D7D7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66" name="Picture 20" descr="Why Should You Choose SFCC for Your Online Store?">
            <a:extLst>
              <a:ext uri="{FF2B5EF4-FFF2-40B4-BE49-F238E27FC236}">
                <a16:creationId xmlns:a16="http://schemas.microsoft.com/office/drawing/2014/main" id="{F80E4726-B313-4A56-B803-F3A90FCE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05" y="2898656"/>
            <a:ext cx="1481608" cy="66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E30FEA0C-F3AB-4EDA-9930-C1DA2E60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58" y="2920201"/>
            <a:ext cx="518671" cy="1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C2C8071-8540-4C1C-9E66-07AEB772B5C2}"/>
              </a:ext>
            </a:extLst>
          </p:cNvPr>
          <p:cNvSpPr txBox="1"/>
          <p:nvPr/>
        </p:nvSpPr>
        <p:spPr>
          <a:xfrm>
            <a:off x="7722305" y="4291517"/>
            <a:ext cx="124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Salesforce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ファミリー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00F8CA-91EC-47D4-928B-6EAF5DAED4C8}"/>
              </a:ext>
            </a:extLst>
          </p:cNvPr>
          <p:cNvSpPr txBox="1"/>
          <p:nvPr/>
        </p:nvSpPr>
        <p:spPr>
          <a:xfrm>
            <a:off x="8014084" y="2927406"/>
            <a:ext cx="1022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DMU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サービス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56FFC4-090E-4B5C-9A48-2B5B716AEA9D}"/>
              </a:ext>
            </a:extLst>
          </p:cNvPr>
          <p:cNvSpPr txBox="1"/>
          <p:nvPr/>
        </p:nvSpPr>
        <p:spPr>
          <a:xfrm>
            <a:off x="7449358" y="3513547"/>
            <a:ext cx="1481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拡張サービスの提供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0F65F63-F8C9-4E2D-90D3-27327E386109}"/>
              </a:ext>
            </a:extLst>
          </p:cNvPr>
          <p:cNvSpPr/>
          <p:nvPr/>
        </p:nvSpPr>
        <p:spPr>
          <a:xfrm>
            <a:off x="7425010" y="3110654"/>
            <a:ext cx="468000" cy="3600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800" dirty="0"/>
              <a:t>データ利活用</a:t>
            </a:r>
            <a:endParaRPr kumimoji="1" lang="ja-JP" altLang="en-US" sz="8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2FC5207-47F2-44EF-AE2F-3EE10914DCBF}"/>
              </a:ext>
            </a:extLst>
          </p:cNvPr>
          <p:cNvSpPr/>
          <p:nvPr/>
        </p:nvSpPr>
        <p:spPr>
          <a:xfrm>
            <a:off x="7929066" y="3110849"/>
            <a:ext cx="468000" cy="3600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800" dirty="0"/>
              <a:t>ポイント</a:t>
            </a:r>
            <a:endParaRPr kumimoji="1" lang="ja-JP" altLang="en-US" sz="800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C709FC6-4774-43D4-8B32-89C701A11E28}"/>
              </a:ext>
            </a:extLst>
          </p:cNvPr>
          <p:cNvSpPr/>
          <p:nvPr/>
        </p:nvSpPr>
        <p:spPr>
          <a:xfrm>
            <a:off x="8433122" y="3110851"/>
            <a:ext cx="465802" cy="3600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800" dirty="0"/>
              <a:t>OMS</a:t>
            </a:r>
            <a:endParaRPr kumimoji="1" lang="ja-JP" altLang="en-US" sz="800" dirty="0"/>
          </a:p>
        </p:txBody>
      </p:sp>
      <p:sp>
        <p:nvSpPr>
          <p:cNvPr id="90" name="矢印: 左右 35">
            <a:extLst>
              <a:ext uri="{FF2B5EF4-FFF2-40B4-BE49-F238E27FC236}">
                <a16:creationId xmlns:a16="http://schemas.microsoft.com/office/drawing/2014/main" id="{B295FDC9-3CDA-4029-A6EF-953F07BF23F1}"/>
              </a:ext>
            </a:extLst>
          </p:cNvPr>
          <p:cNvSpPr/>
          <p:nvPr/>
        </p:nvSpPr>
        <p:spPr>
          <a:xfrm rot="20161757">
            <a:off x="6868705" y="3380909"/>
            <a:ext cx="444067" cy="184568"/>
          </a:xfrm>
          <a:prstGeom prst="leftRightArrow">
            <a:avLst/>
          </a:prstGeom>
          <a:solidFill>
            <a:srgbClr val="12B3C7"/>
          </a:solidFill>
          <a:ln>
            <a:solidFill>
              <a:srgbClr val="12B3C7"/>
            </a:solidFill>
          </a:ln>
        </p:spPr>
        <p:txBody>
          <a:bodyPr tIns="108000" rtlCol="0" anchor="ctr">
            <a:noAutofit/>
          </a:bodyPr>
          <a:lstStyle/>
          <a:p>
            <a:pPr algn="ctr"/>
            <a:endParaRPr kumimoji="1" lang="ja-JP" altLang="en-US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6F890AC-FBC0-4434-B1F0-8A61D5657940}"/>
              </a:ext>
            </a:extLst>
          </p:cNvPr>
          <p:cNvSpPr/>
          <p:nvPr/>
        </p:nvSpPr>
        <p:spPr>
          <a:xfrm>
            <a:off x="6905835" y="3617725"/>
            <a:ext cx="4440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endParaRPr lang="ja-JP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DCB9056-3A58-437B-A093-B95422D6C224}"/>
              </a:ext>
            </a:extLst>
          </p:cNvPr>
          <p:cNvSpPr/>
          <p:nvPr/>
        </p:nvSpPr>
        <p:spPr>
          <a:xfrm>
            <a:off x="7422812" y="4478808"/>
            <a:ext cx="468000" cy="3600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800" dirty="0"/>
              <a:t>Service</a:t>
            </a:r>
          </a:p>
          <a:p>
            <a:pPr algn="ctr"/>
            <a:r>
              <a:rPr kumimoji="1" lang="en-US" altLang="ja-JP" sz="800" dirty="0"/>
              <a:t>Cloud</a:t>
            </a:r>
            <a:endParaRPr kumimoji="1" lang="ja-JP" altLang="en-US" sz="8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F1C1491-5231-40EF-AB95-01A45FD38BEA}"/>
              </a:ext>
            </a:extLst>
          </p:cNvPr>
          <p:cNvSpPr/>
          <p:nvPr/>
        </p:nvSpPr>
        <p:spPr>
          <a:xfrm>
            <a:off x="7926868" y="4479003"/>
            <a:ext cx="468000" cy="3600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800" dirty="0"/>
              <a:t>Sales</a:t>
            </a:r>
          </a:p>
          <a:p>
            <a:pPr algn="ctr"/>
            <a:r>
              <a:rPr lang="en-US" altLang="ja-JP" sz="800" dirty="0"/>
              <a:t>Cloud</a:t>
            </a:r>
            <a:endParaRPr kumimoji="1" lang="ja-JP" altLang="en-US" sz="8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9F40387-E790-4027-92F5-EA2BF8895E3F}"/>
              </a:ext>
            </a:extLst>
          </p:cNvPr>
          <p:cNvSpPr/>
          <p:nvPr/>
        </p:nvSpPr>
        <p:spPr>
          <a:xfrm>
            <a:off x="8430924" y="4479003"/>
            <a:ext cx="468000" cy="3600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sz="700" dirty="0"/>
              <a:t>Marketing</a:t>
            </a:r>
          </a:p>
          <a:p>
            <a:pPr algn="ctr"/>
            <a:r>
              <a:rPr kumimoji="1" lang="en-US" altLang="ja-JP" sz="800" dirty="0"/>
              <a:t>Cloud</a:t>
            </a:r>
            <a:endParaRPr kumimoji="1" lang="ja-JP" altLang="en-US" sz="80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1537E6A-A97A-47C9-9456-043D785A5BDD}"/>
              </a:ext>
            </a:extLst>
          </p:cNvPr>
          <p:cNvSpPr/>
          <p:nvPr/>
        </p:nvSpPr>
        <p:spPr>
          <a:xfrm>
            <a:off x="4480193" y="4186228"/>
            <a:ext cx="468000" cy="654179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800" dirty="0"/>
              <a:t>SFCC</a:t>
            </a:r>
          </a:p>
          <a:p>
            <a:pPr algn="ctr"/>
            <a:r>
              <a:rPr kumimoji="1" lang="ja-JP" altLang="en-US" sz="800" dirty="0"/>
              <a:t>標準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A49CE2F-7075-4825-A85A-DFFB8F92F06A}"/>
              </a:ext>
            </a:extLst>
          </p:cNvPr>
          <p:cNvSpPr/>
          <p:nvPr/>
        </p:nvSpPr>
        <p:spPr>
          <a:xfrm>
            <a:off x="4480193" y="3508795"/>
            <a:ext cx="468000" cy="6552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800" dirty="0"/>
              <a:t>TIS</a:t>
            </a:r>
          </a:p>
          <a:p>
            <a:pPr algn="ctr"/>
            <a:r>
              <a:rPr kumimoji="1" lang="ja-JP" altLang="en-US" sz="800" dirty="0"/>
              <a:t>標準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D2F60E2-EA6C-4FF6-9D7C-664061C05E07}"/>
              </a:ext>
            </a:extLst>
          </p:cNvPr>
          <p:cNvSpPr/>
          <p:nvPr/>
        </p:nvSpPr>
        <p:spPr>
          <a:xfrm>
            <a:off x="4977504" y="4527402"/>
            <a:ext cx="1758852" cy="3132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00" dirty="0"/>
              <a:t>コアアプリケーションレイヤー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B48DFB3-C961-46D3-A1BF-8C3E09B837A9}"/>
              </a:ext>
            </a:extLst>
          </p:cNvPr>
          <p:cNvSpPr/>
          <p:nvPr/>
        </p:nvSpPr>
        <p:spPr>
          <a:xfrm>
            <a:off x="4977503" y="4187197"/>
            <a:ext cx="1758853" cy="31320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00" dirty="0"/>
              <a:t>カスタムアプリケーションレイヤー</a:t>
            </a:r>
            <a:endParaRPr kumimoji="1" lang="ja-JP" altLang="en-US" sz="7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3211736-E377-42B8-A560-1B4CF000781F}"/>
              </a:ext>
            </a:extLst>
          </p:cNvPr>
          <p:cNvSpPr/>
          <p:nvPr/>
        </p:nvSpPr>
        <p:spPr>
          <a:xfrm>
            <a:off x="4979504" y="3850251"/>
            <a:ext cx="1260000" cy="31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700" dirty="0"/>
              <a:t>TIS</a:t>
            </a:r>
            <a:r>
              <a:rPr lang="ja-JP" altLang="en-US" sz="700" dirty="0"/>
              <a:t>汎用テンプレート</a:t>
            </a:r>
            <a:endParaRPr kumimoji="1" lang="ja-JP" altLang="en-US" sz="700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E91D2B7-3C99-4282-9E00-8BDE67AD7905}"/>
              </a:ext>
            </a:extLst>
          </p:cNvPr>
          <p:cNvSpPr/>
          <p:nvPr/>
        </p:nvSpPr>
        <p:spPr>
          <a:xfrm>
            <a:off x="4977826" y="3508796"/>
            <a:ext cx="1260000" cy="31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700" dirty="0"/>
              <a:t>TIS</a:t>
            </a:r>
            <a:r>
              <a:rPr lang="ja-JP" altLang="en-US" sz="700" dirty="0"/>
              <a:t>業種・業界テンプレート</a:t>
            </a:r>
            <a:endParaRPr kumimoji="1" lang="ja-JP" altLang="en-US" sz="70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E45FEDF-6084-4BDA-9539-C5DF4876815A}"/>
              </a:ext>
            </a:extLst>
          </p:cNvPr>
          <p:cNvSpPr/>
          <p:nvPr/>
        </p:nvSpPr>
        <p:spPr>
          <a:xfrm>
            <a:off x="6269609" y="3508795"/>
            <a:ext cx="468000" cy="65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700" dirty="0"/>
              <a:t>連携</a:t>
            </a:r>
            <a:endParaRPr lang="en-US" altLang="ja-JP" sz="700" dirty="0"/>
          </a:p>
          <a:p>
            <a:pPr algn="ctr"/>
            <a:r>
              <a:rPr kumimoji="1" lang="ja-JP" altLang="en-US" sz="700" dirty="0"/>
              <a:t>カートリッジ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65C7C4E-A560-4D3F-9096-7BF8139BE8E1}"/>
              </a:ext>
            </a:extLst>
          </p:cNvPr>
          <p:cNvSpPr/>
          <p:nvPr/>
        </p:nvSpPr>
        <p:spPr>
          <a:xfrm>
            <a:off x="7422812" y="4013546"/>
            <a:ext cx="1476112" cy="177385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/>
              <a:t>PaaS</a:t>
            </a:r>
            <a:r>
              <a:rPr lang="ja-JP" altLang="en-US" sz="600" dirty="0"/>
              <a:t>（</a:t>
            </a:r>
            <a:r>
              <a:rPr lang="en-US" altLang="ja-JP" sz="600" dirty="0"/>
              <a:t>Heroku</a:t>
            </a:r>
            <a:r>
              <a:rPr lang="ja-JP" altLang="en-US" sz="600" dirty="0"/>
              <a:t>等）</a:t>
            </a:r>
            <a:endParaRPr kumimoji="1" lang="ja-JP" altLang="en-US" sz="6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7DD900E-37F1-47E2-8425-50D5E1E3752B}"/>
              </a:ext>
            </a:extLst>
          </p:cNvPr>
          <p:cNvSpPr/>
          <p:nvPr/>
        </p:nvSpPr>
        <p:spPr>
          <a:xfrm>
            <a:off x="7422812" y="3697830"/>
            <a:ext cx="416996" cy="277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800" dirty="0"/>
              <a:t>認証</a:t>
            </a:r>
            <a:endParaRPr lang="en-US" altLang="ja-JP" sz="800" dirty="0"/>
          </a:p>
          <a:p>
            <a:pPr algn="ctr"/>
            <a:r>
              <a:rPr lang="ja-JP" altLang="en-US" sz="800" dirty="0"/>
              <a:t>連携</a:t>
            </a:r>
            <a:endParaRPr kumimoji="1" lang="ja-JP" altLang="en-US" sz="8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AAC8624-2DAA-449A-AA97-C7A9B712B61C}"/>
              </a:ext>
            </a:extLst>
          </p:cNvPr>
          <p:cNvSpPr/>
          <p:nvPr/>
        </p:nvSpPr>
        <p:spPr>
          <a:xfrm>
            <a:off x="7872826" y="3697018"/>
            <a:ext cx="1026098" cy="277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800" dirty="0"/>
              <a:t>その他（</a:t>
            </a:r>
            <a:r>
              <a:rPr lang="en-US" altLang="ja-JP" sz="800" dirty="0"/>
              <a:t>SFCC</a:t>
            </a:r>
            <a:r>
              <a:rPr lang="ja-JP" altLang="en-US" sz="800" dirty="0"/>
              <a:t>内で実現が難しい機能）</a:t>
            </a:r>
            <a:endParaRPr lang="en-US" altLang="ja-JP" sz="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953A4F-13E1-4B7C-98E8-4257B0956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51" y="4308695"/>
            <a:ext cx="226643" cy="159078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17E9EC7-3673-4784-9A1D-3DBD65977246}"/>
              </a:ext>
            </a:extLst>
          </p:cNvPr>
          <p:cNvSpPr txBox="1"/>
          <p:nvPr/>
        </p:nvSpPr>
        <p:spPr>
          <a:xfrm>
            <a:off x="2915816" y="2348880"/>
            <a:ext cx="582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・積上げたアセットを、改めて</a:t>
            </a:r>
            <a:r>
              <a:rPr lang="en-US" altLang="ja-JP" sz="16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TIS</a:t>
            </a:r>
            <a:r>
              <a:rPr lang="ja-JP" altLang="en-US" sz="16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標準として定義</a:t>
            </a:r>
            <a:endParaRPr lang="en-US" altLang="ja-JP" sz="16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・プリセット済デモ環境を作成⇒営業活用</a:t>
            </a:r>
            <a:endParaRPr lang="en-US" altLang="ja-JP" sz="16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1" name="矢印: 左右 35">
            <a:extLst>
              <a:ext uri="{FF2B5EF4-FFF2-40B4-BE49-F238E27FC236}">
                <a16:creationId xmlns:a16="http://schemas.microsoft.com/office/drawing/2014/main" id="{321F3C0D-758E-4F9E-AB7F-6B985DA686D6}"/>
              </a:ext>
            </a:extLst>
          </p:cNvPr>
          <p:cNvSpPr/>
          <p:nvPr/>
        </p:nvSpPr>
        <p:spPr>
          <a:xfrm>
            <a:off x="6884290" y="3789232"/>
            <a:ext cx="444067" cy="184568"/>
          </a:xfrm>
          <a:prstGeom prst="leftRightArrow">
            <a:avLst/>
          </a:prstGeom>
          <a:solidFill>
            <a:srgbClr val="12B3C7"/>
          </a:solidFill>
          <a:ln>
            <a:solidFill>
              <a:srgbClr val="12B3C7"/>
            </a:solidFill>
          </a:ln>
        </p:spPr>
        <p:txBody>
          <a:bodyPr tIns="108000" rtlCol="0" anchor="ctr">
            <a:noAutofit/>
          </a:bodyPr>
          <a:lstStyle/>
          <a:p>
            <a:pPr algn="ctr"/>
            <a:endParaRPr kumimoji="1" lang="ja-JP" altLang="en-US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2" name="矢印: 左右 35">
            <a:extLst>
              <a:ext uri="{FF2B5EF4-FFF2-40B4-BE49-F238E27FC236}">
                <a16:creationId xmlns:a16="http://schemas.microsoft.com/office/drawing/2014/main" id="{A244FE68-B9FC-413F-B31E-AD4ACD587796}"/>
              </a:ext>
            </a:extLst>
          </p:cNvPr>
          <p:cNvSpPr/>
          <p:nvPr/>
        </p:nvSpPr>
        <p:spPr>
          <a:xfrm rot="1637009">
            <a:off x="6881320" y="4241198"/>
            <a:ext cx="444067" cy="184568"/>
          </a:xfrm>
          <a:prstGeom prst="leftRightArrow">
            <a:avLst/>
          </a:prstGeom>
          <a:solidFill>
            <a:srgbClr val="12B3C7"/>
          </a:solidFill>
          <a:ln>
            <a:solidFill>
              <a:srgbClr val="12B3C7"/>
            </a:solidFill>
          </a:ln>
        </p:spPr>
        <p:txBody>
          <a:bodyPr tIns="108000" rtlCol="0" anchor="ctr">
            <a:noAutofit/>
          </a:bodyPr>
          <a:lstStyle/>
          <a:p>
            <a:pPr algn="ctr"/>
            <a:endParaRPr kumimoji="1" lang="ja-JP" altLang="en-US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4A602D9-E57D-40AE-BC0B-3E72725A73C7}"/>
              </a:ext>
            </a:extLst>
          </p:cNvPr>
          <p:cNvSpPr/>
          <p:nvPr/>
        </p:nvSpPr>
        <p:spPr>
          <a:xfrm rot="20149382">
            <a:off x="6833817" y="3218910"/>
            <a:ext cx="425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endParaRPr lang="ja-JP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9A308955-4FCC-4C0C-B869-34F0794CECC7}"/>
              </a:ext>
            </a:extLst>
          </p:cNvPr>
          <p:cNvSpPr/>
          <p:nvPr/>
        </p:nvSpPr>
        <p:spPr>
          <a:xfrm rot="1637009">
            <a:off x="6946163" y="4124793"/>
            <a:ext cx="4440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endParaRPr lang="ja-JP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6" name="表 5">
            <a:extLst>
              <a:ext uri="{FF2B5EF4-FFF2-40B4-BE49-F238E27FC236}">
                <a16:creationId xmlns:a16="http://schemas.microsoft.com/office/drawing/2014/main" id="{3575AA70-D297-4EA1-AC12-4D730093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92641"/>
              </p:ext>
            </p:extLst>
          </p:nvPr>
        </p:nvGraphicFramePr>
        <p:xfrm>
          <a:off x="5597310" y="4890345"/>
          <a:ext cx="3511194" cy="17429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4930">
                  <a:extLst>
                    <a:ext uri="{9D8B030D-6E8A-4147-A177-3AD203B41FA5}">
                      <a16:colId xmlns:a16="http://schemas.microsoft.com/office/drawing/2014/main" val="215219129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87879089"/>
                    </a:ext>
                  </a:extLst>
                </a:gridCol>
              </a:tblGrid>
              <a:tr h="207968">
                <a:tc>
                  <a:txBody>
                    <a:bodyPr/>
                    <a:lstStyle/>
                    <a:p>
                      <a:r>
                        <a:rPr kumimoji="1" lang="ja-JP" altLang="en-US" sz="800" b="0" dirty="0"/>
                        <a:t>サービス連携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/>
                        <a:t>対応内容</a:t>
                      </a:r>
                      <a:endParaRPr kumimoji="1" lang="en-US" altLang="ja-JP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58984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DMU</a:t>
                      </a:r>
                      <a:r>
                        <a:rPr kumimoji="1" lang="ja-JP" altLang="en-US" sz="800" dirty="0"/>
                        <a:t>サービス連携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・ポイント、</a:t>
                      </a:r>
                      <a:r>
                        <a:rPr kumimoji="1" lang="en-US" altLang="ja-JP" sz="800" u="none" dirty="0"/>
                        <a:t>OMS</a:t>
                      </a:r>
                      <a:r>
                        <a:rPr kumimoji="1" lang="ja-JP" altLang="en-US" sz="800" u="none" dirty="0"/>
                        <a:t>等</a:t>
                      </a:r>
                      <a:r>
                        <a:rPr kumimoji="1" lang="ja-JP" altLang="en-US" sz="800" u="none" dirty="0">
                          <a:solidFill>
                            <a:srgbClr val="FF0000"/>
                          </a:solidFill>
                        </a:rPr>
                        <a:t>申請済カートリッジの強化</a:t>
                      </a:r>
                      <a:endParaRPr kumimoji="1" lang="en-US" altLang="ja-JP" sz="800" u="none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800" u="none" dirty="0"/>
                        <a:t>（利用サンプルの充実など）</a:t>
                      </a:r>
                      <a:endParaRPr kumimoji="1" lang="en-US" altLang="ja-JP" sz="800" u="none" dirty="0"/>
                    </a:p>
                    <a:p>
                      <a:r>
                        <a:rPr kumimoji="1" lang="ja-JP" altLang="en-US" sz="800" u="none" dirty="0"/>
                        <a:t>・</a:t>
                      </a:r>
                      <a:r>
                        <a:rPr kumimoji="1" lang="ja-JP" altLang="en-US" sz="800" i="0" u="none" dirty="0">
                          <a:solidFill>
                            <a:srgbClr val="FF0000"/>
                          </a:solidFill>
                        </a:rPr>
                        <a:t>新たな連携用カートリッジの開発</a:t>
                      </a:r>
                      <a:endParaRPr kumimoji="1" lang="en-US" altLang="ja-JP" sz="800" i="0" u="none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800" u="none" dirty="0"/>
                        <a:t>（データ利活用、レジアプリサービスなど）　</a:t>
                      </a:r>
                      <a:endParaRPr kumimoji="1" lang="en-US" altLang="ja-JP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4649"/>
                  </a:ext>
                </a:extLst>
              </a:tr>
              <a:tr h="427559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拡張サービスの提供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u="none" dirty="0">
                          <a:solidFill>
                            <a:srgbClr val="FF0000"/>
                          </a:solidFill>
                        </a:rPr>
                        <a:t>SFCC</a:t>
                      </a:r>
                      <a:r>
                        <a:rPr kumimoji="1" lang="ja-JP" altLang="en-US" sz="800" u="none">
                          <a:solidFill>
                            <a:srgbClr val="FF0000"/>
                          </a:solidFill>
                        </a:rPr>
                        <a:t>内で実現が難しい機能を</a:t>
                      </a:r>
                      <a:r>
                        <a:rPr kumimoji="1" lang="en-US" altLang="ja-JP" sz="800" u="none" dirty="0">
                          <a:solidFill>
                            <a:srgbClr val="FF0000"/>
                          </a:solidFill>
                        </a:rPr>
                        <a:t>Paas</a:t>
                      </a:r>
                      <a:r>
                        <a:rPr kumimoji="1" lang="ja-JP" altLang="en-US" sz="800" u="none">
                          <a:solidFill>
                            <a:srgbClr val="FF0000"/>
                          </a:solidFill>
                        </a:rPr>
                        <a:t>上で拡張サービスとして提供する。</a:t>
                      </a:r>
                      <a:endParaRPr kumimoji="1" lang="en-US" altLang="ja-JP" sz="800" u="non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800" dirty="0"/>
                        <a:t>・認証連携など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11119"/>
                  </a:ext>
                </a:extLst>
              </a:tr>
              <a:tr h="427559">
                <a:tc>
                  <a:txBody>
                    <a:bodyPr/>
                    <a:lstStyle/>
                    <a:p>
                      <a:r>
                        <a:rPr kumimoji="1" lang="en-US" altLang="ja-JP" sz="800" u="none" dirty="0" err="1">
                          <a:solidFill>
                            <a:schemeClr val="tx1"/>
                          </a:solidFill>
                        </a:rPr>
                        <a:t>Salesfroce</a:t>
                      </a:r>
                      <a:r>
                        <a:rPr kumimoji="1" lang="ja-JP" altLang="en-US" sz="800" u="none">
                          <a:solidFill>
                            <a:schemeClr val="tx1"/>
                          </a:solidFill>
                        </a:rPr>
                        <a:t>ファミリー製品連携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/>
                        <a:t>ServiceCloud</a:t>
                      </a:r>
                      <a:r>
                        <a:rPr kumimoji="1" lang="ja-JP" altLang="en-US" sz="800"/>
                        <a:t>：コールセンター想定機能</a:t>
                      </a:r>
                      <a:endParaRPr kumimoji="1" lang="en-US" altLang="ja-JP" sz="800"/>
                    </a:p>
                    <a:p>
                      <a:r>
                        <a:rPr kumimoji="1" lang="ja-JP" altLang="en-US" sz="800" dirty="0"/>
                        <a:t>　　　　　　</a:t>
                      </a:r>
                      <a:r>
                        <a:rPr kumimoji="1" lang="ja-JP" altLang="en-US" sz="700" dirty="0"/>
                        <a:t>（代理注文画面、会員情報連携</a:t>
                      </a:r>
                      <a:r>
                        <a:rPr kumimoji="1" lang="en-US" altLang="ja-JP" sz="700" dirty="0"/>
                        <a:t>API</a:t>
                      </a:r>
                      <a:r>
                        <a:rPr kumimoji="1" lang="ja-JP" altLang="en-US" sz="700" dirty="0"/>
                        <a:t>等）</a:t>
                      </a:r>
                      <a:endParaRPr kumimoji="1" lang="en-US" altLang="ja-JP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05080"/>
                  </a:ext>
                </a:extLst>
              </a:tr>
            </a:tbl>
          </a:graphicData>
        </a:graphic>
      </p:graphicFrame>
      <p:graphicFrame>
        <p:nvGraphicFramePr>
          <p:cNvPr id="117" name="表 5">
            <a:extLst>
              <a:ext uri="{FF2B5EF4-FFF2-40B4-BE49-F238E27FC236}">
                <a16:creationId xmlns:a16="http://schemas.microsoft.com/office/drawing/2014/main" id="{D54BDA20-2010-431D-9A63-920A1646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02934"/>
              </p:ext>
            </p:extLst>
          </p:nvPr>
        </p:nvGraphicFramePr>
        <p:xfrm>
          <a:off x="3035917" y="4890345"/>
          <a:ext cx="2441292" cy="17671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011">
                  <a:extLst>
                    <a:ext uri="{9D8B030D-6E8A-4147-A177-3AD203B41FA5}">
                      <a16:colId xmlns:a16="http://schemas.microsoft.com/office/drawing/2014/main" val="2152191290"/>
                    </a:ext>
                  </a:extLst>
                </a:gridCol>
                <a:gridCol w="1553281">
                  <a:extLst>
                    <a:ext uri="{9D8B030D-6E8A-4147-A177-3AD203B41FA5}">
                      <a16:colId xmlns:a16="http://schemas.microsoft.com/office/drawing/2014/main" val="2087879089"/>
                    </a:ext>
                  </a:extLst>
                </a:gridCol>
              </a:tblGrid>
              <a:tr h="200122">
                <a:tc>
                  <a:txBody>
                    <a:bodyPr/>
                    <a:lstStyle/>
                    <a:p>
                      <a:r>
                        <a:rPr kumimoji="1" lang="ja-JP" altLang="en-US" sz="800" b="0" dirty="0"/>
                        <a:t>テンプレート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/>
                        <a:t>対応内容</a:t>
                      </a:r>
                      <a:endParaRPr kumimoji="1" lang="en-US" altLang="ja-JP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58984"/>
                  </a:ext>
                </a:extLst>
              </a:tr>
              <a:tr h="812066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業種・業界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テンプレート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1" dirty="0">
                          <a:solidFill>
                            <a:srgbClr val="FF0000"/>
                          </a:solidFill>
                        </a:rPr>
                        <a:t>単品通販：フォーム一体型</a:t>
                      </a:r>
                      <a:r>
                        <a:rPr kumimoji="1" lang="en-US" altLang="ja-JP" sz="800" b="1" dirty="0">
                          <a:solidFill>
                            <a:srgbClr val="FF0000"/>
                          </a:solidFill>
                        </a:rPr>
                        <a:t>LP</a:t>
                      </a:r>
                      <a:r>
                        <a:rPr kumimoji="1" lang="ja-JP" altLang="en-US" sz="800" b="1" dirty="0">
                          <a:solidFill>
                            <a:srgbClr val="FF0000"/>
                          </a:solidFill>
                        </a:rPr>
                        <a:t>、購入制限、定期注文支援</a:t>
                      </a:r>
                      <a:endParaRPr kumimoji="1" lang="en-US" altLang="ja-JP" sz="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800" dirty="0"/>
                        <a:t>アパレル：スタッフページ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カスタムオーダ：</a:t>
                      </a:r>
                      <a:r>
                        <a:rPr kumimoji="1" lang="en-US" altLang="ja-JP" sz="800" dirty="0"/>
                        <a:t>BTO/</a:t>
                      </a:r>
                      <a:r>
                        <a:rPr kumimoji="1" lang="ja-JP" altLang="en-US" sz="800" dirty="0"/>
                        <a:t>構成保存、見積</a:t>
                      </a: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4649"/>
                  </a:ext>
                </a:extLst>
              </a:tr>
              <a:tr h="741746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汎用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テンプレート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1" dirty="0">
                          <a:solidFill>
                            <a:srgbClr val="FF0000"/>
                          </a:solidFill>
                        </a:rPr>
                        <a:t>ワンタイムパスワード認証、ソーシャルログイン連携、</a:t>
                      </a:r>
                      <a:endParaRPr kumimoji="1" lang="en-US" altLang="ja-JP" sz="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800" b="1" dirty="0">
                          <a:solidFill>
                            <a:srgbClr val="FF0000"/>
                          </a:solidFill>
                        </a:rPr>
                        <a:t>問い合わせフォーム、ギフト対応拡張、簡易レビュー、</a:t>
                      </a:r>
                      <a:endParaRPr kumimoji="1" lang="en-US" altLang="ja-JP" sz="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800" b="1" dirty="0">
                          <a:solidFill>
                            <a:srgbClr val="FF0000"/>
                          </a:solidFill>
                        </a:rPr>
                        <a:t>顧客グループ定義拡張</a:t>
                      </a:r>
                      <a:endParaRPr kumimoji="1" lang="en-US" altLang="ja-JP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11119"/>
                  </a:ext>
                </a:extLst>
              </a:tr>
            </a:tbl>
          </a:graphicData>
        </a:graphic>
      </p:graphicFrame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1C06832-ECC5-47AE-B949-660C4B90CA27}"/>
              </a:ext>
            </a:extLst>
          </p:cNvPr>
          <p:cNvSpPr txBox="1"/>
          <p:nvPr/>
        </p:nvSpPr>
        <p:spPr>
          <a:xfrm>
            <a:off x="146140" y="876009"/>
            <a:ext cx="72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＜②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DX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提供価値の向上＞＜③次なる強みへの投資拡大＞</a:t>
            </a:r>
          </a:p>
        </p:txBody>
      </p:sp>
      <p:sp>
        <p:nvSpPr>
          <p:cNvPr id="121" name="Shape 3">
            <a:extLst>
              <a:ext uri="{FF2B5EF4-FFF2-40B4-BE49-F238E27FC236}">
                <a16:creationId xmlns:a16="http://schemas.microsoft.com/office/drawing/2014/main" id="{F8C8CFAD-E59A-434A-84FC-30FBA091BE9C}"/>
              </a:ext>
            </a:extLst>
          </p:cNvPr>
          <p:cNvSpPr/>
          <p:nvPr/>
        </p:nvSpPr>
        <p:spPr>
          <a:xfrm>
            <a:off x="3056284" y="3050355"/>
            <a:ext cx="1181100" cy="82957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&amp;GAP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　0：対象外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　1：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SFCC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標準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1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kumimoji="0" lang="en-US" altLang="ja-JP" sz="900" b="1" u="sng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kumimoji="0" lang="ja-JP" altLang="en-US" sz="900" b="1" u="sng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ja-JP" sz="900" b="1" u="sng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TIS</a:t>
            </a:r>
            <a:r>
              <a:rPr kumimoji="0" lang="ja-JP" altLang="en-US" sz="900" b="1" u="sng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標準</a:t>
            </a:r>
            <a:endParaRPr kumimoji="0" sz="900" b="1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　3：</a:t>
            </a:r>
            <a:r>
              <a:rPr kumimoji="0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カスタマイズ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テキスト ボックス 3">
            <a:extLst>
              <a:ext uri="{FF2B5EF4-FFF2-40B4-BE49-F238E27FC236}">
                <a16:creationId xmlns:a16="http://schemas.microsoft.com/office/drawing/2014/main" id="{2C438E22-745D-49E3-9EE3-0F062455F8FA}"/>
              </a:ext>
            </a:extLst>
          </p:cNvPr>
          <p:cNvSpPr txBox="1"/>
          <p:nvPr/>
        </p:nvSpPr>
        <p:spPr>
          <a:xfrm>
            <a:off x="323528" y="1196752"/>
            <a:ext cx="3250232" cy="380048"/>
          </a:xfrm>
          <a:prstGeom prst="roundRect">
            <a:avLst>
              <a:gd name="adj" fmla="val 486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eiryo UI" panose="020B0604030504040204" pitchFamily="50" charset="-128"/>
              </a:rPr>
              <a:t>サービス視点</a:t>
            </a:r>
            <a:r>
              <a:rPr lang="en-US" altLang="ja-JP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AF80137-DF85-41B8-B90F-DCAF8B7FF125}"/>
              </a:ext>
            </a:extLst>
          </p:cNvPr>
          <p:cNvSpPr/>
          <p:nvPr/>
        </p:nvSpPr>
        <p:spPr>
          <a:xfrm>
            <a:off x="1043608" y="2420888"/>
            <a:ext cx="1368152" cy="1224076"/>
          </a:xfrm>
          <a:prstGeom prst="rect">
            <a:avLst/>
          </a:prstGeom>
          <a:solidFill>
            <a:srgbClr val="12B3C7"/>
          </a:solidFill>
          <a:ln>
            <a:noFill/>
          </a:ln>
        </p:spPr>
        <p:txBody>
          <a:bodyPr tIns="10800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方法論</a:t>
            </a:r>
            <a:endParaRPr lang="en-US" altLang="ja-JP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BE3B47C-AF27-4204-AC38-D9621C6EB67F}"/>
              </a:ext>
            </a:extLst>
          </p:cNvPr>
          <p:cNvSpPr/>
          <p:nvPr/>
        </p:nvSpPr>
        <p:spPr>
          <a:xfrm>
            <a:off x="1032573" y="5413218"/>
            <a:ext cx="1368152" cy="1234546"/>
          </a:xfrm>
          <a:prstGeom prst="rect">
            <a:avLst/>
          </a:prstGeom>
          <a:solidFill>
            <a:srgbClr val="12B3C7"/>
          </a:solidFill>
          <a:ln>
            <a:noFill/>
          </a:ln>
        </p:spPr>
        <p:txBody>
          <a:bodyPr tIns="10800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品質管理</a:t>
            </a:r>
            <a:endParaRPr lang="en-US" altLang="ja-JP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AD390A4-0693-4422-853E-517E1CCDADC6}"/>
              </a:ext>
            </a:extLst>
          </p:cNvPr>
          <p:cNvSpPr/>
          <p:nvPr/>
        </p:nvSpPr>
        <p:spPr>
          <a:xfrm>
            <a:off x="1043608" y="3922587"/>
            <a:ext cx="1368152" cy="1234545"/>
          </a:xfrm>
          <a:prstGeom prst="rect">
            <a:avLst/>
          </a:prstGeom>
          <a:solidFill>
            <a:srgbClr val="12B3C7"/>
          </a:solidFill>
          <a:ln>
            <a:noFill/>
          </a:ln>
        </p:spPr>
        <p:txBody>
          <a:bodyPr tIns="0" rtlCol="0" anchor="ctr">
            <a:noAutofit/>
          </a:bodyPr>
          <a:lstStyle/>
          <a:p>
            <a:pPr algn="ctr"/>
            <a:r>
              <a:rPr lang="ja-JP" altLang="en-US" sz="15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</a:t>
            </a:r>
            <a:r>
              <a:rPr lang="en-US" altLang="ja-JP" sz="15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5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アセット</a:t>
            </a:r>
            <a:endParaRPr lang="en-US" altLang="ja-JP" sz="15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71DC624-CFA7-4DEE-94BD-D4B13960D863}"/>
              </a:ext>
            </a:extLst>
          </p:cNvPr>
          <p:cNvSpPr/>
          <p:nvPr/>
        </p:nvSpPr>
        <p:spPr>
          <a:xfrm>
            <a:off x="2843808" y="3933056"/>
            <a:ext cx="1682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・進行中案件からのアセット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化推進（頒布会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中古販売等）　</a:t>
            </a:r>
          </a:p>
          <a:p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・市場動向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技術動向から先回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りしたアセットの準備　</a:t>
            </a:r>
          </a:p>
          <a:p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・アスクル等スクラッチ開発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からのノウハウ活用</a:t>
            </a:r>
            <a:endParaRPr lang="en-US" altLang="ja-JP" sz="8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テキスト ボックス 3">
            <a:extLst>
              <a:ext uri="{FF2B5EF4-FFF2-40B4-BE49-F238E27FC236}">
                <a16:creationId xmlns:a16="http://schemas.microsoft.com/office/drawing/2014/main" id="{184CFFC6-05E7-4D41-8A76-9ADAD24512F3}"/>
              </a:ext>
            </a:extLst>
          </p:cNvPr>
          <p:cNvSpPr txBox="1"/>
          <p:nvPr/>
        </p:nvSpPr>
        <p:spPr>
          <a:xfrm>
            <a:off x="601688" y="1442199"/>
            <a:ext cx="7930750" cy="538401"/>
          </a:xfrm>
          <a:prstGeom prst="roundRect">
            <a:avLst>
              <a:gd name="adj" fmla="val 486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>
                <a:solidFill>
                  <a:srgbClr val="FF339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テンプレート</a:t>
            </a:r>
            <a:r>
              <a:rPr lang="en-US" altLang="ja-JP" sz="2800" b="1" dirty="0">
                <a:solidFill>
                  <a:srgbClr val="FF339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800" b="1" dirty="0">
                <a:solidFill>
                  <a:srgbClr val="FF339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アセットの注力方針再定義</a:t>
            </a:r>
          </a:p>
        </p:txBody>
      </p:sp>
    </p:spTree>
    <p:extLst>
      <p:ext uri="{BB962C8B-B14F-4D97-AF65-F5344CB8AC3E}">
        <p14:creationId xmlns:p14="http://schemas.microsoft.com/office/powerpoint/2010/main" val="2079318141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A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表紙B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本文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中表紙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END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1A3AFDB89DD684089DE6D59B828C9A1" ma:contentTypeVersion="6" ma:contentTypeDescription="新しいドキュメントを作成します。" ma:contentTypeScope="" ma:versionID="2dacb29563affc9283843078789f3b2c">
  <xsd:schema xmlns:xsd="http://www.w3.org/2001/XMLSchema" xmlns:xs="http://www.w3.org/2001/XMLSchema" xmlns:p="http://schemas.microsoft.com/office/2006/metadata/properties" xmlns:ns2="be44a6ba-48d2-4ff7-a043-2857fb2c2a27" targetNamespace="http://schemas.microsoft.com/office/2006/metadata/properties" ma:root="true" ma:fieldsID="23b54710b33ff8c65bc0d95885c0e82e" ns2:_="">
    <xsd:import namespace="be44a6ba-48d2-4ff7-a043-2857fb2c2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4a6ba-48d2-4ff7-a043-2857fb2c2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238151-F03E-4D93-9EBD-334C8E6B4B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9D2008-2398-4246-8E58-8EAF9E338B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7D9202-27D2-4BD4-9B26-01B461BFED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44a6ba-48d2-4ff7-a043-2857fb2c2a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15526</TotalTime>
  <Words>246</Words>
  <Application>Microsoft Office PowerPoint</Application>
  <PresentationFormat>画面に合わせる (4:3)</PresentationFormat>
  <Paragraphs>74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表紙A</vt:lpstr>
      <vt:lpstr>表紙B</vt:lpstr>
      <vt:lpstr>本文</vt:lpstr>
      <vt:lpstr>中表紙</vt:lpstr>
      <vt:lpstr>END</vt:lpstr>
      <vt:lpstr>PowerPoint プレゼンテーション</vt:lpstr>
    </vt:vector>
  </TitlesOfParts>
  <Company>TIS株式会社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b b</dc:creator>
  <cp:lastModifiedBy>torii.yusuke</cp:lastModifiedBy>
  <cp:revision>522</cp:revision>
  <dcterms:created xsi:type="dcterms:W3CDTF">2014-05-29T03:13:34Z</dcterms:created>
  <dcterms:modified xsi:type="dcterms:W3CDTF">2021-04-21T03:12:35Z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0x01010091A3AFDB89DD684089DE6D59B828C9A1</vt:lpwstr>
  </property>
</Properties>
</file>