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277" r:id="rId2"/>
    <p:sldId id="278" r:id="rId3"/>
    <p:sldId id="318" r:id="rId4"/>
    <p:sldId id="307" r:id="rId5"/>
    <p:sldId id="319" r:id="rId6"/>
    <p:sldId id="320" r:id="rId7"/>
    <p:sldId id="324" r:id="rId8"/>
    <p:sldId id="316" r:id="rId9"/>
    <p:sldId id="270" r:id="rId10"/>
    <p:sldId id="317" r:id="rId11"/>
    <p:sldId id="321" r:id="rId12"/>
    <p:sldId id="263" r:id="rId13"/>
    <p:sldId id="308" r:id="rId14"/>
    <p:sldId id="325" r:id="rId15"/>
    <p:sldId id="265" r:id="rId16"/>
    <p:sldId id="323" r:id="rId17"/>
    <p:sldId id="328" r:id="rId18"/>
    <p:sldId id="326" r:id="rId19"/>
    <p:sldId id="327" r:id="rId20"/>
    <p:sldId id="329" r:id="rId21"/>
    <p:sldId id="330" r:id="rId22"/>
    <p:sldId id="331" r:id="rId23"/>
    <p:sldId id="296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32" r:id="rId32"/>
    <p:sldId id="333" r:id="rId33"/>
    <p:sldId id="334" r:id="rId34"/>
    <p:sldId id="335" r:id="rId35"/>
    <p:sldId id="336" r:id="rId36"/>
    <p:sldId id="322" r:id="rId37"/>
    <p:sldId id="305" r:id="rId38"/>
    <p:sldId id="27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6BBEF7-9717-4733-A929-535518E6EBF6}">
          <p14:sldIdLst>
            <p14:sldId id="277"/>
          </p14:sldIdLst>
        </p14:section>
        <p14:section name="Render PipeLine" id="{16378913-E5ED-4281-BAF5-F1F938CB0BED}">
          <p14:sldIdLst>
            <p14:sldId id="278"/>
            <p14:sldId id="318"/>
            <p14:sldId id="307"/>
            <p14:sldId id="319"/>
            <p14:sldId id="320"/>
            <p14:sldId id="324"/>
            <p14:sldId id="316"/>
          </p14:sldIdLst>
        </p14:section>
        <p14:section name="Modeling" id="{7975585F-AB1F-BC46-8F2F-39860C86B10E}">
          <p14:sldIdLst>
            <p14:sldId id="270"/>
            <p14:sldId id="317"/>
            <p14:sldId id="321"/>
          </p14:sldIdLst>
        </p14:section>
        <p14:section name="Material" id="{E2D565D1-BA5E-44E6-A40E-50A644912248}">
          <p14:sldIdLst>
            <p14:sldId id="263"/>
            <p14:sldId id="308"/>
            <p14:sldId id="325"/>
            <p14:sldId id="265"/>
            <p14:sldId id="323"/>
            <p14:sldId id="328"/>
            <p14:sldId id="326"/>
            <p14:sldId id="327"/>
            <p14:sldId id="329"/>
            <p14:sldId id="330"/>
            <p14:sldId id="331"/>
            <p14:sldId id="296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Shader" id="{940D0306-5669-0744-B83E-237348C5A112}">
          <p14:sldIdLst>
            <p14:sldId id="332"/>
            <p14:sldId id="333"/>
            <p14:sldId id="334"/>
            <p14:sldId id="335"/>
            <p14:sldId id="336"/>
          </p14:sldIdLst>
        </p14:section>
        <p14:section name="Reference" id="{3DAC647D-1BDE-4B25-A7F1-4DBC272CFF2F}">
          <p14:sldIdLst>
            <p14:sldId id="322"/>
            <p14:sldId id="30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3" autoAdjust="0"/>
    <p:restoredTop sz="80446" autoAdjust="0"/>
  </p:normalViewPr>
  <p:slideViewPr>
    <p:cSldViewPr>
      <p:cViewPr varScale="1">
        <p:scale>
          <a:sx n="82" d="100"/>
          <a:sy n="82" d="100"/>
        </p:scale>
        <p:origin x="-2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Fps</a:t>
            </a:r>
            <a:endParaRPr lang="en-US" baseline="0" dirty="0" smtClean="0"/>
          </a:p>
          <a:p>
            <a:r>
              <a:rPr lang="en-US" baseline="0" dirty="0" smtClean="0"/>
              <a:t>The difference between 3D&amp;2D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threejs.org</a:t>
            </a:r>
            <a:r>
              <a:rPr lang="en-US" dirty="0" smtClean="0"/>
              <a:t>/examples/#webgl_lights_pointlights2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8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problem with assigning a normal per face is that the terrain looks faceted, i.e. the brightness of each face is constant, and there is a clear difference between faces with </a:t>
            </a:r>
            <a:r>
              <a:rPr lang="en-US" dirty="0" err="1" smtClean="0"/>
              <a:t>differen</a:t>
            </a:r>
            <a:r>
              <a:rPr lang="en-US" dirty="0" smtClean="0"/>
              <a:t> orientations. In order to get a smoother look </a:t>
            </a:r>
            <a:r>
              <a:rPr lang="en-US" dirty="0" err="1" smtClean="0"/>
              <a:t>normals</a:t>
            </a:r>
            <a:r>
              <a:rPr lang="en-US" dirty="0" smtClean="0"/>
              <a:t> should be computed per vertex, and not per 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7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threejs.org</a:t>
            </a:r>
            <a:r>
              <a:rPr lang="en-US" dirty="0" smtClean="0"/>
              <a:t>/examples/#</a:t>
            </a:r>
            <a:r>
              <a:rPr lang="en-US" dirty="0" err="1" smtClean="0"/>
              <a:t>webgl_materials_texture_compressed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4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</a:t>
            </a:r>
            <a:r>
              <a:rPr lang="en-US" baseline="0" dirty="0" smtClean="0"/>
              <a:t> mode is mostly for 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normal is used for</a:t>
            </a:r>
            <a:r>
              <a:rPr lang="en-US" baseline="0" dirty="0" smtClean="0"/>
              <a:t> light effect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Bummap</a:t>
            </a:r>
            <a:r>
              <a:rPr lang="en-US" baseline="0" dirty="0" smtClean="0"/>
              <a:t> is also called per pixel lighting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stemkoski.github.io</a:t>
            </a:r>
            <a:r>
              <a:rPr lang="en-US" dirty="0" smtClean="0"/>
              <a:t>/</a:t>
            </a:r>
            <a:r>
              <a:rPr lang="en-US" dirty="0" err="1" smtClean="0"/>
              <a:t>Three.js</a:t>
            </a:r>
            <a:r>
              <a:rPr lang="en-US" dirty="0" smtClean="0"/>
              <a:t>/</a:t>
            </a:r>
            <a:r>
              <a:rPr lang="en-US" dirty="0" err="1" smtClean="0"/>
              <a:t>Bubble.html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37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r>
              <a:rPr lang="en-US" baseline="0" dirty="0" smtClean="0"/>
              <a:t> projection and ontology projection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8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color for each vertex, and graphics will interpolate for you. This has nothing do with light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1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stemkoski.github.io</a:t>
            </a:r>
            <a:r>
              <a:rPr lang="en-US" dirty="0" smtClean="0"/>
              <a:t>/</a:t>
            </a:r>
            <a:r>
              <a:rPr lang="en-US" dirty="0" err="1" smtClean="0"/>
              <a:t>Three.js</a:t>
            </a:r>
            <a:r>
              <a:rPr lang="en-US" dirty="0" smtClean="0"/>
              <a:t>/Color-</a:t>
            </a:r>
            <a:r>
              <a:rPr lang="en-US" dirty="0" err="1" smtClean="0"/>
              <a:t>Explorer.html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11/10/13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%23webgl_loader_collada" TargetMode="External"/><Relationship Id="rId4" Type="http://schemas.openxmlformats.org/officeDocument/2006/relationships/hyperlink" Target="http://threejs.org/examples/%23webgl_geometrie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hreejs.org/examples/%23webgl_geometry_large_mesh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7.jpe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0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ghts.elliegoulding.com/" TargetMode="External"/><Relationship Id="rId4" Type="http://schemas.openxmlformats.org/officeDocument/2006/relationships/hyperlink" Target="http://alteredqualia.com/three/examples/webgl_terrain_dynamic.html" TargetMode="External"/><Relationship Id="rId5" Type="http://schemas.openxmlformats.org/officeDocument/2006/relationships/hyperlink" Target="https://www.shadertoy.com/" TargetMode="External"/><Relationship Id="rId6" Type="http://schemas.openxmlformats.org/officeDocument/2006/relationships/hyperlink" Target="http://www.bongiovi.tw/experiments/webgl/blossom/" TargetMode="External"/><Relationship Id="rId7" Type="http://schemas.openxmlformats.org/officeDocument/2006/relationships/hyperlink" Target="http://workshop.chromeexperiments.com/projects/armsglobe/" TargetMode="External"/><Relationship Id="rId8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adebyevan.com/webgl-water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" TargetMode="External"/><Relationship Id="rId4" Type="http://schemas.openxmlformats.org/officeDocument/2006/relationships/hyperlink" Target="http://www.alpcentauri.info/lighting_basics.html" TargetMode="External"/><Relationship Id="rId5" Type="http://schemas.openxmlformats.org/officeDocument/2006/relationships/hyperlink" Target="http://www.learnopengles.com/android-lesson-six-an-introduction-to-texture-filtering/" TargetMode="External"/><Relationship Id="rId6" Type="http://schemas.openxmlformats.org/officeDocument/2006/relationships/hyperlink" Target="http://cse.csusb.edu/tong/courses/cs520/notes/texture.php" TargetMode="External"/><Relationship Id="rId7" Type="http://schemas.openxmlformats.org/officeDocument/2006/relationships/hyperlink" Target="http://www.blacksmith-studios.dk/projects/downloads/bumpmapping_using_cg.php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udacity.com/overview/Course/cs291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three.js</a:t>
            </a:r>
            <a:r>
              <a:rPr lang="en-US" dirty="0" smtClean="0"/>
              <a:t> as example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/>
            <a:r>
              <a:rPr lang="en-US" sz="5600" b="0" dirty="0" smtClean="0"/>
              <a:t>3D Graphics Rendering</a:t>
            </a:r>
            <a:endParaRPr lang="en-US" sz="56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Postion</a:t>
            </a:r>
            <a:endParaRPr lang="en-US" dirty="0" smtClean="0"/>
          </a:p>
          <a:p>
            <a:r>
              <a:rPr lang="en-US" dirty="0" smtClean="0"/>
              <a:t>Indices</a:t>
            </a:r>
          </a:p>
          <a:p>
            <a:r>
              <a:rPr lang="en-US" dirty="0" err="1" smtClean="0"/>
              <a:t>Normals</a:t>
            </a:r>
            <a:endParaRPr lang="en-US" dirty="0" smtClean="0"/>
          </a:p>
          <a:p>
            <a:r>
              <a:rPr lang="en-US" dirty="0" smtClean="0"/>
              <a:t>Texture Coordinates</a:t>
            </a:r>
          </a:p>
          <a:p>
            <a:r>
              <a:rPr lang="en-US" dirty="0" smtClean="0"/>
              <a:t>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Mesh based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http://threejs.org/examples/#</a:t>
            </a:r>
            <a:r>
              <a:rPr lang="en-US" dirty="0" smtClean="0">
                <a:hlinkClick r:id="rId2"/>
              </a:rPr>
              <a:t>webgl_geometry_large_mesh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http://threejs.org/examples/#</a:t>
            </a:r>
            <a:r>
              <a:rPr lang="en-US" dirty="0" smtClean="0">
                <a:hlinkClick r:id="rId3"/>
              </a:rPr>
              <a:t>webgl_loader_collada</a:t>
            </a:r>
            <a:endParaRPr lang="en-US" dirty="0" smtClean="0"/>
          </a:p>
          <a:p>
            <a:r>
              <a:rPr lang="en-US" dirty="0" smtClean="0"/>
              <a:t>Parameter based 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http://threejs.org/examples/#</a:t>
            </a:r>
            <a:r>
              <a:rPr lang="en-US" dirty="0" smtClean="0">
                <a:hlinkClick r:id="rId4"/>
              </a:rPr>
              <a:t>webgl_geometries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2</a:t>
            </a:r>
            <a:endParaRPr lang="en-US" sz="17000" b="1" dirty="0">
              <a:solidFill>
                <a:srgbClr val="2A7A9E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Light &amp; Material</a:t>
            </a:r>
            <a:endParaRPr lang="en-US" sz="4000" b="0" cap="none" dirty="0">
              <a:solidFill>
                <a:prstClr val="black">
                  <a:lumMod val="50000"/>
                  <a:lumOff val="50000"/>
                </a:prstClr>
              </a:solidFill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fragment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219200"/>
            <a:ext cx="8089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Lights (ADS model)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r>
              <a:rPr lang="en-US" dirty="0" smtClean="0"/>
              <a:t>Diffuse</a:t>
            </a:r>
          </a:p>
          <a:p>
            <a:r>
              <a:rPr lang="en-US" dirty="0" smtClean="0"/>
              <a:t>Emissive</a:t>
            </a:r>
          </a:p>
          <a:p>
            <a:r>
              <a:rPr lang="en-US" dirty="0" smtClean="0"/>
              <a:t>Specular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7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4867"/>
            <a:ext cx="9144001" cy="457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 Simple Lighting Model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1219200"/>
            <a:ext cx="1562100" cy="2198132"/>
            <a:chOff x="533400" y="1219200"/>
            <a:chExt cx="1562100" cy="21981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00" y="1219200"/>
              <a:ext cx="1562100" cy="1524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09600" y="3048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Ambient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7432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30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Specular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39000" y="3048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Emmisive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219200"/>
            <a:ext cx="1524000" cy="149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1219200"/>
            <a:ext cx="15240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6600" y="1219200"/>
            <a:ext cx="1562100" cy="16002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600" y="5867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Ambient With Diffuse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3200" y="4038600"/>
            <a:ext cx="1562100" cy="2198132"/>
            <a:chOff x="533400" y="1219200"/>
            <a:chExt cx="1562100" cy="219813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00" y="1219200"/>
              <a:ext cx="1562100" cy="1524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09600" y="30480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Ambient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4038600"/>
            <a:ext cx="1524000" cy="1600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model</a:t>
            </a:r>
            <a:endParaRPr lang="en-US" dirty="0"/>
          </a:p>
        </p:txBody>
      </p:sp>
      <p:pic>
        <p:nvPicPr>
          <p:cNvPr id="48" name="Content Placeholder 47"/>
          <p:cNvPicPr>
            <a:picLocks noGrp="1" noChangeAspect="1"/>
          </p:cNvPicPr>
          <p:nvPr>
            <p:ph idx="1"/>
          </p:nvPr>
        </p:nvPicPr>
        <p:blipFill>
          <a:blip r:embed="rId2"/>
          <a:srcRect t="-55600" b="-55600"/>
          <a:stretch>
            <a:fillRect/>
          </a:stretch>
        </p:blipFill>
        <p:spPr>
          <a:xfrm>
            <a:off x="152401" y="838200"/>
            <a:ext cx="8610600" cy="3048000"/>
          </a:xfrm>
        </p:spPr>
      </p:pic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4953000" y="4038600"/>
            <a:ext cx="3200400" cy="1771650"/>
            <a:chOff x="3072" y="2660"/>
            <a:chExt cx="2016" cy="1116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36" y="3456"/>
              <a:ext cx="1568" cy="320"/>
            </a:xfrm>
            <a:custGeom>
              <a:avLst/>
              <a:gdLst>
                <a:gd name="T0" fmla="*/ 184 w 1568"/>
                <a:gd name="T1" fmla="*/ 280 h 320"/>
                <a:gd name="T2" fmla="*/ 328 w 1568"/>
                <a:gd name="T3" fmla="*/ 136 h 320"/>
                <a:gd name="T4" fmla="*/ 568 w 1568"/>
                <a:gd name="T5" fmla="*/ 40 h 320"/>
                <a:gd name="T6" fmla="*/ 1048 w 1568"/>
                <a:gd name="T7" fmla="*/ 40 h 320"/>
                <a:gd name="T8" fmla="*/ 1432 w 1568"/>
                <a:gd name="T9" fmla="*/ 280 h 320"/>
                <a:gd name="T10" fmla="*/ 184 w 1568"/>
                <a:gd name="T11" fmla="*/ 280 h 3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320"/>
                <a:gd name="T20" fmla="*/ 1568 w 1568"/>
                <a:gd name="T21" fmla="*/ 320 h 3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320">
                  <a:moveTo>
                    <a:pt x="184" y="280"/>
                  </a:moveTo>
                  <a:cubicBezTo>
                    <a:pt x="0" y="256"/>
                    <a:pt x="264" y="176"/>
                    <a:pt x="328" y="136"/>
                  </a:cubicBezTo>
                  <a:cubicBezTo>
                    <a:pt x="392" y="96"/>
                    <a:pt x="448" y="56"/>
                    <a:pt x="568" y="40"/>
                  </a:cubicBezTo>
                  <a:cubicBezTo>
                    <a:pt x="688" y="24"/>
                    <a:pt x="904" y="0"/>
                    <a:pt x="1048" y="40"/>
                  </a:cubicBezTo>
                  <a:cubicBezTo>
                    <a:pt x="1192" y="80"/>
                    <a:pt x="1568" y="240"/>
                    <a:pt x="1432" y="280"/>
                  </a:cubicBezTo>
                  <a:cubicBezTo>
                    <a:pt x="1296" y="320"/>
                    <a:pt x="368" y="304"/>
                    <a:pt x="184" y="280"/>
                  </a:cubicBezTo>
                  <a:close/>
                </a:path>
              </a:pathLst>
            </a:cu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3072" y="2736"/>
              <a:ext cx="336" cy="384"/>
              <a:chOff x="1392" y="2496"/>
              <a:chExt cx="624" cy="672"/>
            </a:xfrm>
          </p:grpSpPr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H="1" flipV="1">
                <a:off x="1392" y="2544"/>
                <a:ext cx="144" cy="96"/>
              </a:xfrm>
              <a:prstGeom prst="line">
                <a:avLst/>
              </a:prstGeom>
              <a:noFill/>
              <a:ln w="127000">
                <a:solidFill>
                  <a:srgbClr val="99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240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auto">
              <a:xfrm flipV="1">
                <a:off x="1776" y="2496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1776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>
                <a:off x="1680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1584" y="283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456" y="3024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3904" y="3456"/>
              <a:ext cx="96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4032" y="3024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3984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782" y="3125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Symbol" charset="0"/>
                </a:rPr>
                <a:t>q    q</a:t>
              </a:r>
            </a:p>
          </p:txBody>
        </p:sp>
        <p:grpSp>
          <p:nvGrpSpPr>
            <p:cNvPr id="26" name="Group 21"/>
            <p:cNvGrpSpPr>
              <a:grpSpLocks/>
            </p:cNvGrpSpPr>
            <p:nvPr/>
          </p:nvGrpSpPr>
          <p:grpSpPr bwMode="auto">
            <a:xfrm>
              <a:off x="4896" y="3120"/>
              <a:ext cx="192" cy="192"/>
              <a:chOff x="2304" y="2832"/>
              <a:chExt cx="192" cy="192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 flipV="1">
                <a:off x="2304" y="2832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 flipH="1">
                <a:off x="2448" y="2832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2376" y="2871"/>
                <a:ext cx="90" cy="81"/>
              </a:xfrm>
              <a:custGeom>
                <a:avLst/>
                <a:gdLst>
                  <a:gd name="T0" fmla="*/ 0 w 90"/>
                  <a:gd name="T1" fmla="*/ 0 h 81"/>
                  <a:gd name="T2" fmla="*/ 90 w 90"/>
                  <a:gd name="T3" fmla="*/ 81 h 81"/>
                  <a:gd name="T4" fmla="*/ 0 60000 65536"/>
                  <a:gd name="T5" fmla="*/ 0 60000 65536"/>
                  <a:gd name="T6" fmla="*/ 0 w 90"/>
                  <a:gd name="T7" fmla="*/ 0 h 81"/>
                  <a:gd name="T8" fmla="*/ 90 w 90"/>
                  <a:gd name="T9" fmla="*/ 81 h 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0" h="81">
                    <a:moveTo>
                      <a:pt x="0" y="0"/>
                    </a:moveTo>
                    <a:cubicBezTo>
                      <a:pt x="14" y="71"/>
                      <a:pt x="18" y="81"/>
                      <a:pt x="90" y="8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2418" y="2832"/>
                <a:ext cx="78" cy="84"/>
              </a:xfrm>
              <a:custGeom>
                <a:avLst/>
                <a:gdLst>
                  <a:gd name="T0" fmla="*/ 3 w 78"/>
                  <a:gd name="T1" fmla="*/ 21 h 84"/>
                  <a:gd name="T2" fmla="*/ 57 w 78"/>
                  <a:gd name="T3" fmla="*/ 84 h 84"/>
                  <a:gd name="T4" fmla="*/ 78 w 78"/>
                  <a:gd name="T5" fmla="*/ 0 h 84"/>
                  <a:gd name="T6" fmla="*/ 3 w 78"/>
                  <a:gd name="T7" fmla="*/ 21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84"/>
                  <a:gd name="T14" fmla="*/ 78 w 78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84">
                    <a:moveTo>
                      <a:pt x="3" y="21"/>
                    </a:moveTo>
                    <a:cubicBezTo>
                      <a:pt x="16" y="73"/>
                      <a:pt x="0" y="84"/>
                      <a:pt x="57" y="84"/>
                    </a:cubicBezTo>
                    <a:lnTo>
                      <a:pt x="78" y="0"/>
                    </a:lnTo>
                    <a:lnTo>
                      <a:pt x="3" y="2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 flipH="1">
                <a:off x="2352" y="28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" name="Line 27"/>
              <p:cNvSpPr>
                <a:spLocks noChangeShapeType="1"/>
              </p:cNvSpPr>
              <p:nvPr/>
            </p:nvSpPr>
            <p:spPr bwMode="auto">
              <a:xfrm flipH="1">
                <a:off x="2352" y="29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28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926" y="3460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/>
                <a:t>p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3984" y="3248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4310" y="3065"/>
              <a:ext cx="1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Symbol" charset="0"/>
                </a:rPr>
                <a:t>f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646" y="3140"/>
              <a:ext cx="2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4358" y="2756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R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830" y="266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N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446" y="270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8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Imagine </a:t>
            </a:r>
            <a:r>
              <a:rPr lang="en-US" i="1" dirty="0"/>
              <a:t>light which comes from no particular location because it has bounced off the surface of objects often – you can also say it comes from everywhere</a:t>
            </a:r>
            <a:endParaRPr lang="en-US" i="1" dirty="0" smtClean="0"/>
          </a:p>
          <a:p>
            <a:r>
              <a:rPr lang="en-US" i="1" dirty="0" smtClean="0"/>
              <a:t>A </a:t>
            </a:r>
            <a:r>
              <a:rPr lang="en-US" dirty="0">
                <a:latin typeface="Times New Roman;Symbol" charset="0"/>
              </a:rPr>
              <a:t>= </a:t>
            </a:r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 </a:t>
            </a:r>
            <a:r>
              <a:rPr lang="en-US" dirty="0">
                <a:latin typeface="Times New Roman;Symbol" charset="0"/>
              </a:rPr>
              <a:t>* </a:t>
            </a:r>
            <a:r>
              <a:rPr lang="en-US" i="1" dirty="0" smtClean="0"/>
              <a:t>C</a:t>
            </a:r>
            <a:r>
              <a:rPr lang="en-US" i="1" baseline="-25000" dirty="0" smtClean="0"/>
              <a:t>A</a:t>
            </a:r>
            <a:endParaRPr lang="en-US" i="1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430" b="11430"/>
          <a:stretch>
            <a:fillRect/>
          </a:stretch>
        </p:blipFill>
        <p:spPr>
          <a:xfrm>
            <a:off x="685800" y="2057400"/>
            <a:ext cx="8229600" cy="4602163"/>
          </a:xfrm>
        </p:spPr>
      </p:pic>
      <p:sp>
        <p:nvSpPr>
          <p:cNvPr id="5" name="Rectangle 4"/>
          <p:cNvSpPr/>
          <p:nvPr/>
        </p:nvSpPr>
        <p:spPr>
          <a:xfrm>
            <a:off x="381000" y="1066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Imagine a light source which is at a unlimited (or really far away) location like our real sun is. Each light ray is (nearly) parallel when a object is hit:</a:t>
            </a:r>
          </a:p>
        </p:txBody>
      </p:sp>
    </p:spTree>
    <p:extLst>
      <p:ext uri="{BB962C8B-B14F-4D97-AF65-F5344CB8AC3E}">
        <p14:creationId xmlns:p14="http://schemas.microsoft.com/office/powerpoint/2010/main" val="5773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189" b="3189"/>
          <a:stretch>
            <a:fillRect/>
          </a:stretch>
        </p:blipFill>
        <p:spPr>
          <a:xfrm>
            <a:off x="2534208" y="2514600"/>
            <a:ext cx="6152592" cy="36115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590148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Render </a:t>
            </a:r>
            <a:r>
              <a:rPr lang="en-US" sz="4000" cap="none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PipeLine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1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Design and organize</a:t>
            </a:r>
            <a:endParaRPr lang="en-US" sz="1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  <a:endParaRPr lang="en-US" sz="17000" b="1" dirty="0">
              <a:solidFill>
                <a:srgbClr val="F26200">
                  <a:alpha val="40000"/>
                </a:srgbClr>
              </a:solidFill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2689" r="2689"/>
          <a:stretch>
            <a:fillRect/>
          </a:stretch>
        </p:blipFill>
        <p:spPr>
          <a:xfrm>
            <a:off x="1219200" y="2270713"/>
            <a:ext cx="7467600" cy="3855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71600"/>
            <a:ext cx="6108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Light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Direction Light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Spot Light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14800" y="1219200"/>
            <a:ext cx="1651000" cy="1673225"/>
            <a:chOff x="7493000" y="227013"/>
            <a:chExt cx="1651000" cy="167322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8229600" y="950913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8458200" y="1179513"/>
              <a:ext cx="457200" cy="457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H="1">
              <a:off x="7770813" y="1179513"/>
              <a:ext cx="460375" cy="457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8458200" y="492125"/>
              <a:ext cx="457200" cy="4603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 flipV="1">
              <a:off x="7770813" y="492125"/>
              <a:ext cx="460375" cy="4603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8458200" y="1071563"/>
              <a:ext cx="685800" cy="158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8337550" y="1214438"/>
              <a:ext cx="1588" cy="685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V="1">
              <a:off x="8350250" y="227013"/>
              <a:ext cx="1588" cy="6889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7493000" y="1071563"/>
              <a:ext cx="688975" cy="158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0" y="2667000"/>
            <a:ext cx="1311275" cy="1454150"/>
            <a:chOff x="7975600" y="254000"/>
            <a:chExt cx="1311275" cy="1454150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975600" y="793750"/>
              <a:ext cx="914400" cy="914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8120063" y="614363"/>
              <a:ext cx="914400" cy="914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8264525" y="433388"/>
              <a:ext cx="914400" cy="914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8372475" y="254000"/>
              <a:ext cx="914400" cy="914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0400" y="4114800"/>
            <a:ext cx="974725" cy="1143000"/>
            <a:chOff x="7315200" y="652463"/>
            <a:chExt cx="974725" cy="1143000"/>
          </a:xfrm>
        </p:grpSpPr>
        <p:sp>
          <p:nvSpPr>
            <p:cNvPr id="20" name="AutoShape 1"/>
            <p:cNvSpPr>
              <a:spLocks noChangeArrowheads="1"/>
            </p:cNvSpPr>
            <p:nvPr/>
          </p:nvSpPr>
          <p:spPr bwMode="auto">
            <a:xfrm rot="8280000">
              <a:off x="7375525" y="652463"/>
              <a:ext cx="914400" cy="1143000"/>
            </a:xfrm>
            <a:custGeom>
              <a:avLst/>
              <a:gdLst>
                <a:gd name="G0" fmla="+- 10800 0 0"/>
                <a:gd name="G1" fmla="+- 21600 0 10800"/>
                <a:gd name="G2" fmla="*/ 10800 1 2"/>
                <a:gd name="G3" fmla="+- 21600 0 G2"/>
                <a:gd name="G4" fmla="+/ 10800 21600 2"/>
                <a:gd name="G5" fmla="+/ G1 0 2"/>
                <a:gd name="G6" fmla="*/ 21600 21600 10800"/>
                <a:gd name="G7" fmla="*/ G6 1 2"/>
                <a:gd name="G8" fmla="+- 21600 0 G7"/>
                <a:gd name="G9" fmla="*/ 21600 1 2"/>
                <a:gd name="G10" fmla="+- 10800 0 G9"/>
                <a:gd name="G11" fmla="?: G10 G8 0"/>
                <a:gd name="G12" fmla="?: G10 G7 21600"/>
                <a:gd name="T0" fmla="*/ 16200 w 21600"/>
                <a:gd name="T1" fmla="*/ 10800 h 21600"/>
                <a:gd name="T2" fmla="*/ 10800 w 21600"/>
                <a:gd name="T3" fmla="*/ 21600 h 21600"/>
                <a:gd name="T4" fmla="*/ 5400 w 21600"/>
                <a:gd name="T5" fmla="*/ 10800 h 21600"/>
                <a:gd name="T6" fmla="*/ 10800 w 21600"/>
                <a:gd name="T7" fmla="*/ 0 h 21600"/>
                <a:gd name="T8" fmla="*/ 7200 w 21600"/>
                <a:gd name="T9" fmla="*/ 7200 h 21600"/>
                <a:gd name="T10" fmla="*/ 14400 w 21600"/>
                <a:gd name="T11" fmla="*/ 14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7315200" y="685800"/>
              <a:ext cx="228600" cy="2286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7543800" y="914400"/>
              <a:ext cx="685800" cy="685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1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face normal </a:t>
            </a:r>
            <a:r>
              <a:rPr lang="en-US" dirty="0" err="1" smtClean="0"/>
              <a:t>vs</a:t>
            </a:r>
            <a:r>
              <a:rPr lang="en-US" dirty="0" smtClean="0"/>
              <a:t> Per vertex normal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867" b="867"/>
          <a:stretch>
            <a:fillRect/>
          </a:stretch>
        </p:blipFill>
        <p:spPr>
          <a:xfrm>
            <a:off x="838200" y="1066800"/>
            <a:ext cx="7162800" cy="32765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43400"/>
            <a:ext cx="6858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7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>
                <a:solidFill>
                  <a:prstClr val="white"/>
                </a:solidFill>
                <a:ea typeface="+mn-ea"/>
                <a:cs typeface="+mn-cs"/>
              </a:rPr>
              <a:t>Texture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7848600" cy="3971455"/>
          </a:xfrm>
        </p:spPr>
        <p:txBody>
          <a:bodyPr/>
          <a:lstStyle/>
          <a:p>
            <a:r>
              <a:rPr lang="en-US" dirty="0" smtClean="0"/>
              <a:t>Texture Type</a:t>
            </a:r>
          </a:p>
          <a:p>
            <a:pPr lvl="1"/>
            <a:r>
              <a:rPr lang="en-US" dirty="0" smtClean="0"/>
              <a:t>Diffuse (or Surface)</a:t>
            </a:r>
          </a:p>
          <a:p>
            <a:pPr lvl="1"/>
            <a:r>
              <a:rPr lang="en-US" dirty="0" err="1" smtClean="0"/>
              <a:t>Bumpmap</a:t>
            </a:r>
            <a:endParaRPr lang="en-US" dirty="0" smtClean="0"/>
          </a:p>
          <a:p>
            <a:pPr lvl="1"/>
            <a:r>
              <a:rPr lang="en-US" dirty="0" err="1" smtClean="0"/>
              <a:t>Enviroment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Texture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alibri" charset="0"/>
              </a:rPr>
              <a:t>Texture Mapping</a:t>
            </a:r>
            <a:endParaRPr lang="en-US">
              <a:latin typeface="Calibri" charset="0"/>
            </a:endParaRPr>
          </a:p>
        </p:txBody>
      </p:sp>
      <p:sp>
        <p:nvSpPr>
          <p:cNvPr id="7" name="Text Box 8"/>
          <p:cNvSpPr>
            <a:spLocks noGrp="1" noChangeArrowheads="1"/>
          </p:cNvSpPr>
          <p:nvPr>
            <p:ph idx="1"/>
          </p:nvPr>
        </p:nvSpPr>
        <p:spPr>
          <a:xfrm>
            <a:off x="1905000" y="2133600"/>
            <a:ext cx="2895600" cy="457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Calibri" charset="0"/>
              </a:rPr>
              <a:t>parametric coordinates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CS4395: Computer Graphics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algn="ctr"/>
            <a:fld id="{81A0357D-701A-AA4D-A26B-BC899AB8FDCD}" type="slidenum">
              <a:rPr lang="es-ES"/>
              <a:pPr lvl="1" algn="ctr"/>
              <a:t>25</a:t>
            </a:fld>
            <a:endParaRPr lang="es-ES"/>
          </a:p>
        </p:txBody>
      </p:sp>
      <p:pic>
        <p:nvPicPr>
          <p:cNvPr id="10" name="Picture 5" descr="AN07F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307263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57200" y="5181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latin typeface="Arial" charset="0"/>
              </a:rPr>
              <a:t>texture coordinates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657600" y="5486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latin typeface="Arial" charset="0"/>
              </a:rPr>
              <a:t>world coordinates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24600" y="5181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latin typeface="Arial" charset="0"/>
              </a:rPr>
              <a:t>window coordinates</a:t>
            </a:r>
          </a:p>
        </p:txBody>
      </p:sp>
    </p:spTree>
    <p:extLst>
      <p:ext uri="{BB962C8B-B14F-4D97-AF65-F5344CB8AC3E}">
        <p14:creationId xmlns:p14="http://schemas.microsoft.com/office/powerpoint/2010/main" val="290982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8153400" cy="3971455"/>
          </a:xfrm>
        </p:spPr>
        <p:txBody>
          <a:bodyPr/>
          <a:lstStyle/>
          <a:p>
            <a:r>
              <a:rPr lang="en-US" dirty="0" smtClean="0"/>
              <a:t>Wrap Mode</a:t>
            </a:r>
            <a:endParaRPr lang="en-US" dirty="0"/>
          </a:p>
          <a:p>
            <a:r>
              <a:rPr lang="en-US" dirty="0" smtClean="0"/>
              <a:t>Filtering</a:t>
            </a:r>
          </a:p>
          <a:p>
            <a:r>
              <a:rPr lang="en-US" dirty="0" err="1" smtClean="0"/>
              <a:t>Mipmap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52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99491" b="-99491"/>
          <a:stretch>
            <a:fillRect/>
          </a:stretch>
        </p:blipFill>
        <p:spPr>
          <a:xfrm>
            <a:off x="457200" y="1219200"/>
            <a:ext cx="7315200" cy="5334000"/>
          </a:xfrm>
        </p:spPr>
      </p:pic>
    </p:spTree>
    <p:extLst>
      <p:ext uri="{BB962C8B-B14F-4D97-AF65-F5344CB8AC3E}">
        <p14:creationId xmlns:p14="http://schemas.microsoft.com/office/powerpoint/2010/main" val="85077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7239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9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Bumpmap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8229600" cy="990598"/>
          </a:xfrm>
        </p:spPr>
        <p:txBody>
          <a:bodyPr/>
          <a:lstStyle/>
          <a:p>
            <a:r>
              <a:rPr lang="en-US" dirty="0" err="1" smtClean="0"/>
              <a:t>Phiysical</a:t>
            </a:r>
            <a:r>
              <a:rPr lang="en-US" dirty="0" smtClean="0"/>
              <a:t> Normal is different from </a:t>
            </a:r>
            <a:r>
              <a:rPr lang="en-US" dirty="0" err="1" smtClean="0"/>
              <a:t>shader</a:t>
            </a:r>
            <a:r>
              <a:rPr lang="en-US" dirty="0" smtClean="0"/>
              <a:t> normal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953000"/>
            <a:ext cx="6400800" cy="10160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09600" y="2057400"/>
            <a:ext cx="8432800" cy="2108200"/>
            <a:chOff x="609600" y="2057400"/>
            <a:chExt cx="8432800" cy="21082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3800" y="2057400"/>
              <a:ext cx="2032000" cy="203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" y="2133600"/>
              <a:ext cx="2032000" cy="2032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971799" y="2915722"/>
              <a:ext cx="4572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ＭＳ ゴシック"/>
                  <a:ea typeface="ＭＳ ゴシック"/>
                  <a:cs typeface="ＭＳ ゴシック"/>
                </a:rPr>
                <a:t>+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289560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ＭＳ ゴシック"/>
                  <a:ea typeface="ＭＳ ゴシック"/>
                  <a:cs typeface="ＭＳ ゴシック"/>
                </a:rPr>
                <a:t>=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0400" y="2057400"/>
              <a:ext cx="2032000" cy="20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32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4117" r="4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914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2286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4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err="1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Shader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181" r="181"/>
          <a:stretch>
            <a:fillRect/>
          </a:stretch>
        </p:blipFill>
        <p:spPr>
          <a:xfrm>
            <a:off x="1524000" y="2186899"/>
            <a:ext cx="7162800" cy="3939264"/>
          </a:xfrm>
        </p:spPr>
      </p:pic>
      <p:sp>
        <p:nvSpPr>
          <p:cNvPr id="7" name="Rectangle 6"/>
          <p:cNvSpPr/>
          <p:nvPr/>
        </p:nvSpPr>
        <p:spPr>
          <a:xfrm>
            <a:off x="457200" y="9144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shaders</a:t>
            </a:r>
            <a:r>
              <a:rPr lang="en-US" dirty="0"/>
              <a:t> may be written for the Vertex Transformation stage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Fragment </a:t>
            </a:r>
            <a:r>
              <a:rPr lang="en-US" dirty="0" err="1"/>
              <a:t>shaders</a:t>
            </a:r>
            <a:r>
              <a:rPr lang="en-US" dirty="0"/>
              <a:t> replace the Fragment Texturing and Coloring stage’s fixed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062751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Do operation on vertex: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Vertex position transformation using the </a:t>
            </a:r>
            <a:r>
              <a:rPr lang="en-US" dirty="0" err="1"/>
              <a:t>modelview</a:t>
            </a:r>
            <a:r>
              <a:rPr lang="en-US" dirty="0"/>
              <a:t> and projection matrices</a:t>
            </a:r>
          </a:p>
          <a:p>
            <a:r>
              <a:rPr lang="en-US" dirty="0"/>
              <a:t>Normal transformation, and if required its normalization</a:t>
            </a:r>
          </a:p>
          <a:p>
            <a:r>
              <a:rPr lang="en-US" dirty="0"/>
              <a:t>Texture coordinate generation and transformation</a:t>
            </a:r>
          </a:p>
          <a:p>
            <a:r>
              <a:rPr lang="en-US" dirty="0"/>
              <a:t>Lighting per vertex or computing values for lighting per pixel</a:t>
            </a:r>
          </a:p>
          <a:p>
            <a:r>
              <a:rPr lang="en-US" dirty="0"/>
              <a:t>Color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0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 operation </a:t>
            </a:r>
            <a:r>
              <a:rPr lang="en-US" smtClean="0"/>
              <a:t>on pixel: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Computing colors, and texture coordinates per pixel</a:t>
            </a:r>
          </a:p>
          <a:p>
            <a:r>
              <a:rPr lang="en-US" dirty="0"/>
              <a:t>Texture application</a:t>
            </a:r>
          </a:p>
          <a:p>
            <a:r>
              <a:rPr lang="en-US" dirty="0"/>
              <a:t>Fog computation</a:t>
            </a:r>
          </a:p>
          <a:p>
            <a:r>
              <a:rPr lang="en-US" dirty="0"/>
              <a:t>Computing </a:t>
            </a:r>
            <a:r>
              <a:rPr lang="en-US" dirty="0" err="1"/>
              <a:t>normals</a:t>
            </a:r>
            <a:r>
              <a:rPr lang="en-US" dirty="0"/>
              <a:t> if you want lighting per pixel</a:t>
            </a:r>
          </a:p>
        </p:txBody>
      </p:sp>
    </p:spTree>
    <p:extLst>
      <p:ext uri="{BB962C8B-B14F-4D97-AF65-F5344CB8AC3E}">
        <p14:creationId xmlns:p14="http://schemas.microsoft.com/office/powerpoint/2010/main" val="184691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threejs.org</a:t>
            </a:r>
            <a:r>
              <a:rPr lang="en-US" dirty="0"/>
              <a:t>/examples/</a:t>
            </a:r>
            <a:r>
              <a:rPr lang="en-US" dirty="0" err="1"/>
              <a:t>webgl_custom_attributes.html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http://madebyevan.com/webgl-water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http://lights.elliegoulding.com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http://alteredqualia.com/three/examples/</a:t>
            </a:r>
            <a:r>
              <a:rPr lang="en-US" dirty="0" smtClean="0">
                <a:hlinkClick r:id="rId4"/>
              </a:rPr>
              <a:t>webgl_terrain_dynamic.html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https://www.shadertoy.com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http://www.bongiovi.tw/experiments/webgl/blossom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http://workshop.chromeexperiments.com/projects/armsglobe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http://threejs.org/examples</a:t>
            </a:r>
            <a:r>
              <a:rPr lang="en-US" dirty="0" smtClean="0">
                <a:hlinkClick r:id="rId8"/>
              </a:rPr>
              <a:t>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6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http://www.udacity.com/overview/Course/</a:t>
            </a:r>
            <a:r>
              <a:rPr lang="en-US" dirty="0" smtClean="0">
                <a:hlinkClick r:id="rId2"/>
              </a:rPr>
              <a:t>cs291/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http://threejs.org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http://www.alpcentauri.info/</a:t>
            </a:r>
            <a:r>
              <a:rPr lang="en-US" dirty="0" smtClean="0">
                <a:hlinkClick r:id="rId4"/>
              </a:rPr>
              <a:t>lighting_basics.html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http://www.learnopengles.com/android-lesson-six-an-introduction-to-texture-filtering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http://cse.csusb.edu/tong/courses/cs520/notes/</a:t>
            </a:r>
            <a:r>
              <a:rPr lang="en-US" dirty="0" smtClean="0">
                <a:hlinkClick r:id="rId6"/>
              </a:rPr>
              <a:t>texture.php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http://www.blacksmith-studios.dk/projects/downloads/</a:t>
            </a:r>
            <a:r>
              <a:rPr lang="en-US" dirty="0" smtClean="0">
                <a:hlinkClick r:id="rId7"/>
              </a:rPr>
              <a:t>bumpmapping_using_cg.php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user.xmission.com</a:t>
            </a:r>
            <a:r>
              <a:rPr lang="en-US" dirty="0"/>
              <a:t>/~</a:t>
            </a:r>
            <a:r>
              <a:rPr lang="en-US" dirty="0" err="1"/>
              <a:t>nate</a:t>
            </a:r>
            <a:r>
              <a:rPr lang="en-US" dirty="0"/>
              <a:t>/</a:t>
            </a:r>
            <a:r>
              <a:rPr lang="en-US" dirty="0" err="1"/>
              <a:t>tutors.html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5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 smtClean="0">
                <a:solidFill>
                  <a:srgbClr val="92D050"/>
                </a:solidFill>
              </a:rPr>
              <a:t/>
            </a:r>
            <a:br>
              <a:rPr lang="en-US" sz="4400" dirty="0" smtClean="0">
                <a:solidFill>
                  <a:srgbClr val="92D050"/>
                </a:solidFill>
              </a:rPr>
            </a:br>
            <a:r>
              <a:rPr lang="en-US" sz="5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  <a:endParaRPr lang="en-US" sz="56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68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3904" r="-23904"/>
          <a:stretch>
            <a:fillRect/>
          </a:stretch>
        </p:blipFill>
        <p:spPr>
          <a:xfrm>
            <a:off x="457200" y="1143000"/>
            <a:ext cx="8229600" cy="4983163"/>
          </a:xfrm>
        </p:spPr>
      </p:pic>
    </p:spTree>
    <p:extLst>
      <p:ext uri="{BB962C8B-B14F-4D97-AF65-F5344CB8AC3E}">
        <p14:creationId xmlns:p14="http://schemas.microsoft.com/office/powerpoint/2010/main" val="2510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996" r="-9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31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177" b="2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88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&amp; Fragment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28194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743200"/>
            <a:ext cx="2438400" cy="118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257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Vertex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5181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 smtClean="0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2</a:t>
            </a:r>
            <a:endParaRPr lang="en-US" sz="17000" b="1" dirty="0">
              <a:solidFill>
                <a:srgbClr val="65B131">
                  <a:alpha val="64000"/>
                </a:srgbClr>
              </a:solidFill>
              <a:cs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4000" cap="none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n-ea"/>
                <a:cs typeface="+mn-cs"/>
              </a:rPr>
              <a:t>Geometry &amp; Modeling</a:t>
            </a:r>
            <a:endParaRPr lang="en-US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tb5iYcBF5pNknMcsH5Nw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 PowerPoint 2011.potx</Template>
  <TotalTime>0</TotalTime>
  <Words>639</Words>
  <Application>Microsoft Macintosh PowerPoint</Application>
  <PresentationFormat>On-screen Show (4:3)</PresentationFormat>
  <Paragraphs>164</Paragraphs>
  <Slides>38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Introducing PowerPoint 2011</vt:lpstr>
      <vt:lpstr>3D Graphics Rendering</vt:lpstr>
      <vt:lpstr>Render PipeLine</vt:lpstr>
      <vt:lpstr>Render Pipeline</vt:lpstr>
      <vt:lpstr>Graphics Pipeline</vt:lpstr>
      <vt:lpstr>Camera</vt:lpstr>
      <vt:lpstr>Transform</vt:lpstr>
      <vt:lpstr>Transform</vt:lpstr>
      <vt:lpstr>Vertex &amp; Fragment</vt:lpstr>
      <vt:lpstr>Geometry &amp; Modeling</vt:lpstr>
      <vt:lpstr>Triangle Mesh</vt:lpstr>
      <vt:lpstr>Modeling</vt:lpstr>
      <vt:lpstr>Light &amp; Material</vt:lpstr>
      <vt:lpstr>Simple Color</vt:lpstr>
      <vt:lpstr>Lights (ADS model)</vt:lpstr>
      <vt:lpstr>     Simple Lighting Model</vt:lpstr>
      <vt:lpstr>Light model</vt:lpstr>
      <vt:lpstr>Ambient</vt:lpstr>
      <vt:lpstr>Diffuse</vt:lpstr>
      <vt:lpstr>Diffuse</vt:lpstr>
      <vt:lpstr>Specular</vt:lpstr>
      <vt:lpstr>Three kinds of light</vt:lpstr>
      <vt:lpstr>Per face normal vs Per vertex normal</vt:lpstr>
      <vt:lpstr>Texture</vt:lpstr>
      <vt:lpstr>Surface Texture</vt:lpstr>
      <vt:lpstr>Texture Mapping</vt:lpstr>
      <vt:lpstr>Texture Parameters </vt:lpstr>
      <vt:lpstr>filtering</vt:lpstr>
      <vt:lpstr>Mipmap</vt:lpstr>
      <vt:lpstr>Bumpmap</vt:lpstr>
      <vt:lpstr>Environment </vt:lpstr>
      <vt:lpstr>Shader</vt:lpstr>
      <vt:lpstr>shader</vt:lpstr>
      <vt:lpstr>Vertex shader </vt:lpstr>
      <vt:lpstr>Fragment shader</vt:lpstr>
      <vt:lpstr>Example</vt:lpstr>
      <vt:lpstr>Examples</vt:lpstr>
      <vt:lpstr>Reference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2010-05-03T20:57:59Z</dcterms:created>
  <dcterms:modified xsi:type="dcterms:W3CDTF">2013-11-10T06:32:38Z</dcterms:modified>
</cp:coreProperties>
</file>