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58" r:id="rId4"/>
    <p:sldId id="260" r:id="rId5"/>
    <p:sldId id="261" r:id="rId6"/>
    <p:sldId id="257" r:id="rId7"/>
    <p:sldId id="259" r:id="rId8"/>
    <p:sldId id="262" r:id="rId9"/>
    <p:sldId id="263" r:id="rId10"/>
    <p:sldId id="264" r:id="rId11"/>
    <p:sldId id="265" r:id="rId12"/>
    <p:sldId id="266" r:id="rId13"/>
    <p:sldId id="272" r:id="rId14"/>
    <p:sldId id="267" r:id="rId15"/>
    <p:sldId id="273" r:id="rId16"/>
    <p:sldId id="274" r:id="rId17"/>
    <p:sldId id="275" r:id="rId18"/>
    <p:sldId id="268" r:id="rId19"/>
    <p:sldId id="269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70" r:id="rId30"/>
    <p:sldId id="271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7CD5-394A-C647-94A6-841B459D4282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81EA-4B39-DA4C-AFD7-474E6EE4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4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7CD5-394A-C647-94A6-841B459D4282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81EA-4B39-DA4C-AFD7-474E6EE4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4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7CD5-394A-C647-94A6-841B459D4282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81EA-4B39-DA4C-AFD7-474E6EE4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5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7CD5-394A-C647-94A6-841B459D4282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81EA-4B39-DA4C-AFD7-474E6EE4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1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7CD5-394A-C647-94A6-841B459D4282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81EA-4B39-DA4C-AFD7-474E6EE4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6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7CD5-394A-C647-94A6-841B459D4282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81EA-4B39-DA4C-AFD7-474E6EE4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5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7CD5-394A-C647-94A6-841B459D4282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81EA-4B39-DA4C-AFD7-474E6EE4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8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7CD5-394A-C647-94A6-841B459D4282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81EA-4B39-DA4C-AFD7-474E6EE4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9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7CD5-394A-C647-94A6-841B459D4282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81EA-4B39-DA4C-AFD7-474E6EE4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2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7CD5-394A-C647-94A6-841B459D4282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81EA-4B39-DA4C-AFD7-474E6EE4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5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7CD5-394A-C647-94A6-841B459D4282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81EA-4B39-DA4C-AFD7-474E6EE4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A7CD5-394A-C647-94A6-841B459D4282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481EA-4B39-DA4C-AFD7-474E6EE4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0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python3/python3-att-list-list.html" TargetMode="External"/><Relationship Id="rId4" Type="http://schemas.openxmlformats.org/officeDocument/2006/relationships/hyperlink" Target="https://www.runoob.com/python3/python-func-se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unoob.com/python3/python-func-float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jetbrains.com/pycharm/download/" TargetMode="External"/><Relationship Id="rId3" Type="http://schemas.openxmlformats.org/officeDocument/2006/relationships/hyperlink" Target="https://www.runoob.com/w3cnote/pycharm-windows-install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语言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2019-10-14</a:t>
            </a:r>
          </a:p>
          <a:p>
            <a:r>
              <a:rPr lang="en-US" altLang="zh-CN" dirty="0" smtClean="0"/>
              <a:t>Lingtao</a:t>
            </a:r>
            <a:r>
              <a:rPr lang="zh-CN" altLang="en-US" dirty="0" smtClean="0"/>
              <a:t> </a:t>
            </a:r>
            <a:r>
              <a:rPr lang="en-US" altLang="zh-CN" dirty="0" smtClean="0"/>
              <a:t>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8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53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保留字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zh-CN" altLang="en-US" dirty="0" smtClean="0"/>
              <a:t>保留</a:t>
            </a:r>
            <a:r>
              <a:rPr lang="zh-CN" altLang="en-US" dirty="0"/>
              <a:t>字即关键字，我们不能把它们用作任何标识符名称。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85" y="3015698"/>
            <a:ext cx="93853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0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注释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中单行注释以</a:t>
            </a:r>
            <a:r>
              <a:rPr lang="zh-CN" altLang="en-US" dirty="0">
                <a:solidFill>
                  <a:srgbClr val="FF0000"/>
                </a:solidFill>
              </a:rPr>
              <a:t> </a:t>
            </a:r>
            <a:r>
              <a:rPr lang="en-US" altLang="zh-CN" b="1" dirty="0">
                <a:solidFill>
                  <a:srgbClr val="FF0000"/>
                </a:solidFill>
              </a:rPr>
              <a:t>#</a:t>
            </a:r>
            <a:r>
              <a:rPr lang="zh-CN" altLang="en-US" dirty="0"/>
              <a:t> </a:t>
            </a:r>
            <a:r>
              <a:rPr lang="zh-CN" altLang="en-US" dirty="0" smtClean="0"/>
              <a:t>开头。</a:t>
            </a:r>
            <a:endParaRPr lang="en-US" altLang="zh-CN" dirty="0" smtClean="0"/>
          </a:p>
          <a:p>
            <a:r>
              <a:rPr lang="mr-IN" dirty="0" err="1"/>
              <a:t>多行注释可以用多个</a:t>
            </a:r>
            <a:r>
              <a:rPr lang="mr-IN" dirty="0"/>
              <a:t> </a:t>
            </a:r>
            <a:r>
              <a:rPr lang="mr-IN" b="1" dirty="0">
                <a:solidFill>
                  <a:srgbClr val="FF0000"/>
                </a:solidFill>
              </a:rPr>
              <a:t>#</a:t>
            </a:r>
            <a:r>
              <a:rPr lang="mr-IN" dirty="0"/>
              <a:t> </a:t>
            </a:r>
            <a:r>
              <a:rPr lang="mr-IN" dirty="0" err="1" smtClean="0"/>
              <a:t>号，还有</a:t>
            </a:r>
            <a:r>
              <a:rPr lang="en-US" dirty="0" smtClean="0"/>
              <a:t>’’’  ‘’’ </a:t>
            </a:r>
            <a:r>
              <a:rPr lang="mr-IN" dirty="0"/>
              <a:t> </a:t>
            </a:r>
            <a:r>
              <a:rPr lang="mr-IN" dirty="0" err="1"/>
              <a:t>和</a:t>
            </a:r>
            <a:r>
              <a:rPr lang="mr-IN" dirty="0"/>
              <a:t> </a:t>
            </a:r>
            <a:r>
              <a:rPr lang="mr-IN" b="1" dirty="0" smtClean="0"/>
              <a:t>”</a:t>
            </a:r>
            <a:r>
              <a:rPr lang="en-US" b="1" dirty="0" smtClean="0"/>
              <a:t> </a:t>
            </a:r>
            <a:r>
              <a:rPr lang="mr-IN" b="1" dirty="0" smtClean="0"/>
              <a:t>”</a:t>
            </a:r>
            <a:r>
              <a:rPr lang="en-US" b="1" dirty="0" smtClean="0"/>
              <a:t> </a:t>
            </a:r>
            <a:r>
              <a:rPr lang="mr-IN" b="1" dirty="0" smtClean="0"/>
              <a:t>"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354" y="2986708"/>
            <a:ext cx="24003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4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行与缩进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altLang="zh-CN" dirty="0"/>
              <a:t>python</a:t>
            </a:r>
            <a:r>
              <a:rPr lang="zh-CN" altLang="en-US" dirty="0"/>
              <a:t>最具特色的就是使用</a:t>
            </a:r>
            <a:r>
              <a:rPr lang="zh-CN" altLang="en-US" dirty="0">
                <a:solidFill>
                  <a:srgbClr val="FF0000"/>
                </a:solidFill>
              </a:rPr>
              <a:t>缩进来表示代码块</a:t>
            </a:r>
            <a:r>
              <a:rPr lang="zh-CN" altLang="en-US" dirty="0"/>
              <a:t>，不需要使用大括号 </a:t>
            </a:r>
            <a:r>
              <a:rPr lang="en-US" altLang="zh-CN" b="1" dirty="0"/>
              <a:t>{}</a:t>
            </a:r>
            <a:r>
              <a:rPr lang="zh-CN" altLang="en-US" dirty="0"/>
              <a:t> 。</a:t>
            </a:r>
          </a:p>
          <a:p>
            <a:pPr latinLnBrk="1"/>
            <a:r>
              <a:rPr lang="zh-CN" altLang="en-US" dirty="0"/>
              <a:t>缩进的空格数是可变的，但是</a:t>
            </a:r>
            <a:r>
              <a:rPr lang="zh-CN" altLang="en-US" dirty="0">
                <a:solidFill>
                  <a:srgbClr val="FF0000"/>
                </a:solidFill>
              </a:rPr>
              <a:t>同一个代码块的语句必须包含相同的缩进空格数</a:t>
            </a:r>
            <a:r>
              <a:rPr lang="zh-CN" altLang="en-US" dirty="0"/>
              <a:t>。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976" y="3260034"/>
            <a:ext cx="4443735" cy="33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5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标准数据类型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latinLnBrk="1">
              <a:buNone/>
            </a:pPr>
            <a:r>
              <a:rPr lang="en-US" altLang="zh-CN" b="1" dirty="0"/>
              <a:t>Python3 </a:t>
            </a:r>
            <a:r>
              <a:rPr lang="zh-CN" altLang="en-US" b="1" dirty="0"/>
              <a:t>中有六个标准的数据类型：</a:t>
            </a:r>
          </a:p>
          <a:p>
            <a:pPr latinLnBrk="1"/>
            <a:r>
              <a:rPr lang="en-US" altLang="zh-CN" dirty="0"/>
              <a:t>Number</a:t>
            </a:r>
            <a:r>
              <a:rPr lang="zh-CN" altLang="en-US" dirty="0"/>
              <a:t>（数字）</a:t>
            </a:r>
          </a:p>
          <a:p>
            <a:pPr latinLnBrk="1"/>
            <a:r>
              <a:rPr lang="en-US" altLang="zh-CN" dirty="0"/>
              <a:t>String</a:t>
            </a:r>
            <a:r>
              <a:rPr lang="zh-CN" altLang="en-US" dirty="0"/>
              <a:t>（字符串）</a:t>
            </a:r>
          </a:p>
          <a:p>
            <a:pPr latinLnBrk="1"/>
            <a:r>
              <a:rPr lang="en-US" altLang="zh-CN" dirty="0"/>
              <a:t>List</a:t>
            </a:r>
            <a:r>
              <a:rPr lang="zh-CN" altLang="en-US" dirty="0"/>
              <a:t>（列表）</a:t>
            </a:r>
          </a:p>
          <a:p>
            <a:pPr latinLnBrk="1"/>
            <a:r>
              <a:rPr lang="en-US" altLang="zh-CN" dirty="0"/>
              <a:t>Tuple</a:t>
            </a:r>
            <a:r>
              <a:rPr lang="zh-CN" altLang="en-US" dirty="0"/>
              <a:t>（元组）</a:t>
            </a:r>
          </a:p>
          <a:p>
            <a:pPr latinLnBrk="1"/>
            <a:r>
              <a:rPr lang="en-US" altLang="zh-CN" dirty="0"/>
              <a:t>Set</a:t>
            </a:r>
            <a:r>
              <a:rPr lang="zh-CN" altLang="en-US" dirty="0"/>
              <a:t>（集合）</a:t>
            </a:r>
          </a:p>
          <a:p>
            <a:pPr latinLnBrk="1"/>
            <a:r>
              <a:rPr lang="en-US" altLang="zh-CN" dirty="0"/>
              <a:t>Dictionary</a:t>
            </a:r>
            <a:r>
              <a:rPr lang="zh-CN" altLang="en-US" dirty="0"/>
              <a:t>（字典）</a:t>
            </a:r>
          </a:p>
          <a:p>
            <a:pPr latinLnBrk="1"/>
            <a:endParaRPr lang="en-US" altLang="zh-CN" dirty="0" smtClean="0"/>
          </a:p>
          <a:p>
            <a:pPr marL="0" indent="0" latinLnBrk="1">
              <a:buNone/>
            </a:pPr>
            <a:r>
              <a:rPr lang="en-US" altLang="zh-CN" b="1" dirty="0" smtClean="0"/>
              <a:t>Python3 </a:t>
            </a:r>
            <a:r>
              <a:rPr lang="zh-CN" altLang="en-US" b="1" dirty="0"/>
              <a:t>的六个标准数据类型中：</a:t>
            </a:r>
          </a:p>
          <a:p>
            <a:pPr latinLnBrk="1"/>
            <a:r>
              <a:rPr lang="zh-CN" altLang="en-US" b="1" dirty="0"/>
              <a:t>不可变数据（</a:t>
            </a:r>
            <a:r>
              <a:rPr lang="en-US" altLang="zh-CN" b="1" dirty="0"/>
              <a:t>3 </a:t>
            </a:r>
            <a:r>
              <a:rPr lang="zh-CN" altLang="en-US" b="1" dirty="0"/>
              <a:t>个）：</a:t>
            </a:r>
            <a:r>
              <a:rPr lang="en-US" altLang="zh-CN" dirty="0"/>
              <a:t>Number</a:t>
            </a:r>
            <a:r>
              <a:rPr lang="zh-CN" altLang="en-US" dirty="0"/>
              <a:t>（数字）、</a:t>
            </a:r>
            <a:r>
              <a:rPr lang="en-US" altLang="zh-CN" dirty="0"/>
              <a:t>String</a:t>
            </a:r>
            <a:r>
              <a:rPr lang="zh-CN" altLang="en-US" dirty="0"/>
              <a:t>（字符串）、</a:t>
            </a:r>
            <a:r>
              <a:rPr lang="en-US" altLang="zh-CN" dirty="0"/>
              <a:t>Tuple</a:t>
            </a:r>
            <a:r>
              <a:rPr lang="zh-CN" altLang="en-US" dirty="0"/>
              <a:t>（元组）；</a:t>
            </a:r>
          </a:p>
          <a:p>
            <a:pPr latinLnBrk="1"/>
            <a:r>
              <a:rPr lang="zh-CN" altLang="en-US" b="1" dirty="0"/>
              <a:t>可变数据（</a:t>
            </a:r>
            <a:r>
              <a:rPr lang="en-US" altLang="zh-CN" b="1" dirty="0"/>
              <a:t>3 </a:t>
            </a:r>
            <a:r>
              <a:rPr lang="zh-CN" altLang="en-US" b="1" dirty="0"/>
              <a:t>个）：</a:t>
            </a:r>
            <a:r>
              <a:rPr lang="en-US" altLang="zh-CN" dirty="0"/>
              <a:t>List</a:t>
            </a:r>
            <a:r>
              <a:rPr lang="zh-CN" altLang="en-US" dirty="0"/>
              <a:t>（列表）、</a:t>
            </a:r>
            <a:r>
              <a:rPr lang="en-US" altLang="zh-CN" dirty="0"/>
              <a:t>Dictionary</a:t>
            </a:r>
            <a:r>
              <a:rPr lang="zh-CN" altLang="en-US" dirty="0"/>
              <a:t>（字典）、</a:t>
            </a:r>
            <a:r>
              <a:rPr lang="en-US" altLang="zh-CN" dirty="0"/>
              <a:t>Set</a:t>
            </a:r>
            <a:r>
              <a:rPr lang="zh-CN" altLang="en-US" dirty="0"/>
              <a:t>（集合</a:t>
            </a:r>
            <a:r>
              <a:rPr lang="zh-CN" altLang="en-US" dirty="0" smtClean="0"/>
              <a:t>）。</a:t>
            </a:r>
            <a:br>
              <a:rPr lang="zh-CN" alt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3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数字(Number)类型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中数字有四种类型：整数、布尔型、浮点数和复数。</a:t>
            </a:r>
          </a:p>
          <a:p>
            <a:pPr latinLnBrk="1"/>
            <a:r>
              <a:rPr lang="en-US" altLang="zh-CN" b="1" dirty="0" err="1"/>
              <a:t>int</a:t>
            </a:r>
            <a:r>
              <a:rPr lang="zh-CN" altLang="en-US" dirty="0"/>
              <a:t> </a:t>
            </a:r>
            <a:r>
              <a:rPr lang="en-US" altLang="zh-CN" dirty="0"/>
              <a:t>(</a:t>
            </a:r>
            <a:r>
              <a:rPr lang="zh-CN" altLang="en-US" dirty="0"/>
              <a:t>整数</a:t>
            </a:r>
            <a:r>
              <a:rPr lang="en-US" altLang="zh-CN" dirty="0"/>
              <a:t>), </a:t>
            </a:r>
            <a:r>
              <a:rPr lang="zh-CN" altLang="en-US" dirty="0"/>
              <a:t>如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atinLnBrk="1"/>
            <a:r>
              <a:rPr lang="en-US" altLang="zh-CN" b="1" dirty="0"/>
              <a:t>bool</a:t>
            </a:r>
            <a:r>
              <a:rPr lang="zh-CN" altLang="en-US" dirty="0"/>
              <a:t> </a:t>
            </a:r>
            <a:r>
              <a:rPr lang="en-US" altLang="zh-CN" dirty="0"/>
              <a:t>(</a:t>
            </a:r>
            <a:r>
              <a:rPr lang="zh-CN" altLang="en-US" dirty="0"/>
              <a:t>布尔</a:t>
            </a:r>
            <a:r>
              <a:rPr lang="en-US" altLang="zh-CN" dirty="0"/>
              <a:t>), </a:t>
            </a:r>
            <a:r>
              <a:rPr lang="zh-CN" altLang="en-US" dirty="0"/>
              <a:t>如 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  <a:p>
            <a:pPr latinLnBrk="1"/>
            <a:r>
              <a:rPr lang="en-US" altLang="zh-CN" b="1" dirty="0"/>
              <a:t>float</a:t>
            </a:r>
            <a:r>
              <a:rPr lang="zh-CN" altLang="en-US" dirty="0"/>
              <a:t> </a:t>
            </a:r>
            <a:r>
              <a:rPr lang="en-US" altLang="zh-CN" dirty="0"/>
              <a:t>(</a:t>
            </a:r>
            <a:r>
              <a:rPr lang="zh-CN" altLang="en-US" dirty="0"/>
              <a:t>浮点数</a:t>
            </a:r>
            <a:r>
              <a:rPr lang="en-US" altLang="zh-CN" dirty="0"/>
              <a:t>), </a:t>
            </a:r>
            <a:r>
              <a:rPr lang="zh-CN" altLang="en-US" dirty="0"/>
              <a:t>如 </a:t>
            </a:r>
            <a:r>
              <a:rPr lang="en-US" altLang="zh-CN" dirty="0"/>
              <a:t>1.23</a:t>
            </a:r>
            <a:r>
              <a:rPr lang="zh-CN" altLang="en-US" dirty="0"/>
              <a:t>、</a:t>
            </a:r>
            <a:r>
              <a:rPr lang="en-US" altLang="zh-CN" dirty="0"/>
              <a:t>3E-2</a:t>
            </a:r>
          </a:p>
          <a:p>
            <a:pPr latinLnBrk="1"/>
            <a:r>
              <a:rPr lang="en-US" altLang="zh-CN" b="1" dirty="0"/>
              <a:t>complex</a:t>
            </a:r>
            <a:r>
              <a:rPr lang="zh-CN" altLang="en-US" dirty="0"/>
              <a:t> </a:t>
            </a:r>
            <a:r>
              <a:rPr lang="en-US" altLang="zh-CN" dirty="0"/>
              <a:t>(</a:t>
            </a:r>
            <a:r>
              <a:rPr lang="zh-CN" altLang="en-US" dirty="0"/>
              <a:t>复数</a:t>
            </a:r>
            <a:r>
              <a:rPr lang="en-US" altLang="zh-CN" dirty="0"/>
              <a:t>), </a:t>
            </a:r>
            <a:r>
              <a:rPr lang="zh-CN" altLang="en-US" dirty="0"/>
              <a:t>如 </a:t>
            </a:r>
            <a:r>
              <a:rPr lang="en-US" altLang="zh-CN" dirty="0"/>
              <a:t>1 + 2j</a:t>
            </a:r>
            <a:r>
              <a:rPr lang="zh-CN" altLang="en-US" dirty="0"/>
              <a:t>、 </a:t>
            </a:r>
            <a:r>
              <a:rPr lang="en-US" altLang="zh-CN" dirty="0"/>
              <a:t>1.1 + 2.2j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1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变量赋值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altLang="zh-CN" dirty="0"/>
              <a:t>Python </a:t>
            </a:r>
            <a:r>
              <a:rPr lang="zh-CN" altLang="en-US" dirty="0"/>
              <a:t>中的变量不需要声明。每个变量在使用前都必须赋值，变量赋值以后该变量才会被创建。</a:t>
            </a:r>
          </a:p>
          <a:p>
            <a:pPr latinLnBrk="1"/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中，变量就是变量，它没有类型，我们所说的</a:t>
            </a:r>
            <a:r>
              <a:rPr lang="en-US" altLang="zh-CN" dirty="0"/>
              <a:t>"</a:t>
            </a:r>
            <a:r>
              <a:rPr lang="zh-CN" altLang="en-US" dirty="0"/>
              <a:t>类型</a:t>
            </a:r>
            <a:r>
              <a:rPr lang="en-US" altLang="zh-CN" dirty="0"/>
              <a:t>"</a:t>
            </a:r>
            <a:r>
              <a:rPr lang="zh-CN" altLang="en-US" dirty="0"/>
              <a:t>是变量所指的内存中对象的类型。</a:t>
            </a:r>
          </a:p>
          <a:p>
            <a:pPr latinLnBrk="1"/>
            <a:r>
              <a:rPr lang="zh-CN" altLang="en-US" dirty="0"/>
              <a:t>等号（</a:t>
            </a:r>
            <a:r>
              <a:rPr lang="en-US" altLang="zh-CN" dirty="0"/>
              <a:t>=</a:t>
            </a:r>
            <a:r>
              <a:rPr lang="zh-CN" altLang="en-US" dirty="0"/>
              <a:t>）用来给变量赋值。</a:t>
            </a:r>
          </a:p>
          <a:p>
            <a:pPr latinLnBrk="1"/>
            <a:r>
              <a:rPr lang="zh-CN" altLang="en-US" dirty="0"/>
              <a:t>等号（</a:t>
            </a:r>
            <a:r>
              <a:rPr lang="en-US" altLang="zh-CN" dirty="0"/>
              <a:t>=</a:t>
            </a:r>
            <a:r>
              <a:rPr lang="zh-CN" altLang="en-US" dirty="0"/>
              <a:t>）运算符左边是一个变量名</a:t>
            </a:r>
            <a:r>
              <a:rPr lang="en-US" altLang="zh-CN" dirty="0"/>
              <a:t>,</a:t>
            </a:r>
            <a:r>
              <a:rPr lang="zh-CN" altLang="en-US" dirty="0"/>
              <a:t>等号（</a:t>
            </a:r>
            <a:r>
              <a:rPr lang="en-US" altLang="zh-CN" dirty="0"/>
              <a:t>=</a:t>
            </a:r>
            <a:r>
              <a:rPr lang="zh-CN" altLang="en-US" dirty="0"/>
              <a:t>）运算符右边是存储在变量中的值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85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351" y="1974574"/>
            <a:ext cx="5961545" cy="25372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4610999"/>
            <a:ext cx="4604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u="none" strike="noStrike" dirty="0" smtClean="0">
                <a:solidFill>
                  <a:srgbClr val="333333"/>
                </a:solidFill>
                <a:effectLst/>
                <a:latin typeface="Helvetica Neue" charset="0"/>
              </a:rPr>
              <a:t>Python</a:t>
            </a:r>
            <a:r>
              <a:rPr lang="zh-CN" altLang="en-US" b="0" i="0" u="none" strike="noStrike" dirty="0" smtClean="0">
                <a:solidFill>
                  <a:srgbClr val="333333"/>
                </a:solidFill>
                <a:effectLst/>
                <a:latin typeface="Helvetica Neue" charset="0"/>
              </a:rPr>
              <a:t>允许你同时为多个变量赋值。例如：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2351" y="5192403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dirty="0" err="1" smtClean="0">
                <a:solidFill>
                  <a:srgbClr val="000000"/>
                </a:solidFill>
                <a:effectLst/>
              </a:rPr>
              <a:t>a</a:t>
            </a:r>
            <a:r>
              <a:rPr lang="mr-IN" dirty="0" smtClean="0">
                <a:solidFill>
                  <a:srgbClr val="000000"/>
                </a:solidFill>
                <a:effectLst/>
              </a:rPr>
              <a:t> 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=</a:t>
            </a:r>
            <a:r>
              <a:rPr lang="mr-IN" dirty="0" smtClean="0">
                <a:solidFill>
                  <a:srgbClr val="000000"/>
                </a:solidFill>
                <a:effectLst/>
              </a:rPr>
              <a:t> </a:t>
            </a:r>
            <a:r>
              <a:rPr lang="mr-IN" dirty="0" err="1" smtClean="0">
                <a:solidFill>
                  <a:srgbClr val="000000"/>
                </a:solidFill>
                <a:effectLst/>
              </a:rPr>
              <a:t>b</a:t>
            </a:r>
            <a:r>
              <a:rPr lang="mr-IN" dirty="0" smtClean="0">
                <a:solidFill>
                  <a:srgbClr val="000000"/>
                </a:solidFill>
                <a:effectLst/>
              </a:rPr>
              <a:t> 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=</a:t>
            </a:r>
            <a:r>
              <a:rPr lang="mr-IN" dirty="0" smtClean="0">
                <a:solidFill>
                  <a:srgbClr val="000000"/>
                </a:solidFill>
                <a:effectLst/>
              </a:rPr>
              <a:t> </a:t>
            </a:r>
            <a:r>
              <a:rPr lang="mr-IN" dirty="0" err="1" smtClean="0">
                <a:solidFill>
                  <a:srgbClr val="000000"/>
                </a:solidFill>
                <a:effectLst/>
              </a:rPr>
              <a:t>c</a:t>
            </a:r>
            <a:r>
              <a:rPr lang="mr-IN" dirty="0" smtClean="0">
                <a:solidFill>
                  <a:srgbClr val="000000"/>
                </a:solidFill>
                <a:effectLst/>
              </a:rPr>
              <a:t> 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=</a:t>
            </a:r>
            <a:r>
              <a:rPr lang="mr-IN" dirty="0" smtClean="0">
                <a:solidFill>
                  <a:srgbClr val="000000"/>
                </a:solidFill>
                <a:effectLst/>
              </a:rPr>
              <a:t> </a:t>
            </a:r>
            <a:r>
              <a:rPr lang="mr-IN" dirty="0" smtClean="0">
                <a:solidFill>
                  <a:srgbClr val="006666"/>
                </a:solidFill>
                <a:effectLst/>
              </a:rPr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2351" y="5773807"/>
            <a:ext cx="2563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dirty="0" err="1" smtClean="0">
                <a:solidFill>
                  <a:srgbClr val="000000"/>
                </a:solidFill>
                <a:effectLst/>
              </a:rPr>
              <a:t>a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,</a:t>
            </a:r>
            <a:r>
              <a:rPr lang="mr-IN" dirty="0" smtClean="0">
                <a:solidFill>
                  <a:srgbClr val="000000"/>
                </a:solidFill>
                <a:effectLst/>
              </a:rPr>
              <a:t> </a:t>
            </a:r>
            <a:r>
              <a:rPr lang="mr-IN" dirty="0" err="1" smtClean="0">
                <a:solidFill>
                  <a:srgbClr val="000000"/>
                </a:solidFill>
                <a:effectLst/>
              </a:rPr>
              <a:t>b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,</a:t>
            </a:r>
            <a:r>
              <a:rPr lang="mr-IN" dirty="0" smtClean="0">
                <a:solidFill>
                  <a:srgbClr val="000000"/>
                </a:solidFill>
                <a:effectLst/>
              </a:rPr>
              <a:t> </a:t>
            </a:r>
            <a:r>
              <a:rPr lang="mr-IN" dirty="0" err="1" smtClean="0">
                <a:solidFill>
                  <a:srgbClr val="000000"/>
                </a:solidFill>
                <a:effectLst/>
              </a:rPr>
              <a:t>c</a:t>
            </a:r>
            <a:r>
              <a:rPr lang="mr-IN" dirty="0" smtClean="0">
                <a:solidFill>
                  <a:srgbClr val="000000"/>
                </a:solidFill>
                <a:effectLst/>
              </a:rPr>
              <a:t> 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=</a:t>
            </a:r>
            <a:r>
              <a:rPr lang="mr-IN" dirty="0" smtClean="0">
                <a:solidFill>
                  <a:srgbClr val="000000"/>
                </a:solidFill>
                <a:effectLst/>
              </a:rPr>
              <a:t> </a:t>
            </a:r>
            <a:r>
              <a:rPr lang="mr-IN" dirty="0" smtClean="0">
                <a:solidFill>
                  <a:srgbClr val="006666"/>
                </a:solidFill>
                <a:effectLst/>
              </a:rPr>
              <a:t>1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,</a:t>
            </a:r>
            <a:r>
              <a:rPr lang="mr-IN" dirty="0" smtClean="0">
                <a:solidFill>
                  <a:srgbClr val="000000"/>
                </a:solidFill>
                <a:effectLst/>
              </a:rPr>
              <a:t> </a:t>
            </a:r>
            <a:r>
              <a:rPr lang="mr-IN" dirty="0" smtClean="0">
                <a:solidFill>
                  <a:srgbClr val="006666"/>
                </a:solidFill>
                <a:effectLst/>
              </a:rPr>
              <a:t>2</a:t>
            </a:r>
            <a:r>
              <a:rPr lang="mr-IN" dirty="0" smtClean="0">
                <a:solidFill>
                  <a:srgbClr val="666600"/>
                </a:solidFill>
                <a:effectLst/>
              </a:rPr>
              <a:t>,</a:t>
            </a:r>
            <a:r>
              <a:rPr lang="mr-IN" dirty="0" smtClean="0">
                <a:solidFill>
                  <a:srgbClr val="000000"/>
                </a:solidFill>
                <a:effectLst/>
              </a:rPr>
              <a:t> 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"</a:t>
            </a:r>
            <a:r>
              <a:rPr lang="mr-IN" dirty="0" err="1" smtClean="0">
                <a:solidFill>
                  <a:srgbClr val="008800"/>
                </a:solidFill>
                <a:effectLst/>
              </a:rPr>
              <a:t>runoob</a:t>
            </a:r>
            <a:r>
              <a:rPr lang="mr-IN" dirty="0" smtClean="0">
                <a:solidFill>
                  <a:srgbClr val="008800"/>
                </a:solidFill>
                <a:effectLst/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452" y="29886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数值运算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731" y="1801986"/>
            <a:ext cx="32004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68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mr-IN" dirty="0" err="1" smtClean="0"/>
              <a:t>python</a:t>
            </a:r>
            <a:r>
              <a:rPr lang="mr-IN" dirty="0" err="1"/>
              <a:t>中单引号和双引号使用完全相同</a:t>
            </a:r>
            <a:r>
              <a:rPr lang="mr-IN" dirty="0"/>
              <a:t>。</a:t>
            </a:r>
          </a:p>
          <a:p>
            <a:pPr latinLnBrk="1"/>
            <a:r>
              <a:rPr lang="mr-IN" dirty="0" err="1"/>
              <a:t>使用三引号</a:t>
            </a:r>
            <a:r>
              <a:rPr lang="mr-IN" dirty="0"/>
              <a:t>('''</a:t>
            </a:r>
            <a:r>
              <a:rPr lang="mr-IN" dirty="0" err="1"/>
              <a:t>或</a:t>
            </a:r>
            <a:r>
              <a:rPr lang="mr-IN" dirty="0"/>
              <a:t>""")</a:t>
            </a:r>
            <a:r>
              <a:rPr lang="mr-IN" dirty="0" err="1"/>
              <a:t>可以指定一个多行字符串</a:t>
            </a:r>
            <a:r>
              <a:rPr lang="mr-IN" dirty="0"/>
              <a:t>。</a:t>
            </a:r>
          </a:p>
          <a:p>
            <a:pPr latinLnBrk="1"/>
            <a:r>
              <a:rPr lang="mr-IN" b="1" dirty="0" err="1">
                <a:solidFill>
                  <a:srgbClr val="FF0000"/>
                </a:solidFill>
              </a:rPr>
              <a:t>转义符</a:t>
            </a:r>
            <a:r>
              <a:rPr lang="mr-IN" b="1" dirty="0">
                <a:solidFill>
                  <a:srgbClr val="FF0000"/>
                </a:solidFill>
              </a:rPr>
              <a:t> '\'</a:t>
            </a:r>
          </a:p>
          <a:p>
            <a:pPr latinLnBrk="1"/>
            <a:r>
              <a:rPr lang="zh-CN" altLang="en-US" dirty="0"/>
              <a:t>字符串可以用 </a:t>
            </a:r>
            <a:r>
              <a:rPr lang="en-US" altLang="zh-CN" dirty="0"/>
              <a:t>+ </a:t>
            </a:r>
            <a:r>
              <a:rPr lang="zh-CN" altLang="en-US" dirty="0"/>
              <a:t>运算符连接在一起，用 * 运算符重复。</a:t>
            </a:r>
          </a:p>
          <a:p>
            <a:pPr latinLnBrk="1"/>
            <a:r>
              <a:rPr lang="en-US" altLang="zh-CN" dirty="0"/>
              <a:t>Python </a:t>
            </a:r>
            <a:r>
              <a:rPr lang="zh-CN" altLang="en-US" dirty="0"/>
              <a:t>中的字符串有两种索引方式，从左往右以 </a:t>
            </a:r>
            <a:r>
              <a:rPr lang="en-US" altLang="zh-CN" dirty="0"/>
              <a:t>0 </a:t>
            </a:r>
            <a:r>
              <a:rPr lang="zh-CN" altLang="en-US" dirty="0"/>
              <a:t>开始，从右往左以 </a:t>
            </a:r>
            <a:r>
              <a:rPr lang="en-US" altLang="zh-CN" dirty="0"/>
              <a:t>-1 </a:t>
            </a:r>
            <a:r>
              <a:rPr lang="zh-CN" altLang="en-US" dirty="0"/>
              <a:t>开始。</a:t>
            </a:r>
          </a:p>
          <a:p>
            <a:r>
              <a:rPr lang="zh-CN" altLang="en-US" dirty="0"/>
              <a:t>字符串的截取的语法格式如下：</a:t>
            </a:r>
            <a:r>
              <a:rPr lang="zh-CN" altLang="en-US" b="1" dirty="0"/>
              <a:t>变量</a:t>
            </a:r>
            <a:r>
              <a:rPr lang="en-US" altLang="zh-CN" b="1" dirty="0"/>
              <a:t>[</a:t>
            </a:r>
            <a:r>
              <a:rPr lang="zh-CN" altLang="en-US" b="1" dirty="0"/>
              <a:t>头下标</a:t>
            </a:r>
            <a:r>
              <a:rPr lang="en-US" altLang="zh-CN" b="1" dirty="0"/>
              <a:t>:</a:t>
            </a:r>
            <a:r>
              <a:rPr lang="zh-CN" altLang="en-US" b="1" dirty="0"/>
              <a:t>尾下标</a:t>
            </a:r>
            <a:r>
              <a:rPr lang="en-US" altLang="zh-CN" b="1" dirty="0"/>
              <a:t>:</a:t>
            </a:r>
            <a:r>
              <a:rPr lang="zh-CN" altLang="en-US" b="1" dirty="0"/>
              <a:t>步长</a:t>
            </a:r>
            <a:r>
              <a:rPr lang="en-US" altLang="zh-CN" b="1" dirty="0" smtClean="0"/>
              <a:t>]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88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112" y="2014330"/>
            <a:ext cx="8315188" cy="365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4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简介及开发环境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语法基础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List</a:t>
            </a:r>
            <a:r>
              <a:rPr lang="zh-CN" altLang="en-US" dirty="0"/>
              <a:t>（列表）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altLang="zh-CN" dirty="0" smtClean="0"/>
              <a:t>List</a:t>
            </a:r>
            <a:r>
              <a:rPr lang="zh-CN" altLang="en-US" dirty="0"/>
              <a:t>（列表） 是 </a:t>
            </a:r>
            <a:r>
              <a:rPr lang="en-US" altLang="zh-CN" dirty="0"/>
              <a:t>Python </a:t>
            </a:r>
            <a:r>
              <a:rPr lang="zh-CN" altLang="en-US" dirty="0"/>
              <a:t>中使用最频繁的数据类型。</a:t>
            </a:r>
          </a:p>
          <a:p>
            <a:pPr latinLnBrk="1"/>
            <a:r>
              <a:rPr lang="zh-CN" altLang="en-US" dirty="0" smtClean="0"/>
              <a:t>列表</a:t>
            </a:r>
            <a:r>
              <a:rPr lang="zh-CN" altLang="en-US" dirty="0"/>
              <a:t>是写在方括号 </a:t>
            </a:r>
            <a:r>
              <a:rPr lang="en-US" altLang="zh-CN" b="1" dirty="0"/>
              <a:t>[]</a:t>
            </a:r>
            <a:r>
              <a:rPr lang="zh-CN" altLang="en-US" dirty="0"/>
              <a:t> 之间、用逗号分隔开的元素列表。</a:t>
            </a:r>
          </a:p>
          <a:p>
            <a:pPr latinLnBrk="1"/>
            <a:r>
              <a:rPr lang="zh-CN" altLang="en-US" dirty="0"/>
              <a:t>和字符串一样，列表同样可以被索引和截取，列表被截取后返回一个包含所需元素的新列表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r>
              <a:rPr lang="en-US" altLang="zh-CN" dirty="0"/>
              <a:t>List</a:t>
            </a:r>
            <a:r>
              <a:rPr lang="zh-CN" altLang="en-US" dirty="0"/>
              <a:t>可以使用</a:t>
            </a:r>
            <a:r>
              <a:rPr lang="en-US" altLang="zh-CN" dirty="0"/>
              <a:t>+</a:t>
            </a:r>
            <a:r>
              <a:rPr lang="zh-CN" altLang="en-US" dirty="0"/>
              <a:t>操作符进行拼接。</a:t>
            </a:r>
          </a:p>
          <a:p>
            <a:pPr latinLnBrk="1"/>
            <a:r>
              <a:rPr lang="en-US" altLang="zh-CN" dirty="0" smtClean="0"/>
              <a:t>List</a:t>
            </a:r>
            <a:r>
              <a:rPr lang="zh-CN" altLang="en-US" dirty="0"/>
              <a:t>中的元素是可以改变的。</a:t>
            </a:r>
          </a:p>
          <a:p>
            <a:pPr latinLnBrk="1"/>
            <a:endParaRPr lang="zh-CN" alt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5385208"/>
            <a:ext cx="7699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b="0" i="0" u="none" strike="noStrike" dirty="0" smtClean="0">
                <a:solidFill>
                  <a:srgbClr val="0055AA"/>
                </a:solidFill>
                <a:effectLst/>
                <a:latin typeface="Menlo" charset="0"/>
              </a:rPr>
              <a:t>list</a:t>
            </a:r>
            <a:r>
              <a:rPr lang="nl-NL" b="0" i="0" u="none" strike="noStrike" dirty="0" smtClean="0">
                <a:solidFill>
                  <a:srgbClr val="808080"/>
                </a:solidFill>
                <a:effectLst/>
                <a:latin typeface="Menlo" charset="0"/>
              </a:rPr>
              <a:t> = </a:t>
            </a:r>
            <a:r>
              <a:rPr lang="nl-NL" b="0" i="0" u="none" strike="noStrike" dirty="0" smtClean="0">
                <a:solidFill>
                  <a:srgbClr val="808000"/>
                </a:solidFill>
                <a:effectLst/>
                <a:latin typeface="Menlo" charset="0"/>
              </a:rPr>
              <a:t>[</a:t>
            </a:r>
            <a:r>
              <a:rPr lang="nl-NL" b="0" i="0" u="none" strike="noStrike" dirty="0" smtClean="0">
                <a:solidFill>
                  <a:srgbClr val="808080"/>
                </a:solidFill>
                <a:effectLst/>
                <a:latin typeface="Menlo" charset="0"/>
              </a:rPr>
              <a:t> </a:t>
            </a:r>
            <a:r>
              <a:rPr lang="nl-NL" b="0" i="0" u="none" strike="noStrike" dirty="0" smtClean="0">
                <a:solidFill>
                  <a:srgbClr val="8B0000"/>
                </a:solidFill>
                <a:effectLst/>
                <a:latin typeface="Menlo" charset="0"/>
              </a:rPr>
              <a:t>'</a:t>
            </a:r>
            <a:r>
              <a:rPr lang="nl-NL" b="0" i="0" u="none" strike="noStrike" dirty="0" err="1" smtClean="0">
                <a:solidFill>
                  <a:srgbClr val="AA1111"/>
                </a:solidFill>
                <a:effectLst/>
                <a:latin typeface="Menlo" charset="0"/>
              </a:rPr>
              <a:t>abcd</a:t>
            </a:r>
            <a:r>
              <a:rPr lang="nl-NL" b="0" i="0" u="none" strike="noStrike" dirty="0" smtClean="0">
                <a:solidFill>
                  <a:srgbClr val="8B0000"/>
                </a:solidFill>
                <a:effectLst/>
                <a:latin typeface="Menlo" charset="0"/>
              </a:rPr>
              <a:t>'</a:t>
            </a:r>
            <a:r>
              <a:rPr lang="nl-NL" b="0" i="0" u="none" strike="noStrike" dirty="0" smtClean="0">
                <a:solidFill>
                  <a:srgbClr val="808080"/>
                </a:solidFill>
                <a:effectLst/>
                <a:latin typeface="Menlo" charset="0"/>
              </a:rPr>
              <a:t>, </a:t>
            </a:r>
            <a:r>
              <a:rPr lang="nl-NL" b="0" i="0" u="none" strike="noStrike" dirty="0" smtClean="0">
                <a:solidFill>
                  <a:srgbClr val="800000"/>
                </a:solidFill>
                <a:effectLst/>
                <a:latin typeface="Menlo" charset="0"/>
              </a:rPr>
              <a:t>786</a:t>
            </a:r>
            <a:r>
              <a:rPr lang="nl-NL" b="0" i="0" u="none" strike="noStrike" dirty="0" smtClean="0">
                <a:solidFill>
                  <a:srgbClr val="808080"/>
                </a:solidFill>
                <a:effectLst/>
                <a:latin typeface="Menlo" charset="0"/>
              </a:rPr>
              <a:t> , </a:t>
            </a:r>
            <a:r>
              <a:rPr lang="nl-NL" b="0" i="0" u="none" strike="noStrike" dirty="0" smtClean="0">
                <a:solidFill>
                  <a:srgbClr val="800000"/>
                </a:solidFill>
                <a:effectLst/>
                <a:latin typeface="Menlo" charset="0"/>
              </a:rPr>
              <a:t>2.23</a:t>
            </a:r>
            <a:r>
              <a:rPr lang="nl-NL" b="0" i="0" u="none" strike="noStrike" dirty="0" smtClean="0">
                <a:solidFill>
                  <a:srgbClr val="808080"/>
                </a:solidFill>
                <a:effectLst/>
                <a:latin typeface="Menlo" charset="0"/>
              </a:rPr>
              <a:t>, </a:t>
            </a:r>
            <a:r>
              <a:rPr lang="nl-NL" b="0" i="0" u="none" strike="noStrike" dirty="0" smtClean="0">
                <a:solidFill>
                  <a:srgbClr val="8B0000"/>
                </a:solidFill>
                <a:effectLst/>
                <a:latin typeface="Menlo" charset="0"/>
              </a:rPr>
              <a:t>'</a:t>
            </a:r>
            <a:r>
              <a:rPr lang="nl-NL" b="0" i="0" u="none" strike="noStrike" dirty="0" err="1" smtClean="0">
                <a:solidFill>
                  <a:srgbClr val="AA1111"/>
                </a:solidFill>
                <a:effectLst/>
                <a:latin typeface="Menlo" charset="0"/>
              </a:rPr>
              <a:t>runoob</a:t>
            </a:r>
            <a:r>
              <a:rPr lang="nl-NL" b="0" i="0" u="none" strike="noStrike" dirty="0" smtClean="0">
                <a:solidFill>
                  <a:srgbClr val="8B0000"/>
                </a:solidFill>
                <a:effectLst/>
                <a:latin typeface="Menlo" charset="0"/>
              </a:rPr>
              <a:t>'</a:t>
            </a:r>
            <a:r>
              <a:rPr lang="nl-NL" b="0" i="0" u="none" strike="noStrike" dirty="0" smtClean="0">
                <a:solidFill>
                  <a:srgbClr val="808080"/>
                </a:solidFill>
                <a:effectLst/>
                <a:latin typeface="Menlo" charset="0"/>
              </a:rPr>
              <a:t>, </a:t>
            </a:r>
            <a:r>
              <a:rPr lang="nl-NL" b="0" i="0" u="none" strike="noStrike" dirty="0" smtClean="0">
                <a:solidFill>
                  <a:srgbClr val="800000"/>
                </a:solidFill>
                <a:effectLst/>
                <a:latin typeface="Menlo" charset="0"/>
              </a:rPr>
              <a:t>70.2</a:t>
            </a:r>
            <a:r>
              <a:rPr lang="nl-NL" b="0" i="0" u="none" strike="noStrike" dirty="0" smtClean="0">
                <a:solidFill>
                  <a:srgbClr val="808080"/>
                </a:solidFill>
                <a:effectLst/>
                <a:latin typeface="Menlo" charset="0"/>
              </a:rPr>
              <a:t> </a:t>
            </a:r>
            <a:r>
              <a:rPr lang="nl-NL" b="0" i="0" u="none" strike="noStrike" dirty="0" smtClean="0">
                <a:solidFill>
                  <a:srgbClr val="808000"/>
                </a:solidFill>
                <a:effectLst/>
                <a:latin typeface="Menlo" charset="0"/>
              </a:rPr>
              <a:t>]</a:t>
            </a:r>
            <a:r>
              <a:rPr lang="nl-NL" b="0" i="0" u="none" strike="noStrike" dirty="0" smtClean="0">
                <a:solidFill>
                  <a:srgbClr val="808080"/>
                </a:solidFill>
                <a:effectLst/>
                <a:latin typeface="Menlo" charset="0"/>
              </a:rPr>
              <a:t> </a:t>
            </a:r>
          </a:p>
          <a:p>
            <a:r>
              <a:rPr lang="nl-NL" b="0" i="0" u="none" strike="noStrike" dirty="0" err="1" smtClean="0">
                <a:solidFill>
                  <a:srgbClr val="0055AA"/>
                </a:solidFill>
                <a:effectLst/>
                <a:latin typeface="Menlo" charset="0"/>
              </a:rPr>
              <a:t>tinylist</a:t>
            </a:r>
            <a:r>
              <a:rPr lang="nl-NL" b="0" i="0" u="none" strike="noStrike" dirty="0" smtClean="0">
                <a:solidFill>
                  <a:srgbClr val="808080"/>
                </a:solidFill>
                <a:effectLst/>
                <a:latin typeface="Menlo" charset="0"/>
              </a:rPr>
              <a:t> = </a:t>
            </a:r>
            <a:r>
              <a:rPr lang="nl-NL" b="0" i="0" u="none" strike="noStrike" dirty="0" smtClean="0">
                <a:solidFill>
                  <a:srgbClr val="808000"/>
                </a:solidFill>
                <a:effectLst/>
                <a:latin typeface="Menlo" charset="0"/>
              </a:rPr>
              <a:t>[</a:t>
            </a:r>
            <a:r>
              <a:rPr lang="nl-NL" b="0" i="0" u="none" strike="noStrike" dirty="0" smtClean="0">
                <a:solidFill>
                  <a:srgbClr val="800000"/>
                </a:solidFill>
                <a:effectLst/>
                <a:latin typeface="Menlo" charset="0"/>
              </a:rPr>
              <a:t>123</a:t>
            </a:r>
            <a:r>
              <a:rPr lang="nl-NL" b="0" i="0" u="none" strike="noStrike" dirty="0" smtClean="0">
                <a:solidFill>
                  <a:srgbClr val="808080"/>
                </a:solidFill>
                <a:effectLst/>
                <a:latin typeface="Menlo" charset="0"/>
              </a:rPr>
              <a:t>, </a:t>
            </a:r>
            <a:r>
              <a:rPr lang="nl-NL" b="0" i="0" u="none" strike="noStrike" dirty="0" smtClean="0">
                <a:solidFill>
                  <a:srgbClr val="8B0000"/>
                </a:solidFill>
                <a:effectLst/>
                <a:latin typeface="Menlo" charset="0"/>
              </a:rPr>
              <a:t>'</a:t>
            </a:r>
            <a:r>
              <a:rPr lang="nl-NL" b="0" i="0" u="none" strike="noStrike" dirty="0" err="1" smtClean="0">
                <a:solidFill>
                  <a:srgbClr val="AA1111"/>
                </a:solidFill>
                <a:effectLst/>
                <a:latin typeface="Menlo" charset="0"/>
              </a:rPr>
              <a:t>runoob</a:t>
            </a:r>
            <a:r>
              <a:rPr lang="nl-NL" b="0" i="0" u="none" strike="noStrike" dirty="0" smtClean="0">
                <a:solidFill>
                  <a:srgbClr val="8B0000"/>
                </a:solidFill>
                <a:effectLst/>
                <a:latin typeface="Menlo" charset="0"/>
              </a:rPr>
              <a:t>'</a:t>
            </a:r>
            <a:r>
              <a:rPr lang="nl-NL" b="0" i="0" u="none" strike="noStrike" dirty="0" smtClean="0">
                <a:solidFill>
                  <a:srgbClr val="808000"/>
                </a:solidFill>
                <a:effectLst/>
                <a:latin typeface="Menlo" charset="0"/>
              </a:rPr>
              <a:t>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6311900"/>
            <a:ext cx="255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dirty="0" smtClean="0">
                <a:solidFill>
                  <a:srgbClr val="0055AA"/>
                </a:solidFill>
                <a:effectLst/>
                <a:latin typeface="Menlo" charset="0"/>
              </a:rPr>
              <a:t>list</a:t>
            </a:r>
            <a:r>
              <a:rPr lang="en-US" b="0" i="0" u="none" strike="noStrike" dirty="0" smtClean="0">
                <a:solidFill>
                  <a:srgbClr val="808080"/>
                </a:solidFill>
                <a:effectLst/>
                <a:latin typeface="Menlo" charset="0"/>
              </a:rPr>
              <a:t> + </a:t>
            </a:r>
            <a:r>
              <a:rPr lang="en-US" b="0" i="0" u="none" strike="noStrike" dirty="0" err="1" smtClean="0">
                <a:solidFill>
                  <a:srgbClr val="0055AA"/>
                </a:solidFill>
                <a:effectLst/>
                <a:latin typeface="Menlo" charset="0"/>
              </a:rPr>
              <a:t>tinylist</a:t>
            </a:r>
            <a:r>
              <a:rPr lang="nl-NL" b="0" i="0" u="none" strike="noStrike" dirty="0" smtClean="0">
                <a:solidFill>
                  <a:srgbClr val="808080"/>
                </a:solidFill>
                <a:effectLst/>
                <a:latin typeface="Menlo" charset="0"/>
              </a:rPr>
              <a:t> =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93708" y="6311900"/>
            <a:ext cx="464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solidFill>
                  <a:srgbClr val="666600"/>
                </a:solidFill>
                <a:effectLst/>
              </a:rPr>
              <a:t>[</a:t>
            </a:r>
            <a:r>
              <a:rPr lang="nl-NL" dirty="0" smtClean="0">
                <a:solidFill>
                  <a:srgbClr val="008800"/>
                </a:solidFill>
                <a:effectLst/>
              </a:rPr>
              <a:t>'</a:t>
            </a:r>
            <a:r>
              <a:rPr lang="nl-NL" dirty="0" err="1" smtClean="0">
                <a:solidFill>
                  <a:srgbClr val="008800"/>
                </a:solidFill>
                <a:effectLst/>
              </a:rPr>
              <a:t>abcd</a:t>
            </a:r>
            <a:r>
              <a:rPr lang="nl-NL" dirty="0" smtClean="0">
                <a:solidFill>
                  <a:srgbClr val="008800"/>
                </a:solidFill>
                <a:effectLst/>
              </a:rPr>
              <a:t>'</a:t>
            </a:r>
            <a:r>
              <a:rPr lang="nl-NL" dirty="0" smtClean="0">
                <a:solidFill>
                  <a:srgbClr val="666600"/>
                </a:solidFill>
                <a:effectLst/>
              </a:rPr>
              <a:t>,</a:t>
            </a:r>
            <a:r>
              <a:rPr lang="nl-NL" dirty="0" smtClean="0">
                <a:solidFill>
                  <a:srgbClr val="000000"/>
                </a:solidFill>
                <a:effectLst/>
              </a:rPr>
              <a:t> </a:t>
            </a:r>
            <a:r>
              <a:rPr lang="nl-NL" dirty="0" smtClean="0">
                <a:solidFill>
                  <a:srgbClr val="006666"/>
                </a:solidFill>
                <a:effectLst/>
              </a:rPr>
              <a:t>786</a:t>
            </a:r>
            <a:r>
              <a:rPr lang="nl-NL" dirty="0" smtClean="0">
                <a:solidFill>
                  <a:srgbClr val="666600"/>
                </a:solidFill>
                <a:effectLst/>
              </a:rPr>
              <a:t>,</a:t>
            </a:r>
            <a:r>
              <a:rPr lang="nl-NL" dirty="0" smtClean="0">
                <a:solidFill>
                  <a:srgbClr val="000000"/>
                </a:solidFill>
                <a:effectLst/>
              </a:rPr>
              <a:t> </a:t>
            </a:r>
            <a:r>
              <a:rPr lang="nl-NL" dirty="0" smtClean="0">
                <a:solidFill>
                  <a:srgbClr val="006666"/>
                </a:solidFill>
                <a:effectLst/>
              </a:rPr>
              <a:t>2.23</a:t>
            </a:r>
            <a:r>
              <a:rPr lang="nl-NL" dirty="0" smtClean="0">
                <a:solidFill>
                  <a:srgbClr val="666600"/>
                </a:solidFill>
                <a:effectLst/>
              </a:rPr>
              <a:t>,</a:t>
            </a:r>
            <a:r>
              <a:rPr lang="nl-NL" dirty="0" smtClean="0">
                <a:solidFill>
                  <a:srgbClr val="000000"/>
                </a:solidFill>
                <a:effectLst/>
              </a:rPr>
              <a:t> </a:t>
            </a:r>
            <a:r>
              <a:rPr lang="nl-NL" dirty="0" smtClean="0">
                <a:solidFill>
                  <a:srgbClr val="008800"/>
                </a:solidFill>
                <a:effectLst/>
              </a:rPr>
              <a:t>'</a:t>
            </a:r>
            <a:r>
              <a:rPr lang="nl-NL" dirty="0" err="1" smtClean="0">
                <a:solidFill>
                  <a:srgbClr val="008800"/>
                </a:solidFill>
                <a:effectLst/>
              </a:rPr>
              <a:t>runoob</a:t>
            </a:r>
            <a:r>
              <a:rPr lang="nl-NL" dirty="0" smtClean="0">
                <a:solidFill>
                  <a:srgbClr val="008800"/>
                </a:solidFill>
                <a:effectLst/>
              </a:rPr>
              <a:t>'</a:t>
            </a:r>
            <a:r>
              <a:rPr lang="nl-NL" dirty="0" smtClean="0">
                <a:solidFill>
                  <a:srgbClr val="666600"/>
                </a:solidFill>
                <a:effectLst/>
              </a:rPr>
              <a:t>,</a:t>
            </a:r>
            <a:r>
              <a:rPr lang="nl-NL" dirty="0" smtClean="0">
                <a:solidFill>
                  <a:srgbClr val="000000"/>
                </a:solidFill>
                <a:effectLst/>
              </a:rPr>
              <a:t> </a:t>
            </a:r>
            <a:r>
              <a:rPr lang="nl-NL" dirty="0" smtClean="0">
                <a:solidFill>
                  <a:srgbClr val="006666"/>
                </a:solidFill>
                <a:effectLst/>
              </a:rPr>
              <a:t>70.2</a:t>
            </a:r>
            <a:r>
              <a:rPr lang="nl-NL" dirty="0" smtClean="0">
                <a:solidFill>
                  <a:srgbClr val="666600"/>
                </a:solidFill>
                <a:effectLst/>
              </a:rPr>
              <a:t>,</a:t>
            </a:r>
            <a:r>
              <a:rPr lang="nl-NL" dirty="0" smtClean="0">
                <a:solidFill>
                  <a:srgbClr val="000000"/>
                </a:solidFill>
                <a:effectLst/>
              </a:rPr>
              <a:t> </a:t>
            </a:r>
            <a:r>
              <a:rPr lang="nl-NL" dirty="0" smtClean="0">
                <a:solidFill>
                  <a:srgbClr val="006666"/>
                </a:solidFill>
                <a:effectLst/>
              </a:rPr>
              <a:t>123</a:t>
            </a:r>
            <a:r>
              <a:rPr lang="nl-NL" dirty="0" smtClean="0">
                <a:solidFill>
                  <a:srgbClr val="666600"/>
                </a:solidFill>
                <a:effectLst/>
              </a:rPr>
              <a:t>,</a:t>
            </a:r>
            <a:r>
              <a:rPr lang="nl-NL" dirty="0" smtClean="0">
                <a:solidFill>
                  <a:srgbClr val="000000"/>
                </a:solidFill>
                <a:effectLst/>
              </a:rPr>
              <a:t> </a:t>
            </a:r>
            <a:r>
              <a:rPr lang="nl-NL" dirty="0" smtClean="0">
                <a:solidFill>
                  <a:srgbClr val="008800"/>
                </a:solidFill>
                <a:effectLst/>
              </a:rPr>
              <a:t>'</a:t>
            </a:r>
            <a:r>
              <a:rPr lang="nl-NL" dirty="0" err="1" smtClean="0">
                <a:solidFill>
                  <a:srgbClr val="008800"/>
                </a:solidFill>
                <a:effectLst/>
              </a:rPr>
              <a:t>runoob</a:t>
            </a:r>
            <a:r>
              <a:rPr lang="nl-NL" dirty="0" smtClean="0">
                <a:solidFill>
                  <a:srgbClr val="008800"/>
                </a:solidFill>
                <a:effectLst/>
              </a:rPr>
              <a:t>'</a:t>
            </a:r>
            <a:r>
              <a:rPr lang="nl-NL" dirty="0" smtClean="0">
                <a:solidFill>
                  <a:srgbClr val="666600"/>
                </a:solidFill>
                <a:effectLst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96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881"/>
            <a:ext cx="12192000" cy="642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53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Tuple（元组</a:t>
            </a:r>
            <a:r>
              <a:rPr lang="en-US" b="1" dirty="0"/>
              <a:t>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>元组（</a:t>
            </a:r>
            <a:r>
              <a:rPr lang="en-US" altLang="zh-CN" dirty="0"/>
              <a:t>tuple</a:t>
            </a:r>
            <a:r>
              <a:rPr lang="zh-CN" altLang="en-US" dirty="0"/>
              <a:t>）与列表类似，不同之处在于元组的元素不能修改。元组写在小括号 </a:t>
            </a:r>
            <a:r>
              <a:rPr lang="en-US" altLang="zh-CN" b="1" dirty="0"/>
              <a:t>()</a:t>
            </a:r>
            <a:r>
              <a:rPr lang="zh-CN" altLang="en-US" dirty="0"/>
              <a:t> 里，元素之间用逗号隔开。</a:t>
            </a:r>
          </a:p>
          <a:p>
            <a:pPr latinLnBrk="1"/>
            <a:r>
              <a:rPr lang="zh-CN" altLang="en-US" dirty="0"/>
              <a:t>元组中的元素类型也可以不相同：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78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1427"/>
            <a:ext cx="60706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97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Set（集合</a:t>
            </a:r>
            <a:r>
              <a:rPr lang="pt-BR" dirty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2130"/>
            <a:ext cx="10515600" cy="4351338"/>
          </a:xfrm>
        </p:spPr>
        <p:txBody>
          <a:bodyPr/>
          <a:lstStyle/>
          <a:p>
            <a:pPr latinLnBrk="1"/>
            <a:r>
              <a:rPr lang="zh-CN" altLang="en-US" dirty="0"/>
              <a:t>集合（</a:t>
            </a:r>
            <a:r>
              <a:rPr lang="en-US" altLang="zh-CN" dirty="0"/>
              <a:t>set</a:t>
            </a:r>
            <a:r>
              <a:rPr lang="zh-CN" altLang="en-US" dirty="0"/>
              <a:t>）是由一个或数个形态各异的大小整体组成的，构成集合的事物或对象称作元素或是成员。</a:t>
            </a:r>
          </a:p>
          <a:p>
            <a:pPr latinLnBrk="1"/>
            <a:r>
              <a:rPr lang="zh-CN" altLang="en-US" dirty="0"/>
              <a:t>基本功能是进行成员关系测试和删除重复元素。</a:t>
            </a:r>
          </a:p>
          <a:p>
            <a:pPr latinLnBrk="1"/>
            <a:r>
              <a:rPr lang="zh-CN" altLang="en-US" dirty="0"/>
              <a:t>可以使用大括号 </a:t>
            </a:r>
            <a:r>
              <a:rPr lang="en-US" altLang="zh-CN" b="1" dirty="0"/>
              <a:t>{ }</a:t>
            </a:r>
            <a:r>
              <a:rPr lang="zh-CN" altLang="en-US" dirty="0"/>
              <a:t> 或者 </a:t>
            </a:r>
            <a:r>
              <a:rPr lang="en-US" altLang="zh-CN" b="1" dirty="0"/>
              <a:t>set()</a:t>
            </a:r>
            <a:r>
              <a:rPr lang="zh-CN" altLang="en-US" dirty="0"/>
              <a:t> 函数创建集合，注意：创建一个空集合必须用</a:t>
            </a:r>
            <a:r>
              <a:rPr lang="zh-CN" altLang="en-US" b="1" dirty="0"/>
              <a:t> </a:t>
            </a:r>
            <a:r>
              <a:rPr lang="en-US" altLang="zh-CN" b="1" dirty="0"/>
              <a:t>set()</a:t>
            </a:r>
            <a:r>
              <a:rPr lang="zh-CN" altLang="en-US" dirty="0"/>
              <a:t> 而不是 </a:t>
            </a:r>
            <a:r>
              <a:rPr lang="en-US" altLang="zh-CN" b="1" dirty="0"/>
              <a:t>{ }</a:t>
            </a:r>
            <a:r>
              <a:rPr lang="zh-CN" altLang="en-US" dirty="0"/>
              <a:t>，因为 </a:t>
            </a:r>
            <a:r>
              <a:rPr lang="en-US" altLang="zh-CN" b="1" dirty="0"/>
              <a:t>{ }</a:t>
            </a:r>
            <a:r>
              <a:rPr lang="zh-CN" altLang="en-US" dirty="0"/>
              <a:t> 是用来创建一个空字典。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17" y="4450868"/>
            <a:ext cx="37338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28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17" y="365125"/>
            <a:ext cx="59944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54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Dictionary（字典</a:t>
            </a:r>
            <a:r>
              <a:rPr lang="en-US" dirty="0"/>
              <a:t>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>字典（</a:t>
            </a:r>
            <a:r>
              <a:rPr lang="en-US" altLang="zh-CN" dirty="0"/>
              <a:t>dictionary</a:t>
            </a:r>
            <a:r>
              <a:rPr lang="zh-CN" altLang="en-US" dirty="0"/>
              <a:t>）是</a:t>
            </a:r>
            <a:r>
              <a:rPr lang="en-US" altLang="zh-CN" dirty="0"/>
              <a:t>Python</a:t>
            </a:r>
            <a:r>
              <a:rPr lang="zh-CN" altLang="en-US" dirty="0"/>
              <a:t>中另一个非常有用的内置数据类型。</a:t>
            </a:r>
          </a:p>
          <a:p>
            <a:pPr latinLnBrk="1"/>
            <a:r>
              <a:rPr lang="zh-CN" altLang="en-US" dirty="0" smtClean="0"/>
              <a:t>字典</a:t>
            </a:r>
            <a:r>
              <a:rPr lang="zh-CN" altLang="en-US" dirty="0"/>
              <a:t>当中的元素是通过键来存取</a:t>
            </a:r>
            <a:r>
              <a:rPr lang="zh-CN" altLang="en-US" dirty="0" smtClean="0"/>
              <a:t>的。</a:t>
            </a:r>
            <a:endParaRPr lang="zh-CN" altLang="en-US" dirty="0"/>
          </a:p>
          <a:p>
            <a:pPr latinLnBrk="1"/>
            <a:r>
              <a:rPr lang="zh-CN" altLang="en-US" dirty="0"/>
              <a:t>字典是一种映射类型，字典用 </a:t>
            </a:r>
            <a:r>
              <a:rPr lang="en-US" altLang="zh-CN" b="1" dirty="0"/>
              <a:t>{ }</a:t>
            </a:r>
            <a:r>
              <a:rPr lang="zh-CN" altLang="en-US" dirty="0"/>
              <a:t> 标识，它是一个无序的 </a:t>
            </a:r>
            <a:r>
              <a:rPr lang="zh-CN" altLang="en-US" b="1" dirty="0"/>
              <a:t>键</a:t>
            </a:r>
            <a:r>
              <a:rPr lang="en-US" altLang="zh-CN" b="1" dirty="0"/>
              <a:t>(key) : </a:t>
            </a:r>
            <a:r>
              <a:rPr lang="zh-CN" altLang="en-US" b="1" dirty="0"/>
              <a:t>值</a:t>
            </a:r>
            <a:r>
              <a:rPr lang="en-US" altLang="zh-CN" b="1" dirty="0"/>
              <a:t>(value)</a:t>
            </a:r>
            <a:r>
              <a:rPr lang="zh-CN" altLang="en-US" dirty="0"/>
              <a:t> 的集合。</a:t>
            </a:r>
          </a:p>
          <a:p>
            <a:pPr latinLnBrk="1"/>
            <a:r>
              <a:rPr lang="zh-CN" altLang="en-US" dirty="0"/>
              <a:t>键</a:t>
            </a:r>
            <a:r>
              <a:rPr lang="en-US" altLang="zh-CN" dirty="0"/>
              <a:t>(key)</a:t>
            </a:r>
            <a:r>
              <a:rPr lang="zh-CN" altLang="en-US" dirty="0"/>
              <a:t>必须使用不可变类型。</a:t>
            </a:r>
          </a:p>
          <a:p>
            <a:pPr latinLnBrk="1"/>
            <a:r>
              <a:rPr lang="zh-CN" altLang="en-US" dirty="0"/>
              <a:t>在同一个字典中，</a:t>
            </a:r>
            <a:r>
              <a:rPr lang="zh-CN" altLang="en-US" b="1" dirty="0">
                <a:solidFill>
                  <a:srgbClr val="FF0000"/>
                </a:solidFill>
              </a:rPr>
              <a:t>键</a:t>
            </a:r>
            <a:r>
              <a:rPr lang="en-US" altLang="zh-CN" b="1" dirty="0">
                <a:solidFill>
                  <a:srgbClr val="FF0000"/>
                </a:solidFill>
              </a:rPr>
              <a:t>(key)</a:t>
            </a:r>
            <a:r>
              <a:rPr lang="zh-CN" altLang="en-US" b="1" dirty="0">
                <a:solidFill>
                  <a:srgbClr val="FF0000"/>
                </a:solidFill>
              </a:rPr>
              <a:t>必须是唯一的</a:t>
            </a:r>
            <a:r>
              <a:rPr lang="zh-CN" altLang="en-US" dirty="0"/>
              <a:t>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34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826"/>
            <a:ext cx="71755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58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数据类型转换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有时候，我们需要对数据内置的类型进行转换，数据类型的转换</a:t>
            </a:r>
            <a:r>
              <a:rPr lang="zh-CN" altLang="en-US" dirty="0" smtClean="0"/>
              <a:t>，只</a:t>
            </a:r>
            <a:r>
              <a:rPr lang="zh-CN" altLang="en-US" dirty="0"/>
              <a:t>需要将数据类型作为函数名即可。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76365"/>
              </p:ext>
            </p:extLst>
          </p:nvPr>
        </p:nvGraphicFramePr>
        <p:xfrm>
          <a:off x="1342737" y="2968487"/>
          <a:ext cx="4868266" cy="363220"/>
        </p:xfrm>
        <a:graphic>
          <a:graphicData uri="http://schemas.openxmlformats.org/drawingml/2006/table">
            <a:tbl>
              <a:tblPr/>
              <a:tblGrid>
                <a:gridCol w="2434133"/>
                <a:gridCol w="2434133"/>
              </a:tblGrid>
              <a:tr h="353026">
                <a:tc>
                  <a:txBody>
                    <a:bodyPr/>
                    <a:lstStyle/>
                    <a:p>
                      <a:pPr fontAlgn="t" latinLnBrk="1"/>
                      <a:r>
                        <a:rPr lang="en-US" u="sng">
                          <a:solidFill>
                            <a:srgbClr val="006600"/>
                          </a:solidFill>
                          <a:effectLst/>
                          <a:latin typeface="Helvetica Neue" charset="0"/>
                          <a:hlinkClick r:id="rId2"/>
                        </a:rPr>
                        <a:t>float(x)</a:t>
                      </a:r>
                      <a:endParaRPr lang="en-US">
                        <a:effectLst/>
                        <a:latin typeface="Helvetica Neue" charset="0"/>
                      </a:endParaRP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zh-CN" altLang="en-US" dirty="0">
                          <a:effectLst/>
                          <a:latin typeface="Helvetica Neue" charset="0"/>
                        </a:rPr>
                        <a:t>将</a:t>
                      </a:r>
                      <a:r>
                        <a:rPr lang="en-US" altLang="zh-CN" dirty="0">
                          <a:effectLst/>
                          <a:latin typeface="Helvetica Neue" charset="0"/>
                        </a:rPr>
                        <a:t>x</a:t>
                      </a:r>
                      <a:r>
                        <a:rPr lang="zh-CN" altLang="en-US" dirty="0">
                          <a:effectLst/>
                          <a:latin typeface="Helvetica Neue" charset="0"/>
                        </a:rPr>
                        <a:t>转换到一个浮点数</a:t>
                      </a: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559563"/>
              </p:ext>
            </p:extLst>
          </p:nvPr>
        </p:nvGraphicFramePr>
        <p:xfrm>
          <a:off x="1342737" y="3466644"/>
          <a:ext cx="5720672" cy="363220"/>
        </p:xfrm>
        <a:graphic>
          <a:graphicData uri="http://schemas.openxmlformats.org/drawingml/2006/table">
            <a:tbl>
              <a:tblPr/>
              <a:tblGrid>
                <a:gridCol w="2860336"/>
                <a:gridCol w="2860336"/>
              </a:tblGrid>
              <a:tr h="0">
                <a:tc>
                  <a:txBody>
                    <a:bodyPr/>
                    <a:lstStyle/>
                    <a:p>
                      <a:pPr fontAlgn="t" latinLnBrk="1"/>
                      <a:r>
                        <a:rPr lang="en-US" u="sng">
                          <a:solidFill>
                            <a:srgbClr val="006600"/>
                          </a:solidFill>
                          <a:effectLst/>
                          <a:latin typeface="Helvetica Neue" charset="0"/>
                          <a:hlinkClick r:id="rId3"/>
                        </a:rPr>
                        <a:t>list(s)</a:t>
                      </a:r>
                      <a:endParaRPr lang="en-US">
                        <a:effectLst/>
                        <a:latin typeface="Helvetica Neue" charset="0"/>
                      </a:endParaRP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zh-CN" altLang="en-US" dirty="0">
                          <a:effectLst/>
                          <a:latin typeface="Helvetica Neue" charset="0"/>
                        </a:rPr>
                        <a:t>将序列 </a:t>
                      </a:r>
                      <a:r>
                        <a:rPr lang="en-US" altLang="zh-CN" dirty="0">
                          <a:effectLst/>
                          <a:latin typeface="Helvetica Neue" charset="0"/>
                        </a:rPr>
                        <a:t>s </a:t>
                      </a:r>
                      <a:r>
                        <a:rPr lang="zh-CN" altLang="en-US" dirty="0">
                          <a:effectLst/>
                          <a:latin typeface="Helvetica Neue" charset="0"/>
                        </a:rPr>
                        <a:t>转换为一个列表</a:t>
                      </a: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556046"/>
              </p:ext>
            </p:extLst>
          </p:nvPr>
        </p:nvGraphicFramePr>
        <p:xfrm>
          <a:off x="1342737" y="4111335"/>
          <a:ext cx="4868266" cy="363220"/>
        </p:xfrm>
        <a:graphic>
          <a:graphicData uri="http://schemas.openxmlformats.org/drawingml/2006/table">
            <a:tbl>
              <a:tblPr/>
              <a:tblGrid>
                <a:gridCol w="2434133"/>
                <a:gridCol w="2434133"/>
              </a:tblGrid>
              <a:tr h="0">
                <a:tc>
                  <a:txBody>
                    <a:bodyPr/>
                    <a:lstStyle/>
                    <a:p>
                      <a:pPr fontAlgn="t" latinLnBrk="1"/>
                      <a:r>
                        <a:rPr lang="mr-IN" u="sng">
                          <a:solidFill>
                            <a:srgbClr val="006600"/>
                          </a:solidFill>
                          <a:effectLst/>
                          <a:latin typeface="Helvetica Neue" charset="0"/>
                          <a:hlinkClick r:id="rId4"/>
                        </a:rPr>
                        <a:t>set(s)</a:t>
                      </a:r>
                      <a:endParaRPr lang="mr-IN">
                        <a:effectLst/>
                        <a:latin typeface="Helvetica Neue" charset="0"/>
                      </a:endParaRP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zh-CN" altLang="en-US" dirty="0">
                          <a:effectLst/>
                          <a:latin typeface="Helvetica Neue" charset="0"/>
                        </a:rPr>
                        <a:t>转换为可变集合</a:t>
                      </a: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721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 与 from...</a:t>
            </a:r>
            <a:r>
              <a:rPr lang="en-US" b="1" dirty="0" smtClean="0"/>
              <a:t>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dirty="0"/>
              <a:t>在 python 用 </a:t>
            </a:r>
            <a:r>
              <a:rPr lang="en-US" b="1" dirty="0"/>
              <a:t>import</a:t>
            </a:r>
            <a:r>
              <a:rPr lang="en-US" dirty="0"/>
              <a:t> 或者 </a:t>
            </a:r>
            <a:r>
              <a:rPr lang="en-US" b="1" dirty="0"/>
              <a:t>from...import</a:t>
            </a:r>
            <a:r>
              <a:rPr lang="en-US" dirty="0"/>
              <a:t> 来导入相应的模块。</a:t>
            </a:r>
          </a:p>
          <a:p>
            <a:pPr latinLnBrk="1"/>
            <a:r>
              <a:rPr lang="en-US" dirty="0"/>
              <a:t>将整个模块(</a:t>
            </a:r>
            <a:r>
              <a:rPr lang="en-US" dirty="0" err="1"/>
              <a:t>somemodule</a:t>
            </a:r>
            <a:r>
              <a:rPr lang="en-US" dirty="0"/>
              <a:t>)导入，格式为： </a:t>
            </a:r>
            <a:r>
              <a:rPr lang="en-US" b="1" dirty="0"/>
              <a:t>import </a:t>
            </a:r>
            <a:r>
              <a:rPr lang="en-US" b="1" dirty="0" err="1"/>
              <a:t>somemodule</a:t>
            </a:r>
            <a:endParaRPr lang="en-US" dirty="0"/>
          </a:p>
          <a:p>
            <a:pPr latinLnBrk="1"/>
            <a:r>
              <a:rPr lang="en-US" dirty="0" err="1"/>
              <a:t>从某个模块中导入某个函数,格式为</a:t>
            </a:r>
            <a:r>
              <a:rPr lang="en-US" dirty="0"/>
              <a:t>： </a:t>
            </a:r>
            <a:r>
              <a:rPr lang="en-US" b="1" dirty="0"/>
              <a:t>from </a:t>
            </a:r>
            <a:r>
              <a:rPr lang="en-US" b="1" dirty="0" err="1"/>
              <a:t>somemodule</a:t>
            </a:r>
            <a:r>
              <a:rPr lang="en-US" b="1" dirty="0"/>
              <a:t> import </a:t>
            </a:r>
            <a:r>
              <a:rPr lang="en-US" b="1" dirty="0" err="1"/>
              <a:t>somefunction</a:t>
            </a:r>
            <a:endParaRPr lang="en-US" dirty="0"/>
          </a:p>
          <a:p>
            <a:pPr latinLnBrk="1"/>
            <a:r>
              <a:rPr lang="en-US" dirty="0" err="1"/>
              <a:t>从某个模块中导入多个函数,格式为</a:t>
            </a:r>
            <a:r>
              <a:rPr lang="en-US" dirty="0"/>
              <a:t>： </a:t>
            </a:r>
            <a:r>
              <a:rPr lang="en-US" b="1" dirty="0"/>
              <a:t>from </a:t>
            </a:r>
            <a:r>
              <a:rPr lang="en-US" b="1" dirty="0" err="1"/>
              <a:t>somemodule</a:t>
            </a:r>
            <a:r>
              <a:rPr lang="en-US" b="1" dirty="0"/>
              <a:t> import </a:t>
            </a:r>
            <a:r>
              <a:rPr lang="en-US" b="1" dirty="0" err="1"/>
              <a:t>firstfunc</a:t>
            </a:r>
            <a:r>
              <a:rPr lang="en-US" b="1" dirty="0"/>
              <a:t>, </a:t>
            </a:r>
            <a:r>
              <a:rPr lang="en-US" b="1" dirty="0" err="1"/>
              <a:t>secondfunc</a:t>
            </a:r>
            <a:r>
              <a:rPr lang="en-US" b="1" dirty="0"/>
              <a:t>, </a:t>
            </a:r>
            <a:r>
              <a:rPr lang="en-US" b="1" dirty="0" err="1"/>
              <a:t>thirdfunc</a:t>
            </a:r>
            <a:endParaRPr lang="en-US" dirty="0"/>
          </a:p>
          <a:p>
            <a:pPr latinLnBrk="1"/>
            <a:r>
              <a:rPr lang="en-US" dirty="0"/>
              <a:t>将某个模块中的全部函数导入，格式为： </a:t>
            </a:r>
            <a:r>
              <a:rPr lang="en-US" b="1" dirty="0"/>
              <a:t>from </a:t>
            </a:r>
            <a:r>
              <a:rPr lang="en-US" b="1" dirty="0" err="1"/>
              <a:t>somemodule</a:t>
            </a:r>
            <a:r>
              <a:rPr lang="en-US" b="1" dirty="0"/>
              <a:t> import *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8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 </a:t>
            </a:r>
            <a:r>
              <a:rPr lang="zh-CN" altLang="en-US" dirty="0"/>
              <a:t>是一个高层次的结合了</a:t>
            </a:r>
            <a:r>
              <a:rPr lang="zh-CN" altLang="en-US" b="1" dirty="0">
                <a:solidFill>
                  <a:srgbClr val="FF0000"/>
                </a:solidFill>
              </a:rPr>
              <a:t>解释性</a:t>
            </a:r>
            <a:r>
              <a:rPr lang="zh-CN" altLang="en-US" b="1" dirty="0" smtClean="0">
                <a:solidFill>
                  <a:srgbClr val="FF0000"/>
                </a:solidFill>
              </a:rPr>
              <a:t>、互动性</a:t>
            </a:r>
            <a:r>
              <a:rPr lang="zh-CN" altLang="en-US" b="1" dirty="0">
                <a:solidFill>
                  <a:srgbClr val="FF0000"/>
                </a:solidFill>
              </a:rPr>
              <a:t>和面向对象</a:t>
            </a:r>
            <a:r>
              <a:rPr lang="zh-CN" altLang="en-US" dirty="0"/>
              <a:t>的脚本语言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r>
              <a:rPr lang="zh-CN" altLang="en-US" b="1" dirty="0" smtClean="0"/>
              <a:t>解释</a:t>
            </a:r>
            <a:r>
              <a:rPr lang="zh-CN" altLang="en-US" b="1" dirty="0"/>
              <a:t>型语言：</a:t>
            </a:r>
            <a:r>
              <a:rPr lang="zh-CN" altLang="en-US" dirty="0"/>
              <a:t> </a:t>
            </a:r>
            <a:r>
              <a:rPr lang="zh-CN" altLang="en-US" dirty="0" smtClean="0"/>
              <a:t>即开发</a:t>
            </a:r>
            <a:r>
              <a:rPr lang="zh-CN" altLang="en-US" dirty="0"/>
              <a:t>过程中没有了编译这个环节。类似于</a:t>
            </a:r>
            <a:r>
              <a:rPr lang="en-US" altLang="zh-CN" dirty="0"/>
              <a:t>PHP</a:t>
            </a:r>
            <a:r>
              <a:rPr lang="zh-CN" altLang="en-US" dirty="0"/>
              <a:t>和</a:t>
            </a:r>
            <a:r>
              <a:rPr lang="en-US" altLang="zh-CN" dirty="0"/>
              <a:t>Perl</a:t>
            </a:r>
            <a:r>
              <a:rPr lang="zh-CN" altLang="en-US" dirty="0"/>
              <a:t>语言。</a:t>
            </a:r>
          </a:p>
          <a:p>
            <a:pPr latinLnBrk="1"/>
            <a:r>
              <a:rPr lang="zh-CN" altLang="en-US" b="1" dirty="0" smtClean="0"/>
              <a:t>交互式</a:t>
            </a:r>
            <a:r>
              <a:rPr lang="zh-CN" altLang="en-US" b="1" dirty="0"/>
              <a:t>语言：</a:t>
            </a:r>
            <a:r>
              <a:rPr lang="zh-CN" altLang="en-US" dirty="0"/>
              <a:t> </a:t>
            </a:r>
            <a:r>
              <a:rPr lang="zh-CN" altLang="en-US" dirty="0" smtClean="0"/>
              <a:t>即可以</a:t>
            </a:r>
            <a:r>
              <a:rPr lang="zh-CN" altLang="en-US" dirty="0"/>
              <a:t>在一个 </a:t>
            </a:r>
            <a:r>
              <a:rPr lang="en-US" altLang="zh-CN" dirty="0"/>
              <a:t>Python </a:t>
            </a:r>
            <a:r>
              <a:rPr lang="zh-CN" altLang="en-US" dirty="0"/>
              <a:t>提示符 </a:t>
            </a:r>
            <a:r>
              <a:rPr lang="en-US" altLang="zh-CN" b="1" dirty="0"/>
              <a:t>&gt;&gt;&gt;</a:t>
            </a:r>
            <a:r>
              <a:rPr lang="zh-CN" altLang="en-US" dirty="0"/>
              <a:t> 后直接执行代码。</a:t>
            </a:r>
          </a:p>
          <a:p>
            <a:pPr latinLnBrk="1"/>
            <a:r>
              <a:rPr lang="zh-CN" altLang="en-US" b="1" dirty="0" smtClean="0">
                <a:solidFill>
                  <a:srgbClr val="FF0000"/>
                </a:solidFill>
              </a:rPr>
              <a:t>面向</a:t>
            </a:r>
            <a:r>
              <a:rPr lang="zh-CN" altLang="en-US" b="1" dirty="0">
                <a:solidFill>
                  <a:srgbClr val="FF0000"/>
                </a:solidFill>
              </a:rPr>
              <a:t>对象</a:t>
            </a:r>
            <a:r>
              <a:rPr lang="zh-CN" altLang="en-US" b="1" dirty="0"/>
              <a:t>语言</a:t>
            </a:r>
            <a:r>
              <a:rPr lang="en-US" altLang="zh-CN" b="1" dirty="0"/>
              <a:t>:</a:t>
            </a:r>
            <a:r>
              <a:rPr lang="zh-CN" altLang="en-US" dirty="0"/>
              <a:t> </a:t>
            </a:r>
            <a:r>
              <a:rPr lang="en-US" altLang="zh-CN" dirty="0" smtClean="0"/>
              <a:t>Python</a:t>
            </a:r>
            <a:r>
              <a:rPr lang="zh-CN" altLang="en-US" dirty="0"/>
              <a:t>支持面向对象的风格或代码封装在对象的编程技术。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72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输出函数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方便大家上机 使用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（）函数进行输出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6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条件控制</a:t>
            </a:r>
            <a:r>
              <a:rPr lang="zh-CN" altLang="en-US" b="1" dirty="0" smtClean="0"/>
              <a:t>语句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2130"/>
            <a:ext cx="10515600" cy="4351338"/>
          </a:xfrm>
        </p:spPr>
        <p:txBody>
          <a:bodyPr/>
          <a:lstStyle/>
          <a:p>
            <a:r>
              <a:rPr lang="zh-CN" altLang="en-US" dirty="0"/>
              <a:t>条件语句是通过一条或多条语句的执行结果（</a:t>
            </a:r>
            <a:r>
              <a:rPr lang="en-US" altLang="zh-CN" dirty="0"/>
              <a:t>True </a:t>
            </a:r>
            <a:r>
              <a:rPr lang="zh-CN" altLang="en-US" dirty="0"/>
              <a:t>或者 </a:t>
            </a:r>
            <a:r>
              <a:rPr lang="en-US" altLang="zh-CN" dirty="0"/>
              <a:t>False</a:t>
            </a:r>
            <a:r>
              <a:rPr lang="zh-CN" altLang="en-US" dirty="0"/>
              <a:t>）来决定执行的代码块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58" y="2358885"/>
            <a:ext cx="3801466" cy="407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22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if </a:t>
            </a:r>
            <a:r>
              <a:rPr lang="zh-CN" altLang="en-US" b="1" dirty="0" smtClean="0"/>
              <a:t>语句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</a:t>
            </a:r>
            <a:r>
              <a:rPr lang="en-US" altLang="zh-CN" dirty="0"/>
              <a:t>if</a:t>
            </a:r>
            <a:r>
              <a:rPr lang="zh-CN" altLang="en-US" dirty="0"/>
              <a:t>语句的一般形式如下所示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63" y="2480641"/>
            <a:ext cx="3517900" cy="1790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4900986"/>
            <a:ext cx="8120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 charset="0"/>
              </a:rPr>
              <a:t>Python 中用 </a:t>
            </a:r>
            <a:r>
              <a:rPr lang="en-US" b="1" dirty="0" err="1">
                <a:solidFill>
                  <a:srgbClr val="333333"/>
                </a:solidFill>
                <a:latin typeface="Helvetica Neue" charset="0"/>
              </a:rPr>
              <a:t>elif</a:t>
            </a:r>
            <a:r>
              <a:rPr lang="en-US" dirty="0">
                <a:solidFill>
                  <a:srgbClr val="333333"/>
                </a:solidFill>
                <a:latin typeface="Helvetica Neue" charset="0"/>
              </a:rPr>
              <a:t> 代替了 </a:t>
            </a:r>
            <a:r>
              <a:rPr lang="en-US" b="1" dirty="0">
                <a:solidFill>
                  <a:srgbClr val="333333"/>
                </a:solidFill>
                <a:latin typeface="Helvetica Neue" charset="0"/>
              </a:rPr>
              <a:t>else </a:t>
            </a:r>
            <a:r>
              <a:rPr lang="en-US" b="1" dirty="0" err="1">
                <a:solidFill>
                  <a:srgbClr val="333333"/>
                </a:solidFill>
                <a:latin typeface="Helvetica Neue" charset="0"/>
              </a:rPr>
              <a:t>if</a:t>
            </a:r>
            <a:r>
              <a:rPr lang="en-US" dirty="0" err="1">
                <a:solidFill>
                  <a:srgbClr val="333333"/>
                </a:solidFill>
                <a:latin typeface="Helvetica Neue" charset="0"/>
              </a:rPr>
              <a:t>，所以if语句的关键字为：</a:t>
            </a:r>
            <a:r>
              <a:rPr lang="en-US" b="1" dirty="0" err="1">
                <a:solidFill>
                  <a:srgbClr val="333333"/>
                </a:solidFill>
                <a:latin typeface="Helvetica Neue" charset="0"/>
              </a:rPr>
              <a:t>if</a:t>
            </a:r>
            <a:r>
              <a:rPr lang="en-US" b="1" dirty="0">
                <a:solidFill>
                  <a:srgbClr val="333333"/>
                </a:solidFill>
                <a:latin typeface="Helvetica Neue" charset="0"/>
              </a:rPr>
              <a:t> – </a:t>
            </a:r>
            <a:r>
              <a:rPr lang="en-US" b="1" dirty="0" err="1">
                <a:solidFill>
                  <a:srgbClr val="333333"/>
                </a:solidFill>
                <a:latin typeface="Helvetica Neue" charset="0"/>
              </a:rPr>
              <a:t>elif</a:t>
            </a:r>
            <a:r>
              <a:rPr lang="en-US" b="1" dirty="0">
                <a:solidFill>
                  <a:srgbClr val="333333"/>
                </a:solidFill>
                <a:latin typeface="Helvetica Neue" charset="0"/>
              </a:rPr>
              <a:t> – else</a:t>
            </a:r>
            <a:r>
              <a:rPr lang="en-US" dirty="0">
                <a:solidFill>
                  <a:srgbClr val="333333"/>
                </a:solidFill>
                <a:latin typeface="Helvetica Neue" charset="0"/>
              </a:rPr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84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b="1" dirty="0"/>
              <a:t>注意：</a:t>
            </a:r>
            <a:endParaRPr lang="zh-CN" altLang="en-US" dirty="0"/>
          </a:p>
          <a:p>
            <a:pPr latinLnBrk="1"/>
            <a:r>
              <a:rPr lang="en-US" altLang="zh-CN" dirty="0"/>
              <a:t>1</a:t>
            </a:r>
            <a:r>
              <a:rPr lang="zh-CN" altLang="en-US" dirty="0"/>
              <a:t>、每个条件后面要使用冒号 </a:t>
            </a:r>
            <a:r>
              <a:rPr lang="en-US" altLang="zh-CN" b="1" dirty="0"/>
              <a:t>:</a:t>
            </a:r>
            <a:r>
              <a:rPr lang="zh-CN" altLang="en-US" dirty="0"/>
              <a:t>，表示接下来是满足条件后要执行的语句块。</a:t>
            </a:r>
          </a:p>
          <a:p>
            <a:pPr latinLnBrk="1"/>
            <a:r>
              <a:rPr lang="en-US" altLang="zh-CN" dirty="0"/>
              <a:t>2</a:t>
            </a:r>
            <a:r>
              <a:rPr lang="zh-CN" altLang="en-US" dirty="0"/>
              <a:t>、使用缩进来划分语句块，相同缩进数的语句在一起组成一个语句块。</a:t>
            </a:r>
          </a:p>
          <a:p>
            <a:pPr latinLnBrk="1"/>
            <a:r>
              <a:rPr lang="en-US" altLang="zh-CN" dirty="0"/>
              <a:t>3</a:t>
            </a:r>
            <a:r>
              <a:rPr lang="zh-CN" altLang="en-US" dirty="0"/>
              <a:t>、在</a:t>
            </a:r>
            <a:r>
              <a:rPr lang="en-US" altLang="zh-CN" dirty="0"/>
              <a:t>Python</a:t>
            </a:r>
            <a:r>
              <a:rPr lang="zh-CN" altLang="en-US" dirty="0"/>
              <a:t>中没有</a:t>
            </a:r>
            <a:r>
              <a:rPr lang="en-US" altLang="zh-CN" dirty="0"/>
              <a:t>switch – case</a:t>
            </a:r>
            <a:r>
              <a:rPr lang="zh-CN" altLang="en-US" dirty="0"/>
              <a:t>语句。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09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循环语句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Python中的循环语句有</a:t>
            </a:r>
            <a:r>
              <a:rPr lang="en-US" dirty="0"/>
              <a:t> for 和 while</a:t>
            </a:r>
            <a:r>
              <a:rPr lang="en-US" dirty="0" smtClean="0"/>
              <a:t>。</a:t>
            </a:r>
          </a:p>
          <a:p>
            <a:pPr latinLnBrk="1"/>
            <a:r>
              <a:rPr lang="en-US" dirty="0" err="1"/>
              <a:t>Python中while语句的一般形式</a:t>
            </a:r>
            <a:r>
              <a:rPr lang="en-US" dirty="0"/>
              <a:t>：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68" y="2813878"/>
            <a:ext cx="2908300" cy="96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27" y="4030663"/>
            <a:ext cx="32004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8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 </a:t>
            </a:r>
            <a:r>
              <a:rPr lang="en-US" b="1" dirty="0" smtClean="0"/>
              <a:t>语句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5966" y="1255229"/>
            <a:ext cx="5842914" cy="492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95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Break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break </a:t>
            </a:r>
            <a:r>
              <a:rPr lang="zh-CN" altLang="en-US" dirty="0"/>
              <a:t>语句用于跳出当前循环</a:t>
            </a:r>
            <a:r>
              <a:rPr lang="zh-CN" altLang="en-US" dirty="0" smtClean="0"/>
              <a:t>体。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2498310"/>
            <a:ext cx="49403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33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continue</a:t>
            </a:r>
            <a:r>
              <a:rPr lang="zh-CN" altLang="en-US" dirty="0"/>
              <a:t>语句被用来告诉</a:t>
            </a:r>
            <a:r>
              <a:rPr lang="en-US" altLang="zh-CN" dirty="0"/>
              <a:t>Python</a:t>
            </a:r>
            <a:r>
              <a:rPr lang="zh-CN" altLang="en-US" dirty="0"/>
              <a:t>跳过当前循环块中的剩余语句，然后继续进行下一轮循环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0678"/>
            <a:ext cx="539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9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开发环境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配置安装 </a:t>
            </a:r>
            <a:r>
              <a:rPr lang="en-US" altLang="zh-CN" dirty="0" smtClean="0"/>
              <a:t>Vmware+Ubuntu16.04+Anaconda3</a:t>
            </a:r>
            <a:r>
              <a:rPr lang="zh-CN" altLang="en-US" dirty="0" smtClean="0"/>
              <a:t>的环境。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Anaconda3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开发的工具使用</a:t>
            </a:r>
            <a:r>
              <a:rPr lang="en-US" altLang="zh-CN" b="1" dirty="0" err="1" smtClean="0">
                <a:solidFill>
                  <a:srgbClr val="FF0000"/>
                </a:solidFill>
              </a:rPr>
              <a:t>Jupyter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Notebook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集成开发环境使用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Pycharm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dirty="0" err="1" smtClean="0"/>
              <a:t>Jupyter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Notebook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Pycharm</a:t>
            </a:r>
            <a:r>
              <a:rPr lang="zh-CN" altLang="en-US" dirty="0" smtClean="0"/>
              <a:t>两者</a:t>
            </a:r>
            <a:r>
              <a:rPr lang="zh-CN" altLang="en-US" b="1" dirty="0" smtClean="0">
                <a:solidFill>
                  <a:srgbClr val="FF0000"/>
                </a:solidFill>
              </a:rPr>
              <a:t>任选其一</a:t>
            </a:r>
            <a:r>
              <a:rPr lang="zh-CN" altLang="en-US" dirty="0" smtClean="0"/>
              <a:t>即可！</a:t>
            </a:r>
            <a:endParaRPr lang="en-US" dirty="0"/>
          </a:p>
          <a:p>
            <a:endParaRPr lang="en-US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目的：方便进行基于</a:t>
            </a:r>
            <a:r>
              <a:rPr lang="en-US" altLang="zh-CN" b="1" dirty="0" smtClean="0">
                <a:solidFill>
                  <a:srgbClr val="FF0000"/>
                </a:solidFill>
              </a:rPr>
              <a:t>Python</a:t>
            </a:r>
            <a:r>
              <a:rPr lang="zh-CN" altLang="en-US" b="1" dirty="0" smtClean="0">
                <a:solidFill>
                  <a:srgbClr val="FF0000"/>
                </a:solidFill>
              </a:rPr>
              <a:t>语言的程序开发。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76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Jupyter</a:t>
            </a:r>
            <a:r>
              <a:rPr lang="en-US" altLang="zh-CN" dirty="0" smtClean="0"/>
              <a:t> </a:t>
            </a:r>
            <a:r>
              <a:rPr lang="en-US" altLang="zh-CN" dirty="0"/>
              <a:t>notebook</a:t>
            </a:r>
            <a:r>
              <a:rPr lang="zh-CN" altLang="en-US" dirty="0"/>
              <a:t> 是一种 </a:t>
            </a:r>
            <a:r>
              <a:rPr lang="en-US" altLang="zh-CN" dirty="0"/>
              <a:t>Web </a:t>
            </a:r>
            <a:r>
              <a:rPr lang="zh-CN" altLang="en-US" dirty="0"/>
              <a:t>应用，它能让用户将说明文本、数学方程、代码和可视化内容全部组合到一个易于共享的文档中，非常方便研究和</a:t>
            </a:r>
            <a:r>
              <a:rPr lang="zh-CN" altLang="en-US" dirty="0" smtClean="0"/>
              <a:t>教学。</a:t>
            </a:r>
            <a:endParaRPr lang="en-US" altLang="zh-CN" dirty="0" smtClean="0"/>
          </a:p>
          <a:p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特别适合做数据处理，其用途可以包括数据清理和探索、可视化、机器学习和大数据分析。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Pycharm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dirty="0" err="1" smtClean="0"/>
              <a:t>PyCharm</a:t>
            </a:r>
            <a:r>
              <a:rPr lang="en-US" dirty="0" smtClean="0"/>
              <a:t> </a:t>
            </a:r>
            <a:r>
              <a:rPr lang="en-US" dirty="0"/>
              <a:t>是由 </a:t>
            </a:r>
            <a:r>
              <a:rPr lang="en-US" dirty="0" err="1"/>
              <a:t>JetBrains</a:t>
            </a:r>
            <a:r>
              <a:rPr lang="en-US" dirty="0"/>
              <a:t> 打造的一款 Python </a:t>
            </a:r>
            <a:r>
              <a:rPr lang="en-US" dirty="0" err="1"/>
              <a:t>IDE，支持</a:t>
            </a:r>
            <a:r>
              <a:rPr lang="en-US" dirty="0"/>
              <a:t> </a:t>
            </a:r>
            <a:r>
              <a:rPr lang="en-US" dirty="0" err="1"/>
              <a:t>macOS</a:t>
            </a:r>
            <a:r>
              <a:rPr lang="en-US" dirty="0"/>
              <a:t>、 Windows、 Linux 系统。</a:t>
            </a:r>
          </a:p>
          <a:p>
            <a:pPr latinLnBrk="1"/>
            <a:r>
              <a:rPr lang="en-US" dirty="0" err="1"/>
              <a:t>PyCharm</a:t>
            </a:r>
            <a:r>
              <a:rPr lang="en-US" dirty="0"/>
              <a:t> 功能 : </a:t>
            </a:r>
            <a:r>
              <a:rPr lang="en-US" dirty="0" err="1"/>
              <a:t>调试、语法高亮、Project管理、代码跳转、智能提示、自动完成、单元测试、版本控制</a:t>
            </a:r>
            <a:r>
              <a:rPr lang="en-US" dirty="0"/>
              <a:t>……</a:t>
            </a:r>
          </a:p>
          <a:p>
            <a:pPr latinLnBrk="1"/>
            <a:r>
              <a:rPr lang="en-US" dirty="0" err="1"/>
              <a:t>PyCharm</a:t>
            </a:r>
            <a:r>
              <a:rPr lang="en-US" dirty="0"/>
              <a:t> 下载地址 : </a:t>
            </a:r>
            <a:r>
              <a:rPr lang="en-US" u="sng" dirty="0">
                <a:hlinkClick r:id="rId2"/>
              </a:rPr>
              <a:t>https://www.jetbrains.com/pycharm/download/</a:t>
            </a:r>
            <a:endParaRPr lang="en-US" dirty="0"/>
          </a:p>
          <a:p>
            <a:pPr latinLnBrk="1"/>
            <a:r>
              <a:rPr lang="en-US" dirty="0" err="1"/>
              <a:t>PyCharm</a:t>
            </a:r>
            <a:r>
              <a:rPr lang="en-US" dirty="0"/>
              <a:t> </a:t>
            </a:r>
            <a:r>
              <a:rPr lang="en-US" dirty="0" err="1"/>
              <a:t>安装地址：</a:t>
            </a:r>
            <a:r>
              <a:rPr lang="en-US" u="sng" dirty="0" err="1">
                <a:hlinkClick r:id="rId3"/>
              </a:rPr>
              <a:t>http</a:t>
            </a:r>
            <a:r>
              <a:rPr lang="en-US" u="sng" dirty="0">
                <a:hlinkClick r:id="rId3"/>
              </a:rPr>
              <a:t>://www.runoob.com/w3cnote/pycharm-windows-install.html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8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基础语法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标识符</a:t>
            </a:r>
          </a:p>
          <a:p>
            <a:pPr latinLnBrk="1"/>
            <a:r>
              <a:rPr lang="zh-CN" altLang="en-US" dirty="0"/>
              <a:t>第一个字符必须是字母表中字母或下划线 </a:t>
            </a:r>
            <a:r>
              <a:rPr lang="en-US" altLang="zh-CN" b="1" dirty="0"/>
              <a:t>_</a:t>
            </a:r>
            <a:r>
              <a:rPr lang="zh-CN" altLang="en-US" dirty="0"/>
              <a:t> 。</a:t>
            </a:r>
          </a:p>
          <a:p>
            <a:pPr latinLnBrk="1"/>
            <a:r>
              <a:rPr lang="zh-CN" altLang="en-US" dirty="0"/>
              <a:t>标识符的其他的部分由字母、数字和下划线组成。</a:t>
            </a:r>
          </a:p>
          <a:p>
            <a:pPr latinLnBrk="1"/>
            <a:r>
              <a:rPr lang="zh-CN" altLang="en-US" dirty="0"/>
              <a:t>标识符对大小写敏感。</a:t>
            </a:r>
          </a:p>
          <a:p>
            <a:pPr latinLnBrk="1"/>
            <a:r>
              <a:rPr lang="zh-CN" altLang="en-US" dirty="0"/>
              <a:t>在 </a:t>
            </a:r>
            <a:r>
              <a:rPr lang="en-US" altLang="zh-CN" dirty="0"/>
              <a:t>Python 3 </a:t>
            </a:r>
            <a:r>
              <a:rPr lang="zh-CN" altLang="en-US" dirty="0"/>
              <a:t>中，可以用中文作为变量名，非 </a:t>
            </a:r>
            <a:r>
              <a:rPr lang="en-US" altLang="zh-CN" dirty="0"/>
              <a:t>ASCII </a:t>
            </a:r>
            <a:r>
              <a:rPr lang="zh-CN" altLang="en-US" dirty="0"/>
              <a:t>标识符也是允许的了</a:t>
            </a:r>
            <a:r>
              <a:rPr lang="zh-CN" altLang="en-US" dirty="0" smtClean="0"/>
              <a:t>。（建议大家使用</a:t>
            </a:r>
            <a:r>
              <a:rPr lang="zh-CN" altLang="en-US" dirty="0" smtClean="0">
                <a:solidFill>
                  <a:srgbClr val="FF0000"/>
                </a:solidFill>
              </a:rPr>
              <a:t>英文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例如，下面所列举的标识符是合法的</a:t>
            </a:r>
            <a:r>
              <a:rPr lang="is-IS" dirty="0" smtClean="0"/>
              <a:t>：</a:t>
            </a:r>
          </a:p>
          <a:p>
            <a:pPr marL="0" indent="0">
              <a:buNone/>
            </a:pPr>
            <a:r>
              <a:rPr lang="is-IS" dirty="0" smtClean="0"/>
              <a:t>UserID</a:t>
            </a:r>
            <a:r>
              <a:rPr lang="is-IS" dirty="0"/>
              <a:t/>
            </a:r>
            <a:br>
              <a:rPr lang="is-IS" dirty="0"/>
            </a:br>
            <a:r>
              <a:rPr lang="is-IS" dirty="0"/>
              <a:t>name</a:t>
            </a:r>
            <a:br>
              <a:rPr lang="is-IS" dirty="0"/>
            </a:br>
            <a:r>
              <a:rPr lang="is-IS" dirty="0"/>
              <a:t>mode12</a:t>
            </a:r>
            <a:br>
              <a:rPr lang="is-IS" dirty="0"/>
            </a:br>
            <a:r>
              <a:rPr lang="is-IS" dirty="0"/>
              <a:t>user_age</a:t>
            </a:r>
          </a:p>
          <a:p>
            <a:r>
              <a:rPr lang="is-IS" dirty="0"/>
              <a:t>以下命名的标识符不合法</a:t>
            </a:r>
            <a:r>
              <a:rPr lang="is-IS" dirty="0" smtClean="0"/>
              <a:t>：</a:t>
            </a:r>
          </a:p>
          <a:p>
            <a:pPr marL="0" indent="0">
              <a:buNone/>
            </a:pPr>
            <a:r>
              <a:rPr lang="is-IS" dirty="0" smtClean="0"/>
              <a:t>4word</a:t>
            </a:r>
            <a:r>
              <a:rPr lang="is-IS" dirty="0"/>
              <a:t>    </a:t>
            </a:r>
            <a:endParaRPr lang="is-IS" dirty="0" smtClean="0"/>
          </a:p>
          <a:p>
            <a:pPr marL="0" indent="0">
              <a:buNone/>
            </a:pPr>
            <a:r>
              <a:rPr lang="is-IS" dirty="0" smtClean="0"/>
              <a:t>try</a:t>
            </a:r>
            <a:r>
              <a:rPr lang="is-IS" dirty="0"/>
              <a:t/>
            </a:r>
            <a:br>
              <a:rPr lang="is-IS" dirty="0"/>
            </a:br>
            <a:r>
              <a:rPr lang="is-IS" dirty="0"/>
              <a:t>$money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9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标识符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Python </a:t>
            </a:r>
            <a:r>
              <a:rPr lang="zh-CN" altLang="en-US" dirty="0"/>
              <a:t>语言中，以下划线开头的标识符有特殊含义，例如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以单下划线开头的标识符（如 </a:t>
            </a:r>
            <a:r>
              <a:rPr lang="en-US" altLang="zh-CN" dirty="0"/>
              <a:t>_width</a:t>
            </a:r>
            <a:r>
              <a:rPr lang="zh-CN" altLang="en-US" dirty="0"/>
              <a:t>），表示不能直接访问的类属性，其无法通过 </a:t>
            </a:r>
            <a:r>
              <a:rPr lang="en-US" altLang="zh-CN" dirty="0"/>
              <a:t>from...import* </a:t>
            </a:r>
            <a:r>
              <a:rPr lang="zh-CN" altLang="en-US" dirty="0"/>
              <a:t>的方式导入；</a:t>
            </a:r>
          </a:p>
          <a:p>
            <a:pPr lvl="1"/>
            <a:r>
              <a:rPr lang="zh-CN" altLang="en-US" dirty="0"/>
              <a:t>以双下划线开头的标识符（如</a:t>
            </a:r>
            <a:r>
              <a:rPr lang="en-US" altLang="zh-CN" dirty="0"/>
              <a:t>__add</a:t>
            </a:r>
            <a:r>
              <a:rPr lang="zh-CN" altLang="en-US" dirty="0"/>
              <a:t>）表示类的私有成员；</a:t>
            </a:r>
          </a:p>
          <a:p>
            <a:pPr lvl="1"/>
            <a:r>
              <a:rPr lang="zh-CN" altLang="en-US" dirty="0"/>
              <a:t>以双下划线作为开头和结尾的标识符（如 </a:t>
            </a:r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</a:t>
            </a:r>
            <a:r>
              <a:rPr lang="zh-CN" altLang="en-US" dirty="0"/>
              <a:t>），是专用标识符。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因此</a:t>
            </a:r>
            <a:r>
              <a:rPr lang="zh-CN" altLang="en-US" dirty="0"/>
              <a:t>，除非特定场景需要，应</a:t>
            </a:r>
            <a:r>
              <a:rPr lang="zh-CN" altLang="en-US" dirty="0">
                <a:solidFill>
                  <a:srgbClr val="FF0000"/>
                </a:solidFill>
              </a:rPr>
              <a:t>避免使用以下划线开头的标识符</a:t>
            </a:r>
            <a:r>
              <a:rPr lang="zh-CN" altLang="en-US" dirty="0"/>
              <a:t>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5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978</Words>
  <Application>Microsoft Macintosh PowerPoint</Application>
  <PresentationFormat>Widescreen</PresentationFormat>
  <Paragraphs>149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Calibri</vt:lpstr>
      <vt:lpstr>Calibri Light</vt:lpstr>
      <vt:lpstr>DengXian</vt:lpstr>
      <vt:lpstr>DengXian Light</vt:lpstr>
      <vt:lpstr>Helvetica Neue</vt:lpstr>
      <vt:lpstr>Mangal</vt:lpstr>
      <vt:lpstr>Menlo</vt:lpstr>
      <vt:lpstr>Arial</vt:lpstr>
      <vt:lpstr>Office Theme</vt:lpstr>
      <vt:lpstr>Python语言</vt:lpstr>
      <vt:lpstr>主要内容</vt:lpstr>
      <vt:lpstr>Python简介</vt:lpstr>
      <vt:lpstr>开发环境</vt:lpstr>
      <vt:lpstr>Jupyter notebook</vt:lpstr>
      <vt:lpstr>Pycharm</vt:lpstr>
      <vt:lpstr>基础语法</vt:lpstr>
      <vt:lpstr>示例</vt:lpstr>
      <vt:lpstr>标识符</vt:lpstr>
      <vt:lpstr>Python保留字</vt:lpstr>
      <vt:lpstr>注释</vt:lpstr>
      <vt:lpstr>行与缩进</vt:lpstr>
      <vt:lpstr>标准数据类型</vt:lpstr>
      <vt:lpstr>数字(Number)类型</vt:lpstr>
      <vt:lpstr>变量赋值</vt:lpstr>
      <vt:lpstr>示例</vt:lpstr>
      <vt:lpstr>数值运算</vt:lpstr>
      <vt:lpstr>字符串</vt:lpstr>
      <vt:lpstr>示例</vt:lpstr>
      <vt:lpstr>List（列表）</vt:lpstr>
      <vt:lpstr>PowerPoint Presentation</vt:lpstr>
      <vt:lpstr>Tuple（元组）</vt:lpstr>
      <vt:lpstr>PowerPoint Presentation</vt:lpstr>
      <vt:lpstr>Set（集合）</vt:lpstr>
      <vt:lpstr>示例</vt:lpstr>
      <vt:lpstr>Dictionary（字典）</vt:lpstr>
      <vt:lpstr>PowerPoint Presentation</vt:lpstr>
      <vt:lpstr>Python数据类型转换</vt:lpstr>
      <vt:lpstr>import 与 from...import</vt:lpstr>
      <vt:lpstr>输出函数</vt:lpstr>
      <vt:lpstr>条件控制语句 </vt:lpstr>
      <vt:lpstr>if 语句</vt:lpstr>
      <vt:lpstr>If语句</vt:lpstr>
      <vt:lpstr> 循环语句</vt:lpstr>
      <vt:lpstr>for 语句</vt:lpstr>
      <vt:lpstr>Break和Continue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Python语言</dc:title>
  <dc:creator>su Lingtao</dc:creator>
  <cp:lastModifiedBy>su Lingtao</cp:lastModifiedBy>
  <cp:revision>88</cp:revision>
  <dcterms:created xsi:type="dcterms:W3CDTF">2019-10-12T15:37:34Z</dcterms:created>
  <dcterms:modified xsi:type="dcterms:W3CDTF">2019-10-14T00:45:32Z</dcterms:modified>
</cp:coreProperties>
</file>